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9" r:id="rId5"/>
    <p:sldId id="258" r:id="rId6"/>
    <p:sldId id="269" r:id="rId7"/>
    <p:sldId id="271" r:id="rId8"/>
    <p:sldId id="272" r:id="rId9"/>
    <p:sldId id="260" r:id="rId10"/>
    <p:sldId id="276" r:id="rId11"/>
    <p:sldId id="262" r:id="rId12"/>
    <p:sldId id="277" r:id="rId13"/>
    <p:sldId id="263" r:id="rId14"/>
    <p:sldId id="278" r:id="rId15"/>
    <p:sldId id="264" r:id="rId16"/>
    <p:sldId id="265" r:id="rId17"/>
    <p:sldId id="267" r:id="rId18"/>
    <p:sldId id="280" r:id="rId19"/>
    <p:sldId id="281" r:id="rId20"/>
    <p:sldId id="283"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7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1613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116374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3824483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7936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274289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141368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259826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107533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2369528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144736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CDED4E-AF20-4328-A456-7D6EC5AA1724}" type="datetimeFigureOut">
              <a:rPr kumimoji="1" lang="ja-JP" altLang="en-US" smtClean="0"/>
              <a:t>2019/3/13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256252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DED4E-AF20-4328-A456-7D6EC5AA1724}" type="datetimeFigureOut">
              <a:rPr kumimoji="1" lang="ja-JP" altLang="en-US" smtClean="0"/>
              <a:t>2019/3/13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D3AE6-1A16-4CA6-BF16-A68A55574D7F}" type="slidenum">
              <a:rPr kumimoji="1" lang="ja-JP" altLang="en-US" smtClean="0"/>
              <a:t>‹#›</a:t>
            </a:fld>
            <a:endParaRPr kumimoji="1" lang="ja-JP" altLang="en-US"/>
          </a:p>
        </p:txBody>
      </p:sp>
    </p:spTree>
    <p:extLst>
      <p:ext uri="{BB962C8B-B14F-4D97-AF65-F5344CB8AC3E}">
        <p14:creationId xmlns:p14="http://schemas.microsoft.com/office/powerpoint/2010/main" val="252742546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836712"/>
            <a:ext cx="8640960"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a:t>旧優生保護法下、強制不妊手術等による問題</a:t>
            </a:r>
            <a:endParaRPr lang="en-US" altLang="ja-JP" sz="5400" dirty="0"/>
          </a:p>
          <a:p>
            <a:pPr algn="ctr"/>
            <a:endParaRPr kumimoji="1" lang="en-US" altLang="ja-JP" sz="3600" dirty="0"/>
          </a:p>
          <a:p>
            <a:pPr algn="ctr"/>
            <a:r>
              <a:rPr kumimoji="1" lang="ja-JP" altLang="en-US" sz="3600" dirty="0"/>
              <a:t>～　子どもを産み育てる権利を</a:t>
            </a:r>
            <a:endParaRPr kumimoji="1" lang="en-US" altLang="ja-JP" sz="3600" dirty="0"/>
          </a:p>
          <a:p>
            <a:pPr algn="ctr"/>
            <a:r>
              <a:rPr kumimoji="1" lang="ja-JP" altLang="en-US" sz="3600" dirty="0"/>
              <a:t>奪われたろう</a:t>
            </a:r>
            <a:r>
              <a:rPr kumimoji="1" lang="ja-JP" altLang="en-US" sz="3600" dirty="0" err="1"/>
              <a:t>あ</a:t>
            </a:r>
            <a:r>
              <a:rPr kumimoji="1" lang="ja-JP" altLang="en-US" sz="3600" dirty="0"/>
              <a:t>者　～</a:t>
            </a:r>
          </a:p>
        </p:txBody>
      </p:sp>
    </p:spTree>
    <p:extLst>
      <p:ext uri="{BB962C8B-B14F-4D97-AF65-F5344CB8AC3E}">
        <p14:creationId xmlns:p14="http://schemas.microsoft.com/office/powerpoint/2010/main" val="2115649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1124744"/>
            <a:ext cx="8784976" cy="56166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t>◎手術件数は不妊手術</a:t>
            </a:r>
            <a:r>
              <a:rPr lang="en-US" altLang="ja-JP" sz="3200" dirty="0"/>
              <a:t>62</a:t>
            </a:r>
            <a:r>
              <a:rPr lang="ja-JP" altLang="en-US" sz="3200" dirty="0"/>
              <a:t>件、中絶手術４３件、断種手術３</a:t>
            </a:r>
            <a:r>
              <a:rPr lang="en-US" altLang="ja-JP" sz="3200" dirty="0"/>
              <a:t>6</a:t>
            </a:r>
            <a:r>
              <a:rPr lang="ja-JP" altLang="en-US" sz="3200" dirty="0"/>
              <a:t>件、不明</a:t>
            </a:r>
            <a:r>
              <a:rPr lang="en-US" altLang="ja-JP" sz="3200" dirty="0"/>
              <a:t>16</a:t>
            </a:r>
            <a:r>
              <a:rPr lang="ja-JP" altLang="en-US" sz="3200" dirty="0"/>
              <a:t>件、合計１</a:t>
            </a:r>
            <a:r>
              <a:rPr lang="en-US" altLang="ja-JP" sz="3200" dirty="0"/>
              <a:t>57</a:t>
            </a:r>
            <a:r>
              <a:rPr lang="ja-JP" altLang="en-US" sz="3200" dirty="0"/>
              <a:t>件</a:t>
            </a:r>
            <a:endParaRPr lang="en-US" altLang="ja-JP" sz="3200" dirty="0"/>
          </a:p>
          <a:p>
            <a:r>
              <a:rPr lang="ja-JP" altLang="en-US" sz="3200" dirty="0">
                <a:solidFill>
                  <a:srgbClr val="FFFF00"/>
                </a:solidFill>
              </a:rPr>
              <a:t>◎不明は認知症による対話困難また高齢のため明確な記憶がない等</a:t>
            </a:r>
            <a:endParaRPr lang="ja-JP" altLang="ja-JP" sz="3200" dirty="0">
              <a:solidFill>
                <a:srgbClr val="FFFF00"/>
              </a:solidFill>
            </a:endParaRPr>
          </a:p>
          <a:p>
            <a:r>
              <a:rPr lang="ja-JP" altLang="ja-JP" sz="3200" dirty="0"/>
              <a:t>◎</a:t>
            </a:r>
            <a:r>
              <a:rPr lang="ja-JP" altLang="en-US" sz="3200" dirty="0"/>
              <a:t>１</a:t>
            </a:r>
            <a:r>
              <a:rPr lang="en-US" altLang="ja-JP" sz="3200" dirty="0"/>
              <a:t>57</a:t>
            </a:r>
            <a:r>
              <a:rPr lang="ja-JP" altLang="en-US" sz="3200" dirty="0"/>
              <a:t>件のうち、周りから誤情報により本人が自己決定できず手術を受けたケースが</a:t>
            </a:r>
            <a:r>
              <a:rPr lang="en-US" altLang="ja-JP" sz="3200" dirty="0"/>
              <a:t>5</a:t>
            </a:r>
            <a:r>
              <a:rPr lang="ja-JP" altLang="en-US" sz="3200" dirty="0"/>
              <a:t>件</a:t>
            </a:r>
            <a:endParaRPr lang="en-US" altLang="ja-JP" sz="3200" dirty="0"/>
          </a:p>
          <a:p>
            <a:r>
              <a:rPr lang="ja-JP" altLang="en-US" sz="3200" dirty="0">
                <a:solidFill>
                  <a:srgbClr val="FFFF00"/>
                </a:solidFill>
              </a:rPr>
              <a:t>◎手術を勧める、また手術を強制した人は近親者やろう学校関係者のケースが</a:t>
            </a:r>
            <a:r>
              <a:rPr lang="en-US" altLang="ja-JP" sz="3200" dirty="0">
                <a:solidFill>
                  <a:srgbClr val="FFFF00"/>
                </a:solidFill>
              </a:rPr>
              <a:t>36</a:t>
            </a:r>
            <a:r>
              <a:rPr lang="ja-JP" altLang="en-US" sz="3200" dirty="0">
                <a:solidFill>
                  <a:srgbClr val="FFFF00"/>
                </a:solidFill>
              </a:rPr>
              <a:t>件</a:t>
            </a:r>
            <a:endParaRPr lang="en-US" altLang="ja-JP" sz="3200" dirty="0">
              <a:solidFill>
                <a:srgbClr val="FFFF00"/>
              </a:solidFill>
            </a:endParaRPr>
          </a:p>
          <a:p>
            <a:r>
              <a:rPr lang="ja-JP" altLang="en-US" sz="3200" dirty="0"/>
              <a:t>◎他に、聞こえない理由で結婚や出産を反対される、産んだ子供を養子に出されるケースもある</a:t>
            </a:r>
            <a:endParaRPr lang="ja-JP" altLang="ja-JP" sz="3200" dirty="0"/>
          </a:p>
        </p:txBody>
      </p:sp>
      <p:sp>
        <p:nvSpPr>
          <p:cNvPr id="3" name="角丸四角形 2"/>
          <p:cNvSpPr/>
          <p:nvPr/>
        </p:nvSpPr>
        <p:spPr>
          <a:xfrm>
            <a:off x="347192" y="116632"/>
            <a:ext cx="8568952" cy="936104"/>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調査結果の概要</a:t>
            </a:r>
            <a:endParaRPr kumimoji="1" lang="ja-JP" altLang="en-US" sz="4000" dirty="0">
              <a:solidFill>
                <a:schemeClr val="bg1"/>
              </a:solidFill>
            </a:endParaRPr>
          </a:p>
        </p:txBody>
      </p:sp>
    </p:spTree>
    <p:extLst>
      <p:ext uri="{BB962C8B-B14F-4D97-AF65-F5344CB8AC3E}">
        <p14:creationId xmlns:p14="http://schemas.microsoft.com/office/powerpoint/2010/main" val="130652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2008" y="764704"/>
            <a:ext cx="8964488" cy="59766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500" dirty="0">
                <a:solidFill>
                  <a:srgbClr val="FFFF00"/>
                </a:solidFill>
              </a:rPr>
              <a:t>・受診等記録が残っている例もわずかにあるが、旧優生保護法による都道府県審査会による記録につながるものは現在</a:t>
            </a:r>
            <a:r>
              <a:rPr lang="ja-JP" altLang="en-US" sz="2500" dirty="0">
                <a:solidFill>
                  <a:srgbClr val="FFFF00"/>
                </a:solidFill>
              </a:rPr>
              <a:t>不明</a:t>
            </a:r>
            <a:endParaRPr lang="en-US" altLang="ja-JP" sz="2500" dirty="0">
              <a:solidFill>
                <a:srgbClr val="FFFF00"/>
              </a:solidFill>
            </a:endParaRPr>
          </a:p>
          <a:p>
            <a:r>
              <a:rPr lang="ja-JP" altLang="en-US" sz="2500" dirty="0"/>
              <a:t>・現在のような手話通訳者や施設、当事者に対する相談相手（窓口）等の社会資源も非常に乏しく、相談記録等も残っていない。</a:t>
            </a:r>
            <a:endParaRPr lang="en-US" altLang="ja-JP" sz="2500" dirty="0"/>
          </a:p>
          <a:p>
            <a:r>
              <a:rPr lang="ja-JP" altLang="en-US" sz="2500" dirty="0">
                <a:solidFill>
                  <a:srgbClr val="FFFF00"/>
                </a:solidFill>
              </a:rPr>
              <a:t>・当時のろう学校の一部の教育者や保護者等には、聞こえない夫婦の出産や子育てを禁止、或いは薦めないという優生思想と言える考え方が常態化</a:t>
            </a:r>
            <a:endParaRPr lang="en-US" altLang="ja-JP" sz="2500" dirty="0">
              <a:solidFill>
                <a:srgbClr val="FFFF00"/>
              </a:solidFill>
            </a:endParaRPr>
          </a:p>
          <a:p>
            <a:r>
              <a:rPr lang="ja-JP" altLang="en-US" sz="2500" dirty="0"/>
              <a:t>・強制不妊手術、中絶手術が多い。</a:t>
            </a:r>
            <a:endParaRPr lang="en-US" altLang="ja-JP" sz="2500" dirty="0"/>
          </a:p>
          <a:p>
            <a:r>
              <a:rPr lang="ja-JP" altLang="en-US" sz="2500" dirty="0">
                <a:solidFill>
                  <a:srgbClr val="FFFF00"/>
                </a:solidFill>
              </a:rPr>
              <a:t>・被害当事者の一部から「国に謝罪してほしい」という強い要求もあり、被害者救済に対する連盟の方針を具体化。</a:t>
            </a:r>
            <a:endParaRPr lang="ja-JP" altLang="ja-JP" sz="2500" dirty="0">
              <a:solidFill>
                <a:srgbClr val="FFFF00"/>
              </a:solidFill>
            </a:endParaRPr>
          </a:p>
        </p:txBody>
      </p:sp>
      <p:sp>
        <p:nvSpPr>
          <p:cNvPr id="3" name="角丸四角形 2"/>
          <p:cNvSpPr/>
          <p:nvPr/>
        </p:nvSpPr>
        <p:spPr>
          <a:xfrm>
            <a:off x="347192" y="44624"/>
            <a:ext cx="8568952" cy="720080"/>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調査のとりまとめ・考察</a:t>
            </a:r>
            <a:endParaRPr kumimoji="1" lang="ja-JP" altLang="en-US" sz="4000" dirty="0">
              <a:solidFill>
                <a:schemeClr val="bg1"/>
              </a:solidFill>
            </a:endParaRPr>
          </a:p>
        </p:txBody>
      </p:sp>
    </p:spTree>
    <p:extLst>
      <p:ext uri="{BB962C8B-B14F-4D97-AF65-F5344CB8AC3E}">
        <p14:creationId xmlns:p14="http://schemas.microsoft.com/office/powerpoint/2010/main" val="475149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コンテンツ プレースホルダー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 y="-27384"/>
            <a:ext cx="9180512" cy="7848872"/>
          </a:xfrm>
        </p:spPr>
      </p:pic>
    </p:spTree>
    <p:extLst>
      <p:ext uri="{BB962C8B-B14F-4D97-AF65-F5344CB8AC3E}">
        <p14:creationId xmlns:p14="http://schemas.microsoft.com/office/powerpoint/2010/main" val="380218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7504" y="44624"/>
            <a:ext cx="8808640" cy="1368152"/>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聞き取り調査時及び大阪大会での記者会見時の被害者の話①</a:t>
            </a:r>
            <a:endParaRPr kumimoji="1" lang="ja-JP" altLang="en-US" sz="4000" dirty="0">
              <a:solidFill>
                <a:schemeClr val="bg1"/>
              </a:solidFill>
            </a:endParaRPr>
          </a:p>
        </p:txBody>
      </p:sp>
      <p:sp>
        <p:nvSpPr>
          <p:cNvPr id="3" name="ホームベース 2"/>
          <p:cNvSpPr/>
          <p:nvPr/>
        </p:nvSpPr>
        <p:spPr>
          <a:xfrm>
            <a:off x="251520" y="3212976"/>
            <a:ext cx="8664624" cy="14401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t>結婚の時に、親同士が勝手に決められ、病院に連れていかれた。手話通訳者もおらず、反発したかったが、できなかった。</a:t>
            </a:r>
          </a:p>
        </p:txBody>
      </p:sp>
      <p:sp>
        <p:nvSpPr>
          <p:cNvPr id="4" name="ホームベース 3"/>
          <p:cNvSpPr/>
          <p:nvPr/>
        </p:nvSpPr>
        <p:spPr>
          <a:xfrm>
            <a:off x="251520" y="4869160"/>
            <a:ext cx="8664624" cy="172819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t>親戚から「あなたの母、祖母、いとこもみんな</a:t>
            </a:r>
            <a:r>
              <a:rPr lang="ja-JP" altLang="en-US" sz="3000" dirty="0" err="1"/>
              <a:t>ろう</a:t>
            </a:r>
            <a:r>
              <a:rPr lang="ja-JP" altLang="en-US" sz="3000" dirty="0"/>
              <a:t>者なので、子どももろうになる。堕ろしなさい。」当時は手話もできなかったので、従うしかなかった。</a:t>
            </a:r>
            <a:endParaRPr kumimoji="1" lang="ja-JP" altLang="en-US" sz="3000" dirty="0"/>
          </a:p>
        </p:txBody>
      </p:sp>
      <p:sp>
        <p:nvSpPr>
          <p:cNvPr id="5" name="ホームベース 4"/>
          <p:cNvSpPr/>
          <p:nvPr/>
        </p:nvSpPr>
        <p:spPr>
          <a:xfrm>
            <a:off x="251520" y="1556792"/>
            <a:ext cx="8664624" cy="14401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t>妊娠検査で病院を訪れたら、勝手に中絶させられそうになった。同行した親族が断って病院を出た。その後無事出産した。</a:t>
            </a:r>
            <a:endParaRPr kumimoji="1" lang="ja-JP" altLang="en-US" sz="3200" dirty="0"/>
          </a:p>
        </p:txBody>
      </p:sp>
    </p:spTree>
    <p:extLst>
      <p:ext uri="{BB962C8B-B14F-4D97-AF65-F5344CB8AC3E}">
        <p14:creationId xmlns:p14="http://schemas.microsoft.com/office/powerpoint/2010/main" val="407851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ホームベース 2"/>
          <p:cNvSpPr/>
          <p:nvPr/>
        </p:nvSpPr>
        <p:spPr>
          <a:xfrm>
            <a:off x="251520" y="3501008"/>
            <a:ext cx="8664624" cy="13681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t>妊娠が判明した時、子どもが生まれると不幸になると言われて、仕方なく泣く泣く中絶した。</a:t>
            </a:r>
          </a:p>
        </p:txBody>
      </p:sp>
      <p:sp>
        <p:nvSpPr>
          <p:cNvPr id="4" name="ホームベース 3"/>
          <p:cNvSpPr/>
          <p:nvPr/>
        </p:nvSpPr>
        <p:spPr>
          <a:xfrm>
            <a:off x="251520" y="5085184"/>
            <a:ext cx="8664624" cy="15841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t>結婚したいなら、断種手術せよ！と言われて、泣く泣く断種手術を受けさせられた。</a:t>
            </a:r>
            <a:endParaRPr lang="en-US" altLang="ja-JP" sz="3000" dirty="0"/>
          </a:p>
        </p:txBody>
      </p:sp>
      <p:sp>
        <p:nvSpPr>
          <p:cNvPr id="5" name="ホームベース 4"/>
          <p:cNvSpPr/>
          <p:nvPr/>
        </p:nvSpPr>
        <p:spPr>
          <a:xfrm>
            <a:off x="251520" y="1700808"/>
            <a:ext cx="8664624" cy="15841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t>結婚式の一週間前、父と職場の上司と一緒に訳も分からず連れていかれて、無理やりに断種させられた。</a:t>
            </a:r>
            <a:endParaRPr kumimoji="1" lang="ja-JP" altLang="en-US" sz="3200" dirty="0"/>
          </a:p>
        </p:txBody>
      </p:sp>
      <p:sp>
        <p:nvSpPr>
          <p:cNvPr id="6" name="角丸四角形 5"/>
          <p:cNvSpPr/>
          <p:nvPr/>
        </p:nvSpPr>
        <p:spPr>
          <a:xfrm>
            <a:off x="251520" y="116632"/>
            <a:ext cx="8568952" cy="1368152"/>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聞き取り調査時及び大阪大会での記者会見時の被害者の話②</a:t>
            </a:r>
            <a:endParaRPr kumimoji="1" lang="ja-JP" altLang="en-US" sz="4000" dirty="0">
              <a:solidFill>
                <a:schemeClr val="bg1"/>
              </a:solidFill>
            </a:endParaRPr>
          </a:p>
        </p:txBody>
      </p:sp>
    </p:spTree>
    <p:extLst>
      <p:ext uri="{BB962C8B-B14F-4D97-AF65-F5344CB8AC3E}">
        <p14:creationId xmlns:p14="http://schemas.microsoft.com/office/powerpoint/2010/main" val="17494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7192" y="188640"/>
            <a:ext cx="8568952" cy="115212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何故、</a:t>
            </a:r>
            <a:r>
              <a:rPr lang="ja-JP" altLang="en-US" sz="4000" dirty="0" err="1">
                <a:solidFill>
                  <a:schemeClr val="bg1"/>
                </a:solidFill>
              </a:rPr>
              <a:t>ろう</a:t>
            </a:r>
            <a:r>
              <a:rPr lang="ja-JP" altLang="en-US" sz="4000" dirty="0">
                <a:solidFill>
                  <a:schemeClr val="bg1"/>
                </a:solidFill>
              </a:rPr>
              <a:t>者が？</a:t>
            </a:r>
            <a:endParaRPr kumimoji="1" lang="ja-JP" altLang="en-US" sz="4000" dirty="0">
              <a:solidFill>
                <a:schemeClr val="bg1"/>
              </a:solidFill>
            </a:endParaRPr>
          </a:p>
        </p:txBody>
      </p:sp>
      <p:sp>
        <p:nvSpPr>
          <p:cNvPr id="3" name="角丸四角形 2"/>
          <p:cNvSpPr/>
          <p:nvPr/>
        </p:nvSpPr>
        <p:spPr>
          <a:xfrm>
            <a:off x="179512" y="1628800"/>
            <a:ext cx="8784976" cy="49685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dirty="0"/>
              <a:t>◎優生保護法　別表第四「遺伝性の難聴またはろう」</a:t>
            </a:r>
            <a:endParaRPr lang="en-US" altLang="ja-JP" sz="3000" dirty="0"/>
          </a:p>
          <a:p>
            <a:r>
              <a:rPr lang="ja-JP" altLang="en-US" sz="3000" dirty="0">
                <a:solidFill>
                  <a:srgbClr val="FFFF00"/>
                </a:solidFill>
              </a:rPr>
              <a:t>⇒　同意不要。医師は手術を申請しなければならない。ただし、手続きは面倒。時間もかかる。</a:t>
            </a:r>
            <a:endParaRPr lang="en-US" altLang="ja-JP" sz="3000" dirty="0">
              <a:solidFill>
                <a:srgbClr val="FFFF00"/>
              </a:solidFill>
            </a:endParaRPr>
          </a:p>
          <a:p>
            <a:endParaRPr lang="ja-JP" altLang="ja-JP" sz="3000" dirty="0"/>
          </a:p>
          <a:p>
            <a:r>
              <a:rPr lang="ja-JP" altLang="ja-JP" sz="3000" dirty="0"/>
              <a:t>◎</a:t>
            </a:r>
            <a:r>
              <a:rPr lang="ja-JP" altLang="en-US" sz="3000" dirty="0"/>
              <a:t>聴覚障害　＝　遺伝性　と考える風潮があったか。</a:t>
            </a:r>
            <a:endParaRPr lang="en-US" altLang="ja-JP" sz="3000" dirty="0"/>
          </a:p>
          <a:p>
            <a:r>
              <a:rPr lang="ja-JP" altLang="en-US" sz="3000" dirty="0"/>
              <a:t>①同意を得て（半強制的に同意させて）手術</a:t>
            </a:r>
            <a:endParaRPr lang="en-US" altLang="ja-JP" sz="3000" dirty="0"/>
          </a:p>
          <a:p>
            <a:r>
              <a:rPr lang="ja-JP" altLang="en-US" sz="3000" dirty="0"/>
              <a:t>②実際には同意していないが、同意したことにして（本人には正しい情報を伝えずに）手術。</a:t>
            </a:r>
            <a:endParaRPr lang="en-US" altLang="ja-JP" sz="3000" dirty="0"/>
          </a:p>
          <a:p>
            <a:r>
              <a:rPr lang="ja-JP" altLang="en-US" sz="3000" dirty="0">
                <a:solidFill>
                  <a:srgbClr val="FFFF00"/>
                </a:solidFill>
              </a:rPr>
              <a:t>⇒　当時は優生思想という考えが常識的。</a:t>
            </a:r>
            <a:endParaRPr lang="ja-JP" altLang="ja-JP" sz="3000" dirty="0">
              <a:solidFill>
                <a:srgbClr val="FFFF00"/>
              </a:solidFill>
            </a:endParaRPr>
          </a:p>
        </p:txBody>
      </p:sp>
    </p:spTree>
    <p:extLst>
      <p:ext uri="{BB962C8B-B14F-4D97-AF65-F5344CB8AC3E}">
        <p14:creationId xmlns:p14="http://schemas.microsoft.com/office/powerpoint/2010/main" val="305954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47192" y="188640"/>
            <a:ext cx="8568952" cy="1008112"/>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背景を考察すると・・・</a:t>
            </a:r>
            <a:endParaRPr kumimoji="1" lang="ja-JP" altLang="en-US" sz="4000" dirty="0">
              <a:solidFill>
                <a:schemeClr val="bg1"/>
              </a:solidFill>
            </a:endParaRPr>
          </a:p>
        </p:txBody>
      </p:sp>
      <p:sp>
        <p:nvSpPr>
          <p:cNvPr id="3" name="フローチャート : 記憶データ 2"/>
          <p:cNvSpPr/>
          <p:nvPr/>
        </p:nvSpPr>
        <p:spPr>
          <a:xfrm>
            <a:off x="155848" y="1340768"/>
            <a:ext cx="8592616" cy="792088"/>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t>手話使用禁止</a:t>
            </a:r>
          </a:p>
        </p:txBody>
      </p:sp>
      <p:sp>
        <p:nvSpPr>
          <p:cNvPr id="4" name="フローチャート : 記憶データ 3"/>
          <p:cNvSpPr/>
          <p:nvPr/>
        </p:nvSpPr>
        <p:spPr>
          <a:xfrm>
            <a:off x="107504" y="2276872"/>
            <a:ext cx="8640960" cy="1008112"/>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err="1"/>
              <a:t>ろう</a:t>
            </a:r>
            <a:r>
              <a:rPr lang="ja-JP" altLang="en-US" sz="3200" dirty="0"/>
              <a:t>者を人間として扱わなかった</a:t>
            </a:r>
            <a:endParaRPr kumimoji="1" lang="ja-JP" altLang="en-US" sz="3200" dirty="0"/>
          </a:p>
        </p:txBody>
      </p:sp>
      <p:sp>
        <p:nvSpPr>
          <p:cNvPr id="6" name="フローチャート : 記憶データ 5"/>
          <p:cNvSpPr/>
          <p:nvPr/>
        </p:nvSpPr>
        <p:spPr>
          <a:xfrm>
            <a:off x="155848" y="3429000"/>
            <a:ext cx="8640960" cy="1008112"/>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聞こえる人に可愛がられるろうあ者に！という風潮</a:t>
            </a:r>
            <a:endParaRPr kumimoji="1" lang="ja-JP" altLang="en-US" sz="3200" dirty="0"/>
          </a:p>
        </p:txBody>
      </p:sp>
      <p:sp>
        <p:nvSpPr>
          <p:cNvPr id="7" name="上矢印吹き出し 6"/>
          <p:cNvSpPr/>
          <p:nvPr/>
        </p:nvSpPr>
        <p:spPr>
          <a:xfrm>
            <a:off x="179512" y="4437112"/>
            <a:ext cx="8736632" cy="223224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dirty="0"/>
              <a:t>意思疎通が捗れず、意味が分からないまま、分かったふりにして同意しているかのように、強制不妊手術を受けられたというケースがほとんど。</a:t>
            </a:r>
          </a:p>
        </p:txBody>
      </p:sp>
    </p:spTree>
    <p:extLst>
      <p:ext uri="{BB962C8B-B14F-4D97-AF65-F5344CB8AC3E}">
        <p14:creationId xmlns:p14="http://schemas.microsoft.com/office/powerpoint/2010/main" val="170881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116632"/>
            <a:ext cx="8568952" cy="864096"/>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今後の取り組み①</a:t>
            </a:r>
            <a:endParaRPr kumimoji="1" lang="ja-JP" altLang="en-US" sz="4000" dirty="0">
              <a:solidFill>
                <a:schemeClr val="bg1"/>
              </a:solidFill>
            </a:endParaRPr>
          </a:p>
        </p:txBody>
      </p:sp>
      <p:sp>
        <p:nvSpPr>
          <p:cNvPr id="3" name="ホームベース 2"/>
          <p:cNvSpPr/>
          <p:nvPr/>
        </p:nvSpPr>
        <p:spPr>
          <a:xfrm>
            <a:off x="107504" y="1052736"/>
            <a:ext cx="9036496" cy="1008112"/>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a:t>①</a:t>
            </a:r>
            <a:r>
              <a:rPr lang="ja-JP" altLang="en-US" sz="2600" dirty="0"/>
              <a:t>強制不妊手術等対策チーム立ち上げ、他団体、日弁連との連携</a:t>
            </a:r>
            <a:endParaRPr kumimoji="1" lang="ja-JP" altLang="en-US" sz="2600" dirty="0"/>
          </a:p>
        </p:txBody>
      </p:sp>
      <p:sp>
        <p:nvSpPr>
          <p:cNvPr id="5" name="ホームベース 4"/>
          <p:cNvSpPr/>
          <p:nvPr/>
        </p:nvSpPr>
        <p:spPr>
          <a:xfrm>
            <a:off x="107504" y="4149080"/>
            <a:ext cx="8928992" cy="1008112"/>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③調査活動が困難な協会に対し、派遣して調査方法のノウハウなどの支援及び学習会開催など</a:t>
            </a:r>
            <a:endParaRPr kumimoji="1" lang="ja-JP" altLang="en-US" sz="2600" dirty="0"/>
          </a:p>
        </p:txBody>
      </p:sp>
      <p:sp>
        <p:nvSpPr>
          <p:cNvPr id="6" name="ホームベース 5"/>
          <p:cNvSpPr/>
          <p:nvPr/>
        </p:nvSpPr>
        <p:spPr>
          <a:xfrm>
            <a:off x="107504" y="5301208"/>
            <a:ext cx="8928992" cy="1296144"/>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④</a:t>
            </a:r>
            <a:r>
              <a:rPr kumimoji="1" lang="ja-JP" altLang="en-US" sz="2600" dirty="0"/>
              <a:t>強制不妊手術の問題や障害者権利条約に関するアジアのろう女性の複合差別について、パラレルレポート、世界</a:t>
            </a:r>
            <a:r>
              <a:rPr kumimoji="1" lang="ja-JP" altLang="en-US" sz="2600" dirty="0" err="1"/>
              <a:t>ろう</a:t>
            </a:r>
            <a:r>
              <a:rPr kumimoji="1" lang="ja-JP" altLang="en-US" sz="2600" dirty="0"/>
              <a:t>者会議（フランス）で発表する予定</a:t>
            </a:r>
          </a:p>
        </p:txBody>
      </p:sp>
      <p:sp>
        <p:nvSpPr>
          <p:cNvPr id="8" name="ホームベース 7"/>
          <p:cNvSpPr/>
          <p:nvPr/>
        </p:nvSpPr>
        <p:spPr>
          <a:xfrm>
            <a:off x="107504" y="2204864"/>
            <a:ext cx="9001000" cy="1762108"/>
          </a:xfrm>
          <a:prstGeom prst="homePlate">
            <a:avLst>
              <a:gd name="adj" fmla="val 67908"/>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②９月２８日に兵庫県在住の聞こえない夫婦２組が優生保護法被害兵庫弁護団より国に対する提訴へ。聞こえない被害者は全国初。次第に提訴への動きが広がり、支援（兵庫２組、大阪、静岡提訴中）</a:t>
            </a:r>
            <a:endParaRPr kumimoji="1" lang="ja-JP" altLang="en-US" sz="2600" dirty="0"/>
          </a:p>
        </p:txBody>
      </p:sp>
    </p:spTree>
    <p:extLst>
      <p:ext uri="{BB962C8B-B14F-4D97-AF65-F5344CB8AC3E}">
        <p14:creationId xmlns:p14="http://schemas.microsoft.com/office/powerpoint/2010/main" val="4454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116632"/>
            <a:ext cx="8568952" cy="864096"/>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今後の取り組み②</a:t>
            </a:r>
            <a:endParaRPr kumimoji="1" lang="ja-JP" altLang="en-US" sz="4000" dirty="0">
              <a:solidFill>
                <a:schemeClr val="bg1"/>
              </a:solidFill>
            </a:endParaRPr>
          </a:p>
        </p:txBody>
      </p:sp>
      <p:sp>
        <p:nvSpPr>
          <p:cNvPr id="3" name="ホームベース 2"/>
          <p:cNvSpPr/>
          <p:nvPr/>
        </p:nvSpPr>
        <p:spPr>
          <a:xfrm>
            <a:off x="89756" y="2780928"/>
            <a:ext cx="8964488" cy="144016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⑥優生思想に基づく法律や制度を再び作らせない取り組み</a:t>
            </a:r>
            <a:endParaRPr lang="en-US" altLang="ja-JP" sz="2600" dirty="0"/>
          </a:p>
          <a:p>
            <a:r>
              <a:rPr kumimoji="1" lang="ja-JP" altLang="en-US" sz="2600" dirty="0"/>
              <a:t>例）母体保護法→出産前診断により胎児に異常が認められた場合に中絶手術が行われている現状。</a:t>
            </a:r>
          </a:p>
        </p:txBody>
      </p:sp>
      <p:sp>
        <p:nvSpPr>
          <p:cNvPr id="10" name="ホームベース 4">
            <a:extLst>
              <a:ext uri="{FF2B5EF4-FFF2-40B4-BE49-F238E27FC236}">
                <a16:creationId xmlns:a16="http://schemas.microsoft.com/office/drawing/2014/main" id="{F1D90EFE-524B-461F-A8C8-F31A5B968CAA}"/>
              </a:ext>
            </a:extLst>
          </p:cNvPr>
          <p:cNvSpPr/>
          <p:nvPr/>
        </p:nvSpPr>
        <p:spPr>
          <a:xfrm>
            <a:off x="89756" y="4437112"/>
            <a:ext cx="8964488" cy="2232248"/>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⑦手話言語による相談支援しやすい環境、</a:t>
            </a:r>
            <a:r>
              <a:rPr lang="ja-JP" altLang="en-US" sz="2600" dirty="0" err="1"/>
              <a:t>ろう</a:t>
            </a:r>
            <a:r>
              <a:rPr lang="ja-JP" altLang="en-US" sz="2600" dirty="0"/>
              <a:t>者の特性を捉え、適切な対応できる体制</a:t>
            </a:r>
            <a:endParaRPr lang="en-US" altLang="ja-JP" sz="2600" dirty="0"/>
          </a:p>
          <a:p>
            <a:r>
              <a:rPr lang="ja-JP" altLang="en-US" sz="2600" dirty="0"/>
              <a:t>例）</a:t>
            </a:r>
            <a:r>
              <a:rPr lang="ja-JP" altLang="en-US" sz="2600" dirty="0" err="1"/>
              <a:t>ろう</a:t>
            </a:r>
            <a:r>
              <a:rPr lang="ja-JP" altLang="en-US" sz="2600" dirty="0"/>
              <a:t>者の当事者による相談支援事業所を行えるところが少なく、障害特性の理解がされず、行き届いたサービスを受けられているか。介護保険認定調査も含む。</a:t>
            </a:r>
            <a:endParaRPr lang="en-US" altLang="ja-JP" sz="2600" dirty="0"/>
          </a:p>
        </p:txBody>
      </p:sp>
      <p:sp>
        <p:nvSpPr>
          <p:cNvPr id="11" name="ホームベース 2">
            <a:extLst>
              <a:ext uri="{FF2B5EF4-FFF2-40B4-BE49-F238E27FC236}">
                <a16:creationId xmlns:a16="http://schemas.microsoft.com/office/drawing/2014/main" id="{FE66EEE9-18FD-4E85-B497-1C4DEC4AA588}"/>
              </a:ext>
            </a:extLst>
          </p:cNvPr>
          <p:cNvSpPr/>
          <p:nvPr/>
        </p:nvSpPr>
        <p:spPr>
          <a:xfrm>
            <a:off x="89756" y="1124744"/>
            <a:ext cx="8964488" cy="144016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⑤過去の記録分析調査・冊子化</a:t>
            </a:r>
            <a:endParaRPr lang="en-US" altLang="ja-JP" sz="2600" dirty="0"/>
          </a:p>
          <a:p>
            <a:r>
              <a:rPr lang="ja-JP" altLang="en-US" sz="2600" dirty="0"/>
              <a:t>例）聾学校校長会及び</a:t>
            </a:r>
            <a:r>
              <a:rPr lang="en-US" altLang="ja-JP" sz="2600" dirty="0"/>
              <a:t>PTA</a:t>
            </a:r>
            <a:r>
              <a:rPr lang="ja-JP" altLang="en-US" sz="2600" dirty="0"/>
              <a:t>で優生思想に沿った考えを指導</a:t>
            </a:r>
            <a:endParaRPr lang="en-US" altLang="ja-JP" sz="2600" dirty="0"/>
          </a:p>
        </p:txBody>
      </p:sp>
    </p:spTree>
    <p:extLst>
      <p:ext uri="{BB962C8B-B14F-4D97-AF65-F5344CB8AC3E}">
        <p14:creationId xmlns:p14="http://schemas.microsoft.com/office/powerpoint/2010/main" val="160813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512" y="116632"/>
            <a:ext cx="8568952" cy="864096"/>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今後の取り組み③</a:t>
            </a:r>
            <a:endParaRPr kumimoji="1" lang="ja-JP" altLang="en-US" sz="4000" dirty="0">
              <a:solidFill>
                <a:schemeClr val="bg1"/>
              </a:solidFill>
            </a:endParaRPr>
          </a:p>
        </p:txBody>
      </p:sp>
      <p:sp>
        <p:nvSpPr>
          <p:cNvPr id="3" name="ホームベース 2"/>
          <p:cNvSpPr/>
          <p:nvPr/>
        </p:nvSpPr>
        <p:spPr>
          <a:xfrm>
            <a:off x="72008" y="1124744"/>
            <a:ext cx="9036496" cy="2016224"/>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⑧</a:t>
            </a:r>
            <a:r>
              <a:rPr lang="ja-JP" altLang="ja-JP" sz="2600" dirty="0"/>
              <a:t>やむなく負の人生を過ごされた被害者が今後、手話</a:t>
            </a:r>
            <a:r>
              <a:rPr lang="ja-JP" altLang="en-US" sz="2600" dirty="0"/>
              <a:t>言語</a:t>
            </a:r>
            <a:r>
              <a:rPr lang="ja-JP" altLang="ja-JP" sz="2600" dirty="0"/>
              <a:t>で明るい暮らしができるための社会資源整備（これは被害者のためでなく、今後の高齢社会に応じた聞こえない人のためでもある）、生活環境の提供</a:t>
            </a:r>
          </a:p>
        </p:txBody>
      </p:sp>
      <p:sp>
        <p:nvSpPr>
          <p:cNvPr id="7" name="ホームベース 8">
            <a:extLst>
              <a:ext uri="{FF2B5EF4-FFF2-40B4-BE49-F238E27FC236}">
                <a16:creationId xmlns:a16="http://schemas.microsoft.com/office/drawing/2014/main" id="{1F1053C0-6821-48B3-A810-3E4768268CAA}"/>
              </a:ext>
            </a:extLst>
          </p:cNvPr>
          <p:cNvSpPr/>
          <p:nvPr/>
        </p:nvSpPr>
        <p:spPr>
          <a:xfrm>
            <a:off x="72008" y="3289573"/>
            <a:ext cx="8964488" cy="18002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dirty="0"/>
              <a:t>⑨豊かな手話言語で話せる、使えるといった手話コミュニティのある社会資源を目指し、「手話言語法」「情報コミュニケーション保障法」の制定</a:t>
            </a:r>
            <a:endParaRPr kumimoji="1" lang="ja-JP" altLang="en-US" sz="2600" dirty="0"/>
          </a:p>
        </p:txBody>
      </p:sp>
      <p:sp>
        <p:nvSpPr>
          <p:cNvPr id="10" name="角丸四角形 1">
            <a:extLst>
              <a:ext uri="{FF2B5EF4-FFF2-40B4-BE49-F238E27FC236}">
                <a16:creationId xmlns:a16="http://schemas.microsoft.com/office/drawing/2014/main" id="{6A26A4B3-7C76-4C85-8E1A-ACB4DA8D6092}"/>
              </a:ext>
            </a:extLst>
          </p:cNvPr>
          <p:cNvSpPr/>
          <p:nvPr/>
        </p:nvSpPr>
        <p:spPr>
          <a:xfrm>
            <a:off x="114645" y="5301208"/>
            <a:ext cx="8849843" cy="13681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4000" dirty="0">
                <a:solidFill>
                  <a:schemeClr val="bg1"/>
                </a:solidFill>
              </a:rPr>
              <a:t>そのために加盟団体の皆様、手話関係者の皆様からのご協力が不可欠です。</a:t>
            </a:r>
          </a:p>
        </p:txBody>
      </p:sp>
    </p:spTree>
    <p:extLst>
      <p:ext uri="{BB962C8B-B14F-4D97-AF65-F5344CB8AC3E}">
        <p14:creationId xmlns:p14="http://schemas.microsoft.com/office/powerpoint/2010/main" val="339353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260648"/>
            <a:ext cx="8712968" cy="108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bg1"/>
                </a:solidFill>
              </a:rPr>
              <a:t>旧優生保護法下、強制不妊手術等問題</a:t>
            </a:r>
            <a:endParaRPr kumimoji="1" lang="en-US" altLang="ja-JP" sz="1400" dirty="0">
              <a:solidFill>
                <a:schemeClr val="bg1"/>
              </a:solidFill>
            </a:endParaRPr>
          </a:p>
          <a:p>
            <a:pPr algn="ctr"/>
            <a:endParaRPr kumimoji="1" lang="ja-JP" altLang="en-US" sz="1400" dirty="0"/>
          </a:p>
        </p:txBody>
      </p:sp>
      <p:sp>
        <p:nvSpPr>
          <p:cNvPr id="6" name="角丸四角形 5"/>
          <p:cNvSpPr/>
          <p:nvPr/>
        </p:nvSpPr>
        <p:spPr>
          <a:xfrm>
            <a:off x="179512" y="1628800"/>
            <a:ext cx="2520280" cy="12241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bg1"/>
                </a:solidFill>
              </a:rPr>
              <a:t>きっかけは</a:t>
            </a:r>
            <a:endParaRPr kumimoji="1" lang="en-US" altLang="ja-JP" sz="1400" dirty="0">
              <a:solidFill>
                <a:schemeClr val="bg1"/>
              </a:solidFill>
            </a:endParaRPr>
          </a:p>
          <a:p>
            <a:pPr algn="ctr"/>
            <a:endParaRPr kumimoji="1" lang="ja-JP" altLang="en-US" sz="1400" dirty="0"/>
          </a:p>
        </p:txBody>
      </p:sp>
      <p:sp>
        <p:nvSpPr>
          <p:cNvPr id="7" name="角丸四角形 6"/>
          <p:cNvSpPr/>
          <p:nvPr/>
        </p:nvSpPr>
        <p:spPr>
          <a:xfrm>
            <a:off x="179512" y="3068960"/>
            <a:ext cx="8784976" cy="36004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err="1">
                <a:solidFill>
                  <a:schemeClr val="tx1"/>
                </a:solidFill>
              </a:rPr>
              <a:t>ろう</a:t>
            </a:r>
            <a:r>
              <a:rPr lang="ja-JP" altLang="en-US" sz="3600" dirty="0">
                <a:solidFill>
                  <a:schemeClr val="tx1"/>
                </a:solidFill>
              </a:rPr>
              <a:t>者にも被害を受けた実例がある。</a:t>
            </a:r>
            <a:endParaRPr lang="en-US" altLang="ja-JP" sz="3600" dirty="0">
              <a:solidFill>
                <a:schemeClr val="tx1"/>
              </a:solidFill>
            </a:endParaRPr>
          </a:p>
          <a:p>
            <a:r>
              <a:rPr lang="ja-JP" altLang="en-US" sz="3600" dirty="0">
                <a:solidFill>
                  <a:schemeClr val="tx1"/>
                </a:solidFill>
              </a:rPr>
              <a:t>全国手話通訳問題研究誌（第</a:t>
            </a:r>
            <a:r>
              <a:rPr lang="en-US" altLang="ja-JP" sz="3600" dirty="0">
                <a:solidFill>
                  <a:schemeClr val="tx1"/>
                </a:solidFill>
              </a:rPr>
              <a:t>114</a:t>
            </a:r>
            <a:r>
              <a:rPr lang="ja-JP" altLang="en-US" sz="3600" dirty="0">
                <a:solidFill>
                  <a:schemeClr val="tx1"/>
                </a:solidFill>
              </a:rPr>
              <a:t>号</a:t>
            </a:r>
            <a:r>
              <a:rPr lang="en-US" altLang="ja-JP" sz="3600" dirty="0">
                <a:solidFill>
                  <a:schemeClr val="tx1"/>
                </a:solidFill>
              </a:rPr>
              <a:t>2010</a:t>
            </a:r>
            <a:r>
              <a:rPr lang="ja-JP" altLang="en-US" sz="3600" dirty="0">
                <a:solidFill>
                  <a:schemeClr val="tx1"/>
                </a:solidFill>
              </a:rPr>
              <a:t>年</a:t>
            </a:r>
            <a:r>
              <a:rPr lang="en-US" altLang="ja-JP" sz="3600" dirty="0">
                <a:solidFill>
                  <a:schemeClr val="tx1"/>
                </a:solidFill>
              </a:rPr>
              <a:t>12</a:t>
            </a:r>
            <a:r>
              <a:rPr lang="ja-JP" altLang="en-US" sz="3600" dirty="0">
                <a:solidFill>
                  <a:schemeClr val="tx1"/>
                </a:solidFill>
              </a:rPr>
              <a:t>月</a:t>
            </a:r>
            <a:r>
              <a:rPr lang="en-US" altLang="ja-JP" sz="3600" dirty="0">
                <a:solidFill>
                  <a:schemeClr val="tx1"/>
                </a:solidFill>
              </a:rPr>
              <a:t>31</a:t>
            </a:r>
            <a:r>
              <a:rPr lang="ja-JP" altLang="en-US" sz="3600" dirty="0">
                <a:solidFill>
                  <a:schemeClr val="tx1"/>
                </a:solidFill>
              </a:rPr>
              <a:t>日発行）</a:t>
            </a:r>
            <a:r>
              <a:rPr lang="en-US" altLang="ja-JP" sz="3600" dirty="0">
                <a:solidFill>
                  <a:schemeClr val="tx1"/>
                </a:solidFill>
              </a:rPr>
              <a:t>『</a:t>
            </a:r>
            <a:r>
              <a:rPr lang="ja-JP" altLang="en-US" sz="3600" dirty="0">
                <a:solidFill>
                  <a:schemeClr val="tx1"/>
                </a:solidFill>
              </a:rPr>
              <a:t>手話　魅力あることば　阪口ユリさんの手話表現</a:t>
            </a:r>
            <a:r>
              <a:rPr lang="en-US" altLang="ja-JP" sz="3600" dirty="0">
                <a:solidFill>
                  <a:schemeClr val="tx1"/>
                </a:solidFill>
              </a:rPr>
              <a:t>』</a:t>
            </a:r>
            <a:r>
              <a:rPr lang="ja-JP" altLang="en-US" sz="3600" dirty="0">
                <a:solidFill>
                  <a:schemeClr val="tx1"/>
                </a:solidFill>
              </a:rPr>
              <a:t>の他、盲腸と偽って不妊手術を受けさせられた人がいる等話題</a:t>
            </a:r>
            <a:endParaRPr kumimoji="1" lang="en-US" altLang="ja-JP" sz="1400" dirty="0">
              <a:solidFill>
                <a:schemeClr val="tx1"/>
              </a:solidFill>
            </a:endParaRPr>
          </a:p>
          <a:p>
            <a:pPr algn="ctr"/>
            <a:endParaRPr kumimoji="1" lang="ja-JP" altLang="en-US" sz="1400" dirty="0">
              <a:solidFill>
                <a:schemeClr val="tx1"/>
              </a:solidFill>
            </a:endParaRPr>
          </a:p>
        </p:txBody>
      </p:sp>
      <p:sp>
        <p:nvSpPr>
          <p:cNvPr id="2" name="山形 1"/>
          <p:cNvSpPr/>
          <p:nvPr/>
        </p:nvSpPr>
        <p:spPr>
          <a:xfrm>
            <a:off x="2699792" y="1628800"/>
            <a:ext cx="504056" cy="122413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山形 7"/>
          <p:cNvSpPr/>
          <p:nvPr/>
        </p:nvSpPr>
        <p:spPr>
          <a:xfrm>
            <a:off x="3059832" y="1628800"/>
            <a:ext cx="504056" cy="122413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山形 8"/>
          <p:cNvSpPr/>
          <p:nvPr/>
        </p:nvSpPr>
        <p:spPr>
          <a:xfrm>
            <a:off x="3419872" y="1628800"/>
            <a:ext cx="504056" cy="1224136"/>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フローチャート : 記憶データ 2"/>
          <p:cNvSpPr/>
          <p:nvPr/>
        </p:nvSpPr>
        <p:spPr>
          <a:xfrm>
            <a:off x="3995936" y="1556792"/>
            <a:ext cx="4968552" cy="136815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２０１８年１月に宮城県の知的障害をもつ女性が提訴</a:t>
            </a:r>
          </a:p>
        </p:txBody>
      </p:sp>
    </p:spTree>
    <p:extLst>
      <p:ext uri="{BB962C8B-B14F-4D97-AF65-F5344CB8AC3E}">
        <p14:creationId xmlns:p14="http://schemas.microsoft.com/office/powerpoint/2010/main" val="28079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5"/>
          <p:cNvSpPr>
            <a:spLocks noGrp="1"/>
          </p:cNvSpPr>
          <p:nvPr>
            <p:ph type="subTitle" idx="1"/>
          </p:nvPr>
        </p:nvSpPr>
        <p:spPr>
          <a:xfrm>
            <a:off x="377534" y="2492896"/>
            <a:ext cx="8388932" cy="1872208"/>
          </a:xfrm>
        </p:spPr>
        <p:txBody>
          <a:bodyPr>
            <a:noAutofit/>
          </a:bodyPr>
          <a:lstStyle/>
          <a:p>
            <a:r>
              <a:rPr lang="ja-JP" altLang="en-US" dirty="0">
                <a:solidFill>
                  <a:schemeClr val="tx1"/>
                </a:solidFill>
              </a:rPr>
              <a:t>作成：２０１９年３月</a:t>
            </a:r>
            <a:endParaRPr lang="en-US" altLang="ja-JP" dirty="0">
              <a:solidFill>
                <a:schemeClr val="tx1"/>
              </a:solidFill>
            </a:endParaRPr>
          </a:p>
          <a:p>
            <a:r>
              <a:rPr lang="ja-JP" altLang="en-US" dirty="0">
                <a:solidFill>
                  <a:schemeClr val="tx1"/>
                </a:solidFill>
              </a:rPr>
              <a:t>一般財団法人全日本ろうあ連盟</a:t>
            </a:r>
            <a:endParaRPr lang="en-US" altLang="ja-JP" dirty="0">
              <a:solidFill>
                <a:schemeClr val="tx1"/>
              </a:solidFill>
            </a:endParaRPr>
          </a:p>
          <a:p>
            <a:r>
              <a:rPr lang="ja-JP" altLang="en-US" dirty="0">
                <a:solidFill>
                  <a:schemeClr val="tx1"/>
                </a:solidFill>
              </a:rPr>
              <a:t>　　</a:t>
            </a:r>
            <a:r>
              <a:rPr lang="ja-JP" altLang="ja-JP" dirty="0"/>
              <a:t>聴覚障害者の強制不妊手術等対策チーム</a:t>
            </a:r>
            <a:endParaRPr kumimoji="1" lang="ja-JP" altLang="en-US" dirty="0"/>
          </a:p>
        </p:txBody>
      </p:sp>
      <p:sp>
        <p:nvSpPr>
          <p:cNvPr id="2" name="テキスト ボックス 1"/>
          <p:cNvSpPr txBox="1"/>
          <p:nvPr/>
        </p:nvSpPr>
        <p:spPr>
          <a:xfrm>
            <a:off x="5364088" y="332656"/>
            <a:ext cx="3240360" cy="369332"/>
          </a:xfrm>
          <a:prstGeom prst="rect">
            <a:avLst/>
          </a:prstGeom>
          <a:noFill/>
        </p:spPr>
        <p:txBody>
          <a:bodyPr wrap="square" rtlCol="0">
            <a:spAutoFit/>
          </a:bodyPr>
          <a:lstStyle/>
          <a:p>
            <a:pPr algn="ctr"/>
            <a:r>
              <a:rPr lang="en-US" altLang="ja-JP" dirty="0">
                <a:solidFill>
                  <a:schemeClr val="bg1"/>
                </a:solidFill>
              </a:rPr>
              <a:t>2018.7.25 </a:t>
            </a:r>
            <a:r>
              <a:rPr lang="ja-JP" altLang="ja-JP" dirty="0">
                <a:solidFill>
                  <a:schemeClr val="bg1"/>
                </a:solidFill>
              </a:rPr>
              <a:t>ＪＤサマーセミナー</a:t>
            </a:r>
            <a:endParaRPr kumimoji="1" lang="ja-JP" altLang="en-US" dirty="0">
              <a:solidFill>
                <a:schemeClr val="bg1"/>
              </a:solidFill>
            </a:endParaRPr>
          </a:p>
        </p:txBody>
      </p:sp>
    </p:spTree>
    <p:extLst>
      <p:ext uri="{BB962C8B-B14F-4D97-AF65-F5344CB8AC3E}">
        <p14:creationId xmlns:p14="http://schemas.microsoft.com/office/powerpoint/2010/main" val="409724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611560" y="188640"/>
            <a:ext cx="8208912" cy="144016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FF00"/>
                </a:solidFill>
              </a:rPr>
              <a:t>旧優生保護法とは</a:t>
            </a:r>
          </a:p>
        </p:txBody>
      </p:sp>
      <p:sp>
        <p:nvSpPr>
          <p:cNvPr id="6" name="角丸四角形 5"/>
          <p:cNvSpPr/>
          <p:nvPr/>
        </p:nvSpPr>
        <p:spPr>
          <a:xfrm>
            <a:off x="1979712" y="1988840"/>
            <a:ext cx="705678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優生上の</a:t>
            </a:r>
            <a:r>
              <a:rPr lang="ja-JP" altLang="en-US" sz="2800" dirty="0"/>
              <a:t>見地から不良な子孫の出生を防止</a:t>
            </a:r>
            <a:endParaRPr kumimoji="1" lang="ja-JP" altLang="en-US" sz="2800" dirty="0"/>
          </a:p>
        </p:txBody>
      </p:sp>
      <p:sp>
        <p:nvSpPr>
          <p:cNvPr id="7" name="下矢印 6"/>
          <p:cNvSpPr/>
          <p:nvPr/>
        </p:nvSpPr>
        <p:spPr>
          <a:xfrm>
            <a:off x="251520" y="3284984"/>
            <a:ext cx="792088" cy="21602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79512" y="1988840"/>
            <a:ext cx="151216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１９４８</a:t>
            </a:r>
          </a:p>
        </p:txBody>
      </p:sp>
      <p:sp>
        <p:nvSpPr>
          <p:cNvPr id="9" name="角丸四角形 8"/>
          <p:cNvSpPr/>
          <p:nvPr/>
        </p:nvSpPr>
        <p:spPr>
          <a:xfrm>
            <a:off x="179512" y="5589240"/>
            <a:ext cx="1512168" cy="108012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１９９６</a:t>
            </a:r>
          </a:p>
        </p:txBody>
      </p:sp>
      <p:sp>
        <p:nvSpPr>
          <p:cNvPr id="10" name="角丸四角形 9"/>
          <p:cNvSpPr/>
          <p:nvPr/>
        </p:nvSpPr>
        <p:spPr>
          <a:xfrm>
            <a:off x="1979712" y="5589240"/>
            <a:ext cx="705678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t>優生保護法廃止に伴い、母体保護法へ改正</a:t>
            </a:r>
            <a:endParaRPr kumimoji="1" lang="ja-JP" altLang="en-US" sz="2800" dirty="0"/>
          </a:p>
        </p:txBody>
      </p:sp>
      <p:sp>
        <p:nvSpPr>
          <p:cNvPr id="2" name="テキスト ボックス 1"/>
          <p:cNvSpPr txBox="1"/>
          <p:nvPr/>
        </p:nvSpPr>
        <p:spPr>
          <a:xfrm>
            <a:off x="1259632" y="3140968"/>
            <a:ext cx="7776864" cy="2400657"/>
          </a:xfrm>
          <a:prstGeom prst="rect">
            <a:avLst/>
          </a:prstGeom>
          <a:noFill/>
        </p:spPr>
        <p:txBody>
          <a:bodyPr wrap="square" rtlCol="0">
            <a:spAutoFit/>
          </a:bodyPr>
          <a:lstStyle/>
          <a:p>
            <a:r>
              <a:rPr kumimoji="1" lang="ja-JP" altLang="en-US" sz="2500" dirty="0"/>
              <a:t>約２万５０００人が優生手術を受けさせられ、そのうち約１万６５００人が本人の同意なしで手術を強制された。</a:t>
            </a:r>
            <a:endParaRPr kumimoji="1" lang="en-US" altLang="ja-JP" sz="2500" dirty="0"/>
          </a:p>
          <a:p>
            <a:r>
              <a:rPr lang="ja-JP" altLang="en-US" sz="2500" dirty="0"/>
              <a:t>また、本人、配偶者又は近親者が遺伝性疾患又は精神障害を有している人及び本人又は配偶者がハンセン病患者である人に対しては「本人の同意」による優生手術がなされた。</a:t>
            </a:r>
            <a:endParaRPr kumimoji="1" lang="ja-JP" altLang="en-US" sz="2500" dirty="0"/>
          </a:p>
        </p:txBody>
      </p:sp>
    </p:spTree>
    <p:extLst>
      <p:ext uri="{BB962C8B-B14F-4D97-AF65-F5344CB8AC3E}">
        <p14:creationId xmlns:p14="http://schemas.microsoft.com/office/powerpoint/2010/main" val="242701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16632"/>
            <a:ext cx="8640960" cy="584775"/>
          </a:xfrm>
          <a:prstGeom prst="rect">
            <a:avLst/>
          </a:prstGeom>
          <a:noFill/>
        </p:spPr>
        <p:txBody>
          <a:bodyPr wrap="square" rtlCol="0">
            <a:spAutoFit/>
          </a:bodyPr>
          <a:lstStyle/>
          <a:p>
            <a:pPr algn="ctr"/>
            <a:r>
              <a:rPr lang="ja-JP" altLang="en-US" sz="3200" dirty="0"/>
              <a:t>優生思想に基づく優生手術・人工中絶の分類</a:t>
            </a:r>
            <a:endParaRPr kumimoji="1" lang="ja-JP" altLang="en-US" sz="3200" dirty="0"/>
          </a:p>
        </p:txBody>
      </p:sp>
      <p:graphicFrame>
        <p:nvGraphicFramePr>
          <p:cNvPr id="5" name="表 4"/>
          <p:cNvGraphicFramePr>
            <a:graphicFrameLocks noGrp="1"/>
          </p:cNvGraphicFramePr>
          <p:nvPr>
            <p:extLst/>
          </p:nvPr>
        </p:nvGraphicFramePr>
        <p:xfrm>
          <a:off x="35496" y="836712"/>
          <a:ext cx="9036497" cy="5951036"/>
        </p:xfrm>
        <a:graphic>
          <a:graphicData uri="http://schemas.openxmlformats.org/drawingml/2006/table">
            <a:tbl>
              <a:tblPr>
                <a:tableStyleId>{5C22544A-7EE6-4342-B048-85BDC9FD1C3A}</a:tableStyleId>
              </a:tblPr>
              <a:tblGrid>
                <a:gridCol w="367386">
                  <a:extLst>
                    <a:ext uri="{9D8B030D-6E8A-4147-A177-3AD203B41FA5}">
                      <a16:colId xmlns:a16="http://schemas.microsoft.com/office/drawing/2014/main" val="20000"/>
                    </a:ext>
                  </a:extLst>
                </a:gridCol>
                <a:gridCol w="49671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gridCol w="4860033">
                  <a:extLst>
                    <a:ext uri="{9D8B030D-6E8A-4147-A177-3AD203B41FA5}">
                      <a16:colId xmlns:a16="http://schemas.microsoft.com/office/drawing/2014/main" val="20005"/>
                    </a:ext>
                  </a:extLst>
                </a:gridCol>
              </a:tblGrid>
              <a:tr h="151653">
                <a:tc>
                  <a:txBody>
                    <a:bodyPr/>
                    <a:lstStyle/>
                    <a:p>
                      <a:pPr algn="l" fontAlgn="ctr"/>
                      <a:r>
                        <a:rPr lang="ja-JP" altLang="en-US" sz="700" u="none" strike="noStrike" dirty="0">
                          <a:effectLst/>
                        </a:rPr>
                        <a:t>　</a:t>
                      </a:r>
                      <a:endParaRPr lang="ja-JP" altLang="en-US" sz="7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700" u="none" strike="noStrike">
                          <a:effectLst/>
                        </a:rPr>
                        <a:t>　</a:t>
                      </a:r>
                      <a:endParaRPr lang="ja-JP" altLang="en-US" sz="700" b="0" i="0" u="none" strike="noStrike">
                        <a:solidFill>
                          <a:srgbClr val="000000"/>
                        </a:solidFill>
                        <a:effectLst/>
                        <a:latin typeface="ＭＳ Ｐゴシック"/>
                      </a:endParaRPr>
                    </a:p>
                  </a:txBody>
                  <a:tcPr marL="6250" marR="6250" marT="6250" marB="0" anchor="ctr"/>
                </a:tc>
                <a:tc>
                  <a:txBody>
                    <a:bodyPr/>
                    <a:lstStyle/>
                    <a:p>
                      <a:pPr algn="l" fontAlgn="ctr"/>
                      <a:r>
                        <a:rPr lang="ja-JP" altLang="en-US" sz="700" u="none" strike="noStrike">
                          <a:effectLst/>
                        </a:rPr>
                        <a:t>　</a:t>
                      </a:r>
                      <a:endParaRPr lang="ja-JP" altLang="en-US" sz="700" b="0" i="0" u="none" strike="noStrike">
                        <a:solidFill>
                          <a:srgbClr val="000000"/>
                        </a:solidFill>
                        <a:effectLst/>
                        <a:latin typeface="ＭＳ Ｐゴシック"/>
                      </a:endParaRPr>
                    </a:p>
                  </a:txBody>
                  <a:tcPr marL="6250" marR="6250" marT="6250" marB="0" anchor="ctr"/>
                </a:tc>
                <a:tc>
                  <a:txBody>
                    <a:bodyPr/>
                    <a:lstStyle/>
                    <a:p>
                      <a:pPr algn="ctr" fontAlgn="ctr"/>
                      <a:r>
                        <a:rPr lang="ja-JP" altLang="en-US" sz="700" u="none" strike="noStrike">
                          <a:effectLst/>
                        </a:rPr>
                        <a:t>条文</a:t>
                      </a:r>
                      <a:endParaRPr lang="ja-JP" altLang="en-US" sz="700" b="0" i="0" u="none" strike="noStrike">
                        <a:solidFill>
                          <a:srgbClr val="000000"/>
                        </a:solidFill>
                        <a:effectLst/>
                        <a:latin typeface="ＭＳ Ｐゴシック"/>
                      </a:endParaRPr>
                    </a:p>
                  </a:txBody>
                  <a:tcPr marL="6250" marR="6250" marT="6250" marB="0" anchor="ctr"/>
                </a:tc>
                <a:tc>
                  <a:txBody>
                    <a:bodyPr/>
                    <a:lstStyle/>
                    <a:p>
                      <a:pPr algn="ctr" fontAlgn="ctr"/>
                      <a:r>
                        <a:rPr lang="ja-JP" altLang="en-US" sz="700" u="none" strike="noStrike">
                          <a:effectLst/>
                        </a:rPr>
                        <a:t>日弁意見書による呼称</a:t>
                      </a:r>
                      <a:endParaRPr lang="ja-JP" altLang="en-US" sz="700" b="0" i="0" u="none" strike="noStrike">
                        <a:solidFill>
                          <a:srgbClr val="000000"/>
                        </a:solidFill>
                        <a:effectLst/>
                        <a:latin typeface="ＭＳ Ｐゴシック"/>
                      </a:endParaRPr>
                    </a:p>
                  </a:txBody>
                  <a:tcPr marL="6250" marR="6250" marT="6250" marB="0" anchor="ctr"/>
                </a:tc>
                <a:tc>
                  <a:txBody>
                    <a:bodyPr/>
                    <a:lstStyle/>
                    <a:p>
                      <a:pPr algn="ctr" fontAlgn="ctr"/>
                      <a:r>
                        <a:rPr lang="ja-JP" altLang="en-US" sz="700" u="none" strike="noStrike">
                          <a:effectLst/>
                        </a:rPr>
                        <a:t>条文文言</a:t>
                      </a:r>
                      <a:endParaRPr lang="ja-JP" altLang="en-US" sz="700" b="0" i="0" u="none" strike="noStrike">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0"/>
                  </a:ext>
                </a:extLst>
              </a:tr>
              <a:tr h="774568">
                <a:tc rowSpan="5">
                  <a:txBody>
                    <a:bodyPr/>
                    <a:lstStyle/>
                    <a:p>
                      <a:pPr algn="ctr" fontAlgn="ctr"/>
                      <a:r>
                        <a:rPr lang="ja-JP" altLang="en-US" sz="1000" u="none" strike="noStrike" dirty="0">
                          <a:effectLst/>
                        </a:rPr>
                        <a:t>優生手術</a:t>
                      </a:r>
                      <a:endParaRPr lang="ja-JP" altLang="en-US" sz="1000" b="1" i="0" u="none" strike="noStrike" dirty="0">
                        <a:solidFill>
                          <a:srgbClr val="000000"/>
                        </a:solidFill>
                        <a:effectLst/>
                        <a:latin typeface="ＭＳ Ｐゴシック"/>
                      </a:endParaRPr>
                    </a:p>
                  </a:txBody>
                  <a:tcPr marL="6250" marR="6250" marT="6250" marB="0" anchor="ctr"/>
                </a:tc>
                <a:tc rowSpan="3">
                  <a:txBody>
                    <a:bodyPr/>
                    <a:lstStyle/>
                    <a:p>
                      <a:pPr algn="l" fontAlgn="ctr"/>
                      <a:r>
                        <a:rPr lang="ja-JP" altLang="en-US" sz="1200" u="none" strike="noStrike" dirty="0">
                          <a:effectLst/>
                        </a:rPr>
                        <a:t>同意</a:t>
                      </a:r>
                      <a:r>
                        <a:rPr lang="ja-JP" altLang="en-US" sz="1100" u="none" strike="noStrike" dirty="0">
                          <a:effectLst/>
                        </a:rPr>
                        <a:t>を得て行う手術</a:t>
                      </a:r>
                      <a:endParaRPr lang="ja-JP" altLang="en-US" sz="1100" b="0" i="0" u="none" strike="noStrike" dirty="0">
                        <a:solidFill>
                          <a:srgbClr val="000000"/>
                        </a:solidFill>
                        <a:effectLst/>
                        <a:latin typeface="ＭＳ Ｐゴシック"/>
                      </a:endParaRPr>
                    </a:p>
                  </a:txBody>
                  <a:tcPr marL="6250" marR="6250" marT="6250" marB="0" anchor="ctr"/>
                </a:tc>
                <a:tc rowSpan="3">
                  <a:txBody>
                    <a:bodyPr/>
                    <a:lstStyle/>
                    <a:p>
                      <a:pPr algn="ctr" fontAlgn="ctr"/>
                      <a:r>
                        <a:rPr lang="ja-JP" altLang="en-US" sz="900" u="none" strike="noStrike">
                          <a:effectLst/>
                        </a:rPr>
                        <a:t>本人の同意並びに配偶者（届出をしない事実上婚姻関係と同様な事情がある者を含む）があるときはその同意</a:t>
                      </a:r>
                      <a:endParaRPr lang="ja-JP" altLang="en-US" sz="900" b="0" i="0" u="none" strike="noStrike">
                        <a:solidFill>
                          <a:srgbClr val="000000"/>
                        </a:solidFill>
                        <a:effectLst/>
                        <a:latin typeface="ＭＳ Ｐゴシック"/>
                      </a:endParaRPr>
                    </a:p>
                  </a:txBody>
                  <a:tcPr marL="6250" marR="6250" marT="6250" marB="0" anchor="ctr"/>
                </a:tc>
                <a:tc>
                  <a:txBody>
                    <a:bodyPr/>
                    <a:lstStyle/>
                    <a:p>
                      <a:pPr algn="l" fontAlgn="ctr"/>
                      <a:r>
                        <a:rPr lang="ja-JP" altLang="en-US" sz="900" u="none" strike="noStrike">
                          <a:effectLst/>
                        </a:rPr>
                        <a:t>３条１号</a:t>
                      </a:r>
                      <a:endParaRPr lang="ja-JP" altLang="en-US" sz="900" b="0" i="0" u="none" strike="noStrike">
                        <a:solidFill>
                          <a:srgbClr val="000000"/>
                        </a:solidFill>
                        <a:effectLst/>
                        <a:latin typeface="ＭＳ Ｐゴシック"/>
                      </a:endParaRPr>
                    </a:p>
                  </a:txBody>
                  <a:tcPr marL="6250" marR="6250" marT="6250" marB="0" anchor="ctr"/>
                </a:tc>
                <a:tc rowSpan="2">
                  <a:txBody>
                    <a:bodyPr/>
                    <a:lstStyle/>
                    <a:p>
                      <a:pPr algn="l" fontAlgn="ctr"/>
                      <a:r>
                        <a:rPr lang="ja-JP" altLang="en-US" sz="1100" u="none" strike="noStrike" dirty="0">
                          <a:effectLst/>
                        </a:rPr>
                        <a:t>同意のある遺伝性疾患を理由とする優生手術</a:t>
                      </a:r>
                      <a:endParaRPr lang="ja-JP" altLang="en-US" sz="11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本人若しくは配偶者が遺伝性精神病質、遺伝性身体疾患若しくは遺伝性奇形型を有し、又は配偶者が精神病若しくは精神薄弱を有しているもの。</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1"/>
                  </a:ext>
                </a:extLst>
              </a:tr>
              <a:tr h="7745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rPr>
                        <a:t>３条２号</a:t>
                      </a:r>
                      <a:endParaRPr lang="ja-JP" altLang="en-US" sz="900" b="0" i="0" u="none" strike="noStrike" dirty="0">
                        <a:solidFill>
                          <a:srgbClr val="000000"/>
                        </a:solidFill>
                        <a:effectLst/>
                        <a:latin typeface="ＭＳ Ｐゴシック"/>
                      </a:endParaRPr>
                    </a:p>
                  </a:txBody>
                  <a:tcPr marL="6250" marR="6250" marT="6250" marB="0" anchor="ctr"/>
                </a:tc>
                <a:tc vMerge="1">
                  <a:txBody>
                    <a:bodyPr/>
                    <a:lstStyle/>
                    <a:p>
                      <a:endParaRPr kumimoji="1" lang="ja-JP" altLang="en-US"/>
                    </a:p>
                  </a:txBody>
                  <a:tcPr/>
                </a:tc>
                <a:tc>
                  <a:txBody>
                    <a:bodyPr/>
                    <a:lstStyle/>
                    <a:p>
                      <a:pPr algn="l" fontAlgn="ctr"/>
                      <a:r>
                        <a:rPr lang="ja-JP" altLang="en-US" sz="1100" u="none" strike="noStrike" dirty="0">
                          <a:effectLst/>
                        </a:rPr>
                        <a:t>本人又は配偶者の四親等以内の血族関係にある者が、遺伝性精神病、遺伝性精神薄弱、遺伝性精神病質、遺伝性身体疾患又は遺伝性奇型を有しているもの。</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2"/>
                  </a:ext>
                </a:extLst>
              </a:tr>
              <a:tr h="2951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a:effectLst/>
                        </a:rPr>
                        <a:t>３条３号</a:t>
                      </a:r>
                      <a:endParaRPr lang="ja-JP" altLang="en-US" sz="900" b="0" i="0" u="none" strike="noStrike">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ハンセン病を理由とする優生手術</a:t>
                      </a:r>
                      <a:endParaRPr lang="ja-JP" altLang="en-US" sz="11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本人又は配偶者が、癩疾患に罹り、且つ子孫にこれが伝染する虞れのあるもの。</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3"/>
                  </a:ext>
                </a:extLst>
              </a:tr>
              <a:tr h="1239310">
                <a:tc vMerge="1">
                  <a:txBody>
                    <a:bodyPr/>
                    <a:lstStyle/>
                    <a:p>
                      <a:endParaRPr kumimoji="1" lang="ja-JP" altLang="en-US"/>
                    </a:p>
                  </a:txBody>
                  <a:tcPr/>
                </a:tc>
                <a:tc rowSpan="2">
                  <a:txBody>
                    <a:bodyPr/>
                    <a:lstStyle/>
                    <a:p>
                      <a:pPr algn="l" fontAlgn="ctr"/>
                      <a:r>
                        <a:rPr lang="ja-JP" altLang="en-US" sz="1200" u="none" strike="noStrike" dirty="0">
                          <a:effectLst/>
                        </a:rPr>
                        <a:t>審査</a:t>
                      </a:r>
                      <a:r>
                        <a:rPr lang="ja-JP" altLang="en-US" sz="1100" u="none" strike="noStrike" dirty="0">
                          <a:effectLst/>
                        </a:rPr>
                        <a:t>を要件とする優生手術</a:t>
                      </a:r>
                      <a:endParaRPr lang="ja-JP" altLang="en-US" sz="1100" b="0" i="0" u="none" strike="noStrike" dirty="0">
                        <a:solidFill>
                          <a:srgbClr val="000000"/>
                        </a:solidFill>
                        <a:effectLst/>
                        <a:latin typeface="ＭＳ Ｐゴシック"/>
                      </a:endParaRPr>
                    </a:p>
                  </a:txBody>
                  <a:tcPr marL="6250" marR="6250" marT="6250" marB="0" anchor="ctr"/>
                </a:tc>
                <a:tc rowSpan="2">
                  <a:txBody>
                    <a:bodyPr/>
                    <a:lstStyle/>
                    <a:p>
                      <a:pPr algn="ctr" fontAlgn="ctr"/>
                      <a:r>
                        <a:rPr lang="ja-JP" altLang="en-US" sz="900" u="none" strike="noStrike" dirty="0">
                          <a:effectLst/>
                        </a:rPr>
                        <a:t>都道府県優生保護審査会により優生手術を行うことが適当と認められた場合</a:t>
                      </a:r>
                      <a:endParaRPr lang="ja-JP" altLang="en-US" sz="9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900" u="none" strike="noStrike">
                          <a:effectLst/>
                        </a:rPr>
                        <a:t>４条</a:t>
                      </a:r>
                      <a:endParaRPr lang="ja-JP" altLang="en-US" sz="900" b="0" i="0" u="none" strike="noStrike">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審査による遺伝性疾患を理由とする優生手術</a:t>
                      </a:r>
                      <a:endParaRPr lang="ja-JP" altLang="en-US" sz="11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医師は、診断の結果、別表に揚げる疾患に罹っていることを確認した場合において、その者に対し、その疾患の遺伝を防止するため優生手術を行うことが公益上必要であると認めるときは、都道府県優生保護審査会に優生手術を行うことの適否に関する審査を申請しなければならない。</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4"/>
                  </a:ext>
                </a:extLst>
              </a:tr>
              <a:tr h="129964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a:effectLst/>
                        </a:rPr>
                        <a:t>１２条</a:t>
                      </a:r>
                      <a:endParaRPr lang="ja-JP" altLang="en-US" sz="900" b="0" i="0" u="none" strike="noStrike">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非遺伝性疾患を理由とする優生手術</a:t>
                      </a:r>
                      <a:endParaRPr lang="ja-JP" altLang="en-US" sz="11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医師は、別表第一号又は第二号に掲げる遺伝性のもの以外の精神病又は精神薄弱に罹っている者について、精神衛生法（昭和２５年法律第１２３号）第２０条（後見人、配偶者、親権を行う者又は扶養義務者が保護義務者となる場合）又は同法第２１条（市町村長が保護義務者となる場合）に規定する保護義務者の同意があった場合には、都道府県優生保護審査会に優生手術を行うことの適否に関する審査を申請することができる。</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5"/>
                  </a:ext>
                </a:extLst>
              </a:tr>
              <a:tr h="587041">
                <a:tc rowSpan="3">
                  <a:txBody>
                    <a:bodyPr/>
                    <a:lstStyle/>
                    <a:p>
                      <a:pPr algn="ctr" fontAlgn="ctr"/>
                      <a:r>
                        <a:rPr lang="ja-JP" altLang="en-US" sz="1000" u="none" strike="noStrike" dirty="0">
                          <a:effectLst/>
                        </a:rPr>
                        <a:t>人工妊娠中絶</a:t>
                      </a:r>
                      <a:endParaRPr lang="ja-JP" altLang="en-US" sz="1000" b="1" i="0" u="none" strike="noStrike" dirty="0">
                        <a:solidFill>
                          <a:srgbClr val="000000"/>
                        </a:solidFill>
                        <a:effectLst/>
                        <a:latin typeface="ＭＳ Ｐゴシック"/>
                      </a:endParaRPr>
                    </a:p>
                  </a:txBody>
                  <a:tcPr marL="6250" marR="6250" marT="6250" marB="0" anchor="ctr"/>
                </a:tc>
                <a:tc rowSpan="3">
                  <a:txBody>
                    <a:bodyPr/>
                    <a:lstStyle/>
                    <a:p>
                      <a:pPr algn="ctr" fontAlgn="ctr"/>
                      <a:r>
                        <a:rPr lang="ja-JP" altLang="en-US" sz="900" u="none" strike="noStrike">
                          <a:effectLst/>
                        </a:rPr>
                        <a:t>　</a:t>
                      </a:r>
                      <a:endParaRPr lang="ja-JP" altLang="en-US" sz="900" b="0" i="0" u="none" strike="noStrike">
                        <a:solidFill>
                          <a:srgbClr val="000000"/>
                        </a:solidFill>
                        <a:effectLst/>
                        <a:latin typeface="ＭＳ Ｐゴシック"/>
                      </a:endParaRPr>
                    </a:p>
                  </a:txBody>
                  <a:tcPr marL="6250" marR="6250" marT="6250" marB="0" anchor="ctr"/>
                </a:tc>
                <a:tc rowSpan="3">
                  <a:txBody>
                    <a:bodyPr/>
                    <a:lstStyle/>
                    <a:p>
                      <a:pPr algn="ctr" fontAlgn="ctr"/>
                      <a:r>
                        <a:rPr lang="ja-JP" altLang="en-US" sz="900" u="none" strike="noStrike" dirty="0">
                          <a:effectLst/>
                        </a:rPr>
                        <a:t>本人及び配偶者の同意</a:t>
                      </a:r>
                      <a:endParaRPr lang="ja-JP" altLang="en-US" sz="9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900" u="none" strike="noStrike" dirty="0">
                          <a:effectLst/>
                        </a:rPr>
                        <a:t>１４条１号</a:t>
                      </a:r>
                      <a:endParaRPr lang="ja-JP" altLang="en-US" sz="900" b="0" i="0" u="none" strike="noStrike" dirty="0">
                        <a:solidFill>
                          <a:srgbClr val="000000"/>
                        </a:solidFill>
                        <a:effectLst/>
                        <a:latin typeface="ＭＳ Ｐゴシック"/>
                      </a:endParaRPr>
                    </a:p>
                  </a:txBody>
                  <a:tcPr marL="6250" marR="6250" marT="6250" marB="0" anchor="ctr"/>
                </a:tc>
                <a:tc rowSpan="2">
                  <a:txBody>
                    <a:bodyPr/>
                    <a:lstStyle/>
                    <a:p>
                      <a:pPr algn="ctr" fontAlgn="ctr"/>
                      <a:r>
                        <a:rPr lang="ja-JP" altLang="en-US" sz="1100" u="none" strike="noStrike" dirty="0">
                          <a:effectLst/>
                        </a:rPr>
                        <a:t>遺伝性疾患を理由とする中絶</a:t>
                      </a:r>
                      <a:endParaRPr lang="ja-JP" altLang="en-US" sz="11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本人又は配偶者が精神病、精神薄弱、精神病質、遺伝性身体疾患又は遺伝性奇型を有しているもの。</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6"/>
                  </a:ext>
                </a:extLst>
              </a:tr>
              <a:tr h="5870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rPr>
                        <a:t>１４条２号</a:t>
                      </a:r>
                      <a:endParaRPr lang="ja-JP" altLang="en-US" sz="900" b="0" i="0" u="none" strike="noStrike" dirty="0">
                        <a:solidFill>
                          <a:srgbClr val="000000"/>
                        </a:solidFill>
                        <a:effectLst/>
                        <a:latin typeface="ＭＳ Ｐゴシック"/>
                      </a:endParaRPr>
                    </a:p>
                  </a:txBody>
                  <a:tcPr marL="6250" marR="6250" marT="6250" marB="0" anchor="ctr"/>
                </a:tc>
                <a:tc vMerge="1">
                  <a:txBody>
                    <a:bodyPr/>
                    <a:lstStyle/>
                    <a:p>
                      <a:endParaRPr kumimoji="1" lang="ja-JP" altLang="en-US"/>
                    </a:p>
                  </a:txBody>
                  <a:tcPr/>
                </a:tc>
                <a:tc>
                  <a:txBody>
                    <a:bodyPr/>
                    <a:lstStyle/>
                    <a:p>
                      <a:pPr algn="l" fontAlgn="ctr"/>
                      <a:r>
                        <a:rPr lang="ja-JP" altLang="en-US" sz="1100" u="none" strike="noStrike" dirty="0">
                          <a:effectLst/>
                        </a:rPr>
                        <a:t>本人又は配偶者の四親等以内の血族関係にある者が、遺伝性精神病、遺伝性精神薄弱、遺伝性精神病質、遺伝性身体疾患又は遺伝性奇型を有しているもの。</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7"/>
                  </a:ext>
                </a:extLst>
              </a:tr>
              <a:tr h="1956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900" u="none" strike="noStrike" dirty="0">
                          <a:effectLst/>
                        </a:rPr>
                        <a:t>１４条３号</a:t>
                      </a:r>
                      <a:endParaRPr lang="ja-JP" altLang="en-US" sz="900" b="0" i="0" u="none" strike="noStrike" dirty="0">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a:effectLst/>
                        </a:rPr>
                        <a:t>ハンセン病を理由とする中絶</a:t>
                      </a:r>
                      <a:endParaRPr lang="ja-JP" altLang="en-US" sz="1100" b="0" i="0" u="none" strike="noStrike">
                        <a:solidFill>
                          <a:srgbClr val="000000"/>
                        </a:solidFill>
                        <a:effectLst/>
                        <a:latin typeface="ＭＳ Ｐゴシック"/>
                      </a:endParaRPr>
                    </a:p>
                  </a:txBody>
                  <a:tcPr marL="6250" marR="6250" marT="6250" marB="0" anchor="ctr"/>
                </a:tc>
                <a:tc>
                  <a:txBody>
                    <a:bodyPr/>
                    <a:lstStyle/>
                    <a:p>
                      <a:pPr algn="l" fontAlgn="ctr"/>
                      <a:r>
                        <a:rPr lang="ja-JP" altLang="en-US" sz="1100" u="none" strike="noStrike" dirty="0">
                          <a:effectLst/>
                        </a:rPr>
                        <a:t>本人又は配偶者が癩疾患に罹っているもの。</a:t>
                      </a:r>
                      <a:endParaRPr lang="ja-JP" altLang="en-US" sz="1100" b="0" i="0" u="none" strike="noStrike" dirty="0">
                        <a:solidFill>
                          <a:srgbClr val="000000"/>
                        </a:solidFill>
                        <a:effectLst/>
                        <a:latin typeface="ＭＳ Ｐゴシック"/>
                      </a:endParaRPr>
                    </a:p>
                  </a:txBody>
                  <a:tcPr marL="6250" marR="6250" marT="625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5007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1"/>
          <p:cNvSpPr/>
          <p:nvPr/>
        </p:nvSpPr>
        <p:spPr>
          <a:xfrm>
            <a:off x="224391" y="1700808"/>
            <a:ext cx="8784976" cy="3456384"/>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資料の保管期間が終了等、当時の手術等の実態を証明するものが少なく、手話を第一言語とする高齢聴覚障害者の場合、筆談では意思疎通を図ることや自分の想いを伝えられず、行政の調査だけでは被害が埋もれてしまう可能性大。</a:t>
            </a:r>
          </a:p>
        </p:txBody>
      </p:sp>
      <p:sp>
        <p:nvSpPr>
          <p:cNvPr id="3" name="角丸四角形 2"/>
          <p:cNvSpPr/>
          <p:nvPr/>
        </p:nvSpPr>
        <p:spPr>
          <a:xfrm>
            <a:off x="107504" y="116632"/>
            <a:ext cx="8928992" cy="1512168"/>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800" dirty="0">
                <a:solidFill>
                  <a:schemeClr val="bg1"/>
                </a:solidFill>
              </a:rPr>
              <a:t>連盟が</a:t>
            </a:r>
            <a:r>
              <a:rPr lang="ja-JP" altLang="en-US" sz="3800" dirty="0" err="1">
                <a:solidFill>
                  <a:schemeClr val="bg1"/>
                </a:solidFill>
              </a:rPr>
              <a:t>ろう</a:t>
            </a:r>
            <a:r>
              <a:rPr lang="ja-JP" altLang="en-US" sz="3800" dirty="0">
                <a:solidFill>
                  <a:schemeClr val="bg1"/>
                </a:solidFill>
              </a:rPr>
              <a:t>者における強制不妊手術、断種手術、中絶手術についての実態調査</a:t>
            </a:r>
            <a:endParaRPr kumimoji="1" lang="ja-JP" altLang="en-US" sz="3800" dirty="0">
              <a:solidFill>
                <a:schemeClr val="bg1"/>
              </a:solidFill>
            </a:endParaRPr>
          </a:p>
        </p:txBody>
      </p:sp>
      <p:sp>
        <p:nvSpPr>
          <p:cNvPr id="4" name="下矢印 3"/>
          <p:cNvSpPr/>
          <p:nvPr/>
        </p:nvSpPr>
        <p:spPr>
          <a:xfrm>
            <a:off x="3203848" y="4509120"/>
            <a:ext cx="2520280" cy="86409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 記憶データ 4"/>
          <p:cNvSpPr/>
          <p:nvPr/>
        </p:nvSpPr>
        <p:spPr>
          <a:xfrm>
            <a:off x="179512" y="5445224"/>
            <a:ext cx="8784976" cy="1340768"/>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a:t>そこで、</a:t>
            </a:r>
            <a:r>
              <a:rPr lang="ja-JP" altLang="en-US" sz="2600" dirty="0" err="1"/>
              <a:t>ろう</a:t>
            </a:r>
            <a:r>
              <a:rPr lang="ja-JP" altLang="en-US" sz="2600" dirty="0"/>
              <a:t>者団体として、強制不妊手術等の被害者数、実態把握のため、３月２５日～１２月３１日まで実施。</a:t>
            </a:r>
            <a:endParaRPr kumimoji="1" lang="ja-JP" altLang="en-US" sz="2600" dirty="0"/>
          </a:p>
        </p:txBody>
      </p:sp>
    </p:spTree>
    <p:extLst>
      <p:ext uri="{BB962C8B-B14F-4D97-AF65-F5344CB8AC3E}">
        <p14:creationId xmlns:p14="http://schemas.microsoft.com/office/powerpoint/2010/main" val="165962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 他ページ結合子 3"/>
          <p:cNvSpPr/>
          <p:nvPr/>
        </p:nvSpPr>
        <p:spPr>
          <a:xfrm>
            <a:off x="251520" y="188640"/>
            <a:ext cx="8568952" cy="1728192"/>
          </a:xfrm>
          <a:prstGeom prst="flowChartOffpageConnector">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bg1"/>
                </a:solidFill>
              </a:rPr>
              <a:t>全日本ろうあ連盟の加盟団体（４７都道府県の聴覚障害者・ろう協会）が中心となり、各地域の聴覚障害者関係団体と連携を図りながら、面談による聞き取り調査</a:t>
            </a:r>
            <a:endParaRPr kumimoji="1" lang="ja-JP" altLang="en-US" sz="2800" dirty="0">
              <a:solidFill>
                <a:schemeClr val="bg1"/>
              </a:solidFill>
            </a:endParaRPr>
          </a:p>
        </p:txBody>
      </p:sp>
      <p:sp>
        <p:nvSpPr>
          <p:cNvPr id="5" name="スマイル 4"/>
          <p:cNvSpPr/>
          <p:nvPr/>
        </p:nvSpPr>
        <p:spPr>
          <a:xfrm>
            <a:off x="2699792" y="2420888"/>
            <a:ext cx="1512168" cy="1584176"/>
          </a:xfrm>
          <a:prstGeom prst="smileyFac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マイル 5"/>
          <p:cNvSpPr/>
          <p:nvPr/>
        </p:nvSpPr>
        <p:spPr>
          <a:xfrm>
            <a:off x="6012160" y="2420888"/>
            <a:ext cx="1512168" cy="1584176"/>
          </a:xfrm>
          <a:prstGeom prst="smileyFac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771800" y="4077072"/>
            <a:ext cx="1512168" cy="523220"/>
          </a:xfrm>
          <a:prstGeom prst="rect">
            <a:avLst/>
          </a:prstGeom>
          <a:noFill/>
        </p:spPr>
        <p:txBody>
          <a:bodyPr wrap="square" rtlCol="0">
            <a:spAutoFit/>
          </a:bodyPr>
          <a:lstStyle/>
          <a:p>
            <a:r>
              <a:rPr kumimoji="1" lang="ja-JP" altLang="en-US" sz="2800" dirty="0"/>
              <a:t>調査員</a:t>
            </a:r>
          </a:p>
        </p:txBody>
      </p:sp>
      <p:sp>
        <p:nvSpPr>
          <p:cNvPr id="8" name="テキスト ボックス 7"/>
          <p:cNvSpPr txBox="1"/>
          <p:nvPr/>
        </p:nvSpPr>
        <p:spPr>
          <a:xfrm>
            <a:off x="5868144" y="4149080"/>
            <a:ext cx="2088232" cy="523220"/>
          </a:xfrm>
          <a:prstGeom prst="rect">
            <a:avLst/>
          </a:prstGeom>
          <a:noFill/>
        </p:spPr>
        <p:txBody>
          <a:bodyPr wrap="square" rtlCol="0">
            <a:spAutoFit/>
          </a:bodyPr>
          <a:lstStyle/>
          <a:p>
            <a:r>
              <a:rPr kumimoji="1" lang="ja-JP" altLang="en-US" sz="2800" dirty="0"/>
              <a:t>聴覚障害者</a:t>
            </a:r>
          </a:p>
        </p:txBody>
      </p:sp>
      <p:sp>
        <p:nvSpPr>
          <p:cNvPr id="9" name="左右矢印 8"/>
          <p:cNvSpPr/>
          <p:nvPr/>
        </p:nvSpPr>
        <p:spPr>
          <a:xfrm>
            <a:off x="4427984" y="2924944"/>
            <a:ext cx="1296144"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7544" y="2708920"/>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ろうあ者相談員</a:t>
            </a:r>
          </a:p>
        </p:txBody>
      </p:sp>
      <p:sp>
        <p:nvSpPr>
          <p:cNvPr id="11" name="正方形/長方形 10"/>
          <p:cNvSpPr/>
          <p:nvPr/>
        </p:nvSpPr>
        <p:spPr>
          <a:xfrm>
            <a:off x="467544" y="3501008"/>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専門支援員</a:t>
            </a:r>
          </a:p>
        </p:txBody>
      </p:sp>
      <p:sp>
        <p:nvSpPr>
          <p:cNvPr id="12" name="正方形/長方形 11"/>
          <p:cNvSpPr/>
          <p:nvPr/>
        </p:nvSpPr>
        <p:spPr>
          <a:xfrm>
            <a:off x="467544" y="4293096"/>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生活指導員</a:t>
            </a:r>
            <a:endParaRPr kumimoji="1" lang="ja-JP" altLang="en-US" dirty="0"/>
          </a:p>
        </p:txBody>
      </p:sp>
      <p:sp>
        <p:nvSpPr>
          <p:cNvPr id="13" name="テキスト ボックス 12"/>
          <p:cNvSpPr txBox="1"/>
          <p:nvPr/>
        </p:nvSpPr>
        <p:spPr>
          <a:xfrm>
            <a:off x="971600" y="5013176"/>
            <a:ext cx="864096" cy="461665"/>
          </a:xfrm>
          <a:prstGeom prst="rect">
            <a:avLst/>
          </a:prstGeom>
          <a:noFill/>
        </p:spPr>
        <p:txBody>
          <a:bodyPr wrap="square" rtlCol="0">
            <a:spAutoFit/>
          </a:bodyPr>
          <a:lstStyle/>
          <a:p>
            <a:r>
              <a:rPr kumimoji="1" lang="ja-JP" altLang="en-US" sz="2400" dirty="0"/>
              <a:t>など</a:t>
            </a:r>
          </a:p>
        </p:txBody>
      </p:sp>
      <p:sp>
        <p:nvSpPr>
          <p:cNvPr id="14" name="角丸四角形 13"/>
          <p:cNvSpPr/>
          <p:nvPr/>
        </p:nvSpPr>
        <p:spPr>
          <a:xfrm>
            <a:off x="251520" y="2276872"/>
            <a:ext cx="2160240" cy="3528392"/>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上矢印吹き出し 15"/>
          <p:cNvSpPr/>
          <p:nvPr/>
        </p:nvSpPr>
        <p:spPr>
          <a:xfrm>
            <a:off x="4535996" y="4581128"/>
            <a:ext cx="4500500" cy="214107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被害を受けている可能性がある聴覚障害者。全日本ろうあ連盟会員、非会員は問わない。</a:t>
            </a:r>
            <a:r>
              <a:rPr lang="ja-JP" altLang="en-US" sz="2000" dirty="0"/>
              <a:t>すでに死亡している場合も数を入れる。</a:t>
            </a:r>
            <a:endParaRPr kumimoji="1" lang="en-US" altLang="ja-JP" sz="2000" dirty="0"/>
          </a:p>
        </p:txBody>
      </p:sp>
    </p:spTree>
    <p:extLst>
      <p:ext uri="{BB962C8B-B14F-4D97-AF65-F5344CB8AC3E}">
        <p14:creationId xmlns:p14="http://schemas.microsoft.com/office/powerpoint/2010/main" val="121254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528" y="116632"/>
            <a:ext cx="8568952" cy="79208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実態調査期間</a:t>
            </a:r>
            <a:endParaRPr kumimoji="1" lang="ja-JP" altLang="en-US" sz="4000" dirty="0">
              <a:solidFill>
                <a:schemeClr val="bg1"/>
              </a:solidFill>
            </a:endParaRPr>
          </a:p>
        </p:txBody>
      </p:sp>
      <p:sp>
        <p:nvSpPr>
          <p:cNvPr id="3" name="円/楕円 2"/>
          <p:cNvSpPr/>
          <p:nvPr/>
        </p:nvSpPr>
        <p:spPr>
          <a:xfrm>
            <a:off x="179512" y="980728"/>
            <a:ext cx="8784976" cy="115212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bg1"/>
                </a:solidFill>
              </a:rPr>
              <a:t>３月２５日～１２月３１日まで</a:t>
            </a:r>
          </a:p>
        </p:txBody>
      </p:sp>
      <p:sp>
        <p:nvSpPr>
          <p:cNvPr id="6" name="角丸四角形 5"/>
          <p:cNvSpPr/>
          <p:nvPr/>
        </p:nvSpPr>
        <p:spPr>
          <a:xfrm>
            <a:off x="179512" y="2348880"/>
            <a:ext cx="8712968" cy="79208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chemeClr val="bg1"/>
                </a:solidFill>
              </a:rPr>
              <a:t>実態調査をお願いした結果</a:t>
            </a:r>
            <a:endParaRPr kumimoji="1" lang="ja-JP" altLang="en-US" sz="4000" dirty="0">
              <a:solidFill>
                <a:schemeClr val="bg1"/>
              </a:solidFill>
            </a:endParaRPr>
          </a:p>
        </p:txBody>
      </p:sp>
      <p:sp>
        <p:nvSpPr>
          <p:cNvPr id="4" name="下矢印 3"/>
          <p:cNvSpPr/>
          <p:nvPr/>
        </p:nvSpPr>
        <p:spPr>
          <a:xfrm>
            <a:off x="2627784" y="3212976"/>
            <a:ext cx="3744416"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4"/>
          <p:cNvSpPr/>
          <p:nvPr/>
        </p:nvSpPr>
        <p:spPr>
          <a:xfrm>
            <a:off x="323528" y="4005064"/>
            <a:ext cx="8496944" cy="266429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t>1</a:t>
            </a:r>
            <a:r>
              <a:rPr lang="en-US" altLang="ja-JP" sz="3200" dirty="0"/>
              <a:t>2</a:t>
            </a:r>
            <a:r>
              <a:rPr kumimoji="1" lang="ja-JP" altLang="en-US" sz="3200" dirty="0"/>
              <a:t>月</a:t>
            </a:r>
            <a:r>
              <a:rPr kumimoji="1" lang="en-US" altLang="ja-JP" sz="3200" dirty="0"/>
              <a:t>31</a:t>
            </a:r>
            <a:r>
              <a:rPr kumimoji="1" lang="ja-JP" altLang="en-US" sz="3200" dirty="0"/>
              <a:t>日時点で、</a:t>
            </a:r>
            <a:r>
              <a:rPr kumimoji="1" lang="en-US" altLang="ja-JP" sz="3200" dirty="0"/>
              <a:t>47</a:t>
            </a:r>
            <a:r>
              <a:rPr kumimoji="1" lang="ja-JP" altLang="en-US" sz="3200" dirty="0"/>
              <a:t>団体のうち、被害該当者有団体は</a:t>
            </a:r>
            <a:r>
              <a:rPr kumimoji="1" lang="en-US" altLang="ja-JP" sz="3200" dirty="0"/>
              <a:t>24</a:t>
            </a:r>
            <a:r>
              <a:rPr kumimoji="1" lang="ja-JP" altLang="en-US" sz="3200" dirty="0"/>
              <a:t>団体、被害該当者無団体は</a:t>
            </a:r>
            <a:r>
              <a:rPr lang="ja-JP" altLang="en-US" sz="3200" dirty="0"/>
              <a:t>２</a:t>
            </a:r>
            <a:r>
              <a:rPr kumimoji="1" lang="ja-JP" altLang="en-US" sz="3200" dirty="0"/>
              <a:t>団体、調査困難のため未実施</a:t>
            </a:r>
            <a:r>
              <a:rPr kumimoji="1" lang="en-US" altLang="ja-JP" sz="3200" dirty="0"/>
              <a:t>11</a:t>
            </a:r>
            <a:r>
              <a:rPr kumimoji="1" lang="ja-JP" altLang="en-US" sz="3200" dirty="0"/>
              <a:t>団体、</a:t>
            </a:r>
            <a:r>
              <a:rPr lang="ja-JP" altLang="en-US" sz="3200" dirty="0"/>
              <a:t>１</a:t>
            </a:r>
            <a:r>
              <a:rPr kumimoji="1" lang="ja-JP" altLang="en-US" sz="3200" dirty="0"/>
              <a:t>月以降も調査継続の希望、また報告待ち団体は</a:t>
            </a:r>
            <a:r>
              <a:rPr kumimoji="1" lang="en-US" altLang="ja-JP" sz="3200" dirty="0"/>
              <a:t>10</a:t>
            </a:r>
            <a:r>
              <a:rPr kumimoji="1" lang="ja-JP" altLang="en-US" sz="3200" dirty="0"/>
              <a:t>団体。</a:t>
            </a:r>
          </a:p>
        </p:txBody>
      </p:sp>
    </p:spTree>
    <p:extLst>
      <p:ext uri="{BB962C8B-B14F-4D97-AF65-F5344CB8AC3E}">
        <p14:creationId xmlns:p14="http://schemas.microsoft.com/office/powerpoint/2010/main" val="148067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23528" y="116632"/>
            <a:ext cx="8568952" cy="1440160"/>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bg1"/>
                </a:solidFill>
              </a:rPr>
              <a:t>大阪大会で記者会見</a:t>
            </a:r>
            <a:endParaRPr kumimoji="1" lang="ja-JP" altLang="en-US" sz="4800" dirty="0">
              <a:solidFill>
                <a:schemeClr val="bg1"/>
              </a:solidFill>
            </a:endParaRPr>
          </a:p>
        </p:txBody>
      </p:sp>
      <p:pic>
        <p:nvPicPr>
          <p:cNvPr id="8" name="コンテンツ プレースホルダー 7"/>
          <p:cNvPicPr>
            <a:picLocks noGrp="1" noChangeAspect="1"/>
          </p:cNvPicPr>
          <p:nvPr>
            <p:ph sz="half"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b="40000"/>
          <a:stretch/>
        </p:blipFill>
        <p:spPr>
          <a:xfrm>
            <a:off x="184026" y="2636911"/>
            <a:ext cx="4171950" cy="2376264"/>
          </a:xfrm>
        </p:spPr>
      </p:pic>
      <p:pic>
        <p:nvPicPr>
          <p:cNvPr id="9" name="コンテンツ プレースホルダー 8"/>
          <p:cNvPicPr>
            <a:picLocks noGrp="1" noChangeAspect="1"/>
          </p:cNvPicPr>
          <p:nvPr>
            <p:ph sz="half" idx="2"/>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46" t="-20000" r="-446" b="40000"/>
          <a:stretch/>
        </p:blipFill>
        <p:spPr>
          <a:xfrm>
            <a:off x="4500563" y="1844824"/>
            <a:ext cx="4392612" cy="3168351"/>
          </a:xfrm>
        </p:spPr>
      </p:pic>
      <p:sp>
        <p:nvSpPr>
          <p:cNvPr id="3" name="テキスト ボックス 2"/>
          <p:cNvSpPr txBox="1"/>
          <p:nvPr/>
        </p:nvSpPr>
        <p:spPr>
          <a:xfrm>
            <a:off x="4572000" y="5949280"/>
            <a:ext cx="4176464" cy="461665"/>
          </a:xfrm>
          <a:prstGeom prst="rect">
            <a:avLst/>
          </a:prstGeom>
          <a:noFill/>
        </p:spPr>
        <p:txBody>
          <a:bodyPr wrap="square" rtlCol="0">
            <a:spAutoFit/>
          </a:bodyPr>
          <a:lstStyle/>
          <a:p>
            <a:pPr algn="ctr"/>
            <a:r>
              <a:rPr kumimoji="1" lang="ja-JP" altLang="en-US" sz="2400" dirty="0"/>
              <a:t>マスコミ関係者</a:t>
            </a:r>
            <a:r>
              <a:rPr lang="ja-JP" altLang="en-US" sz="2400" dirty="0"/>
              <a:t>１８社</a:t>
            </a:r>
            <a:endParaRPr kumimoji="1" lang="en-US" altLang="ja-JP" sz="2400" dirty="0"/>
          </a:p>
        </p:txBody>
      </p:sp>
      <p:sp>
        <p:nvSpPr>
          <p:cNvPr id="6" name="テキスト ボックス 5"/>
          <p:cNvSpPr txBox="1"/>
          <p:nvPr/>
        </p:nvSpPr>
        <p:spPr>
          <a:xfrm>
            <a:off x="179512" y="5949280"/>
            <a:ext cx="4176464" cy="461665"/>
          </a:xfrm>
          <a:prstGeom prst="rect">
            <a:avLst/>
          </a:prstGeom>
          <a:noFill/>
        </p:spPr>
        <p:txBody>
          <a:bodyPr wrap="square" rtlCol="0">
            <a:spAutoFit/>
          </a:bodyPr>
          <a:lstStyle/>
          <a:p>
            <a:pPr algn="ctr"/>
            <a:r>
              <a:rPr kumimoji="1" lang="ja-JP" altLang="en-US" sz="2400" dirty="0"/>
              <a:t>訴える大矢暹氏</a:t>
            </a:r>
            <a:endParaRPr kumimoji="1" lang="en-US" altLang="ja-JP" sz="2400" dirty="0"/>
          </a:p>
        </p:txBody>
      </p:sp>
    </p:spTree>
    <p:extLst>
      <p:ext uri="{BB962C8B-B14F-4D97-AF65-F5344CB8AC3E}">
        <p14:creationId xmlns:p14="http://schemas.microsoft.com/office/powerpoint/2010/main" val="274049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5B35C92-4C1D-4D01-9520-95AE3F44E122}"/>
              </a:ext>
            </a:extLst>
          </p:cNvPr>
          <p:cNvPicPr>
            <a:picLocks noChangeAspect="1"/>
          </p:cNvPicPr>
          <p:nvPr/>
        </p:nvPicPr>
        <p:blipFill rotWithShape="1">
          <a:blip r:embed="rId2"/>
          <a:srcRect l="-1220" r="-2439"/>
          <a:stretch/>
        </p:blipFill>
        <p:spPr>
          <a:xfrm>
            <a:off x="1331640" y="0"/>
            <a:ext cx="612068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049911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1795</Words>
  <Application>Microsoft Office PowerPoint</Application>
  <PresentationFormat>画面に合わせる (4:3)</PresentationFormat>
  <Paragraphs>124</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sachiyo</dc:creator>
  <cp:lastModifiedBy>j_11</cp:lastModifiedBy>
  <cp:revision>35</cp:revision>
  <dcterms:created xsi:type="dcterms:W3CDTF">2018-10-23T15:17:46Z</dcterms:created>
  <dcterms:modified xsi:type="dcterms:W3CDTF">2019-03-13T04:42:03Z</dcterms:modified>
</cp:coreProperties>
</file>