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61" r:id="rId4"/>
    <p:sldId id="263" r:id="rId5"/>
    <p:sldId id="264" r:id="rId6"/>
    <p:sldId id="265" r:id="rId7"/>
    <p:sldId id="268" r:id="rId8"/>
    <p:sldId id="267" r:id="rId9"/>
    <p:sldId id="266" r:id="rId10"/>
    <p:sldId id="260" r:id="rId11"/>
  </p:sldIdLst>
  <p:sldSz cx="9144000" cy="6858000" type="screen4x3"/>
  <p:notesSz cx="6799263" cy="99853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136" cy="4991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542" y="0"/>
            <a:ext cx="2946136" cy="499189"/>
          </a:xfrm>
          <a:prstGeom prst="rect">
            <a:avLst/>
          </a:prstGeom>
        </p:spPr>
        <p:txBody>
          <a:bodyPr vert="horz" lIns="91440" tIns="45720" rIns="91440" bIns="45720" rtlCol="0"/>
          <a:lstStyle>
            <a:lvl1pPr algn="r">
              <a:defRPr sz="1200"/>
            </a:lvl1pPr>
          </a:lstStyle>
          <a:p>
            <a:fld id="{9038F03B-147D-4F4E-B786-040B8ADC7D91}" type="datetimeFigureOut">
              <a:rPr kumimoji="1" lang="ja-JP" altLang="en-US" smtClean="0"/>
              <a:pPr/>
              <a:t>2017/6/28</a:t>
            </a:fld>
            <a:endParaRPr kumimoji="1" lang="ja-JP" altLang="en-US"/>
          </a:p>
        </p:txBody>
      </p:sp>
      <p:sp>
        <p:nvSpPr>
          <p:cNvPr id="4" name="スライド イメージ プレースホルダー 3"/>
          <p:cNvSpPr>
            <a:spLocks noGrp="1" noRot="1" noChangeAspect="1"/>
          </p:cNvSpPr>
          <p:nvPr>
            <p:ph type="sldImg" idx="2"/>
          </p:nvPr>
        </p:nvSpPr>
        <p:spPr>
          <a:xfrm>
            <a:off x="904875" y="749300"/>
            <a:ext cx="4989513" cy="37433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244" y="4743093"/>
            <a:ext cx="5438776" cy="449270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84592"/>
            <a:ext cx="2946136" cy="4991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542" y="9484592"/>
            <a:ext cx="2946136" cy="499188"/>
          </a:xfrm>
          <a:prstGeom prst="rect">
            <a:avLst/>
          </a:prstGeom>
        </p:spPr>
        <p:txBody>
          <a:bodyPr vert="horz" lIns="91440" tIns="45720" rIns="91440" bIns="45720" rtlCol="0" anchor="b"/>
          <a:lstStyle>
            <a:lvl1pPr algn="r">
              <a:defRPr sz="1200"/>
            </a:lvl1pPr>
          </a:lstStyle>
          <a:p>
            <a:fld id="{498FC855-94C6-49C8-B55B-01055F69A83B}" type="slidenum">
              <a:rPr kumimoji="1" lang="ja-JP" altLang="en-US" smtClean="0"/>
              <a:pPr/>
              <a:t>‹#›</a:t>
            </a:fld>
            <a:endParaRPr kumimoji="1" lang="ja-JP" altLang="en-US"/>
          </a:p>
        </p:txBody>
      </p:sp>
    </p:spTree>
    <p:extLst>
      <p:ext uri="{BB962C8B-B14F-4D97-AF65-F5344CB8AC3E}">
        <p14:creationId xmlns:p14="http://schemas.microsoft.com/office/powerpoint/2010/main" val="42657490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1</a:t>
            </a:fld>
            <a:endParaRPr kumimoji="1" lang="ja-JP" altLang="en-US"/>
          </a:p>
        </p:txBody>
      </p:sp>
    </p:spTree>
    <p:extLst>
      <p:ext uri="{BB962C8B-B14F-4D97-AF65-F5344CB8AC3E}">
        <p14:creationId xmlns:p14="http://schemas.microsoft.com/office/powerpoint/2010/main" val="1905884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10</a:t>
            </a:fld>
            <a:endParaRPr kumimoji="1" lang="ja-JP" altLang="en-US"/>
          </a:p>
        </p:txBody>
      </p:sp>
    </p:spTree>
    <p:extLst>
      <p:ext uri="{BB962C8B-B14F-4D97-AF65-F5344CB8AC3E}">
        <p14:creationId xmlns:p14="http://schemas.microsoft.com/office/powerpoint/2010/main" val="2457215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2</a:t>
            </a:fld>
            <a:endParaRPr kumimoji="1" lang="ja-JP" altLang="en-US"/>
          </a:p>
        </p:txBody>
      </p:sp>
    </p:spTree>
    <p:extLst>
      <p:ext uri="{BB962C8B-B14F-4D97-AF65-F5344CB8AC3E}">
        <p14:creationId xmlns:p14="http://schemas.microsoft.com/office/powerpoint/2010/main" val="174559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3</a:t>
            </a:fld>
            <a:endParaRPr kumimoji="1" lang="ja-JP" altLang="en-US"/>
          </a:p>
        </p:txBody>
      </p:sp>
    </p:spTree>
    <p:extLst>
      <p:ext uri="{BB962C8B-B14F-4D97-AF65-F5344CB8AC3E}">
        <p14:creationId xmlns:p14="http://schemas.microsoft.com/office/powerpoint/2010/main" val="1134661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4</a:t>
            </a:fld>
            <a:endParaRPr kumimoji="1" lang="ja-JP" altLang="en-US"/>
          </a:p>
        </p:txBody>
      </p:sp>
    </p:spTree>
    <p:extLst>
      <p:ext uri="{BB962C8B-B14F-4D97-AF65-F5344CB8AC3E}">
        <p14:creationId xmlns:p14="http://schemas.microsoft.com/office/powerpoint/2010/main" val="1385456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5</a:t>
            </a:fld>
            <a:endParaRPr kumimoji="1" lang="ja-JP" altLang="en-US"/>
          </a:p>
        </p:txBody>
      </p:sp>
    </p:spTree>
    <p:extLst>
      <p:ext uri="{BB962C8B-B14F-4D97-AF65-F5344CB8AC3E}">
        <p14:creationId xmlns:p14="http://schemas.microsoft.com/office/powerpoint/2010/main" val="3438320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6</a:t>
            </a:fld>
            <a:endParaRPr kumimoji="1" lang="ja-JP" altLang="en-US"/>
          </a:p>
        </p:txBody>
      </p:sp>
    </p:spTree>
    <p:extLst>
      <p:ext uri="{BB962C8B-B14F-4D97-AF65-F5344CB8AC3E}">
        <p14:creationId xmlns:p14="http://schemas.microsoft.com/office/powerpoint/2010/main" val="1023971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7</a:t>
            </a:fld>
            <a:endParaRPr kumimoji="1" lang="ja-JP" altLang="en-US"/>
          </a:p>
        </p:txBody>
      </p:sp>
    </p:spTree>
    <p:extLst>
      <p:ext uri="{BB962C8B-B14F-4D97-AF65-F5344CB8AC3E}">
        <p14:creationId xmlns:p14="http://schemas.microsoft.com/office/powerpoint/2010/main" val="38628851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8</a:t>
            </a:fld>
            <a:endParaRPr kumimoji="1" lang="ja-JP" altLang="en-US"/>
          </a:p>
        </p:txBody>
      </p:sp>
    </p:spTree>
    <p:extLst>
      <p:ext uri="{BB962C8B-B14F-4D97-AF65-F5344CB8AC3E}">
        <p14:creationId xmlns:p14="http://schemas.microsoft.com/office/powerpoint/2010/main" val="140557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98FC855-94C6-49C8-B55B-01055F69A83B}" type="slidenum">
              <a:rPr kumimoji="1" lang="ja-JP" altLang="en-US" smtClean="0"/>
              <a:pPr/>
              <a:t>9</a:t>
            </a:fld>
            <a:endParaRPr kumimoji="1" lang="ja-JP" altLang="en-US"/>
          </a:p>
        </p:txBody>
      </p:sp>
    </p:spTree>
    <p:extLst>
      <p:ext uri="{BB962C8B-B14F-4D97-AF65-F5344CB8AC3E}">
        <p14:creationId xmlns:p14="http://schemas.microsoft.com/office/powerpoint/2010/main" val="326285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ー 3"/>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1848354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4286598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157708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2834109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ー 3"/>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1708194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755535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315981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ー 2"/>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1014911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1877671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ー 4"/>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3983102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ー 4"/>
          <p:cNvSpPr>
            <a:spLocks noGrp="1"/>
          </p:cNvSpPr>
          <p:nvPr>
            <p:ph type="dt" sz="half" idx="10"/>
          </p:nvPr>
        </p:nvSpPr>
        <p:spPr/>
        <p:txBody>
          <a:bodyPr/>
          <a:lstStyle/>
          <a:p>
            <a:fld id="{F595B6E6-4AB7-4EBC-821E-8C43A6A83DFB}" type="datetimeFigureOut">
              <a:rPr kumimoji="1" lang="ja-JP" altLang="en-US" smtClean="0"/>
              <a:pPr/>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2032622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5B6E6-4AB7-4EBC-821E-8C43A6A83DFB}" type="datetimeFigureOut">
              <a:rPr kumimoji="1" lang="ja-JP" altLang="en-US" smtClean="0"/>
              <a:pPr/>
              <a:t>2017/6/28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8EB64B-CD27-437B-80BD-8CA5B4689DA2}" type="slidenum">
              <a:rPr kumimoji="1" lang="ja-JP" altLang="en-US" smtClean="0"/>
              <a:pPr/>
              <a:t>‹#›</a:t>
            </a:fld>
            <a:endParaRPr kumimoji="1" lang="ja-JP" altLang="en-US"/>
          </a:p>
        </p:txBody>
      </p:sp>
    </p:spTree>
    <p:extLst>
      <p:ext uri="{BB962C8B-B14F-4D97-AF65-F5344CB8AC3E}">
        <p14:creationId xmlns:p14="http://schemas.microsoft.com/office/powerpoint/2010/main" val="2071890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5536" y="2060848"/>
            <a:ext cx="8424936"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smtClean="0">
                <a:solidFill>
                  <a:schemeClr val="tx1"/>
                </a:solidFill>
                <a:latin typeface="+mj-ea"/>
                <a:ea typeface="+mj-ea"/>
              </a:rPr>
              <a:t>平成</a:t>
            </a:r>
            <a:r>
              <a:rPr lang="en-US" altLang="ja-JP" sz="3600" dirty="0" smtClean="0">
                <a:solidFill>
                  <a:schemeClr val="tx1"/>
                </a:solidFill>
                <a:latin typeface="+mj-ea"/>
                <a:ea typeface="+mj-ea"/>
              </a:rPr>
              <a:t>30</a:t>
            </a:r>
            <a:r>
              <a:rPr lang="ja-JP" altLang="en-US" sz="3600" dirty="0" smtClean="0">
                <a:solidFill>
                  <a:schemeClr val="tx1"/>
                </a:solidFill>
                <a:latin typeface="+mj-ea"/>
                <a:ea typeface="+mj-ea"/>
              </a:rPr>
              <a:t>年度障害福祉サービス等報酬改定</a:t>
            </a:r>
            <a:endParaRPr lang="en-US" altLang="ja-JP" sz="3600" dirty="0" smtClean="0">
              <a:solidFill>
                <a:schemeClr val="tx1"/>
              </a:solidFill>
              <a:latin typeface="+mj-ea"/>
              <a:ea typeface="+mj-ea"/>
            </a:endParaRPr>
          </a:p>
          <a:p>
            <a:pPr algn="ctr"/>
            <a:r>
              <a:rPr lang="ja-JP" altLang="en-US" sz="3600" dirty="0" smtClean="0">
                <a:solidFill>
                  <a:schemeClr val="tx1"/>
                </a:solidFill>
                <a:latin typeface="+mj-ea"/>
                <a:ea typeface="+mj-ea"/>
              </a:rPr>
              <a:t>に関する意見等</a:t>
            </a:r>
            <a:endParaRPr lang="en-US" altLang="ja-JP" sz="3600" dirty="0" smtClean="0">
              <a:solidFill>
                <a:schemeClr val="tx1"/>
              </a:solidFill>
              <a:latin typeface="+mj-ea"/>
              <a:ea typeface="+mj-ea"/>
            </a:endParaRPr>
          </a:p>
        </p:txBody>
      </p:sp>
      <p:sp>
        <p:nvSpPr>
          <p:cNvPr id="5" name="正方形/長方形 4"/>
          <p:cNvSpPr/>
          <p:nvPr/>
        </p:nvSpPr>
        <p:spPr>
          <a:xfrm>
            <a:off x="385582" y="4077072"/>
            <a:ext cx="8424936" cy="15841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3200" dirty="0" smtClean="0">
                <a:solidFill>
                  <a:schemeClr val="tx1"/>
                </a:solidFill>
              </a:rPr>
              <a:t>一般財団法人 全日本</a:t>
            </a:r>
            <a:r>
              <a:rPr kumimoji="1" lang="ja-JP" altLang="en-US" sz="3200" dirty="0" err="1" smtClean="0">
                <a:solidFill>
                  <a:schemeClr val="tx1"/>
                </a:solidFill>
              </a:rPr>
              <a:t>ろうあ</a:t>
            </a:r>
            <a:r>
              <a:rPr kumimoji="1" lang="ja-JP" altLang="en-US" sz="3200" dirty="0" smtClean="0">
                <a:solidFill>
                  <a:schemeClr val="tx1"/>
                </a:solidFill>
              </a:rPr>
              <a:t>連盟</a:t>
            </a:r>
            <a:endParaRPr kumimoji="1" lang="en-US" altLang="ja-JP" sz="3200" dirty="0" smtClean="0">
              <a:solidFill>
                <a:schemeClr val="tx1"/>
              </a:solidFill>
            </a:endParaRPr>
          </a:p>
        </p:txBody>
      </p:sp>
    </p:spTree>
    <p:extLst>
      <p:ext uri="{BB962C8B-B14F-4D97-AF65-F5344CB8AC3E}">
        <p14:creationId xmlns:p14="http://schemas.microsoft.com/office/powerpoint/2010/main" val="3518094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868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latin typeface="+mj-ea"/>
                <a:ea typeface="+mj-ea"/>
              </a:rPr>
              <a:t>　（参考資料</a:t>
            </a:r>
            <a:r>
              <a:rPr lang="en-US" altLang="ja-JP" sz="2800" dirty="0" smtClean="0">
                <a:solidFill>
                  <a:schemeClr val="tx1"/>
                </a:solidFill>
                <a:latin typeface="+mj-ea"/>
                <a:ea typeface="+mj-ea"/>
              </a:rPr>
              <a:t>4</a:t>
            </a:r>
            <a:r>
              <a:rPr lang="ja-JP" altLang="en-US" sz="2800" dirty="0" smtClean="0">
                <a:solidFill>
                  <a:schemeClr val="tx1"/>
                </a:solidFill>
                <a:latin typeface="+mj-ea"/>
                <a:ea typeface="+mj-ea"/>
              </a:rPr>
              <a:t>）</a:t>
            </a:r>
            <a:endParaRPr lang="ja-JP" altLang="en-US" sz="2800" dirty="0">
              <a:solidFill>
                <a:schemeClr val="tx1"/>
              </a:solidFill>
              <a:latin typeface="+mj-ea"/>
              <a:ea typeface="+mj-ea"/>
            </a:endParaRPr>
          </a:p>
        </p:txBody>
      </p:sp>
      <p:sp>
        <p:nvSpPr>
          <p:cNvPr id="5" name="正方形/長方形 4"/>
          <p:cNvSpPr/>
          <p:nvPr/>
        </p:nvSpPr>
        <p:spPr>
          <a:xfrm>
            <a:off x="107504" y="692696"/>
            <a:ext cx="8856984" cy="55446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en-US" altLang="ja-JP" sz="2000" dirty="0" smtClean="0">
                <a:solidFill>
                  <a:schemeClr val="tx1"/>
                </a:solidFill>
                <a:latin typeface="+mj-ea"/>
              </a:rPr>
              <a:t>【</a:t>
            </a:r>
            <a:r>
              <a:rPr lang="ja-JP" altLang="en-US" sz="2000" dirty="0" smtClean="0">
                <a:solidFill>
                  <a:schemeClr val="tx1"/>
                </a:solidFill>
                <a:latin typeface="+mj-ea"/>
              </a:rPr>
              <a:t>聴覚障害児・者の地域生活支援の手引き「地域で生きる　拠点を創る」</a:t>
            </a:r>
            <a:r>
              <a:rPr lang="en-US" altLang="ja-JP" sz="2000" dirty="0" smtClean="0">
                <a:solidFill>
                  <a:schemeClr val="tx1"/>
                </a:solidFill>
                <a:latin typeface="+mj-ea"/>
              </a:rPr>
              <a:t>】</a:t>
            </a:r>
            <a:r>
              <a:rPr lang="ja-JP" altLang="en-US" sz="2000" dirty="0" smtClean="0">
                <a:solidFill>
                  <a:schemeClr val="tx1"/>
                </a:solidFill>
                <a:latin typeface="+mj-ea"/>
              </a:rPr>
              <a:t>について</a:t>
            </a:r>
          </a:p>
          <a:p>
            <a:pPr>
              <a:spcBef>
                <a:spcPts val="600"/>
              </a:spcBef>
              <a:spcAft>
                <a:spcPts val="600"/>
              </a:spcAft>
            </a:pPr>
            <a:r>
              <a:rPr lang="ja-JP" altLang="en-US" sz="2000" dirty="0" smtClean="0">
                <a:solidFill>
                  <a:schemeClr val="tx1"/>
                </a:solidFill>
                <a:latin typeface="+mj-ea"/>
              </a:rPr>
              <a:t>　当連盟ではこの度、</a:t>
            </a:r>
            <a:r>
              <a:rPr lang="en-US" altLang="ja-JP" sz="2000" dirty="0" smtClean="0">
                <a:solidFill>
                  <a:schemeClr val="tx1"/>
                </a:solidFill>
                <a:latin typeface="+mj-ea"/>
              </a:rPr>
              <a:t>(</a:t>
            </a:r>
            <a:r>
              <a:rPr lang="ja-JP" altLang="en-US" sz="2000" dirty="0" smtClean="0">
                <a:solidFill>
                  <a:schemeClr val="tx1"/>
                </a:solidFill>
                <a:latin typeface="+mj-ea"/>
              </a:rPr>
              <a:t>公財</a:t>
            </a:r>
            <a:r>
              <a:rPr lang="en-US" altLang="ja-JP" sz="2000" dirty="0" smtClean="0">
                <a:solidFill>
                  <a:schemeClr val="tx1"/>
                </a:solidFill>
                <a:latin typeface="+mj-ea"/>
              </a:rPr>
              <a:t>)</a:t>
            </a:r>
            <a:r>
              <a:rPr lang="ja-JP" altLang="en-US" sz="2000" dirty="0" smtClean="0">
                <a:solidFill>
                  <a:schemeClr val="tx1"/>
                </a:solidFill>
                <a:latin typeface="+mj-ea"/>
              </a:rPr>
              <a:t>みずほ福祉助成財団・平成</a:t>
            </a:r>
            <a:r>
              <a:rPr lang="en-US" altLang="ja-JP" sz="2000" dirty="0" smtClean="0">
                <a:solidFill>
                  <a:schemeClr val="tx1"/>
                </a:solidFill>
                <a:latin typeface="+mj-ea"/>
              </a:rPr>
              <a:t>27</a:t>
            </a:r>
            <a:r>
              <a:rPr lang="ja-JP" altLang="en-US" sz="2000" dirty="0" smtClean="0">
                <a:solidFill>
                  <a:schemeClr val="tx1"/>
                </a:solidFill>
                <a:latin typeface="+mj-ea"/>
              </a:rPr>
              <a:t>年度社会福祉助成事業「聴覚障害児・者の地域生活支援に関する研究」を行い、</a:t>
            </a:r>
            <a:r>
              <a:rPr lang="en-US" altLang="ja-JP" sz="2000" dirty="0" smtClean="0">
                <a:solidFill>
                  <a:schemeClr val="tx1"/>
                </a:solidFill>
                <a:latin typeface="+mj-ea"/>
              </a:rPr>
              <a:t>【</a:t>
            </a:r>
            <a:r>
              <a:rPr lang="ja-JP" altLang="en-US" sz="2000" dirty="0" smtClean="0">
                <a:solidFill>
                  <a:schemeClr val="tx1"/>
                </a:solidFill>
                <a:latin typeface="+mj-ea"/>
              </a:rPr>
              <a:t>聴覚障害児・者の地域生活支援の手引き「地域で生きる　拠点を創る」</a:t>
            </a:r>
            <a:r>
              <a:rPr lang="en-US" altLang="ja-JP" sz="2000" dirty="0" smtClean="0">
                <a:solidFill>
                  <a:schemeClr val="tx1"/>
                </a:solidFill>
                <a:latin typeface="+mj-ea"/>
              </a:rPr>
              <a:t>】</a:t>
            </a:r>
            <a:r>
              <a:rPr lang="ja-JP" altLang="en-US" sz="2000" dirty="0" smtClean="0">
                <a:solidFill>
                  <a:schemeClr val="tx1"/>
                </a:solidFill>
                <a:latin typeface="+mj-ea"/>
              </a:rPr>
              <a:t>（</a:t>
            </a:r>
            <a:r>
              <a:rPr lang="en-US" altLang="ja-JP" sz="2000" dirty="0" smtClean="0">
                <a:solidFill>
                  <a:schemeClr val="tx1"/>
                </a:solidFill>
                <a:latin typeface="+mj-ea"/>
              </a:rPr>
              <a:t>※</a:t>
            </a:r>
            <a:r>
              <a:rPr lang="ja-JP" altLang="en-US" sz="2000" dirty="0" smtClean="0">
                <a:solidFill>
                  <a:schemeClr val="tx1"/>
                </a:solidFill>
                <a:latin typeface="+mj-ea"/>
              </a:rPr>
              <a:t>参考資料）としてとりまとめました。</a:t>
            </a:r>
          </a:p>
          <a:p>
            <a:pPr>
              <a:spcBef>
                <a:spcPts val="600"/>
              </a:spcBef>
              <a:spcAft>
                <a:spcPts val="600"/>
              </a:spcAft>
            </a:pPr>
            <a:r>
              <a:rPr lang="ja-JP" altLang="en-US" sz="2000" dirty="0" smtClean="0">
                <a:solidFill>
                  <a:schemeClr val="tx1"/>
                </a:solidFill>
                <a:latin typeface="+mj-ea"/>
              </a:rPr>
              <a:t>　本書では、第１章で聴覚障害者を対象とした社会資源創出の歩みと今後の課題、第２章で児童デイサービス、地域活動支援センター、グループホームを設置した地域の事例紹介、第３章で施設創出に向けた準備の進め方、第４章で土地・建物の確保等、事業運営における留意点、第５章で聴覚障害児、</a:t>
            </a:r>
            <a:r>
              <a:rPr lang="ja-JP" altLang="en-US" sz="2000" dirty="0" err="1" smtClean="0">
                <a:solidFill>
                  <a:schemeClr val="tx1"/>
                </a:solidFill>
                <a:latin typeface="+mj-ea"/>
              </a:rPr>
              <a:t>ろう</a:t>
            </a:r>
            <a:r>
              <a:rPr lang="ja-JP" altLang="en-US" sz="2000" dirty="0" smtClean="0">
                <a:solidFill>
                  <a:schemeClr val="tx1"/>
                </a:solidFill>
                <a:latin typeface="+mj-ea"/>
              </a:rPr>
              <a:t>重複障害者、高齢聴覚障害者支援のポイント、第６章で調査結果から見た事業成功の秘訣などが、写真やグラフとともに紹介されています。</a:t>
            </a:r>
          </a:p>
          <a:p>
            <a:pPr>
              <a:spcBef>
                <a:spcPts val="600"/>
              </a:spcBef>
              <a:spcAft>
                <a:spcPts val="600"/>
              </a:spcAft>
            </a:pPr>
            <a:r>
              <a:rPr lang="ja-JP" altLang="en-US" sz="2000" dirty="0" smtClean="0">
                <a:solidFill>
                  <a:schemeClr val="tx1"/>
                </a:solidFill>
                <a:latin typeface="+mj-ea"/>
              </a:rPr>
              <a:t>　これらを参考にしていただくことで、全国各地において、聴覚障害に配慮した放課後等デイサービス、地域活動支援センター、グループホーム等、聴覚障害児・者の地域生活を支援する施設作りに結びつくことを願っていますので、ご活用くださいますようよろしくお願いいたします。</a:t>
            </a:r>
            <a:endParaRPr lang="en-US" altLang="ja-JP" sz="2000" dirty="0" smtClean="0">
              <a:solidFill>
                <a:schemeClr val="tx1"/>
              </a:solidFill>
              <a:latin typeface="+mj-ea"/>
            </a:endParaRPr>
          </a:p>
        </p:txBody>
      </p:sp>
    </p:spTree>
    <p:extLst>
      <p:ext uri="{BB962C8B-B14F-4D97-AF65-F5344CB8AC3E}">
        <p14:creationId xmlns:p14="http://schemas.microsoft.com/office/powerpoint/2010/main" val="382687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590550"/>
            <a:ext cx="8928992" cy="62228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mj-ea"/>
                <a:ea typeface="+mj-ea"/>
              </a:rPr>
              <a:t>１．設立年月日：昭和</a:t>
            </a:r>
            <a:r>
              <a:rPr lang="en-US" altLang="ja-JP" sz="1400" dirty="0" smtClean="0">
                <a:solidFill>
                  <a:schemeClr val="tx1"/>
                </a:solidFill>
                <a:latin typeface="+mj-ea"/>
                <a:ea typeface="+mj-ea"/>
              </a:rPr>
              <a:t>22</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月</a:t>
            </a:r>
            <a:r>
              <a:rPr lang="en-US" altLang="ja-JP" sz="1400" dirty="0" smtClean="0">
                <a:solidFill>
                  <a:schemeClr val="tx1"/>
                </a:solidFill>
                <a:latin typeface="+mj-ea"/>
                <a:ea typeface="+mj-ea"/>
              </a:rPr>
              <a:t>25</a:t>
            </a:r>
            <a:r>
              <a:rPr lang="ja-JP" altLang="en-US" sz="1400" dirty="0" smtClean="0">
                <a:solidFill>
                  <a:schemeClr val="tx1"/>
                </a:solidFill>
                <a:latin typeface="+mj-ea"/>
                <a:ea typeface="+mj-ea"/>
              </a:rPr>
              <a:t>日</a:t>
            </a:r>
            <a:endParaRPr lang="en-US" altLang="ja-JP" sz="1400" dirty="0" smtClean="0">
              <a:solidFill>
                <a:schemeClr val="tx1"/>
              </a:solidFill>
              <a:latin typeface="+mj-ea"/>
              <a:ea typeface="+mj-ea"/>
            </a:endParaRPr>
          </a:p>
          <a:p>
            <a:endParaRPr lang="en-US" altLang="ja-JP" sz="1400" dirty="0" smtClean="0">
              <a:solidFill>
                <a:schemeClr val="tx1"/>
              </a:solidFill>
              <a:latin typeface="+mj-ea"/>
              <a:ea typeface="+mj-ea"/>
            </a:endParaRPr>
          </a:p>
          <a:p>
            <a:r>
              <a:rPr lang="ja-JP" altLang="en-US" sz="1400" dirty="0" smtClean="0">
                <a:solidFill>
                  <a:schemeClr val="tx1"/>
                </a:solidFill>
                <a:latin typeface="+mj-ea"/>
                <a:ea typeface="+mj-ea"/>
              </a:rPr>
              <a:t>２．活動目的及び主な活動内容：</a:t>
            </a:r>
            <a:endParaRPr lang="en-US" altLang="ja-JP" sz="1400" dirty="0">
              <a:solidFill>
                <a:schemeClr val="tx1"/>
              </a:solidFill>
              <a:latin typeface="+mj-ea"/>
              <a:ea typeface="+mj-ea"/>
            </a:endParaRPr>
          </a:p>
          <a:p>
            <a:r>
              <a:rPr lang="ja-JP" altLang="en-US" sz="1400" dirty="0" smtClean="0">
                <a:solidFill>
                  <a:schemeClr val="tx1"/>
                </a:solidFill>
                <a:latin typeface="+mj-ea"/>
                <a:ea typeface="+mj-ea"/>
              </a:rPr>
              <a:t>　全日本ろうあ連盟は全国</a:t>
            </a:r>
            <a:r>
              <a:rPr lang="en-US" altLang="ja-JP" sz="1400" dirty="0" smtClean="0">
                <a:solidFill>
                  <a:schemeClr val="tx1"/>
                </a:solidFill>
                <a:latin typeface="+mj-ea"/>
                <a:ea typeface="+mj-ea"/>
              </a:rPr>
              <a:t>47</a:t>
            </a:r>
            <a:r>
              <a:rPr lang="ja-JP" altLang="en-US" sz="1400" dirty="0" smtClean="0">
                <a:solidFill>
                  <a:schemeClr val="tx1"/>
                </a:solidFill>
                <a:latin typeface="+mj-ea"/>
                <a:ea typeface="+mj-ea"/>
              </a:rPr>
              <a:t>都道府県に加盟団体を擁する全国唯一のろう者の団体です。</a:t>
            </a:r>
            <a:r>
              <a:rPr lang="en-US" altLang="ja-JP" sz="1400" dirty="0" smtClean="0">
                <a:solidFill>
                  <a:schemeClr val="tx1"/>
                </a:solidFill>
                <a:latin typeface="+mj-ea"/>
                <a:ea typeface="+mj-ea"/>
              </a:rPr>
              <a:t>1947</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月</a:t>
            </a:r>
            <a:r>
              <a:rPr lang="en-US" altLang="ja-JP" sz="1400" dirty="0" smtClean="0">
                <a:solidFill>
                  <a:schemeClr val="tx1"/>
                </a:solidFill>
                <a:latin typeface="+mj-ea"/>
                <a:ea typeface="+mj-ea"/>
              </a:rPr>
              <a:t>25</a:t>
            </a:r>
            <a:r>
              <a:rPr lang="ja-JP" altLang="en-US" sz="1400" dirty="0" smtClean="0">
                <a:solidFill>
                  <a:schemeClr val="tx1"/>
                </a:solidFill>
                <a:latin typeface="+mj-ea"/>
                <a:ea typeface="+mj-ea"/>
              </a:rPr>
              <a:t>日、群馬県伊香保温泉で「ろうあ者の人権を尊重し文化水準の向上を図りその福祉を増進すること」を目的に結成して以来、全国の仲間と共に</a:t>
            </a:r>
            <a:r>
              <a:rPr lang="ja-JP" altLang="en-US" sz="1400" dirty="0" err="1" smtClean="0">
                <a:solidFill>
                  <a:schemeClr val="tx1"/>
                </a:solidFill>
                <a:latin typeface="+mj-ea"/>
                <a:ea typeface="+mj-ea"/>
              </a:rPr>
              <a:t>ろう</a:t>
            </a:r>
            <a:r>
              <a:rPr lang="ja-JP" altLang="en-US" sz="1400" dirty="0" smtClean="0">
                <a:solidFill>
                  <a:schemeClr val="tx1"/>
                </a:solidFill>
                <a:latin typeface="+mj-ea"/>
                <a:ea typeface="+mj-ea"/>
              </a:rPr>
              <a:t>者の暮らしと権利を守るために運動を進め、本年で創立</a:t>
            </a:r>
            <a:r>
              <a:rPr lang="en-US" altLang="ja-JP" sz="1400" dirty="0" smtClean="0">
                <a:solidFill>
                  <a:schemeClr val="tx1"/>
                </a:solidFill>
                <a:latin typeface="+mj-ea"/>
                <a:ea typeface="+mj-ea"/>
              </a:rPr>
              <a:t>70</a:t>
            </a:r>
            <a:r>
              <a:rPr lang="ja-JP" altLang="en-US" sz="1400" dirty="0" smtClean="0">
                <a:solidFill>
                  <a:schemeClr val="tx1"/>
                </a:solidFill>
                <a:latin typeface="+mj-ea"/>
                <a:ea typeface="+mj-ea"/>
              </a:rPr>
              <a:t>周年を迎えました。長い間の運動の歴史において、民法</a:t>
            </a:r>
            <a:r>
              <a:rPr lang="en-US" altLang="ja-JP" sz="1400" dirty="0" smtClean="0">
                <a:solidFill>
                  <a:schemeClr val="tx1"/>
                </a:solidFill>
                <a:latin typeface="+mj-ea"/>
                <a:ea typeface="+mj-ea"/>
              </a:rPr>
              <a:t>11</a:t>
            </a:r>
            <a:r>
              <a:rPr lang="ja-JP" altLang="en-US" sz="1400" dirty="0" smtClean="0">
                <a:solidFill>
                  <a:schemeClr val="tx1"/>
                </a:solidFill>
                <a:latin typeface="+mj-ea"/>
                <a:ea typeface="+mj-ea"/>
              </a:rPr>
              <a:t>条改正、運転免許資格獲得、差別法規撤廃などの法改正、手話通訳制度の確立などの成果を上げ、障害者基本法に「言語（手話を含む）」と規定されるなど、</a:t>
            </a:r>
            <a:r>
              <a:rPr lang="ja-JP" altLang="en-US" sz="1400" dirty="0" err="1" smtClean="0">
                <a:solidFill>
                  <a:schemeClr val="tx1"/>
                </a:solidFill>
                <a:latin typeface="+mj-ea"/>
                <a:ea typeface="+mj-ea"/>
              </a:rPr>
              <a:t>ろう</a:t>
            </a:r>
            <a:r>
              <a:rPr lang="ja-JP" altLang="en-US" sz="1400" dirty="0" smtClean="0">
                <a:solidFill>
                  <a:schemeClr val="tx1"/>
                </a:solidFill>
                <a:latin typeface="+mj-ea"/>
                <a:ea typeface="+mj-ea"/>
              </a:rPr>
              <a:t>者の存在や「手話が言語である」等の認知を広げることができました。また、私たちが</a:t>
            </a:r>
            <a:r>
              <a:rPr lang="en-US" altLang="ja-JP" sz="1400" dirty="0" smtClean="0">
                <a:solidFill>
                  <a:schemeClr val="tx1"/>
                </a:solidFill>
                <a:latin typeface="+mj-ea"/>
                <a:ea typeface="+mj-ea"/>
              </a:rPr>
              <a:t>2013</a:t>
            </a:r>
            <a:r>
              <a:rPr lang="ja-JP" altLang="en-US" sz="1400" dirty="0" smtClean="0">
                <a:solidFill>
                  <a:schemeClr val="tx1"/>
                </a:solidFill>
                <a:latin typeface="+mj-ea"/>
                <a:ea typeface="+mj-ea"/>
              </a:rPr>
              <a:t>年から取り組んできた「手話言語法制定を求める意見書」の採択運動は、</a:t>
            </a:r>
            <a:r>
              <a:rPr lang="en-US" altLang="ja-JP" sz="1400" dirty="0" smtClean="0">
                <a:solidFill>
                  <a:schemeClr val="tx1"/>
                </a:solidFill>
                <a:latin typeface="+mj-ea"/>
                <a:ea typeface="+mj-ea"/>
              </a:rPr>
              <a:t>2016</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3</a:t>
            </a:r>
            <a:r>
              <a:rPr lang="ja-JP" altLang="en-US" sz="1400" dirty="0" smtClean="0">
                <a:solidFill>
                  <a:schemeClr val="tx1"/>
                </a:solidFill>
                <a:latin typeface="+mj-ea"/>
                <a:ea typeface="+mj-ea"/>
              </a:rPr>
              <a:t>月</a:t>
            </a:r>
            <a:r>
              <a:rPr lang="en-US" altLang="ja-JP" sz="1400" dirty="0" smtClean="0">
                <a:solidFill>
                  <a:schemeClr val="tx1"/>
                </a:solidFill>
                <a:latin typeface="+mj-ea"/>
                <a:ea typeface="+mj-ea"/>
              </a:rPr>
              <a:t>3</a:t>
            </a:r>
            <a:r>
              <a:rPr lang="ja-JP" altLang="en-US" sz="1400" dirty="0" smtClean="0">
                <a:solidFill>
                  <a:schemeClr val="tx1"/>
                </a:solidFill>
                <a:latin typeface="+mj-ea"/>
                <a:ea typeface="+mj-ea"/>
              </a:rPr>
              <a:t>日をもって全ての都道府県・全ての市町村議会で意見書が可決され、</a:t>
            </a:r>
            <a:r>
              <a:rPr lang="en-US" altLang="ja-JP" sz="1400" dirty="0" smtClean="0">
                <a:solidFill>
                  <a:schemeClr val="tx1"/>
                </a:solidFill>
                <a:latin typeface="+mj-ea"/>
                <a:ea typeface="+mj-ea"/>
              </a:rPr>
              <a:t>100</a:t>
            </a:r>
            <a:r>
              <a:rPr lang="ja-JP" altLang="en-US" sz="1400" dirty="0" smtClean="0">
                <a:solidFill>
                  <a:schemeClr val="tx1"/>
                </a:solidFill>
                <a:latin typeface="+mj-ea"/>
                <a:ea typeface="+mj-ea"/>
              </a:rPr>
              <a:t>％採択という成果をあげています。また、</a:t>
            </a:r>
            <a:r>
              <a:rPr lang="en-US" altLang="ja-JP" sz="1400" dirty="0" smtClean="0">
                <a:solidFill>
                  <a:schemeClr val="tx1"/>
                </a:solidFill>
                <a:latin typeface="+mj-ea"/>
                <a:ea typeface="+mj-ea"/>
              </a:rPr>
              <a:t>2016</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6</a:t>
            </a:r>
            <a:r>
              <a:rPr lang="ja-JP" altLang="en-US" sz="1400" dirty="0" smtClean="0">
                <a:solidFill>
                  <a:schemeClr val="tx1"/>
                </a:solidFill>
                <a:latin typeface="+mj-ea"/>
                <a:ea typeface="+mj-ea"/>
              </a:rPr>
              <a:t>月に設立した手話を広める知事の会（</a:t>
            </a:r>
            <a:r>
              <a:rPr lang="en-US" altLang="ja-JP" sz="1400" dirty="0" smtClean="0">
                <a:solidFill>
                  <a:schemeClr val="tx1"/>
                </a:solidFill>
                <a:latin typeface="+mj-ea"/>
                <a:ea typeface="+mj-ea"/>
              </a:rPr>
              <a:t>43</a:t>
            </a:r>
            <a:r>
              <a:rPr lang="ja-JP" altLang="en-US" sz="1400" dirty="0" smtClean="0">
                <a:solidFill>
                  <a:schemeClr val="tx1"/>
                </a:solidFill>
                <a:latin typeface="+mj-ea"/>
                <a:ea typeface="+mj-ea"/>
              </a:rPr>
              <a:t>都道府県）、全国手話言語市区会（</a:t>
            </a:r>
            <a:r>
              <a:rPr lang="en-US" altLang="ja-JP" sz="1400" dirty="0" smtClean="0">
                <a:solidFill>
                  <a:schemeClr val="tx1"/>
                </a:solidFill>
                <a:latin typeface="+mj-ea"/>
                <a:ea typeface="+mj-ea"/>
              </a:rPr>
              <a:t>321</a:t>
            </a:r>
            <a:r>
              <a:rPr lang="ja-JP" altLang="en-US" sz="1400" dirty="0" smtClean="0">
                <a:solidFill>
                  <a:schemeClr val="tx1"/>
                </a:solidFill>
                <a:latin typeface="+mj-ea"/>
                <a:ea typeface="+mj-ea"/>
              </a:rPr>
              <a:t>市区長）、各地で手話言語条例制定される（</a:t>
            </a:r>
            <a:r>
              <a:rPr lang="en-US" altLang="ja-JP" sz="1400" dirty="0">
                <a:solidFill>
                  <a:schemeClr val="tx1"/>
                </a:solidFill>
                <a:latin typeface="+mj-ea"/>
              </a:rPr>
              <a:t> 97</a:t>
            </a:r>
            <a:r>
              <a:rPr lang="ja-JP" altLang="en-US" sz="1400" smtClean="0">
                <a:solidFill>
                  <a:schemeClr val="tx1"/>
                </a:solidFill>
                <a:latin typeface="+mj-ea"/>
              </a:rPr>
              <a:t>自治体</a:t>
            </a:r>
            <a:r>
              <a:rPr lang="ja-JP" altLang="en-US" sz="1400" smtClean="0">
                <a:solidFill>
                  <a:schemeClr val="tx1"/>
                </a:solidFill>
                <a:latin typeface="+mj-ea"/>
                <a:ea typeface="+mj-ea"/>
              </a:rPr>
              <a:t>）等</a:t>
            </a:r>
            <a:r>
              <a:rPr lang="ja-JP" altLang="en-US" sz="1400" dirty="0" smtClean="0">
                <a:solidFill>
                  <a:schemeClr val="tx1"/>
                </a:solidFill>
                <a:latin typeface="+mj-ea"/>
                <a:ea typeface="+mj-ea"/>
              </a:rPr>
              <a:t>、手話言語のうねりの高さを示しています。</a:t>
            </a:r>
            <a:endParaRPr lang="en-US" altLang="ja-JP" sz="1400" dirty="0" smtClean="0">
              <a:solidFill>
                <a:schemeClr val="tx1"/>
              </a:solidFill>
              <a:latin typeface="+mj-ea"/>
              <a:ea typeface="+mj-ea"/>
            </a:endParaRPr>
          </a:p>
          <a:p>
            <a:r>
              <a:rPr lang="ja-JP" altLang="en-US" sz="1400" dirty="0">
                <a:solidFill>
                  <a:schemeClr val="tx1"/>
                </a:solidFill>
                <a:latin typeface="+mj-ea"/>
                <a:ea typeface="+mj-ea"/>
              </a:rPr>
              <a:t>　</a:t>
            </a:r>
            <a:r>
              <a:rPr lang="ja-JP" altLang="en-US" sz="1400" dirty="0" smtClean="0">
                <a:solidFill>
                  <a:schemeClr val="tx1"/>
                </a:solidFill>
                <a:latin typeface="+mj-ea"/>
                <a:ea typeface="+mj-ea"/>
              </a:rPr>
              <a:t>しかし</a:t>
            </a:r>
            <a:r>
              <a:rPr lang="ja-JP" altLang="en-US" sz="1400" dirty="0">
                <a:solidFill>
                  <a:schemeClr val="tx1"/>
                </a:solidFill>
                <a:latin typeface="+mj-ea"/>
                <a:ea typeface="+mj-ea"/>
              </a:rPr>
              <a:t>、音声中心の社会に起因する情報アクセスのしづらさ、コミュニケーションの取りづらさによる課題はまだたくさん残されて</a:t>
            </a:r>
            <a:r>
              <a:rPr lang="ja-JP" altLang="en-US" sz="1400" dirty="0" smtClean="0">
                <a:solidFill>
                  <a:schemeClr val="tx1"/>
                </a:solidFill>
                <a:latin typeface="+mj-ea"/>
                <a:ea typeface="+mj-ea"/>
              </a:rPr>
              <a:t>います</a:t>
            </a:r>
            <a:r>
              <a:rPr lang="ja-JP" altLang="en-US" sz="1400" dirty="0">
                <a:solidFill>
                  <a:schemeClr val="tx1"/>
                </a:solidFill>
                <a:latin typeface="+mj-ea"/>
                <a:ea typeface="+mj-ea"/>
              </a:rPr>
              <a:t>。「当たり前にある情報を、当たり前に受け取ることができる環境」の実現に向けて、私たち</a:t>
            </a:r>
            <a:r>
              <a:rPr lang="ja-JP" altLang="en-US" sz="1400" dirty="0" err="1">
                <a:solidFill>
                  <a:schemeClr val="tx1"/>
                </a:solidFill>
                <a:latin typeface="+mj-ea"/>
                <a:ea typeface="+mj-ea"/>
              </a:rPr>
              <a:t>ろう</a:t>
            </a:r>
            <a:r>
              <a:rPr lang="ja-JP" altLang="en-US" sz="1400" dirty="0">
                <a:solidFill>
                  <a:schemeClr val="tx1"/>
                </a:solidFill>
                <a:latin typeface="+mj-ea"/>
                <a:ea typeface="+mj-ea"/>
              </a:rPr>
              <a:t>者自身が引き続き取り組んでいく</a:t>
            </a:r>
            <a:r>
              <a:rPr lang="ja-JP" altLang="en-US" sz="1400" dirty="0" smtClean="0">
                <a:solidFill>
                  <a:schemeClr val="tx1"/>
                </a:solidFill>
                <a:latin typeface="+mj-ea"/>
                <a:ea typeface="+mj-ea"/>
              </a:rPr>
              <a:t>必要が</a:t>
            </a:r>
            <a:r>
              <a:rPr lang="ja-JP" altLang="en-US" sz="1400" dirty="0">
                <a:solidFill>
                  <a:schemeClr val="tx1"/>
                </a:solidFill>
                <a:latin typeface="+mj-ea"/>
                <a:ea typeface="+mj-ea"/>
              </a:rPr>
              <a:t>あります</a:t>
            </a:r>
            <a:r>
              <a:rPr lang="ja-JP" altLang="en-US" sz="1400" dirty="0" smtClean="0">
                <a:solidFill>
                  <a:schemeClr val="tx1"/>
                </a:solidFill>
                <a:latin typeface="+mj-ea"/>
                <a:ea typeface="+mj-ea"/>
              </a:rPr>
              <a:t>。私たち</a:t>
            </a:r>
            <a:r>
              <a:rPr lang="ja-JP" altLang="en-US" sz="1400" dirty="0">
                <a:solidFill>
                  <a:schemeClr val="tx1"/>
                </a:solidFill>
                <a:latin typeface="+mj-ea"/>
                <a:ea typeface="+mj-ea"/>
              </a:rPr>
              <a:t>は先人が守ってきた手話を継承し、更に発展させるために、すべての障害者のあらゆる情報アクセスや</a:t>
            </a:r>
            <a:r>
              <a:rPr lang="ja-JP" altLang="en-US" sz="1400" dirty="0" smtClean="0">
                <a:solidFill>
                  <a:schemeClr val="tx1"/>
                </a:solidFill>
                <a:latin typeface="+mj-ea"/>
                <a:ea typeface="+mj-ea"/>
              </a:rPr>
              <a:t>コミュニケーション</a:t>
            </a:r>
            <a:r>
              <a:rPr lang="ja-JP" altLang="en-US" sz="1400" dirty="0">
                <a:solidFill>
                  <a:schemeClr val="tx1"/>
                </a:solidFill>
                <a:latin typeface="+mj-ea"/>
                <a:ea typeface="+mj-ea"/>
              </a:rPr>
              <a:t>を保障し、自らの意思でコミュニケーションの方法や手段を選択できる「情報・コミュニケーション法」、手話を音声言語と同様に</a:t>
            </a:r>
            <a:r>
              <a:rPr lang="ja-JP" altLang="en-US" sz="1400" dirty="0" smtClean="0">
                <a:solidFill>
                  <a:schemeClr val="tx1"/>
                </a:solidFill>
                <a:latin typeface="+mj-ea"/>
                <a:ea typeface="+mj-ea"/>
              </a:rPr>
              <a:t>一つの</a:t>
            </a:r>
            <a:r>
              <a:rPr lang="ja-JP" altLang="en-US" sz="1400" dirty="0">
                <a:solidFill>
                  <a:schemeClr val="tx1"/>
                </a:solidFill>
                <a:latin typeface="+mj-ea"/>
                <a:ea typeface="+mj-ea"/>
              </a:rPr>
              <a:t>言語として認め、手話言語が獲得できる環境を整備する「手話言語法」の法制化を目指していきます</a:t>
            </a:r>
            <a:r>
              <a:rPr lang="ja-JP" altLang="en-US" sz="1400" dirty="0" smtClean="0">
                <a:solidFill>
                  <a:schemeClr val="tx1"/>
                </a:solidFill>
                <a:latin typeface="+mj-ea"/>
                <a:ea typeface="+mj-ea"/>
              </a:rPr>
              <a:t>。</a:t>
            </a:r>
            <a:r>
              <a:rPr lang="en-US" altLang="ja-JP" sz="1400" dirty="0" smtClean="0">
                <a:solidFill>
                  <a:schemeClr val="tx1"/>
                </a:solidFill>
                <a:latin typeface="+mj-ea"/>
                <a:ea typeface="+mj-ea"/>
              </a:rPr>
              <a:t/>
            </a:r>
            <a:br>
              <a:rPr lang="en-US" altLang="ja-JP" sz="1400" dirty="0" smtClean="0">
                <a:solidFill>
                  <a:schemeClr val="tx1"/>
                </a:solidFill>
                <a:latin typeface="+mj-ea"/>
                <a:ea typeface="+mj-ea"/>
              </a:rPr>
            </a:br>
            <a:r>
              <a:rPr lang="ja-JP" altLang="en-US" sz="1400" dirty="0" smtClean="0">
                <a:solidFill>
                  <a:schemeClr val="tx1"/>
                </a:solidFill>
                <a:latin typeface="+mj-ea"/>
                <a:ea typeface="+mj-ea"/>
              </a:rPr>
              <a:t>　基本的な取り組みは次の通りです。</a:t>
            </a:r>
            <a:endParaRPr lang="en-US" altLang="ja-JP" sz="1400" dirty="0">
              <a:solidFill>
                <a:srgbClr val="FF0000"/>
              </a:solidFill>
              <a:latin typeface="+mj-ea"/>
              <a:ea typeface="+mj-ea"/>
            </a:endParaRPr>
          </a:p>
          <a:p>
            <a:pPr marL="180975" indent="-180975"/>
            <a:r>
              <a:rPr lang="ja-JP" altLang="en-US" sz="1400" dirty="0" smtClean="0">
                <a:solidFill>
                  <a:schemeClr val="tx1"/>
                </a:solidFill>
                <a:latin typeface="+mj-ea"/>
                <a:ea typeface="+mj-ea"/>
              </a:rPr>
              <a:t>　　・手話</a:t>
            </a:r>
            <a:r>
              <a:rPr lang="ja-JP" altLang="en-US" sz="1400" dirty="0">
                <a:solidFill>
                  <a:schemeClr val="tx1"/>
                </a:solidFill>
                <a:latin typeface="+mj-ea"/>
                <a:ea typeface="+mj-ea"/>
              </a:rPr>
              <a:t>通訳の認知・手話通訳事業の</a:t>
            </a:r>
            <a:r>
              <a:rPr lang="ja-JP" altLang="en-US" sz="1400" dirty="0" smtClean="0">
                <a:solidFill>
                  <a:schemeClr val="tx1"/>
                </a:solidFill>
                <a:latin typeface="+mj-ea"/>
                <a:ea typeface="+mj-ea"/>
              </a:rPr>
              <a:t>制度化</a:t>
            </a:r>
            <a:endParaRPr lang="ja-JP" altLang="en-US" sz="1400" dirty="0">
              <a:solidFill>
                <a:schemeClr val="tx1"/>
              </a:solidFill>
              <a:latin typeface="+mj-ea"/>
              <a:ea typeface="+mj-ea"/>
            </a:endParaRPr>
          </a:p>
          <a:p>
            <a:pPr marL="180975" indent="-180975"/>
            <a:r>
              <a:rPr lang="ja-JP" altLang="en-US" sz="1400" dirty="0" smtClean="0">
                <a:solidFill>
                  <a:schemeClr val="tx1"/>
                </a:solidFill>
                <a:latin typeface="+mj-ea"/>
                <a:ea typeface="+mj-ea"/>
              </a:rPr>
              <a:t>　　・聴覚</a:t>
            </a:r>
            <a:r>
              <a:rPr lang="ja-JP" altLang="en-US" sz="1400" dirty="0">
                <a:solidFill>
                  <a:schemeClr val="tx1"/>
                </a:solidFill>
                <a:latin typeface="+mj-ea"/>
                <a:ea typeface="+mj-ea"/>
              </a:rPr>
              <a:t>障害を理由とする差別的な処遇の撤廃</a:t>
            </a:r>
          </a:p>
          <a:p>
            <a:pPr marL="180975" indent="-180975"/>
            <a:r>
              <a:rPr lang="ja-JP" altLang="en-US" sz="1400" dirty="0" smtClean="0">
                <a:solidFill>
                  <a:schemeClr val="tx1"/>
                </a:solidFill>
                <a:latin typeface="+mj-ea"/>
                <a:ea typeface="+mj-ea"/>
              </a:rPr>
              <a:t>　　・聴覚</a:t>
            </a:r>
            <a:r>
              <a:rPr lang="ja-JP" altLang="en-US" sz="1400" dirty="0">
                <a:solidFill>
                  <a:schemeClr val="tx1"/>
                </a:solidFill>
                <a:latin typeface="+mj-ea"/>
                <a:ea typeface="+mj-ea"/>
              </a:rPr>
              <a:t>障害者の社会参加と自立の推進</a:t>
            </a:r>
            <a:endParaRPr lang="en-US" altLang="ja-JP" sz="1400" dirty="0" smtClean="0">
              <a:solidFill>
                <a:schemeClr val="tx1"/>
              </a:solidFill>
              <a:latin typeface="+mj-ea"/>
              <a:ea typeface="+mj-ea"/>
            </a:endParaRPr>
          </a:p>
          <a:p>
            <a:pPr marL="180975" indent="-180975"/>
            <a:endParaRPr lang="en-US" altLang="ja-JP" sz="1400" dirty="0" smtClean="0">
              <a:solidFill>
                <a:schemeClr val="tx1"/>
              </a:solidFill>
              <a:latin typeface="+mj-ea"/>
              <a:ea typeface="+mj-ea"/>
            </a:endParaRPr>
          </a:p>
          <a:p>
            <a:pPr marL="180975" indent="-180975"/>
            <a:r>
              <a:rPr lang="ja-JP" altLang="en-US" sz="1400" dirty="0" smtClean="0">
                <a:solidFill>
                  <a:schemeClr val="tx1"/>
                </a:solidFill>
                <a:latin typeface="+mj-ea"/>
                <a:ea typeface="+mj-ea"/>
              </a:rPr>
              <a:t>３</a:t>
            </a:r>
            <a:r>
              <a:rPr lang="ja-JP" altLang="en-US" sz="1400" dirty="0" smtClean="0">
                <a:solidFill>
                  <a:schemeClr val="tx1"/>
                </a:solidFill>
                <a:latin typeface="+mj-ea"/>
                <a:ea typeface="+mj-ea"/>
              </a:rPr>
              <a:t>．加盟団体数（又は支部数等）：</a:t>
            </a:r>
            <a:r>
              <a:rPr lang="en-US" altLang="ja-JP" sz="1400" dirty="0" smtClean="0">
                <a:solidFill>
                  <a:schemeClr val="tx1"/>
                </a:solidFill>
                <a:latin typeface="+mj-ea"/>
                <a:ea typeface="+mj-ea"/>
              </a:rPr>
              <a:t>47</a:t>
            </a:r>
            <a:r>
              <a:rPr lang="ja-JP" altLang="en-US" sz="1400" dirty="0" smtClean="0">
                <a:solidFill>
                  <a:schemeClr val="tx1"/>
                </a:solidFill>
                <a:latin typeface="+mj-ea"/>
                <a:ea typeface="+mj-ea"/>
              </a:rPr>
              <a:t>団体</a:t>
            </a:r>
            <a:r>
              <a:rPr lang="ja-JP" altLang="en-US" sz="1400" dirty="0">
                <a:solidFill>
                  <a:schemeClr val="tx1"/>
                </a:solidFill>
                <a:latin typeface="+mj-ea"/>
                <a:ea typeface="+mj-ea"/>
              </a:rPr>
              <a:t>（全国都道府県</a:t>
            </a:r>
            <a:r>
              <a:rPr lang="ja-JP" altLang="en-US" sz="1400" dirty="0" smtClean="0">
                <a:solidFill>
                  <a:schemeClr val="tx1"/>
                </a:solidFill>
                <a:latin typeface="+mj-ea"/>
                <a:ea typeface="+mj-ea"/>
              </a:rPr>
              <a:t>に１団体・平成</a:t>
            </a:r>
            <a:r>
              <a:rPr lang="en-US" altLang="ja-JP" sz="1400" dirty="0" smtClean="0">
                <a:solidFill>
                  <a:schemeClr val="tx1"/>
                </a:solidFill>
                <a:latin typeface="+mj-ea"/>
                <a:ea typeface="+mj-ea"/>
              </a:rPr>
              <a:t>29</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月時点）</a:t>
            </a:r>
            <a:endParaRPr lang="en-US" altLang="ja-JP" sz="1400" dirty="0" smtClean="0">
              <a:solidFill>
                <a:schemeClr val="tx1"/>
              </a:solidFill>
              <a:latin typeface="+mj-ea"/>
              <a:ea typeface="+mj-ea"/>
            </a:endParaRPr>
          </a:p>
          <a:p>
            <a:pPr marL="180975" indent="-180975"/>
            <a:endParaRPr lang="en-US" altLang="ja-JP" sz="1400" dirty="0" smtClean="0">
              <a:solidFill>
                <a:schemeClr val="tx1"/>
              </a:solidFill>
              <a:latin typeface="+mj-ea"/>
              <a:ea typeface="+mj-ea"/>
            </a:endParaRPr>
          </a:p>
          <a:p>
            <a:pPr marL="180975" indent="-180975"/>
            <a:r>
              <a:rPr lang="ja-JP" altLang="en-US" sz="1400" dirty="0" smtClean="0">
                <a:solidFill>
                  <a:schemeClr val="tx1"/>
                </a:solidFill>
                <a:latin typeface="+mj-ea"/>
                <a:ea typeface="+mj-ea"/>
              </a:rPr>
              <a:t>４．会員数：</a:t>
            </a:r>
            <a:r>
              <a:rPr lang="en-US" altLang="ja-JP" sz="1400" dirty="0" smtClean="0">
                <a:solidFill>
                  <a:schemeClr val="tx1"/>
                </a:solidFill>
                <a:latin typeface="+mj-ea"/>
                <a:ea typeface="+mj-ea"/>
              </a:rPr>
              <a:t>19,369</a:t>
            </a:r>
            <a:r>
              <a:rPr lang="ja-JP" altLang="en-US" sz="1400" dirty="0" smtClean="0">
                <a:solidFill>
                  <a:schemeClr val="tx1"/>
                </a:solidFill>
                <a:latin typeface="+mj-ea"/>
                <a:ea typeface="+mj-ea"/>
              </a:rPr>
              <a:t>名（平成</a:t>
            </a:r>
            <a:r>
              <a:rPr lang="en-US" altLang="ja-JP" sz="1400" dirty="0" smtClean="0">
                <a:solidFill>
                  <a:schemeClr val="tx1"/>
                </a:solidFill>
                <a:latin typeface="+mj-ea"/>
                <a:ea typeface="+mj-ea"/>
              </a:rPr>
              <a:t>29</a:t>
            </a:r>
            <a:r>
              <a:rPr lang="ja-JP" altLang="en-US" sz="1400" dirty="0" smtClean="0">
                <a:solidFill>
                  <a:schemeClr val="tx1"/>
                </a:solidFill>
                <a:latin typeface="+mj-ea"/>
                <a:ea typeface="+mj-ea"/>
              </a:rPr>
              <a:t>年</a:t>
            </a:r>
            <a:r>
              <a:rPr lang="en-US" altLang="ja-JP" sz="1400" dirty="0" smtClean="0">
                <a:solidFill>
                  <a:schemeClr val="tx1"/>
                </a:solidFill>
                <a:latin typeface="+mj-ea"/>
                <a:ea typeface="+mj-ea"/>
              </a:rPr>
              <a:t>3</a:t>
            </a:r>
            <a:r>
              <a:rPr lang="ja-JP" altLang="en-US" sz="1400" dirty="0" smtClean="0">
                <a:solidFill>
                  <a:schemeClr val="tx1"/>
                </a:solidFill>
                <a:latin typeface="+mj-ea"/>
                <a:ea typeface="+mj-ea"/>
              </a:rPr>
              <a:t>月時点）</a:t>
            </a:r>
            <a:r>
              <a:rPr lang="ja-JP" altLang="en-US" sz="1400" dirty="0">
                <a:solidFill>
                  <a:schemeClr val="tx1"/>
                </a:solidFill>
                <a:latin typeface="+mj-ea"/>
                <a:ea typeface="+mj-ea"/>
              </a:rPr>
              <a:t> 。</a:t>
            </a:r>
            <a:r>
              <a:rPr lang="ja-JP" altLang="en-US" sz="1400" dirty="0">
                <a:solidFill>
                  <a:srgbClr val="FF0000"/>
                </a:solidFill>
                <a:latin typeface="+mj-ea"/>
                <a:ea typeface="+mj-ea"/>
              </a:rPr>
              <a:t> </a:t>
            </a:r>
            <a:endParaRPr lang="en-US" altLang="ja-JP" sz="1400" dirty="0" smtClean="0">
              <a:solidFill>
                <a:schemeClr val="tx1"/>
              </a:solidFill>
              <a:latin typeface="+mj-ea"/>
              <a:ea typeface="+mj-ea"/>
            </a:endParaRPr>
          </a:p>
          <a:p>
            <a:pPr marL="180975" indent="-180975"/>
            <a:endParaRPr lang="en-US" altLang="ja-JP" sz="1400" dirty="0" smtClean="0">
              <a:solidFill>
                <a:schemeClr val="tx1"/>
              </a:solidFill>
              <a:latin typeface="+mj-ea"/>
              <a:ea typeface="+mj-ea"/>
            </a:endParaRPr>
          </a:p>
          <a:p>
            <a:pPr marL="180975" indent="-180975"/>
            <a:r>
              <a:rPr lang="ja-JP" altLang="en-US" sz="1400" dirty="0" smtClean="0">
                <a:solidFill>
                  <a:schemeClr val="tx1"/>
                </a:solidFill>
                <a:latin typeface="+mj-ea"/>
                <a:ea typeface="+mj-ea"/>
              </a:rPr>
              <a:t>５．法人代表：理事長　石野富</a:t>
            </a:r>
            <a:r>
              <a:rPr lang="ja-JP" altLang="en-US" sz="1400" dirty="0">
                <a:solidFill>
                  <a:schemeClr val="tx1"/>
                </a:solidFill>
                <a:latin typeface="+mj-ea"/>
                <a:ea typeface="+mj-ea"/>
              </a:rPr>
              <a:t>志</a:t>
            </a:r>
            <a:r>
              <a:rPr lang="ja-JP" altLang="en-US" sz="1400" dirty="0" smtClean="0">
                <a:solidFill>
                  <a:schemeClr val="tx1"/>
                </a:solidFill>
                <a:latin typeface="+mj-ea"/>
                <a:ea typeface="+mj-ea"/>
              </a:rPr>
              <a:t>三郎</a:t>
            </a:r>
            <a:endParaRPr lang="en-US" altLang="ja-JP" sz="1400" dirty="0" smtClean="0">
              <a:solidFill>
                <a:schemeClr val="tx1"/>
              </a:solidFill>
              <a:latin typeface="+mj-ea"/>
              <a:ea typeface="+mj-ea"/>
            </a:endParaRPr>
          </a:p>
        </p:txBody>
      </p:sp>
      <p:sp>
        <p:nvSpPr>
          <p:cNvPr id="8" name="正方形/長方形 7"/>
          <p:cNvSpPr/>
          <p:nvPr/>
        </p:nvSpPr>
        <p:spPr>
          <a:xfrm>
            <a:off x="0" y="0"/>
            <a:ext cx="9144000" cy="4766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2000" dirty="0" smtClean="0">
                <a:solidFill>
                  <a:schemeClr val="tx1"/>
                </a:solidFill>
                <a:latin typeface="+mj-ea"/>
              </a:rPr>
              <a:t>一般財団法人　</a:t>
            </a:r>
            <a:r>
              <a:rPr lang="ja-JP" altLang="en-US" sz="2000" dirty="0" smtClean="0">
                <a:solidFill>
                  <a:schemeClr val="tx1"/>
                </a:solidFill>
                <a:latin typeface="+mj-ea"/>
              </a:rPr>
              <a:t>全日本ろうあ連盟の</a:t>
            </a:r>
            <a:r>
              <a:rPr lang="ja-JP" altLang="en-US" sz="2000" dirty="0" smtClean="0">
                <a:solidFill>
                  <a:schemeClr val="tx1"/>
                </a:solidFill>
                <a:latin typeface="+mj-ea"/>
              </a:rPr>
              <a:t>概要</a:t>
            </a:r>
            <a:endParaRPr lang="en-US" altLang="ja-JP" sz="2000" dirty="0">
              <a:solidFill>
                <a:schemeClr val="tx1"/>
              </a:solidFill>
              <a:latin typeface="+mj-ea"/>
            </a:endParaRPr>
          </a:p>
        </p:txBody>
      </p:sp>
    </p:spTree>
    <p:extLst>
      <p:ext uri="{BB962C8B-B14F-4D97-AF65-F5344CB8AC3E}">
        <p14:creationId xmlns:p14="http://schemas.microsoft.com/office/powerpoint/2010/main" val="3062521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9144000" cy="4766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2000" dirty="0">
                <a:solidFill>
                  <a:schemeClr val="tx1"/>
                </a:solidFill>
                <a:latin typeface="+mj-ea"/>
              </a:rPr>
              <a:t>平成</a:t>
            </a:r>
            <a:r>
              <a:rPr lang="en-US" altLang="ja-JP" sz="2000" dirty="0">
                <a:solidFill>
                  <a:schemeClr val="tx1"/>
                </a:solidFill>
                <a:latin typeface="+mj-ea"/>
              </a:rPr>
              <a:t>30</a:t>
            </a:r>
            <a:r>
              <a:rPr lang="ja-JP" altLang="en-US" sz="2000" dirty="0">
                <a:solidFill>
                  <a:schemeClr val="tx1"/>
                </a:solidFill>
                <a:latin typeface="+mj-ea"/>
              </a:rPr>
              <a:t>年度障害福祉サービス等報酬改定に関する</a:t>
            </a:r>
            <a:r>
              <a:rPr lang="ja-JP" altLang="en-US" sz="2000" dirty="0" smtClean="0">
                <a:solidFill>
                  <a:schemeClr val="tx1"/>
                </a:solidFill>
                <a:latin typeface="+mj-ea"/>
              </a:rPr>
              <a:t>意見等（概要）</a:t>
            </a:r>
            <a:endParaRPr lang="en-US" altLang="ja-JP" sz="2000" dirty="0">
              <a:solidFill>
                <a:schemeClr val="tx1"/>
              </a:solidFill>
              <a:latin typeface="+mj-ea"/>
            </a:endParaRPr>
          </a:p>
        </p:txBody>
      </p:sp>
      <p:sp>
        <p:nvSpPr>
          <p:cNvPr id="7" name="正方形/長方形 6"/>
          <p:cNvSpPr/>
          <p:nvPr/>
        </p:nvSpPr>
        <p:spPr>
          <a:xfrm>
            <a:off x="107504" y="590550"/>
            <a:ext cx="8928992" cy="62228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sz="2400" b="1" u="sng" dirty="0" smtClean="0">
                <a:solidFill>
                  <a:schemeClr val="tx1"/>
                </a:solidFill>
                <a:latin typeface="+mj-ea"/>
                <a:ea typeface="+mj-ea"/>
              </a:rPr>
              <a:t>１　障害福祉サービス事業全般</a:t>
            </a:r>
            <a:endParaRPr lang="en-US" altLang="ja-JP" sz="2400" b="1" u="sng" dirty="0" smtClean="0">
              <a:solidFill>
                <a:schemeClr val="tx1"/>
              </a:solidFill>
              <a:latin typeface="+mj-ea"/>
              <a:ea typeface="+mj-ea"/>
            </a:endParaRPr>
          </a:p>
          <a:p>
            <a:pPr>
              <a:spcBef>
                <a:spcPts val="600"/>
              </a:spcBef>
              <a:spcAft>
                <a:spcPts val="600"/>
              </a:spcAft>
            </a:pPr>
            <a:r>
              <a:rPr lang="ja-JP" altLang="en-US" sz="2400" dirty="0" smtClean="0">
                <a:solidFill>
                  <a:schemeClr val="tx1"/>
                </a:solidFill>
                <a:latin typeface="+mj-ea"/>
                <a:ea typeface="+mj-ea"/>
              </a:rPr>
              <a:t>（</a:t>
            </a:r>
            <a:r>
              <a:rPr lang="ja-JP" altLang="en-US" sz="2400" dirty="0">
                <a:solidFill>
                  <a:schemeClr val="tx1"/>
                </a:solidFill>
                <a:latin typeface="+mj-ea"/>
                <a:ea typeface="+mj-ea"/>
              </a:rPr>
              <a:t>１）</a:t>
            </a:r>
            <a:r>
              <a:rPr lang="ja-JP" altLang="en-US" sz="2400" dirty="0" smtClean="0">
                <a:solidFill>
                  <a:schemeClr val="tx1"/>
                </a:solidFill>
                <a:latin typeface="+mj-ea"/>
                <a:ea typeface="+mj-ea"/>
              </a:rPr>
              <a:t>視覚・聴覚</a:t>
            </a:r>
            <a:r>
              <a:rPr lang="ja-JP" altLang="en-US" sz="2400" dirty="0">
                <a:solidFill>
                  <a:schemeClr val="tx1"/>
                </a:solidFill>
                <a:latin typeface="+mj-ea"/>
                <a:ea typeface="+mj-ea"/>
              </a:rPr>
              <a:t>言語障害者支援体制加算を維持して</a:t>
            </a:r>
            <a:r>
              <a:rPr lang="ja-JP" altLang="en-US" sz="2400" dirty="0" smtClean="0">
                <a:solidFill>
                  <a:schemeClr val="tx1"/>
                </a:solidFill>
                <a:latin typeface="+mj-ea"/>
                <a:ea typeface="+mj-ea"/>
              </a:rPr>
              <a:t>ください。</a:t>
            </a:r>
            <a:endParaRPr lang="en-US" altLang="ja-JP" sz="2400" dirty="0" smtClean="0">
              <a:solidFill>
                <a:schemeClr val="tx1"/>
              </a:solidFill>
              <a:latin typeface="+mj-ea"/>
              <a:ea typeface="+mj-ea"/>
            </a:endParaRPr>
          </a:p>
          <a:p>
            <a:pPr>
              <a:spcBef>
                <a:spcPts val="600"/>
              </a:spcBef>
              <a:spcAft>
                <a:spcPts val="600"/>
              </a:spcAft>
            </a:pPr>
            <a:endParaRPr lang="en-US" altLang="ja-JP" sz="2400" dirty="0" smtClean="0">
              <a:solidFill>
                <a:schemeClr val="tx1"/>
              </a:solidFill>
              <a:latin typeface="+mj-ea"/>
              <a:ea typeface="+mj-ea"/>
            </a:endParaRPr>
          </a:p>
          <a:p>
            <a:pPr>
              <a:spcBef>
                <a:spcPts val="600"/>
              </a:spcBef>
              <a:spcAft>
                <a:spcPts val="600"/>
              </a:spcAft>
            </a:pPr>
            <a:r>
              <a:rPr lang="ja-JP" altLang="en-US" sz="2400" dirty="0" smtClean="0">
                <a:solidFill>
                  <a:schemeClr val="tx1"/>
                </a:solidFill>
                <a:latin typeface="+mj-ea"/>
                <a:ea typeface="+mj-ea"/>
              </a:rPr>
              <a:t>（２）児童</a:t>
            </a:r>
            <a:r>
              <a:rPr lang="ja-JP" altLang="en-US" sz="2400" dirty="0">
                <a:solidFill>
                  <a:schemeClr val="tx1"/>
                </a:solidFill>
                <a:latin typeface="+mj-ea"/>
                <a:ea typeface="+mj-ea"/>
              </a:rPr>
              <a:t>福祉法の障害児通所支援（児童発達・放課後等デイサービス）に「</a:t>
            </a:r>
            <a:r>
              <a:rPr lang="ja-JP" altLang="en-US" sz="2400" dirty="0" smtClean="0">
                <a:solidFill>
                  <a:schemeClr val="tx1"/>
                </a:solidFill>
                <a:latin typeface="+mj-ea"/>
                <a:ea typeface="+mj-ea"/>
              </a:rPr>
              <a:t>視覚・聴覚言語障害者支援</a:t>
            </a:r>
            <a:r>
              <a:rPr lang="ja-JP" altLang="en-US" sz="2400" dirty="0">
                <a:solidFill>
                  <a:schemeClr val="tx1"/>
                </a:solidFill>
                <a:latin typeface="+mj-ea"/>
                <a:ea typeface="+mj-ea"/>
              </a:rPr>
              <a:t>体制加算」を適用してください</a:t>
            </a:r>
            <a:r>
              <a:rPr lang="ja-JP" altLang="en-US" sz="2400" dirty="0" smtClean="0">
                <a:solidFill>
                  <a:schemeClr val="tx1"/>
                </a:solidFill>
                <a:latin typeface="+mj-ea"/>
                <a:ea typeface="+mj-ea"/>
              </a:rPr>
              <a:t>。</a:t>
            </a:r>
            <a:endParaRPr lang="en-US" altLang="ja-JP" sz="2400" dirty="0" smtClean="0">
              <a:solidFill>
                <a:schemeClr val="tx1"/>
              </a:solidFill>
              <a:latin typeface="+mj-ea"/>
              <a:ea typeface="+mj-ea"/>
            </a:endParaRPr>
          </a:p>
          <a:p>
            <a:pPr>
              <a:spcBef>
                <a:spcPts val="600"/>
              </a:spcBef>
              <a:spcAft>
                <a:spcPts val="600"/>
              </a:spcAft>
            </a:pPr>
            <a:endParaRPr lang="en-US" altLang="ja-JP" sz="2400" dirty="0" smtClean="0">
              <a:solidFill>
                <a:schemeClr val="tx1"/>
              </a:solidFill>
              <a:latin typeface="+mj-ea"/>
              <a:ea typeface="+mj-ea"/>
            </a:endParaRPr>
          </a:p>
          <a:p>
            <a:pPr>
              <a:spcBef>
                <a:spcPts val="600"/>
              </a:spcBef>
              <a:spcAft>
                <a:spcPts val="600"/>
              </a:spcAft>
            </a:pPr>
            <a:r>
              <a:rPr lang="ja-JP" altLang="en-US" sz="2400" dirty="0" smtClean="0">
                <a:solidFill>
                  <a:schemeClr val="tx1"/>
                </a:solidFill>
                <a:latin typeface="+mj-ea"/>
                <a:ea typeface="+mj-ea"/>
              </a:rPr>
              <a:t>（</a:t>
            </a:r>
            <a:r>
              <a:rPr lang="ja-JP" altLang="en-US" sz="2400" dirty="0">
                <a:solidFill>
                  <a:schemeClr val="tx1"/>
                </a:solidFill>
                <a:latin typeface="+mj-ea"/>
                <a:ea typeface="+mj-ea"/>
              </a:rPr>
              <a:t>３</a:t>
            </a:r>
            <a:r>
              <a:rPr lang="ja-JP" altLang="en-US" sz="2400" dirty="0" smtClean="0">
                <a:solidFill>
                  <a:schemeClr val="tx1"/>
                </a:solidFill>
                <a:latin typeface="+mj-ea"/>
                <a:ea typeface="+mj-ea"/>
              </a:rPr>
              <a:t>）食事</a:t>
            </a:r>
            <a:r>
              <a:rPr lang="ja-JP" altLang="en-US" sz="2400" dirty="0">
                <a:solidFill>
                  <a:schemeClr val="tx1"/>
                </a:solidFill>
                <a:latin typeface="+mj-ea"/>
                <a:ea typeface="+mj-ea"/>
              </a:rPr>
              <a:t>提供体制加算に</a:t>
            </a:r>
            <a:r>
              <a:rPr lang="ja-JP" altLang="en-US" sz="2400" dirty="0" smtClean="0">
                <a:solidFill>
                  <a:schemeClr val="tx1"/>
                </a:solidFill>
                <a:latin typeface="+mj-ea"/>
                <a:ea typeface="+mj-ea"/>
              </a:rPr>
              <a:t>ついて経過</a:t>
            </a:r>
            <a:r>
              <a:rPr lang="ja-JP" altLang="en-US" sz="2400" dirty="0">
                <a:solidFill>
                  <a:schemeClr val="tx1"/>
                </a:solidFill>
                <a:latin typeface="+mj-ea"/>
                <a:ea typeface="+mj-ea"/>
              </a:rPr>
              <a:t>措置の打ち切りをやめ、これから</a:t>
            </a:r>
            <a:r>
              <a:rPr lang="ja-JP" altLang="en-US" sz="2400" dirty="0" smtClean="0">
                <a:solidFill>
                  <a:schemeClr val="tx1"/>
                </a:solidFill>
                <a:latin typeface="+mj-ea"/>
                <a:ea typeface="+mj-ea"/>
              </a:rPr>
              <a:t>も食事提供体制加算</a:t>
            </a:r>
            <a:r>
              <a:rPr lang="ja-JP" altLang="en-US" sz="2400" dirty="0">
                <a:solidFill>
                  <a:schemeClr val="tx1"/>
                </a:solidFill>
                <a:latin typeface="+mj-ea"/>
                <a:ea typeface="+mj-ea"/>
              </a:rPr>
              <a:t>を継続</a:t>
            </a:r>
            <a:r>
              <a:rPr lang="ja-JP" altLang="en-US" sz="2400" dirty="0" smtClean="0">
                <a:solidFill>
                  <a:schemeClr val="tx1"/>
                </a:solidFill>
                <a:latin typeface="+mj-ea"/>
                <a:ea typeface="+mj-ea"/>
              </a:rPr>
              <a:t>してください。</a:t>
            </a:r>
            <a:endParaRPr lang="en-US" altLang="ja-JP" sz="2400" dirty="0" smtClean="0">
              <a:solidFill>
                <a:schemeClr val="tx1"/>
              </a:solidFill>
              <a:latin typeface="+mj-ea"/>
              <a:ea typeface="+mj-ea"/>
            </a:endParaRPr>
          </a:p>
        </p:txBody>
      </p:sp>
    </p:spTree>
    <p:extLst>
      <p:ext uri="{BB962C8B-B14F-4D97-AF65-F5344CB8AC3E}">
        <p14:creationId xmlns:p14="http://schemas.microsoft.com/office/powerpoint/2010/main" val="4141399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692696"/>
            <a:ext cx="8928992" cy="61206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sz="2000" b="1" u="sng" dirty="0" smtClean="0">
                <a:solidFill>
                  <a:schemeClr val="tx1"/>
                </a:solidFill>
                <a:latin typeface="+mj-ea"/>
                <a:ea typeface="+mj-ea"/>
              </a:rPr>
              <a:t>１　障害福祉サービス全般</a:t>
            </a:r>
            <a:endParaRPr lang="en-US" altLang="ja-JP" sz="2000" b="1" u="sng" dirty="0" smtClean="0">
              <a:solidFill>
                <a:schemeClr val="tx1"/>
              </a:solidFill>
              <a:latin typeface="+mj-ea"/>
              <a:ea typeface="+mj-ea"/>
            </a:endParaRPr>
          </a:p>
          <a:p>
            <a:pPr>
              <a:spcBef>
                <a:spcPts val="600"/>
              </a:spcBef>
              <a:spcAft>
                <a:spcPts val="600"/>
              </a:spcAft>
            </a:pPr>
            <a:r>
              <a:rPr lang="ja-JP" altLang="en-US" sz="2000" dirty="0" smtClean="0">
                <a:solidFill>
                  <a:schemeClr val="tx1"/>
                </a:solidFill>
                <a:latin typeface="+mj-ea"/>
                <a:ea typeface="+mj-ea"/>
              </a:rPr>
              <a:t>　</a:t>
            </a:r>
            <a:r>
              <a:rPr lang="en-US" altLang="ja-JP" sz="2000" dirty="0" smtClean="0">
                <a:solidFill>
                  <a:schemeClr val="tx1"/>
                </a:solidFill>
                <a:latin typeface="+mj-ea"/>
                <a:ea typeface="+mj-ea"/>
              </a:rPr>
              <a:t>【</a:t>
            </a:r>
            <a:r>
              <a:rPr lang="ja-JP" altLang="en-US" sz="2000" dirty="0" smtClean="0">
                <a:solidFill>
                  <a:schemeClr val="tx1"/>
                </a:solidFill>
                <a:latin typeface="+mj-ea"/>
                <a:ea typeface="+mj-ea"/>
              </a:rPr>
              <a:t>意見・提案を行う背景、論拠</a:t>
            </a:r>
            <a:r>
              <a:rPr lang="en-US" altLang="ja-JP" sz="2000" dirty="0" smtClean="0">
                <a:solidFill>
                  <a:schemeClr val="tx1"/>
                </a:solidFill>
                <a:latin typeface="+mj-ea"/>
                <a:ea typeface="+mj-ea"/>
              </a:rPr>
              <a:t>】</a:t>
            </a:r>
          </a:p>
          <a:p>
            <a:pPr>
              <a:spcBef>
                <a:spcPts val="600"/>
              </a:spcBef>
              <a:spcAft>
                <a:spcPts val="600"/>
              </a:spcAft>
            </a:pPr>
            <a:r>
              <a:rPr lang="ja-JP" altLang="en-US" sz="2000" dirty="0" smtClean="0">
                <a:solidFill>
                  <a:schemeClr val="tx1"/>
                </a:solidFill>
                <a:latin typeface="+mj-ea"/>
                <a:ea typeface="+mj-ea"/>
              </a:rPr>
              <a:t>　</a:t>
            </a:r>
            <a:r>
              <a:rPr lang="ja-JP" altLang="en-US" sz="2000" dirty="0">
                <a:solidFill>
                  <a:schemeClr val="tx1"/>
                </a:solidFill>
                <a:latin typeface="+mj-ea"/>
                <a:ea typeface="+mj-ea"/>
              </a:rPr>
              <a:t>障害者権利条約の批准、また障害者差別解消法に基づく環境整備、合理的配慮</a:t>
            </a:r>
            <a:r>
              <a:rPr lang="ja-JP" altLang="en-US" sz="2000" dirty="0" smtClean="0">
                <a:solidFill>
                  <a:schemeClr val="tx1"/>
                </a:solidFill>
                <a:latin typeface="+mj-ea"/>
                <a:ea typeface="+mj-ea"/>
              </a:rPr>
              <a:t>の</a:t>
            </a:r>
            <a:r>
              <a:rPr lang="ja-JP" altLang="en-US" sz="2000" dirty="0">
                <a:solidFill>
                  <a:schemeClr val="tx1"/>
                </a:solidFill>
                <a:latin typeface="+mj-ea"/>
                <a:ea typeface="+mj-ea"/>
              </a:rPr>
              <a:t>提供</a:t>
            </a:r>
            <a:r>
              <a:rPr lang="ja-JP" altLang="en-US" sz="2000" dirty="0" smtClean="0">
                <a:solidFill>
                  <a:schemeClr val="tx1"/>
                </a:solidFill>
                <a:latin typeface="+mj-ea"/>
                <a:ea typeface="+mj-ea"/>
              </a:rPr>
              <a:t>が必要なため、全ての聴覚障害児・者が、情報アクセスとコミュニケーションのバリアなく、自ら選択する言語やコミュニケーション手段で障害福祉サービスの利用ができるよう整備して行くことが必要である。</a:t>
            </a:r>
          </a:p>
          <a:p>
            <a:pPr>
              <a:spcBef>
                <a:spcPts val="600"/>
              </a:spcBef>
              <a:spcAft>
                <a:spcPts val="600"/>
              </a:spcAft>
            </a:pPr>
            <a:r>
              <a:rPr lang="ja-JP" altLang="en-US" sz="2000" dirty="0">
                <a:solidFill>
                  <a:schemeClr val="tx1"/>
                </a:solidFill>
                <a:latin typeface="+mj-ea"/>
                <a:ea typeface="+mj-ea"/>
              </a:rPr>
              <a:t>　</a:t>
            </a:r>
            <a:r>
              <a:rPr lang="en-US" altLang="ja-JP" sz="2000" dirty="0">
                <a:solidFill>
                  <a:schemeClr val="tx1"/>
                </a:solidFill>
                <a:latin typeface="+mj-ea"/>
                <a:ea typeface="+mj-ea"/>
              </a:rPr>
              <a:t>【</a:t>
            </a:r>
            <a:r>
              <a:rPr lang="ja-JP" altLang="en-US" sz="2000" dirty="0" smtClean="0">
                <a:solidFill>
                  <a:schemeClr val="tx1"/>
                </a:solidFill>
                <a:latin typeface="+mj-ea"/>
                <a:ea typeface="+mj-ea"/>
              </a:rPr>
              <a:t>意見・提案の内容</a:t>
            </a:r>
            <a:r>
              <a:rPr lang="en-US" altLang="ja-JP" sz="2000" dirty="0" smtClean="0">
                <a:solidFill>
                  <a:schemeClr val="tx1"/>
                </a:solidFill>
                <a:latin typeface="+mj-ea"/>
                <a:ea typeface="+mj-ea"/>
              </a:rPr>
              <a:t>】</a:t>
            </a:r>
          </a:p>
          <a:p>
            <a:pPr>
              <a:spcBef>
                <a:spcPts val="600"/>
              </a:spcBef>
              <a:spcAft>
                <a:spcPts val="600"/>
              </a:spcAft>
            </a:pPr>
            <a:r>
              <a:rPr lang="ja-JP" altLang="en-US" sz="2000" dirty="0" smtClean="0">
                <a:solidFill>
                  <a:schemeClr val="tx1"/>
                </a:solidFill>
                <a:latin typeface="+mj-ea"/>
                <a:ea typeface="+mj-ea"/>
              </a:rPr>
              <a:t>　全国</a:t>
            </a:r>
            <a:r>
              <a:rPr lang="ja-JP" altLang="en-US" sz="2000" dirty="0">
                <a:solidFill>
                  <a:schemeClr val="tx1"/>
                </a:solidFill>
                <a:latin typeface="+mj-ea"/>
                <a:ea typeface="+mj-ea"/>
              </a:rPr>
              <a:t>の特別支援学校の在学者数は単一障害学級の聴覚障害</a:t>
            </a:r>
            <a:r>
              <a:rPr lang="ja-JP" altLang="en-US" sz="2000" dirty="0" smtClean="0">
                <a:solidFill>
                  <a:schemeClr val="tx1"/>
                </a:solidFill>
                <a:latin typeface="+mj-ea"/>
                <a:ea typeface="+mj-ea"/>
              </a:rPr>
              <a:t>が</a:t>
            </a:r>
            <a:r>
              <a:rPr lang="en-US" altLang="ja-JP" sz="2000" dirty="0" smtClean="0">
                <a:solidFill>
                  <a:schemeClr val="tx1"/>
                </a:solidFill>
                <a:latin typeface="+mj-ea"/>
                <a:ea typeface="+mj-ea"/>
              </a:rPr>
              <a:t>5,218</a:t>
            </a:r>
            <a:r>
              <a:rPr lang="ja-JP" altLang="en-US" sz="2000" dirty="0" smtClean="0">
                <a:solidFill>
                  <a:schemeClr val="tx1"/>
                </a:solidFill>
                <a:latin typeface="+mj-ea"/>
                <a:ea typeface="+mj-ea"/>
              </a:rPr>
              <a:t>人</a:t>
            </a:r>
            <a:r>
              <a:rPr lang="ja-JP" altLang="en-US" sz="2000" dirty="0">
                <a:solidFill>
                  <a:schemeClr val="tx1"/>
                </a:solidFill>
                <a:latin typeface="+mj-ea"/>
                <a:ea typeface="+mj-ea"/>
              </a:rPr>
              <a:t>、重複障害学級の聴覚障害</a:t>
            </a:r>
            <a:r>
              <a:rPr lang="ja-JP" altLang="en-US" sz="2000" dirty="0" smtClean="0">
                <a:solidFill>
                  <a:schemeClr val="tx1"/>
                </a:solidFill>
                <a:latin typeface="+mj-ea"/>
                <a:ea typeface="+mj-ea"/>
              </a:rPr>
              <a:t>が</a:t>
            </a:r>
            <a:r>
              <a:rPr lang="en-US" altLang="ja-JP" sz="2000" dirty="0" smtClean="0">
                <a:solidFill>
                  <a:schemeClr val="tx1"/>
                </a:solidFill>
                <a:latin typeface="+mj-ea"/>
                <a:ea typeface="+mj-ea"/>
              </a:rPr>
              <a:t>3,351</a:t>
            </a:r>
            <a:r>
              <a:rPr lang="ja-JP" altLang="en-US" sz="2000" dirty="0" smtClean="0">
                <a:solidFill>
                  <a:schemeClr val="tx1"/>
                </a:solidFill>
                <a:latin typeface="+mj-ea"/>
                <a:ea typeface="+mj-ea"/>
              </a:rPr>
              <a:t>人</a:t>
            </a:r>
            <a:r>
              <a:rPr lang="ja-JP" altLang="en-US" sz="2000" dirty="0">
                <a:solidFill>
                  <a:schemeClr val="tx1"/>
                </a:solidFill>
                <a:latin typeface="+mj-ea"/>
                <a:ea typeface="+mj-ea"/>
              </a:rPr>
              <a:t>、</a:t>
            </a:r>
            <a:r>
              <a:rPr lang="ja-JP" altLang="en-US" sz="2000" dirty="0" smtClean="0">
                <a:solidFill>
                  <a:schemeClr val="tx1"/>
                </a:solidFill>
                <a:latin typeface="+mj-ea"/>
                <a:ea typeface="+mj-ea"/>
              </a:rPr>
              <a:t>合計</a:t>
            </a:r>
            <a:r>
              <a:rPr lang="en-US" altLang="ja-JP" sz="2000" dirty="0" smtClean="0">
                <a:solidFill>
                  <a:schemeClr val="tx1"/>
                </a:solidFill>
                <a:latin typeface="+mj-ea"/>
                <a:ea typeface="+mj-ea"/>
              </a:rPr>
              <a:t>8,569</a:t>
            </a:r>
            <a:r>
              <a:rPr lang="ja-JP" altLang="en-US" sz="2000" dirty="0" smtClean="0">
                <a:solidFill>
                  <a:schemeClr val="tx1"/>
                </a:solidFill>
                <a:latin typeface="+mj-ea"/>
                <a:ea typeface="+mj-ea"/>
              </a:rPr>
              <a:t>人</a:t>
            </a:r>
            <a:r>
              <a:rPr lang="ja-JP" altLang="en-US" sz="2000" dirty="0">
                <a:solidFill>
                  <a:schemeClr val="tx1"/>
                </a:solidFill>
                <a:latin typeface="+mj-ea"/>
                <a:ea typeface="+mj-ea"/>
              </a:rPr>
              <a:t>（文部科学省</a:t>
            </a:r>
            <a:r>
              <a:rPr lang="ja-JP" altLang="en-US" sz="2000" dirty="0" smtClean="0">
                <a:solidFill>
                  <a:schemeClr val="tx1"/>
                </a:solidFill>
                <a:latin typeface="+mj-ea"/>
                <a:ea typeface="+mj-ea"/>
              </a:rPr>
              <a:t>平成</a:t>
            </a:r>
            <a:r>
              <a:rPr lang="en-US" altLang="ja-JP" sz="2000" dirty="0" smtClean="0">
                <a:solidFill>
                  <a:schemeClr val="tx1"/>
                </a:solidFill>
                <a:latin typeface="+mj-ea"/>
                <a:ea typeface="+mj-ea"/>
              </a:rPr>
              <a:t>26</a:t>
            </a:r>
            <a:r>
              <a:rPr lang="ja-JP" altLang="en-US" sz="2000" dirty="0" smtClean="0">
                <a:solidFill>
                  <a:schemeClr val="tx1"/>
                </a:solidFill>
                <a:latin typeface="+mj-ea"/>
                <a:ea typeface="+mj-ea"/>
              </a:rPr>
              <a:t>年度</a:t>
            </a:r>
            <a:r>
              <a:rPr lang="ja-JP" altLang="en-US" sz="2000" dirty="0">
                <a:solidFill>
                  <a:schemeClr val="tx1"/>
                </a:solidFill>
                <a:latin typeface="+mj-ea"/>
                <a:ea typeface="+mj-ea"/>
              </a:rPr>
              <a:t>特別支援教育資料）となっており、今後も聴覚障害児やろう重複児のための放課後等デイサービスや児童発達支援の利用ニーズは高まること</a:t>
            </a:r>
            <a:r>
              <a:rPr lang="ja-JP" altLang="en-US" sz="2000" dirty="0" smtClean="0">
                <a:solidFill>
                  <a:schemeClr val="tx1"/>
                </a:solidFill>
                <a:latin typeface="+mj-ea"/>
                <a:ea typeface="+mj-ea"/>
              </a:rPr>
              <a:t>が必至である</a:t>
            </a:r>
            <a:r>
              <a:rPr lang="ja-JP" altLang="en-US" sz="2000" dirty="0">
                <a:solidFill>
                  <a:schemeClr val="tx1"/>
                </a:solidFill>
                <a:latin typeface="+mj-ea"/>
                <a:ea typeface="+mj-ea"/>
              </a:rPr>
              <a:t>。</a:t>
            </a:r>
          </a:p>
          <a:p>
            <a:pPr>
              <a:spcBef>
                <a:spcPts val="600"/>
              </a:spcBef>
              <a:spcAft>
                <a:spcPts val="600"/>
              </a:spcAft>
            </a:pPr>
            <a:r>
              <a:rPr lang="ja-JP" altLang="en-US" sz="2000" dirty="0">
                <a:solidFill>
                  <a:schemeClr val="tx1"/>
                </a:solidFill>
                <a:latin typeface="+mj-ea"/>
                <a:ea typeface="+mj-ea"/>
              </a:rPr>
              <a:t>　聴覚障害児やろう重複児のコミュニケーション手段や言語獲得の状況は個別性が強く、より質の高いサービスを提供して</a:t>
            </a:r>
            <a:r>
              <a:rPr lang="ja-JP" altLang="en-US" sz="2000" dirty="0" smtClean="0">
                <a:solidFill>
                  <a:schemeClr val="tx1"/>
                </a:solidFill>
                <a:latin typeface="+mj-ea"/>
                <a:ea typeface="+mj-ea"/>
              </a:rPr>
              <a:t>いくためには、手話</a:t>
            </a:r>
            <a:r>
              <a:rPr lang="ja-JP" altLang="en-US" sz="2000" dirty="0">
                <a:solidFill>
                  <a:schemeClr val="tx1"/>
                </a:solidFill>
                <a:latin typeface="+mj-ea"/>
                <a:ea typeface="+mj-ea"/>
              </a:rPr>
              <a:t>言語を含む様々なコミュニケーションや聴覚障害についての専門性を有する支援者の体制を整えることが不可欠と考える</a:t>
            </a:r>
            <a:r>
              <a:rPr lang="ja-JP" altLang="en-US" sz="2000" dirty="0" smtClean="0">
                <a:solidFill>
                  <a:schemeClr val="tx1"/>
                </a:solidFill>
                <a:latin typeface="+mj-ea"/>
                <a:ea typeface="+mj-ea"/>
              </a:rPr>
              <a:t>。現在、成人</a:t>
            </a:r>
            <a:r>
              <a:rPr lang="ja-JP" altLang="en-US" sz="2000" dirty="0">
                <a:solidFill>
                  <a:schemeClr val="tx1"/>
                </a:solidFill>
                <a:latin typeface="+mj-ea"/>
                <a:ea typeface="+mj-ea"/>
              </a:rPr>
              <a:t>のろう重複障害者等が利用する日中サービスや施設入所、共同生活援助について、</a:t>
            </a:r>
            <a:r>
              <a:rPr lang="ja-JP" altLang="en-US" sz="2000" dirty="0" smtClean="0">
                <a:solidFill>
                  <a:schemeClr val="tx1"/>
                </a:solidFill>
                <a:latin typeface="+mj-ea"/>
                <a:ea typeface="+mj-ea"/>
              </a:rPr>
              <a:t>視覚・聴覚</a:t>
            </a:r>
            <a:r>
              <a:rPr lang="ja-JP" altLang="en-US" sz="2000" dirty="0">
                <a:solidFill>
                  <a:schemeClr val="tx1"/>
                </a:solidFill>
                <a:latin typeface="+mj-ea"/>
                <a:ea typeface="+mj-ea"/>
              </a:rPr>
              <a:t>言語障害者支援体制加算が適用されているが、児童発達支援及び放課後等デイサービスについては適用されていない</a:t>
            </a:r>
            <a:r>
              <a:rPr lang="ja-JP" altLang="en-US" sz="2000" dirty="0" smtClean="0">
                <a:solidFill>
                  <a:schemeClr val="tx1"/>
                </a:solidFill>
                <a:latin typeface="+mj-ea"/>
                <a:ea typeface="+mj-ea"/>
              </a:rPr>
              <a:t>。</a:t>
            </a:r>
            <a:endParaRPr lang="ja-JP" altLang="en-US" sz="2000" dirty="0">
              <a:solidFill>
                <a:schemeClr val="tx1"/>
              </a:solidFill>
              <a:latin typeface="+mj-ea"/>
              <a:ea typeface="+mj-ea"/>
            </a:endParaRPr>
          </a:p>
        </p:txBody>
      </p:sp>
      <p:sp>
        <p:nvSpPr>
          <p:cNvPr id="8" name="正方形/長方形 7"/>
          <p:cNvSpPr/>
          <p:nvPr/>
        </p:nvSpPr>
        <p:spPr>
          <a:xfrm>
            <a:off x="0" y="0"/>
            <a:ext cx="9144000" cy="4766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2000" dirty="0">
                <a:solidFill>
                  <a:schemeClr val="tx1"/>
                </a:solidFill>
                <a:latin typeface="+mj-ea"/>
              </a:rPr>
              <a:t>平成</a:t>
            </a:r>
            <a:r>
              <a:rPr lang="en-US" altLang="ja-JP" sz="2000" dirty="0">
                <a:solidFill>
                  <a:schemeClr val="tx1"/>
                </a:solidFill>
                <a:latin typeface="+mj-ea"/>
              </a:rPr>
              <a:t>30</a:t>
            </a:r>
            <a:r>
              <a:rPr lang="ja-JP" altLang="en-US" sz="2000" dirty="0">
                <a:solidFill>
                  <a:schemeClr val="tx1"/>
                </a:solidFill>
                <a:latin typeface="+mj-ea"/>
              </a:rPr>
              <a:t>年度障害福祉サービス等報酬改定に関する</a:t>
            </a:r>
            <a:r>
              <a:rPr lang="ja-JP" altLang="en-US" sz="2000" dirty="0" smtClean="0">
                <a:solidFill>
                  <a:schemeClr val="tx1"/>
                </a:solidFill>
                <a:latin typeface="+mj-ea"/>
              </a:rPr>
              <a:t>意見等（詳細版）</a:t>
            </a:r>
            <a:endParaRPr lang="en-US" altLang="ja-JP" sz="2000" dirty="0">
              <a:solidFill>
                <a:schemeClr val="tx1"/>
              </a:solidFill>
              <a:latin typeface="+mj-ea"/>
            </a:endParaRPr>
          </a:p>
        </p:txBody>
      </p:sp>
    </p:spTree>
    <p:extLst>
      <p:ext uri="{BB962C8B-B14F-4D97-AF65-F5344CB8AC3E}">
        <p14:creationId xmlns:p14="http://schemas.microsoft.com/office/powerpoint/2010/main" val="382726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692696"/>
            <a:ext cx="8928992" cy="61206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sz="2000" dirty="0" smtClean="0">
                <a:solidFill>
                  <a:schemeClr val="tx1"/>
                </a:solidFill>
                <a:latin typeface="+mj-ea"/>
              </a:rPr>
              <a:t>　手話</a:t>
            </a:r>
            <a:r>
              <a:rPr lang="ja-JP" altLang="en-US" sz="2000" dirty="0">
                <a:solidFill>
                  <a:schemeClr val="tx1"/>
                </a:solidFill>
                <a:latin typeface="+mj-ea"/>
              </a:rPr>
              <a:t>言語を含む様々なコミュニケーションや聴覚障害についての専門性を有する職員を配置している児童発達支援及び放課後等デイサービスの事業所に対して、</a:t>
            </a:r>
            <a:r>
              <a:rPr lang="ja-JP" altLang="en-US" sz="2000" dirty="0" smtClean="0">
                <a:solidFill>
                  <a:schemeClr val="tx1"/>
                </a:solidFill>
                <a:latin typeface="+mj-ea"/>
              </a:rPr>
              <a:t>視覚・聴覚</a:t>
            </a:r>
            <a:r>
              <a:rPr lang="ja-JP" altLang="en-US" sz="2000" dirty="0">
                <a:solidFill>
                  <a:schemeClr val="tx1"/>
                </a:solidFill>
                <a:latin typeface="+mj-ea"/>
              </a:rPr>
              <a:t>言語障害者支援体制加算の適用を強く求める。</a:t>
            </a:r>
          </a:p>
          <a:p>
            <a:pPr>
              <a:spcBef>
                <a:spcPts val="600"/>
              </a:spcBef>
              <a:spcAft>
                <a:spcPts val="600"/>
              </a:spcAft>
            </a:pPr>
            <a:r>
              <a:rPr lang="ja-JP" altLang="en-US" sz="2000" dirty="0">
                <a:solidFill>
                  <a:schemeClr val="tx1"/>
                </a:solidFill>
                <a:latin typeface="+mj-ea"/>
              </a:rPr>
              <a:t>　</a:t>
            </a:r>
            <a:r>
              <a:rPr lang="ja-JP" altLang="en-US" sz="2000" dirty="0" smtClean="0">
                <a:solidFill>
                  <a:schemeClr val="tx1"/>
                </a:solidFill>
                <a:latin typeface="+mj-ea"/>
              </a:rPr>
              <a:t>参考</a:t>
            </a:r>
            <a:r>
              <a:rPr lang="ja-JP" altLang="en-US" sz="2000" dirty="0">
                <a:solidFill>
                  <a:schemeClr val="tx1"/>
                </a:solidFill>
                <a:latin typeface="+mj-ea"/>
              </a:rPr>
              <a:t>として、全国</a:t>
            </a:r>
            <a:r>
              <a:rPr lang="ja-JP" altLang="en-US" sz="2000" dirty="0" err="1">
                <a:solidFill>
                  <a:schemeClr val="tx1"/>
                </a:solidFill>
                <a:latin typeface="+mj-ea"/>
              </a:rPr>
              <a:t>ろう</a:t>
            </a:r>
            <a:r>
              <a:rPr lang="ja-JP" altLang="en-US" sz="2000" dirty="0">
                <a:solidFill>
                  <a:schemeClr val="tx1"/>
                </a:solidFill>
                <a:latin typeface="+mj-ea"/>
              </a:rPr>
              <a:t>重複障害者施設連絡協議会（以下、ろう重複協</a:t>
            </a:r>
            <a:r>
              <a:rPr lang="ja-JP" altLang="en-US" sz="2000" dirty="0" smtClean="0">
                <a:solidFill>
                  <a:schemeClr val="tx1"/>
                </a:solidFill>
                <a:latin typeface="+mj-ea"/>
              </a:rPr>
              <a:t>・</a:t>
            </a:r>
            <a:r>
              <a:rPr lang="en-US" altLang="ja-JP" sz="2000" dirty="0" smtClean="0">
                <a:solidFill>
                  <a:schemeClr val="tx1"/>
                </a:solidFill>
                <a:latin typeface="+mj-ea"/>
              </a:rPr>
              <a:t>※</a:t>
            </a:r>
            <a:r>
              <a:rPr lang="ja-JP" altLang="en-US" sz="2000" dirty="0">
                <a:solidFill>
                  <a:schemeClr val="tx1"/>
                </a:solidFill>
                <a:latin typeface="+mj-ea"/>
              </a:rPr>
              <a:t>参考</a:t>
            </a:r>
            <a:r>
              <a:rPr lang="ja-JP" altLang="en-US" sz="2000" dirty="0" smtClean="0">
                <a:solidFill>
                  <a:schemeClr val="tx1"/>
                </a:solidFill>
                <a:latin typeface="+mj-ea"/>
              </a:rPr>
              <a:t>資料</a:t>
            </a:r>
            <a:r>
              <a:rPr lang="en-US" altLang="ja-JP" sz="2000" dirty="0" smtClean="0">
                <a:solidFill>
                  <a:schemeClr val="tx1"/>
                </a:solidFill>
                <a:latin typeface="+mj-ea"/>
              </a:rPr>
              <a:t>1</a:t>
            </a:r>
            <a:r>
              <a:rPr lang="ja-JP" altLang="en-US" sz="2000" dirty="0" smtClean="0">
                <a:solidFill>
                  <a:schemeClr val="tx1"/>
                </a:solidFill>
                <a:latin typeface="+mj-ea"/>
              </a:rPr>
              <a:t>）</a:t>
            </a:r>
            <a:r>
              <a:rPr lang="ja-JP" altLang="en-US" sz="2000" dirty="0">
                <a:solidFill>
                  <a:schemeClr val="tx1"/>
                </a:solidFill>
                <a:latin typeface="+mj-ea"/>
              </a:rPr>
              <a:t>の</a:t>
            </a:r>
            <a:r>
              <a:rPr lang="ja-JP" altLang="en-US" sz="2000" dirty="0" smtClean="0">
                <a:solidFill>
                  <a:schemeClr val="tx1"/>
                </a:solidFill>
                <a:latin typeface="+mj-ea"/>
              </a:rPr>
              <a:t>平成</a:t>
            </a:r>
            <a:r>
              <a:rPr lang="en-US" altLang="ja-JP" sz="2000" dirty="0" smtClean="0">
                <a:solidFill>
                  <a:schemeClr val="tx1"/>
                </a:solidFill>
                <a:latin typeface="+mj-ea"/>
              </a:rPr>
              <a:t>29</a:t>
            </a:r>
            <a:r>
              <a:rPr lang="ja-JP" altLang="en-US" sz="2000" dirty="0" smtClean="0">
                <a:solidFill>
                  <a:schemeClr val="tx1"/>
                </a:solidFill>
                <a:latin typeface="+mj-ea"/>
              </a:rPr>
              <a:t>年度</a:t>
            </a:r>
            <a:r>
              <a:rPr lang="ja-JP" altLang="en-US" sz="2000" dirty="0">
                <a:solidFill>
                  <a:schemeClr val="tx1"/>
                </a:solidFill>
                <a:latin typeface="+mj-ea"/>
              </a:rPr>
              <a:t>基礎データ調査によると、協議会に加盟している</a:t>
            </a:r>
            <a:r>
              <a:rPr lang="ja-JP" altLang="en-US" sz="2000" dirty="0" smtClean="0">
                <a:solidFill>
                  <a:schemeClr val="tx1"/>
                </a:solidFill>
                <a:latin typeface="+mj-ea"/>
              </a:rPr>
              <a:t>事業所の</a:t>
            </a:r>
            <a:r>
              <a:rPr lang="en-US" altLang="ja-JP" sz="2000" dirty="0" smtClean="0">
                <a:solidFill>
                  <a:schemeClr val="tx1"/>
                </a:solidFill>
                <a:latin typeface="+mj-ea"/>
              </a:rPr>
              <a:t>90.4</a:t>
            </a:r>
            <a:r>
              <a:rPr lang="ja-JP" altLang="en-US" sz="2000" dirty="0" smtClean="0">
                <a:solidFill>
                  <a:schemeClr val="tx1"/>
                </a:solidFill>
                <a:latin typeface="+mj-ea"/>
              </a:rPr>
              <a:t>％の</a:t>
            </a:r>
            <a:r>
              <a:rPr lang="ja-JP" altLang="en-US" sz="2000" dirty="0">
                <a:solidFill>
                  <a:schemeClr val="tx1"/>
                </a:solidFill>
                <a:latin typeface="+mj-ea"/>
              </a:rPr>
              <a:t>事業所が</a:t>
            </a:r>
            <a:r>
              <a:rPr lang="ja-JP" altLang="en-US" sz="2000" dirty="0" smtClean="0">
                <a:solidFill>
                  <a:schemeClr val="tx1"/>
                </a:solidFill>
                <a:latin typeface="+mj-ea"/>
              </a:rPr>
              <a:t>視覚・聴覚</a:t>
            </a:r>
            <a:r>
              <a:rPr lang="ja-JP" altLang="en-US" sz="2000" dirty="0">
                <a:solidFill>
                  <a:schemeClr val="tx1"/>
                </a:solidFill>
                <a:latin typeface="+mj-ea"/>
              </a:rPr>
              <a:t>言語障害者支援体制加算を算定しており、高い取得率となって</a:t>
            </a:r>
            <a:r>
              <a:rPr lang="ja-JP" altLang="en-US" sz="2000" dirty="0" smtClean="0">
                <a:solidFill>
                  <a:schemeClr val="tx1"/>
                </a:solidFill>
                <a:latin typeface="+mj-ea"/>
              </a:rPr>
              <a:t>いる。</a:t>
            </a:r>
            <a:endParaRPr lang="en-US" altLang="ja-JP" sz="2000" dirty="0" smtClean="0">
              <a:solidFill>
                <a:schemeClr val="tx1"/>
              </a:solidFill>
              <a:latin typeface="+mj-ea"/>
              <a:ea typeface="+mj-ea"/>
            </a:endParaRPr>
          </a:p>
          <a:p>
            <a:pPr>
              <a:spcBef>
                <a:spcPts val="600"/>
              </a:spcBef>
              <a:spcAft>
                <a:spcPts val="600"/>
              </a:spcAft>
            </a:pPr>
            <a:r>
              <a:rPr lang="ja-JP" altLang="en-US" sz="2000" dirty="0" smtClean="0">
                <a:solidFill>
                  <a:schemeClr val="tx1"/>
                </a:solidFill>
                <a:latin typeface="+mj-ea"/>
              </a:rPr>
              <a:t>　国保連</a:t>
            </a:r>
            <a:r>
              <a:rPr lang="ja-JP" altLang="en-US" sz="2000" dirty="0">
                <a:solidFill>
                  <a:schemeClr val="tx1"/>
                </a:solidFill>
                <a:latin typeface="+mj-ea"/>
              </a:rPr>
              <a:t>の</a:t>
            </a:r>
            <a:r>
              <a:rPr lang="ja-JP" altLang="en-US" sz="2000" dirty="0" smtClean="0">
                <a:solidFill>
                  <a:schemeClr val="tx1"/>
                </a:solidFill>
                <a:latin typeface="+mj-ea"/>
              </a:rPr>
              <a:t>平成</a:t>
            </a:r>
            <a:r>
              <a:rPr lang="en-US" altLang="ja-JP" sz="2000" dirty="0" smtClean="0">
                <a:solidFill>
                  <a:schemeClr val="tx1"/>
                </a:solidFill>
                <a:latin typeface="+mj-ea"/>
              </a:rPr>
              <a:t>28</a:t>
            </a:r>
            <a:r>
              <a:rPr lang="ja-JP" altLang="en-US" sz="2000" dirty="0" smtClean="0">
                <a:solidFill>
                  <a:schemeClr val="tx1"/>
                </a:solidFill>
                <a:latin typeface="+mj-ea"/>
              </a:rPr>
              <a:t>年</a:t>
            </a:r>
            <a:r>
              <a:rPr lang="en-US" altLang="ja-JP" sz="2000" dirty="0">
                <a:solidFill>
                  <a:schemeClr val="tx1"/>
                </a:solidFill>
                <a:latin typeface="+mj-ea"/>
              </a:rPr>
              <a:t>12</a:t>
            </a:r>
            <a:r>
              <a:rPr lang="ja-JP" altLang="en-US" sz="2000" dirty="0">
                <a:solidFill>
                  <a:schemeClr val="tx1"/>
                </a:solidFill>
                <a:latin typeface="+mj-ea"/>
              </a:rPr>
              <a:t>月データによると</a:t>
            </a:r>
            <a:r>
              <a:rPr lang="ja-JP" altLang="en-US" sz="2000" dirty="0" smtClean="0">
                <a:solidFill>
                  <a:schemeClr val="tx1"/>
                </a:solidFill>
                <a:latin typeface="+mj-ea"/>
              </a:rPr>
              <a:t>視覚・聴覚</a:t>
            </a:r>
            <a:r>
              <a:rPr lang="ja-JP" altLang="en-US" sz="2000" dirty="0">
                <a:solidFill>
                  <a:schemeClr val="tx1"/>
                </a:solidFill>
                <a:latin typeface="+mj-ea"/>
              </a:rPr>
              <a:t>言語障害者支援体制加算の取得率は、低い</a:t>
            </a:r>
            <a:r>
              <a:rPr lang="ja-JP" altLang="en-US" sz="2000" dirty="0" smtClean="0">
                <a:solidFill>
                  <a:schemeClr val="tx1"/>
                </a:solidFill>
                <a:latin typeface="+mj-ea"/>
              </a:rPr>
              <a:t>数字に</a:t>
            </a:r>
            <a:r>
              <a:rPr lang="ja-JP" altLang="en-US" sz="2000" dirty="0">
                <a:solidFill>
                  <a:schemeClr val="tx1"/>
                </a:solidFill>
                <a:latin typeface="+mj-ea"/>
              </a:rPr>
              <a:t>なっているが、これは</a:t>
            </a:r>
            <a:r>
              <a:rPr lang="ja-JP" altLang="en-US" sz="2000" dirty="0" err="1">
                <a:solidFill>
                  <a:schemeClr val="tx1"/>
                </a:solidFill>
                <a:latin typeface="+mj-ea"/>
              </a:rPr>
              <a:t>ろう</a:t>
            </a:r>
            <a:r>
              <a:rPr lang="ja-JP" altLang="en-US" sz="2000" dirty="0">
                <a:solidFill>
                  <a:schemeClr val="tx1"/>
                </a:solidFill>
                <a:latin typeface="+mj-ea"/>
              </a:rPr>
              <a:t>重複障害者等の対象人口が少数であり、またろう重複障害者の専門施設はごく限られた数であるためと考えられる</a:t>
            </a:r>
            <a:r>
              <a:rPr lang="ja-JP" altLang="en-US" sz="2000" dirty="0" smtClean="0">
                <a:solidFill>
                  <a:schemeClr val="tx1"/>
                </a:solidFill>
                <a:latin typeface="+mj-ea"/>
              </a:rPr>
              <a:t>。（</a:t>
            </a:r>
            <a:r>
              <a:rPr lang="en-US" altLang="ja-JP" sz="2000" dirty="0">
                <a:solidFill>
                  <a:schemeClr val="tx1"/>
                </a:solidFill>
                <a:latin typeface="+mj-ea"/>
              </a:rPr>
              <a:t>※</a:t>
            </a:r>
            <a:r>
              <a:rPr lang="ja-JP" altLang="en-US" sz="2000" dirty="0">
                <a:solidFill>
                  <a:schemeClr val="tx1"/>
                </a:solidFill>
                <a:latin typeface="+mj-ea"/>
              </a:rPr>
              <a:t>参考</a:t>
            </a:r>
            <a:r>
              <a:rPr lang="ja-JP" altLang="en-US" sz="2000" dirty="0" smtClean="0">
                <a:solidFill>
                  <a:schemeClr val="tx1"/>
                </a:solidFill>
                <a:latin typeface="+mj-ea"/>
              </a:rPr>
              <a:t>資料</a:t>
            </a:r>
            <a:r>
              <a:rPr lang="en-US" altLang="ja-JP" sz="2000" dirty="0" smtClean="0">
                <a:solidFill>
                  <a:schemeClr val="tx1"/>
                </a:solidFill>
                <a:latin typeface="+mj-ea"/>
              </a:rPr>
              <a:t>2</a:t>
            </a:r>
            <a:r>
              <a:rPr lang="ja-JP" altLang="en-US" sz="2000" dirty="0" smtClean="0">
                <a:solidFill>
                  <a:schemeClr val="tx1"/>
                </a:solidFill>
                <a:latin typeface="+mj-ea"/>
              </a:rPr>
              <a:t>）</a:t>
            </a:r>
            <a:endParaRPr lang="en-US" altLang="ja-JP" sz="2000" dirty="0" smtClean="0">
              <a:solidFill>
                <a:schemeClr val="tx1"/>
              </a:solidFill>
              <a:latin typeface="+mj-ea"/>
            </a:endParaRPr>
          </a:p>
          <a:p>
            <a:pPr>
              <a:spcBef>
                <a:spcPts val="600"/>
              </a:spcBef>
              <a:spcAft>
                <a:spcPts val="600"/>
              </a:spcAft>
            </a:pPr>
            <a:r>
              <a:rPr lang="ja-JP" altLang="en-US" sz="2000" dirty="0" smtClean="0">
                <a:solidFill>
                  <a:schemeClr val="tx1"/>
                </a:solidFill>
                <a:latin typeface="+mj-ea"/>
              </a:rPr>
              <a:t>　全国的</a:t>
            </a:r>
            <a:r>
              <a:rPr lang="ja-JP" altLang="en-US" sz="2000" dirty="0">
                <a:solidFill>
                  <a:schemeClr val="tx1"/>
                </a:solidFill>
                <a:latin typeface="+mj-ea"/>
              </a:rPr>
              <a:t>に見ても聴覚障害者、</a:t>
            </a:r>
            <a:r>
              <a:rPr lang="ja-JP" altLang="en-US" sz="2000" dirty="0" err="1">
                <a:solidFill>
                  <a:schemeClr val="tx1"/>
                </a:solidFill>
                <a:latin typeface="+mj-ea"/>
              </a:rPr>
              <a:t>ろう</a:t>
            </a:r>
            <a:r>
              <a:rPr lang="ja-JP" altLang="en-US" sz="2000" dirty="0">
                <a:solidFill>
                  <a:schemeClr val="tx1"/>
                </a:solidFill>
                <a:latin typeface="+mj-ea"/>
              </a:rPr>
              <a:t>重複障害者等の専門施設は、数がまだまだ少なく地域格差が大きい</a:t>
            </a:r>
            <a:r>
              <a:rPr lang="ja-JP" altLang="en-US" sz="2000" dirty="0" smtClean="0">
                <a:solidFill>
                  <a:schemeClr val="tx1"/>
                </a:solidFill>
                <a:latin typeface="+mj-ea"/>
              </a:rPr>
              <a:t>と言わざるを得ない</a:t>
            </a:r>
            <a:r>
              <a:rPr lang="ja-JP" altLang="en-US" sz="2000" dirty="0">
                <a:solidFill>
                  <a:schemeClr val="tx1"/>
                </a:solidFill>
                <a:latin typeface="+mj-ea"/>
              </a:rPr>
              <a:t>現状がある</a:t>
            </a:r>
            <a:r>
              <a:rPr lang="ja-JP" altLang="en-US" sz="2000" dirty="0" smtClean="0">
                <a:solidFill>
                  <a:schemeClr val="tx1"/>
                </a:solidFill>
                <a:latin typeface="+mj-ea"/>
              </a:rPr>
              <a:t>。聴覚障害児、ろう重複障害児の専門施設はなおさらである。（</a:t>
            </a:r>
            <a:r>
              <a:rPr lang="ja-JP" altLang="en-US" sz="2000" dirty="0">
                <a:solidFill>
                  <a:schemeClr val="tx1"/>
                </a:solidFill>
                <a:latin typeface="+mj-ea"/>
              </a:rPr>
              <a:t>全国聴覚・ろう重複児施設協</a:t>
            </a:r>
            <a:r>
              <a:rPr lang="ja-JP" altLang="en-US" sz="2000" dirty="0" smtClean="0">
                <a:solidFill>
                  <a:schemeClr val="tx1"/>
                </a:solidFill>
                <a:latin typeface="+mj-ea"/>
              </a:rPr>
              <a:t>議会・参考資料</a:t>
            </a:r>
            <a:r>
              <a:rPr lang="en-US" altLang="ja-JP" sz="2000" dirty="0" smtClean="0">
                <a:solidFill>
                  <a:schemeClr val="tx1"/>
                </a:solidFill>
                <a:latin typeface="+mj-ea"/>
              </a:rPr>
              <a:t>3</a:t>
            </a:r>
            <a:r>
              <a:rPr lang="ja-JP" altLang="en-US" sz="2000" dirty="0" smtClean="0">
                <a:solidFill>
                  <a:schemeClr val="tx1"/>
                </a:solidFill>
                <a:latin typeface="+mj-ea"/>
              </a:rPr>
              <a:t>）</a:t>
            </a:r>
            <a:endParaRPr lang="ja-JP" altLang="en-US" sz="2000" dirty="0">
              <a:solidFill>
                <a:schemeClr val="tx1"/>
              </a:solidFill>
              <a:latin typeface="+mj-ea"/>
              <a:ea typeface="+mj-ea"/>
            </a:endParaRPr>
          </a:p>
        </p:txBody>
      </p:sp>
      <p:sp>
        <p:nvSpPr>
          <p:cNvPr id="8" name="正方形/長方形 7"/>
          <p:cNvSpPr/>
          <p:nvPr/>
        </p:nvSpPr>
        <p:spPr>
          <a:xfrm>
            <a:off x="0" y="0"/>
            <a:ext cx="9144000" cy="4766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2000" dirty="0">
                <a:solidFill>
                  <a:schemeClr val="tx1"/>
                </a:solidFill>
                <a:latin typeface="+mj-ea"/>
              </a:rPr>
              <a:t>平成</a:t>
            </a:r>
            <a:r>
              <a:rPr lang="en-US" altLang="ja-JP" sz="2000" dirty="0">
                <a:solidFill>
                  <a:schemeClr val="tx1"/>
                </a:solidFill>
                <a:latin typeface="+mj-ea"/>
              </a:rPr>
              <a:t>30</a:t>
            </a:r>
            <a:r>
              <a:rPr lang="ja-JP" altLang="en-US" sz="2000" dirty="0">
                <a:solidFill>
                  <a:schemeClr val="tx1"/>
                </a:solidFill>
                <a:latin typeface="+mj-ea"/>
              </a:rPr>
              <a:t>年度障害福祉サービス等報酬改定に関する</a:t>
            </a:r>
            <a:r>
              <a:rPr lang="ja-JP" altLang="en-US" sz="2000" dirty="0" smtClean="0">
                <a:solidFill>
                  <a:schemeClr val="tx1"/>
                </a:solidFill>
                <a:latin typeface="+mj-ea"/>
              </a:rPr>
              <a:t>意見等（詳細版）</a:t>
            </a:r>
            <a:endParaRPr lang="en-US" altLang="ja-JP" sz="2000" dirty="0">
              <a:solidFill>
                <a:schemeClr val="tx1"/>
              </a:solidFill>
              <a:latin typeface="+mj-ea"/>
            </a:endParaRPr>
          </a:p>
        </p:txBody>
      </p:sp>
    </p:spTree>
    <p:extLst>
      <p:ext uri="{BB962C8B-B14F-4D97-AF65-F5344CB8AC3E}">
        <p14:creationId xmlns:p14="http://schemas.microsoft.com/office/powerpoint/2010/main" val="1334129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7504" y="692696"/>
            <a:ext cx="8928992" cy="61206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sz="2000" dirty="0">
                <a:solidFill>
                  <a:schemeClr val="tx1"/>
                </a:solidFill>
                <a:latin typeface="+mj-ea"/>
              </a:rPr>
              <a:t>　</a:t>
            </a:r>
            <a:r>
              <a:rPr lang="ja-JP" altLang="en-US" sz="2000" dirty="0" err="1" smtClean="0">
                <a:solidFill>
                  <a:schemeClr val="tx1"/>
                </a:solidFill>
                <a:latin typeface="+mj-ea"/>
              </a:rPr>
              <a:t>ろう</a:t>
            </a:r>
            <a:r>
              <a:rPr lang="ja-JP" altLang="en-US" sz="2000" dirty="0">
                <a:solidFill>
                  <a:schemeClr val="tx1"/>
                </a:solidFill>
                <a:latin typeface="+mj-ea"/>
              </a:rPr>
              <a:t>重複協の</a:t>
            </a:r>
            <a:r>
              <a:rPr lang="ja-JP" altLang="en-US" sz="2000" dirty="0" smtClean="0">
                <a:solidFill>
                  <a:schemeClr val="tx1"/>
                </a:solidFill>
                <a:latin typeface="+mj-ea"/>
              </a:rPr>
              <a:t>平成</a:t>
            </a:r>
            <a:r>
              <a:rPr lang="en-US" altLang="ja-JP" sz="2000" dirty="0" smtClean="0">
                <a:solidFill>
                  <a:schemeClr val="tx1"/>
                </a:solidFill>
                <a:latin typeface="+mj-ea"/>
              </a:rPr>
              <a:t>29</a:t>
            </a:r>
            <a:r>
              <a:rPr lang="ja-JP" altLang="en-US" sz="2000" dirty="0" smtClean="0">
                <a:solidFill>
                  <a:schemeClr val="tx1"/>
                </a:solidFill>
                <a:latin typeface="+mj-ea"/>
              </a:rPr>
              <a:t>年度</a:t>
            </a:r>
            <a:r>
              <a:rPr lang="ja-JP" altLang="en-US" sz="2000" dirty="0">
                <a:solidFill>
                  <a:schemeClr val="tx1"/>
                </a:solidFill>
                <a:latin typeface="+mj-ea"/>
              </a:rPr>
              <a:t>基礎データ調査によると、日中活動サービスの中で食事提供体制加算を算定している事業所</a:t>
            </a:r>
            <a:r>
              <a:rPr lang="ja-JP" altLang="en-US" sz="2000" dirty="0" smtClean="0">
                <a:solidFill>
                  <a:schemeClr val="tx1"/>
                </a:solidFill>
                <a:latin typeface="+mj-ea"/>
              </a:rPr>
              <a:t>が</a:t>
            </a:r>
            <a:r>
              <a:rPr lang="en-US" altLang="ja-JP" sz="2000" dirty="0" smtClean="0">
                <a:solidFill>
                  <a:schemeClr val="tx1"/>
                </a:solidFill>
                <a:latin typeface="+mj-ea"/>
              </a:rPr>
              <a:t>54.5</a:t>
            </a:r>
            <a:r>
              <a:rPr lang="ja-JP" altLang="en-US" sz="2000" dirty="0" smtClean="0">
                <a:solidFill>
                  <a:schemeClr val="tx1"/>
                </a:solidFill>
                <a:latin typeface="+mj-ea"/>
              </a:rPr>
              <a:t>％</a:t>
            </a:r>
            <a:r>
              <a:rPr lang="ja-JP" altLang="en-US" sz="2000" dirty="0">
                <a:solidFill>
                  <a:schemeClr val="tx1"/>
                </a:solidFill>
                <a:latin typeface="+mj-ea"/>
              </a:rPr>
              <a:t>となっている。</a:t>
            </a:r>
            <a:endParaRPr lang="en-US" altLang="ja-JP" sz="2000" dirty="0">
              <a:solidFill>
                <a:schemeClr val="tx1"/>
              </a:solidFill>
              <a:latin typeface="+mj-ea"/>
            </a:endParaRPr>
          </a:p>
          <a:p>
            <a:pPr>
              <a:spcBef>
                <a:spcPts val="600"/>
              </a:spcBef>
              <a:spcAft>
                <a:spcPts val="600"/>
              </a:spcAft>
            </a:pPr>
            <a:r>
              <a:rPr lang="ja-JP" altLang="en-US" sz="2000" dirty="0">
                <a:solidFill>
                  <a:schemeClr val="tx1"/>
                </a:solidFill>
                <a:latin typeface="+mj-ea"/>
              </a:rPr>
              <a:t>　利用者の中には、健康維持増進のためにも食事面での栄養バランス</a:t>
            </a:r>
            <a:r>
              <a:rPr lang="ja-JP" altLang="en-US" sz="2000" dirty="0" smtClean="0">
                <a:solidFill>
                  <a:schemeClr val="tx1"/>
                </a:solidFill>
                <a:latin typeface="+mj-ea"/>
              </a:rPr>
              <a:t>などの支援を必要とする</a:t>
            </a:r>
            <a:r>
              <a:rPr lang="ja-JP" altLang="en-US" sz="2000" dirty="0">
                <a:solidFill>
                  <a:schemeClr val="tx1"/>
                </a:solidFill>
                <a:latin typeface="+mj-ea"/>
              </a:rPr>
              <a:t>利用者も多く、加算がなくなるとインスタント食品やレトルト食品ばかりになり、栄養のバランスを崩してしまう利用者が多数でてくることになる。利用者の健康維持増進に大きな役割を果たしている食事提供体制加算の継続を強く求める</a:t>
            </a:r>
            <a:r>
              <a:rPr lang="ja-JP" altLang="en-US" sz="2000" dirty="0" smtClean="0">
                <a:solidFill>
                  <a:schemeClr val="tx1"/>
                </a:solidFill>
                <a:latin typeface="+mj-ea"/>
              </a:rPr>
              <a:t>。</a:t>
            </a:r>
            <a:endParaRPr lang="en-US" altLang="ja-JP" sz="2000" dirty="0">
              <a:solidFill>
                <a:schemeClr val="tx1"/>
              </a:solidFill>
              <a:latin typeface="+mj-ea"/>
            </a:endParaRPr>
          </a:p>
          <a:p>
            <a:pPr>
              <a:spcBef>
                <a:spcPts val="600"/>
              </a:spcBef>
              <a:spcAft>
                <a:spcPts val="600"/>
              </a:spcAft>
            </a:pPr>
            <a:r>
              <a:rPr lang="ja-JP" altLang="en-US" sz="2000" dirty="0">
                <a:solidFill>
                  <a:schemeClr val="tx1"/>
                </a:solidFill>
                <a:latin typeface="+mj-ea"/>
              </a:rPr>
              <a:t>　当連盟では、</a:t>
            </a:r>
            <a:r>
              <a:rPr lang="en-US" altLang="ja-JP" sz="2000" dirty="0">
                <a:solidFill>
                  <a:schemeClr val="tx1"/>
                </a:solidFill>
                <a:latin typeface="+mj-ea"/>
              </a:rPr>
              <a:t>(</a:t>
            </a:r>
            <a:r>
              <a:rPr lang="ja-JP" altLang="en-US" sz="2000" dirty="0">
                <a:solidFill>
                  <a:schemeClr val="tx1"/>
                </a:solidFill>
                <a:latin typeface="+mj-ea"/>
              </a:rPr>
              <a:t>公財</a:t>
            </a:r>
            <a:r>
              <a:rPr lang="en-US" altLang="ja-JP" sz="2000" dirty="0">
                <a:solidFill>
                  <a:schemeClr val="tx1"/>
                </a:solidFill>
                <a:latin typeface="+mj-ea"/>
              </a:rPr>
              <a:t>)</a:t>
            </a:r>
            <a:r>
              <a:rPr lang="ja-JP" altLang="en-US" sz="2000" dirty="0">
                <a:solidFill>
                  <a:schemeClr val="tx1"/>
                </a:solidFill>
                <a:latin typeface="+mj-ea"/>
              </a:rPr>
              <a:t>みずほ福祉助成財団・平成</a:t>
            </a:r>
            <a:r>
              <a:rPr lang="en-US" altLang="ja-JP" sz="2000" dirty="0">
                <a:solidFill>
                  <a:schemeClr val="tx1"/>
                </a:solidFill>
                <a:latin typeface="+mj-ea"/>
              </a:rPr>
              <a:t>27</a:t>
            </a:r>
            <a:r>
              <a:rPr lang="ja-JP" altLang="en-US" sz="2000" dirty="0">
                <a:solidFill>
                  <a:schemeClr val="tx1"/>
                </a:solidFill>
                <a:latin typeface="+mj-ea"/>
              </a:rPr>
              <a:t>年度社会福祉助成事業「聴覚障害児・者の地域生活支援に関する研究」を行い、</a:t>
            </a:r>
            <a:r>
              <a:rPr lang="en-US" altLang="ja-JP" sz="2000" dirty="0">
                <a:solidFill>
                  <a:schemeClr val="tx1"/>
                </a:solidFill>
                <a:latin typeface="+mj-ea"/>
              </a:rPr>
              <a:t>【</a:t>
            </a:r>
            <a:r>
              <a:rPr lang="ja-JP" altLang="en-US" sz="2000" dirty="0">
                <a:solidFill>
                  <a:schemeClr val="tx1"/>
                </a:solidFill>
                <a:latin typeface="+mj-ea"/>
              </a:rPr>
              <a:t>聴覚障害児・者の地域生活支援の手引き「地域で生きる　拠点を創る」</a:t>
            </a:r>
            <a:r>
              <a:rPr lang="en-US" altLang="ja-JP" sz="2000" dirty="0">
                <a:solidFill>
                  <a:schemeClr val="tx1"/>
                </a:solidFill>
                <a:latin typeface="+mj-ea"/>
              </a:rPr>
              <a:t>】</a:t>
            </a:r>
            <a:r>
              <a:rPr lang="ja-JP" altLang="en-US" sz="2000" dirty="0">
                <a:solidFill>
                  <a:schemeClr val="tx1"/>
                </a:solidFill>
                <a:latin typeface="+mj-ea"/>
              </a:rPr>
              <a:t>としてとりまとめた。全国各地に</a:t>
            </a:r>
            <a:r>
              <a:rPr lang="ja-JP" altLang="en-US" sz="2000" dirty="0" err="1">
                <a:solidFill>
                  <a:schemeClr val="tx1"/>
                </a:solidFill>
                <a:latin typeface="+mj-ea"/>
              </a:rPr>
              <a:t>ろう</a:t>
            </a:r>
            <a:r>
              <a:rPr lang="ja-JP" altLang="en-US" sz="2000" dirty="0">
                <a:solidFill>
                  <a:schemeClr val="tx1"/>
                </a:solidFill>
                <a:latin typeface="+mj-ea"/>
              </a:rPr>
              <a:t>重複障害者を支援する事業所が拡充していくための一助になればと考えている</a:t>
            </a:r>
            <a:r>
              <a:rPr lang="ja-JP" altLang="en-US" sz="2000" dirty="0" smtClean="0">
                <a:solidFill>
                  <a:schemeClr val="tx1"/>
                </a:solidFill>
                <a:latin typeface="+mj-ea"/>
              </a:rPr>
              <a:t>。（参考資料</a:t>
            </a:r>
            <a:r>
              <a:rPr lang="en-US" altLang="ja-JP" sz="2000" dirty="0" smtClean="0">
                <a:solidFill>
                  <a:schemeClr val="tx1"/>
                </a:solidFill>
                <a:latin typeface="+mj-ea"/>
              </a:rPr>
              <a:t>4</a:t>
            </a:r>
            <a:r>
              <a:rPr lang="ja-JP" altLang="en-US" sz="2000" dirty="0" smtClean="0">
                <a:solidFill>
                  <a:schemeClr val="tx1"/>
                </a:solidFill>
                <a:latin typeface="+mj-ea"/>
              </a:rPr>
              <a:t>）</a:t>
            </a:r>
            <a:endParaRPr lang="ja-JP" altLang="en-US" sz="2000" dirty="0">
              <a:solidFill>
                <a:schemeClr val="tx1"/>
              </a:solidFill>
              <a:latin typeface="+mj-ea"/>
            </a:endParaRPr>
          </a:p>
        </p:txBody>
      </p:sp>
      <p:sp>
        <p:nvSpPr>
          <p:cNvPr id="8" name="正方形/長方形 7"/>
          <p:cNvSpPr/>
          <p:nvPr/>
        </p:nvSpPr>
        <p:spPr>
          <a:xfrm>
            <a:off x="0" y="0"/>
            <a:ext cx="9144000" cy="476672"/>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lnSpc>
                <a:spcPts val="1500"/>
              </a:lnSpc>
            </a:pPr>
            <a:r>
              <a:rPr lang="ja-JP" altLang="en-US" sz="2000" dirty="0">
                <a:solidFill>
                  <a:schemeClr val="tx1"/>
                </a:solidFill>
                <a:latin typeface="+mj-ea"/>
              </a:rPr>
              <a:t>平成</a:t>
            </a:r>
            <a:r>
              <a:rPr lang="en-US" altLang="ja-JP" sz="2000" dirty="0">
                <a:solidFill>
                  <a:schemeClr val="tx1"/>
                </a:solidFill>
                <a:latin typeface="+mj-ea"/>
              </a:rPr>
              <a:t>30</a:t>
            </a:r>
            <a:r>
              <a:rPr lang="ja-JP" altLang="en-US" sz="2000" dirty="0">
                <a:solidFill>
                  <a:schemeClr val="tx1"/>
                </a:solidFill>
                <a:latin typeface="+mj-ea"/>
              </a:rPr>
              <a:t>年度障害福祉サービス等報酬改定に関する</a:t>
            </a:r>
            <a:r>
              <a:rPr lang="ja-JP" altLang="en-US" sz="2000" dirty="0" smtClean="0">
                <a:solidFill>
                  <a:schemeClr val="tx1"/>
                </a:solidFill>
                <a:latin typeface="+mj-ea"/>
              </a:rPr>
              <a:t>意見等（詳細版）</a:t>
            </a:r>
            <a:endParaRPr lang="en-US" altLang="ja-JP" sz="2000" dirty="0">
              <a:solidFill>
                <a:schemeClr val="tx1"/>
              </a:solidFill>
              <a:latin typeface="+mj-ea"/>
            </a:endParaRPr>
          </a:p>
        </p:txBody>
      </p:sp>
    </p:spTree>
    <p:extLst>
      <p:ext uri="{BB962C8B-B14F-4D97-AF65-F5344CB8AC3E}">
        <p14:creationId xmlns:p14="http://schemas.microsoft.com/office/powerpoint/2010/main" val="2291624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8680"/>
          </a:xfrm>
          <a:prstGeom prst="rect">
            <a:avLst/>
          </a:prstGeom>
          <a:solidFill>
            <a:schemeClr val="accent6">
              <a:lumMod val="20000"/>
              <a:lumOff val="80000"/>
            </a:schemeClr>
          </a:solidFill>
          <a:ln w="1270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latin typeface="+mj-ea"/>
                <a:ea typeface="+mj-ea"/>
              </a:rPr>
              <a:t>　（参考資料</a:t>
            </a:r>
            <a:r>
              <a:rPr lang="en-US" altLang="ja-JP" sz="2800" dirty="0" smtClean="0">
                <a:solidFill>
                  <a:schemeClr val="tx1"/>
                </a:solidFill>
                <a:latin typeface="+mj-ea"/>
                <a:ea typeface="+mj-ea"/>
              </a:rPr>
              <a:t>1</a:t>
            </a:r>
            <a:r>
              <a:rPr lang="ja-JP" altLang="en-US" sz="2800" dirty="0" smtClean="0">
                <a:solidFill>
                  <a:schemeClr val="tx1"/>
                </a:solidFill>
                <a:latin typeface="+mj-ea"/>
                <a:ea typeface="+mj-ea"/>
              </a:rPr>
              <a:t>）</a:t>
            </a:r>
            <a:endParaRPr lang="ja-JP" altLang="en-US" sz="2800" dirty="0">
              <a:solidFill>
                <a:schemeClr val="tx1"/>
              </a:solidFill>
              <a:latin typeface="+mj-ea"/>
              <a:ea typeface="+mj-ea"/>
            </a:endParaRPr>
          </a:p>
        </p:txBody>
      </p:sp>
      <p:sp>
        <p:nvSpPr>
          <p:cNvPr id="5" name="正方形/長方形 4"/>
          <p:cNvSpPr/>
          <p:nvPr/>
        </p:nvSpPr>
        <p:spPr>
          <a:xfrm>
            <a:off x="107504" y="692696"/>
            <a:ext cx="8928992" cy="6120680"/>
          </a:xfrm>
          <a:prstGeom prst="rect">
            <a:avLst/>
          </a:prstGeom>
          <a:solidFill>
            <a:schemeClr val="bg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dirty="0">
                <a:solidFill>
                  <a:schemeClr val="tx1"/>
                </a:solidFill>
                <a:latin typeface="+mj-ea"/>
              </a:rPr>
              <a:t>全国</a:t>
            </a:r>
            <a:r>
              <a:rPr lang="ja-JP" altLang="en-US" dirty="0" err="1">
                <a:solidFill>
                  <a:schemeClr val="tx1"/>
                </a:solidFill>
                <a:latin typeface="+mj-ea"/>
              </a:rPr>
              <a:t>ろう</a:t>
            </a:r>
            <a:r>
              <a:rPr lang="ja-JP" altLang="en-US" dirty="0">
                <a:solidFill>
                  <a:schemeClr val="tx1"/>
                </a:solidFill>
                <a:latin typeface="+mj-ea"/>
              </a:rPr>
              <a:t>重複障害者施設連絡協</a:t>
            </a:r>
            <a:r>
              <a:rPr lang="ja-JP" altLang="en-US" dirty="0" smtClean="0">
                <a:solidFill>
                  <a:schemeClr val="tx1"/>
                </a:solidFill>
                <a:latin typeface="+mj-ea"/>
              </a:rPr>
              <a:t>議会（</a:t>
            </a:r>
            <a:r>
              <a:rPr lang="en-US" altLang="ja-JP" dirty="0">
                <a:solidFill>
                  <a:schemeClr val="tx1"/>
                </a:solidFill>
                <a:latin typeface="+mj-ea"/>
              </a:rPr>
              <a:t>1997</a:t>
            </a:r>
            <a:r>
              <a:rPr lang="ja-JP" altLang="en-US" dirty="0">
                <a:solidFill>
                  <a:schemeClr val="tx1"/>
                </a:solidFill>
                <a:latin typeface="+mj-ea"/>
              </a:rPr>
              <a:t>年</a:t>
            </a:r>
            <a:r>
              <a:rPr lang="en-US" altLang="ja-JP" dirty="0">
                <a:solidFill>
                  <a:schemeClr val="tx1"/>
                </a:solidFill>
                <a:latin typeface="+mj-ea"/>
              </a:rPr>
              <a:t>4</a:t>
            </a:r>
            <a:r>
              <a:rPr lang="ja-JP" altLang="en-US" dirty="0">
                <a:solidFill>
                  <a:schemeClr val="tx1"/>
                </a:solidFill>
                <a:latin typeface="+mj-ea"/>
              </a:rPr>
              <a:t>月</a:t>
            </a:r>
            <a:r>
              <a:rPr lang="en-US" altLang="ja-JP" dirty="0">
                <a:solidFill>
                  <a:schemeClr val="tx1"/>
                </a:solidFill>
                <a:latin typeface="+mj-ea"/>
              </a:rPr>
              <a:t>1</a:t>
            </a:r>
            <a:r>
              <a:rPr lang="ja-JP" altLang="en-US" dirty="0" smtClean="0">
                <a:solidFill>
                  <a:schemeClr val="tx1"/>
                </a:solidFill>
                <a:latin typeface="+mj-ea"/>
              </a:rPr>
              <a:t>日発足・現在４９ヶ所）</a:t>
            </a:r>
            <a:endParaRPr lang="en-US" altLang="ja-JP" dirty="0" smtClean="0">
              <a:solidFill>
                <a:schemeClr val="tx1"/>
              </a:solidFill>
              <a:latin typeface="+mj-ea"/>
            </a:endParaRPr>
          </a:p>
          <a:p>
            <a:pPr>
              <a:spcBef>
                <a:spcPts val="600"/>
              </a:spcBef>
              <a:spcAft>
                <a:spcPts val="600"/>
              </a:spcAft>
            </a:pPr>
            <a:r>
              <a:rPr lang="ja-JP" altLang="en-US" dirty="0" smtClean="0">
                <a:solidFill>
                  <a:schemeClr val="tx1"/>
                </a:solidFill>
                <a:latin typeface="+mj-ea"/>
              </a:rPr>
              <a:t> </a:t>
            </a:r>
            <a:endParaRPr lang="en-US" altLang="ja-JP" dirty="0">
              <a:solidFill>
                <a:srgbClr val="FF0000"/>
              </a:solidFill>
              <a:latin typeface="+mj-ea"/>
              <a:ea typeface="+mj-ea"/>
            </a:endParaRPr>
          </a:p>
        </p:txBody>
      </p:sp>
      <p:graphicFrame>
        <p:nvGraphicFramePr>
          <p:cNvPr id="3" name="表 2"/>
          <p:cNvGraphicFramePr>
            <a:graphicFrameLocks noGrp="1"/>
          </p:cNvGraphicFramePr>
          <p:nvPr>
            <p:extLst>
              <p:ext uri="{D42A27DB-BD31-4B8C-83A1-F6EECF244321}">
                <p14:modId xmlns:p14="http://schemas.microsoft.com/office/powerpoint/2010/main" val="2085879382"/>
              </p:ext>
            </p:extLst>
          </p:nvPr>
        </p:nvGraphicFramePr>
        <p:xfrm>
          <a:off x="179514" y="1052736"/>
          <a:ext cx="8784976" cy="5616623"/>
        </p:xfrm>
        <a:graphic>
          <a:graphicData uri="http://schemas.openxmlformats.org/drawingml/2006/table">
            <a:tbl>
              <a:tblPr>
                <a:tableStyleId>{8799B23B-EC83-4686-B30A-512413B5E67A}</a:tableStyleId>
              </a:tblPr>
              <a:tblGrid>
                <a:gridCol w="161357"/>
                <a:gridCol w="988061"/>
                <a:gridCol w="988061"/>
                <a:gridCol w="2255009"/>
                <a:gridCol w="161357"/>
                <a:gridCol w="988061"/>
                <a:gridCol w="988061"/>
                <a:gridCol w="2255009"/>
              </a:tblGrid>
              <a:tr h="131898">
                <a:tc>
                  <a:txBody>
                    <a:bodyPr/>
                    <a:lstStyle/>
                    <a:p>
                      <a:pPr algn="ctr" fontAlgn="ctr"/>
                      <a:r>
                        <a:rPr lang="en-US" sz="800" u="none" strike="noStrike" dirty="0">
                          <a:effectLst/>
                        </a:rPr>
                        <a:t>No</a:t>
                      </a:r>
                      <a:endParaRPr 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施　設　名</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事　業　名</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所　　在　　地</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sz="800" u="none" strike="noStrike" dirty="0">
                          <a:effectLst/>
                        </a:rPr>
                        <a:t>No</a:t>
                      </a:r>
                      <a:endParaRPr 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施　設　名</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事　業　名</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ja-JP" altLang="en-US" sz="800" u="none" strike="noStrike" dirty="0">
                          <a:effectLst/>
                        </a:rPr>
                        <a:t>所　　在　　地</a:t>
                      </a:r>
                      <a:endParaRPr lang="ja-JP" altLang="en-US" sz="8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rPr>
                        <a:t>わかふじ寮</a:t>
                      </a:r>
                      <a:endParaRPr lang="ja-JP" altLang="en-US"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就労移行支援・施設入所</a:t>
                      </a:r>
                      <a:r>
                        <a:rPr lang="ja-JP" altLang="en-US" sz="700" u="none" strike="noStrike" dirty="0" smtClean="0">
                          <a:effectLst/>
                          <a:latin typeface="+mn-ea"/>
                          <a:ea typeface="+mn-ea"/>
                        </a:rPr>
                        <a:t>支援・</a:t>
                      </a:r>
                      <a:r>
                        <a:rPr lang="ja-JP" altLang="en-US" sz="700" u="none" strike="noStrike" dirty="0">
                          <a:effectLst/>
                          <a:latin typeface="+mn-ea"/>
                          <a:ea typeface="+mn-ea"/>
                        </a:rPr>
                        <a:t>就労継続支援Ｂ型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北海道上川郡新得町西三条北１丁目５－３</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dirty="0">
                          <a:effectLst/>
                          <a:latin typeface="+mn-ea"/>
                          <a:ea typeface="+mn-ea"/>
                        </a:rPr>
                        <a:t>26</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京都市西ノ京障害者</a:t>
                      </a:r>
                      <a:br>
                        <a:rPr lang="ja-JP" altLang="en-US" sz="700" u="none" strike="noStrike" dirty="0">
                          <a:effectLst/>
                          <a:latin typeface="+mn-ea"/>
                          <a:ea typeface="+mn-ea"/>
                        </a:rPr>
                      </a:br>
                      <a:r>
                        <a:rPr lang="ja-JP" altLang="en-US" sz="700" u="none" strike="noStrike" dirty="0">
                          <a:effectLst/>
                          <a:latin typeface="+mn-ea"/>
                          <a:ea typeface="+mn-ea"/>
                        </a:rPr>
                        <a:t>授産所青空工房</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就労移行支援・生活介護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京都府京都市中京区西ノ京東中合町２</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第２わかふじ寮</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生活介護・施設入所支援</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北海道上川郡新得町西三条北１丁目５－３</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27</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京都市聴覚言語障害</a:t>
                      </a:r>
                      <a:br>
                        <a:rPr lang="ja-JP" altLang="en-US" sz="700" u="none" strike="noStrike" dirty="0">
                          <a:effectLst/>
                          <a:latin typeface="+mn-ea"/>
                          <a:ea typeface="+mn-ea"/>
                        </a:rPr>
                      </a:br>
                      <a:r>
                        <a:rPr lang="ja-JP" altLang="en-US" sz="700" u="none" strike="noStrike" dirty="0">
                          <a:effectLst/>
                          <a:latin typeface="+mn-ea"/>
                          <a:ea typeface="+mn-ea"/>
                        </a:rPr>
                        <a:t>センター若木寮</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施設入所支援・生活介護</a:t>
                      </a:r>
                      <a:br>
                        <a:rPr lang="ja-JP" altLang="en-US" sz="700" u="none" strike="noStrike" dirty="0">
                          <a:effectLst/>
                          <a:latin typeface="+mn-ea"/>
                          <a:ea typeface="+mn-ea"/>
                        </a:rPr>
                      </a:br>
                      <a:r>
                        <a:rPr lang="ja-JP" altLang="en-US" sz="700" u="none" strike="noStrike" dirty="0">
                          <a:effectLst/>
                          <a:latin typeface="+mn-ea"/>
                          <a:ea typeface="+mn-ea"/>
                        </a:rPr>
                        <a:t>・就労移行支援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京都府京都市中京区西ノ京東中合町２</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3</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ほほえみ作業所</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北海道札幌市白石区菊水元町</a:t>
                      </a:r>
                      <a:r>
                        <a:rPr lang="en-US" altLang="zh-CN" sz="700" u="none" strike="noStrike" dirty="0">
                          <a:effectLst/>
                          <a:latin typeface="ＭＳ Ｐゴシック" panose="020B0600070205080204" pitchFamily="50" charset="-128"/>
                          <a:ea typeface="ＭＳ Ｐゴシック" panose="020B0600070205080204" pitchFamily="50" charset="-128"/>
                        </a:rPr>
                        <a:t>5</a:t>
                      </a:r>
                      <a:r>
                        <a:rPr lang="zh-CN" altLang="en-US" sz="700" u="none" strike="noStrike" dirty="0">
                          <a:effectLst/>
                          <a:latin typeface="ＭＳ Ｐゴシック" panose="020B0600070205080204" pitchFamily="50" charset="-128"/>
                          <a:ea typeface="ＭＳ Ｐゴシック" panose="020B0600070205080204" pitchFamily="50" charset="-128"/>
                        </a:rPr>
                        <a:t>条</a:t>
                      </a:r>
                      <a:r>
                        <a:rPr lang="en-US" altLang="zh-CN" sz="700" u="none" strike="noStrike" dirty="0">
                          <a:effectLst/>
                          <a:latin typeface="ＭＳ Ｐゴシック" panose="020B0600070205080204" pitchFamily="50" charset="-128"/>
                          <a:ea typeface="ＭＳ Ｐゴシック" panose="020B0600070205080204" pitchFamily="50" charset="-128"/>
                        </a:rPr>
                        <a:t>1</a:t>
                      </a:r>
                      <a:r>
                        <a:rPr lang="zh-CN" altLang="en-US" sz="700" u="none" strike="noStrike" dirty="0">
                          <a:effectLst/>
                          <a:latin typeface="ＭＳ Ｐゴシック" panose="020B0600070205080204" pitchFamily="50" charset="-128"/>
                          <a:ea typeface="ＭＳ Ｐゴシック" panose="020B0600070205080204" pitchFamily="50" charset="-128"/>
                        </a:rPr>
                        <a:t>丁目</a:t>
                      </a:r>
                      <a:r>
                        <a:rPr lang="en-US" altLang="zh-CN" sz="700" u="none" strike="noStrike" dirty="0">
                          <a:effectLst/>
                          <a:latin typeface="ＭＳ Ｐゴシック" panose="020B0600070205080204" pitchFamily="50" charset="-128"/>
                          <a:ea typeface="ＭＳ Ｐゴシック" panose="020B0600070205080204" pitchFamily="50" charset="-128"/>
                        </a:rPr>
                        <a:t>9-8</a:t>
                      </a:r>
                      <a:endParaRPr lang="en-US" altLang="zh-CN"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28</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第２</a:t>
                      </a:r>
                      <a:br>
                        <a:rPr lang="ja-JP" altLang="en-US" sz="700" u="none" strike="noStrike">
                          <a:effectLst/>
                          <a:latin typeface="+mn-ea"/>
                          <a:ea typeface="+mn-ea"/>
                        </a:rPr>
                      </a:br>
                      <a:r>
                        <a:rPr lang="ja-JP" altLang="en-US" sz="700" u="none" strike="noStrike">
                          <a:effectLst/>
                          <a:latin typeface="+mn-ea"/>
                          <a:ea typeface="+mn-ea"/>
                        </a:rPr>
                        <a:t>あおぞら就労支援事業所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B</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京都府京都市中京区西ノ京南壷井町２８－１</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4</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ほほえみ西</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地域活動支援センター</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北海道札幌市西区二十四軒</a:t>
                      </a:r>
                      <a:r>
                        <a:rPr lang="en-US" altLang="ja-JP" sz="700" u="none" strike="noStrike" dirty="0">
                          <a:effectLst/>
                          <a:latin typeface="+mn-ea"/>
                          <a:ea typeface="+mn-ea"/>
                        </a:rPr>
                        <a:t>4</a:t>
                      </a:r>
                      <a:r>
                        <a:rPr lang="ja-JP" altLang="en-US" sz="700" u="none" strike="noStrike" dirty="0">
                          <a:effectLst/>
                          <a:latin typeface="+mn-ea"/>
                          <a:ea typeface="+mn-ea"/>
                        </a:rPr>
                        <a:t>条</a:t>
                      </a:r>
                      <a:r>
                        <a:rPr lang="en-US" altLang="ja-JP" sz="700" u="none" strike="noStrike" dirty="0">
                          <a:effectLst/>
                          <a:latin typeface="+mn-ea"/>
                          <a:ea typeface="+mn-ea"/>
                        </a:rPr>
                        <a:t>3</a:t>
                      </a:r>
                      <a:r>
                        <a:rPr lang="ja-JP" altLang="en-US" sz="700" u="none" strike="noStrike" dirty="0">
                          <a:effectLst/>
                          <a:latin typeface="+mn-ea"/>
                          <a:ea typeface="+mn-ea"/>
                        </a:rPr>
                        <a:t>丁目</a:t>
                      </a:r>
                      <a:r>
                        <a:rPr lang="en-US" altLang="ja-JP" sz="700" u="none" strike="noStrike" dirty="0" smtClean="0">
                          <a:effectLst/>
                          <a:latin typeface="+mn-ea"/>
                          <a:ea typeface="+mn-ea"/>
                        </a:rPr>
                        <a:t>4-35</a:t>
                      </a:r>
                    </a:p>
                    <a:p>
                      <a:pPr algn="l" fontAlgn="ctr"/>
                      <a:r>
                        <a:rPr lang="ja-JP" altLang="en-US" sz="700" u="none" strike="noStrike" dirty="0" smtClean="0">
                          <a:effectLst/>
                          <a:latin typeface="+mn-ea"/>
                          <a:ea typeface="+mn-ea"/>
                        </a:rPr>
                        <a:t>カルチェド</a:t>
                      </a:r>
                      <a:r>
                        <a:rPr lang="ja-JP" altLang="en-US" sz="700" u="none" strike="noStrike" dirty="0">
                          <a:effectLst/>
                          <a:latin typeface="+mn-ea"/>
                          <a:ea typeface="+mn-ea"/>
                        </a:rPr>
                        <a:t>札幌</a:t>
                      </a:r>
                      <a:r>
                        <a:rPr lang="en-US" altLang="ja-JP" sz="700" u="none" strike="noStrike" dirty="0">
                          <a:effectLst/>
                          <a:latin typeface="+mn-ea"/>
                          <a:ea typeface="+mn-ea"/>
                        </a:rPr>
                        <a:t>108</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29</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就労支援センター</a:t>
                      </a:r>
                      <a:br>
                        <a:rPr lang="ja-JP" altLang="en-US" sz="700" u="none" strike="noStrike">
                          <a:effectLst/>
                          <a:latin typeface="+mn-ea"/>
                          <a:ea typeface="+mn-ea"/>
                        </a:rPr>
                      </a:br>
                      <a:r>
                        <a:rPr lang="ja-JP" altLang="en-US" sz="700" u="none" strike="noStrike">
                          <a:effectLst/>
                          <a:latin typeface="+mn-ea"/>
                          <a:ea typeface="+mn-ea"/>
                        </a:rPr>
                        <a:t>みなみかぜ</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altLang="ja-JP" sz="700" u="none" strike="noStrike" dirty="0">
                          <a:effectLst/>
                          <a:latin typeface="+mn-ea"/>
                          <a:ea typeface="+mn-ea"/>
                        </a:rPr>
                        <a:t>B</a:t>
                      </a:r>
                      <a:r>
                        <a:rPr lang="ja-JP" altLang="en-US" sz="700" u="none" strike="noStrike" dirty="0">
                          <a:effectLst/>
                          <a:latin typeface="+mn-ea"/>
                          <a:ea typeface="+mn-ea"/>
                        </a:rPr>
                        <a:t>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自立</a:t>
                      </a:r>
                      <a:r>
                        <a:rPr lang="ja-JP" altLang="en-US" sz="700" u="none" strike="noStrike" dirty="0">
                          <a:effectLst/>
                          <a:latin typeface="+mn-ea"/>
                          <a:ea typeface="+mn-ea"/>
                        </a:rPr>
                        <a:t>訓練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京都府城陽市寺田林ノ口</a:t>
                      </a:r>
                      <a:r>
                        <a:rPr lang="en-US" altLang="ja-JP" sz="700" u="none" strike="noStrike">
                          <a:effectLst/>
                          <a:latin typeface="+mn-ea"/>
                          <a:ea typeface="+mn-ea"/>
                        </a:rPr>
                        <a:t>11-64</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5</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ほほえみ厚別</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地域活動支援センター</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北海道</a:t>
                      </a:r>
                      <a:r>
                        <a:rPr lang="ja-JP" altLang="en-US" sz="700" u="none" strike="noStrike" dirty="0" err="1">
                          <a:effectLst/>
                          <a:latin typeface="+mn-ea"/>
                          <a:ea typeface="+mn-ea"/>
                        </a:rPr>
                        <a:t>札幌市札幌市</a:t>
                      </a:r>
                      <a:r>
                        <a:rPr lang="ja-JP" altLang="en-US" sz="700" u="none" strike="noStrike" dirty="0">
                          <a:effectLst/>
                          <a:latin typeface="+mn-ea"/>
                          <a:ea typeface="+mn-ea"/>
                        </a:rPr>
                        <a:t>白石区栄通</a:t>
                      </a:r>
                      <a:r>
                        <a:rPr lang="en-US" altLang="ja-JP" sz="700" u="none" strike="noStrike" dirty="0">
                          <a:effectLst/>
                          <a:latin typeface="+mn-ea"/>
                          <a:ea typeface="+mn-ea"/>
                        </a:rPr>
                        <a:t>18</a:t>
                      </a:r>
                      <a:r>
                        <a:rPr lang="ja-JP" altLang="en-US" sz="700" u="none" strike="noStrike" dirty="0">
                          <a:effectLst/>
                          <a:latin typeface="+mn-ea"/>
                          <a:ea typeface="+mn-ea"/>
                        </a:rPr>
                        <a:t>丁目</a:t>
                      </a:r>
                      <a:r>
                        <a:rPr lang="en-US" altLang="ja-JP" sz="700" u="none" strike="noStrike" dirty="0" smtClean="0">
                          <a:effectLst/>
                          <a:latin typeface="+mn-ea"/>
                          <a:ea typeface="+mn-ea"/>
                        </a:rPr>
                        <a:t>10-16</a:t>
                      </a:r>
                    </a:p>
                    <a:p>
                      <a:pPr algn="l" fontAlgn="ctr"/>
                      <a:r>
                        <a:rPr lang="ja-JP" altLang="en-US" sz="700" u="none" strike="noStrike" dirty="0" smtClean="0">
                          <a:effectLst/>
                          <a:latin typeface="+mn-ea"/>
                          <a:ea typeface="+mn-ea"/>
                        </a:rPr>
                        <a:t>ハマナスビル</a:t>
                      </a:r>
                      <a:r>
                        <a:rPr lang="en-US" altLang="ja-JP" sz="700" u="none" strike="noStrike" dirty="0">
                          <a:effectLst/>
                          <a:latin typeface="+mn-ea"/>
                          <a:ea typeface="+mn-ea"/>
                        </a:rPr>
                        <a:t>103</a:t>
                      </a:r>
                      <a:r>
                        <a:rPr lang="ja-JP" altLang="en-US" sz="700" u="none" strike="noStrike" dirty="0" smtClean="0">
                          <a:effectLst/>
                          <a:latin typeface="+mn-ea"/>
                          <a:ea typeface="+mn-ea"/>
                        </a:rPr>
                        <a:t>号</a:t>
                      </a:r>
                      <a:endParaRPr lang="en-US" altLang="ja-JP" sz="700" u="none" strike="noStrike" dirty="0" smtClean="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30</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いっぽの家</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就労継続支援Ｂ型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奈良県大和郡山市杉町</a:t>
                      </a:r>
                      <a:r>
                        <a:rPr lang="en-US" altLang="ja-JP" sz="700" u="none" strike="noStrike">
                          <a:effectLst/>
                          <a:latin typeface="+mn-ea"/>
                          <a:ea typeface="+mn-ea"/>
                        </a:rPr>
                        <a:t>134-5</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6</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宮城ろう重複</a:t>
                      </a:r>
                      <a:br>
                        <a:rPr lang="ja-JP" altLang="en-US" sz="700" u="none" strike="noStrike">
                          <a:effectLst/>
                        </a:rPr>
                      </a:br>
                      <a:r>
                        <a:rPr lang="ja-JP" altLang="en-US" sz="700" u="none" strike="noStrike">
                          <a:effectLst/>
                        </a:rPr>
                        <a:t>そよかぜの広場</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小規模作業所</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宮城県仙台市太白区郡山三丁目５番３２号</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31</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なかまの里</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生活介護・施設入所支援</a:t>
                      </a:r>
                      <a:br>
                        <a:rPr lang="ja-JP" altLang="en-US" sz="700" u="none" strike="noStrike" dirty="0">
                          <a:effectLst/>
                          <a:latin typeface="+mn-ea"/>
                          <a:ea typeface="+mn-ea"/>
                        </a:rPr>
                      </a:br>
                      <a:r>
                        <a:rPr lang="ja-JP" altLang="en-US" sz="700" u="none" strike="noStrike" dirty="0">
                          <a:effectLst/>
                          <a:latin typeface="+mn-ea"/>
                          <a:ea typeface="+mn-ea"/>
                        </a:rPr>
                        <a:t>・就労移行支援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大阪府泉南郡熊取町久保２３２９</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7</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なのはなの家</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福島県福島市森合字台</a:t>
                      </a:r>
                      <a:r>
                        <a:rPr lang="en-US" altLang="zh-TW" sz="700" u="none" strike="noStrike" dirty="0">
                          <a:effectLst/>
                          <a:latin typeface="ＭＳ Ｐゴシック" panose="020B0600070205080204" pitchFamily="50" charset="-128"/>
                          <a:ea typeface="ＭＳ Ｐゴシック" panose="020B0600070205080204" pitchFamily="50" charset="-128"/>
                        </a:rPr>
                        <a:t>4</a:t>
                      </a:r>
                      <a:r>
                        <a:rPr lang="zh-TW" altLang="en-US" sz="700" u="none" strike="noStrike" dirty="0">
                          <a:effectLst/>
                          <a:latin typeface="ＭＳ Ｐゴシック" panose="020B0600070205080204" pitchFamily="50" charset="-128"/>
                          <a:ea typeface="ＭＳ Ｐゴシック" panose="020B0600070205080204" pitchFamily="50" charset="-128"/>
                        </a:rPr>
                        <a:t>番地</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32</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ほくぶ障害者作業所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就労継続支援Ｂ型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大阪府堺市北区南花田町５３６－１</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8</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けやき</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地域活動支援センター</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福島県郡山市大槻町字小山田</a:t>
                      </a:r>
                      <a:r>
                        <a:rPr lang="en-US" altLang="zh-TW" sz="700" u="none" strike="noStrike" dirty="0">
                          <a:effectLst/>
                          <a:latin typeface="ＭＳ Ｐゴシック" panose="020B0600070205080204" pitchFamily="50" charset="-128"/>
                          <a:ea typeface="ＭＳ Ｐゴシック" panose="020B0600070205080204" pitchFamily="50" charset="-128"/>
                        </a:rPr>
                        <a:t>13</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33</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あいらぶ工房</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就労継続支援Ｂ型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大阪府大阪市港区港晴</a:t>
                      </a:r>
                      <a:r>
                        <a:rPr lang="en-US" altLang="zh-CN" sz="700" u="none" strike="noStrike" dirty="0">
                          <a:effectLst/>
                          <a:latin typeface="ＭＳ Ｐゴシック" panose="020B0600070205080204" pitchFamily="50" charset="-128"/>
                          <a:ea typeface="ＭＳ Ｐゴシック" panose="020B0600070205080204" pitchFamily="50" charset="-128"/>
                        </a:rPr>
                        <a:t>1-7-4</a:t>
                      </a:r>
                      <a:endParaRPr lang="en-US" altLang="zh-CN"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9</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らいおん工房</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千葉県千葉市中央区港町</a:t>
                      </a:r>
                      <a:r>
                        <a:rPr lang="en-US" altLang="zh-TW" sz="700" u="none" strike="noStrike" dirty="0">
                          <a:effectLst/>
                          <a:latin typeface="ＭＳ Ｐゴシック" panose="020B0600070205080204" pitchFamily="50" charset="-128"/>
                          <a:ea typeface="ＭＳ Ｐゴシック" panose="020B0600070205080204" pitchFamily="50" charset="-128"/>
                        </a:rPr>
                        <a:t>1-2</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34</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北摂聴覚障害者センター</a:t>
                      </a:r>
                      <a:br>
                        <a:rPr lang="ja-JP" altLang="en-US" sz="700" u="none" strike="noStrike">
                          <a:effectLst/>
                          <a:latin typeface="+mn-ea"/>
                          <a:ea typeface="+mn-ea"/>
                        </a:rPr>
                      </a:br>
                      <a:r>
                        <a:rPr lang="ja-JP" altLang="en-US" sz="700" u="none" strike="noStrike">
                          <a:effectLst/>
                          <a:latin typeface="+mn-ea"/>
                          <a:ea typeface="+mn-ea"/>
                        </a:rPr>
                        <a:t>ほくほく</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B</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大阪府吹田市岸部中</a:t>
                      </a:r>
                      <a:r>
                        <a:rPr lang="en-US" altLang="ja-JP" sz="700" u="none" strike="noStrike">
                          <a:effectLst/>
                          <a:latin typeface="+mn-ea"/>
                          <a:ea typeface="+mn-ea"/>
                        </a:rPr>
                        <a:t>3-13-4</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10</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たましろの郷</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生活介護・施設入所支援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東京都青梅市長渕５－１４２０－２</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35</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くじら共同作業所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就労継続支援Ｂ型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和歌山県和歌山市六十谷４９０－５</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11</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ふれあいの里・どんぐり</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生活介護・施設入所支援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埼玉県入間郡毛呂山町西大久保６９５－２</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36</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田辺くじら作業所（分所）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型（分所）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和歌山県田辺市上の山</a:t>
                      </a:r>
                      <a:r>
                        <a:rPr lang="en-US" altLang="ja-JP" sz="700" u="none" strike="noStrike">
                          <a:effectLst/>
                          <a:latin typeface="+mn-ea"/>
                          <a:ea typeface="+mn-ea"/>
                        </a:rPr>
                        <a:t>2-12-58</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12</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春里どんぐりの家</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altLang="ja-JP" sz="700" u="none" strike="noStrike" dirty="0">
                          <a:effectLst/>
                          <a:latin typeface="+mn-ea"/>
                          <a:ea typeface="+mn-ea"/>
                        </a:rPr>
                        <a:t>B</a:t>
                      </a:r>
                      <a:r>
                        <a:rPr lang="ja-JP" altLang="en-US" sz="700" u="none" strike="noStrike" dirty="0">
                          <a:effectLst/>
                          <a:latin typeface="+mn-ea"/>
                          <a:ea typeface="+mn-ea"/>
                        </a:rPr>
                        <a:t>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埼玉県さいたま市見沼区小深作</a:t>
                      </a:r>
                      <a:r>
                        <a:rPr lang="en-US" altLang="ja-JP" sz="700" u="none" strike="noStrike" dirty="0">
                          <a:effectLst/>
                          <a:latin typeface="+mn-ea"/>
                          <a:ea typeface="+mn-ea"/>
                        </a:rPr>
                        <a:t>186-2</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37</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たじま聴覚障害者センター</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兵庫県豊岡市城南町</a:t>
                      </a:r>
                      <a:r>
                        <a:rPr lang="en-US" altLang="zh-TW" sz="700" u="none" strike="noStrike" dirty="0">
                          <a:effectLst/>
                          <a:latin typeface="ＭＳ Ｐゴシック" panose="020B0600070205080204" pitchFamily="50" charset="-128"/>
                          <a:ea typeface="ＭＳ Ｐゴシック" panose="020B0600070205080204" pitchFamily="50" charset="-128"/>
                        </a:rPr>
                        <a:t>23</a:t>
                      </a:r>
                      <a:r>
                        <a:rPr lang="zh-TW" altLang="en-US" sz="700" u="none" strike="noStrike" dirty="0">
                          <a:effectLst/>
                          <a:latin typeface="ＭＳ Ｐゴシック" panose="020B0600070205080204" pitchFamily="50" charset="-128"/>
                          <a:ea typeface="ＭＳ Ｐゴシック" panose="020B0600070205080204" pitchFamily="50" charset="-128"/>
                        </a:rPr>
                        <a:t>番</a:t>
                      </a:r>
                      <a:r>
                        <a:rPr lang="en-US" altLang="zh-TW" sz="700" u="none" strike="noStrike" dirty="0">
                          <a:effectLst/>
                          <a:latin typeface="ＭＳ Ｐゴシック" panose="020B0600070205080204" pitchFamily="50" charset="-128"/>
                          <a:ea typeface="ＭＳ Ｐゴシック" panose="020B0600070205080204" pitchFamily="50" charset="-128"/>
                        </a:rPr>
                        <a:t>6</a:t>
                      </a:r>
                      <a:r>
                        <a:rPr lang="zh-TW" altLang="en-US" sz="700" u="none" strike="noStrike" dirty="0">
                          <a:effectLst/>
                          <a:latin typeface="ＭＳ Ｐゴシック" panose="020B0600070205080204" pitchFamily="50" charset="-128"/>
                          <a:ea typeface="ＭＳ Ｐゴシック" panose="020B0600070205080204" pitchFamily="50" charset="-128"/>
                        </a:rPr>
                        <a:t>号豊岡健康福祉ｾﾝﾀｰ</a:t>
                      </a:r>
                      <a:r>
                        <a:rPr lang="en-US" altLang="zh-TW" sz="700" u="none" strike="noStrike" dirty="0">
                          <a:effectLst/>
                          <a:latin typeface="ＭＳ Ｐゴシック" panose="020B0600070205080204" pitchFamily="50" charset="-128"/>
                          <a:ea typeface="ＭＳ Ｐゴシック" panose="020B0600070205080204" pitchFamily="50" charset="-128"/>
                        </a:rPr>
                        <a:t>2</a:t>
                      </a:r>
                      <a:r>
                        <a:rPr lang="zh-TW" altLang="en-US" sz="700" u="none" strike="noStrike" dirty="0">
                          <a:effectLst/>
                          <a:latin typeface="ＭＳ Ｐゴシック" panose="020B0600070205080204" pitchFamily="50" charset="-128"/>
                          <a:ea typeface="ＭＳ Ｐゴシック" panose="020B0600070205080204" pitchFamily="50" charset="-128"/>
                        </a:rPr>
                        <a:t>階</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13</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あさひ共同作業所</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地域活動支援センター</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新潟県新潟市東区小金町１－７－１５</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38</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たつのころうあハウス</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兵庫県尼崎市立花町</a:t>
                      </a:r>
                      <a:r>
                        <a:rPr lang="en-US" altLang="ja-JP" sz="700" u="none" strike="noStrike">
                          <a:effectLst/>
                          <a:latin typeface="+mn-ea"/>
                          <a:ea typeface="+mn-ea"/>
                        </a:rPr>
                        <a:t>4</a:t>
                      </a:r>
                      <a:r>
                        <a:rPr lang="ja-JP" altLang="en-US" sz="700" u="none" strike="noStrike">
                          <a:effectLst/>
                          <a:latin typeface="+mn-ea"/>
                          <a:ea typeface="+mn-ea"/>
                        </a:rPr>
                        <a:t>丁目</a:t>
                      </a:r>
                      <a:r>
                        <a:rPr lang="en-US" altLang="ja-JP" sz="700" u="none" strike="noStrike">
                          <a:effectLst/>
                          <a:latin typeface="+mn-ea"/>
                          <a:ea typeface="+mn-ea"/>
                        </a:rPr>
                        <a:t>8</a:t>
                      </a:r>
                      <a:r>
                        <a:rPr lang="ja-JP" altLang="en-US" sz="700" u="none" strike="noStrike">
                          <a:effectLst/>
                          <a:latin typeface="+mn-ea"/>
                          <a:ea typeface="+mn-ea"/>
                        </a:rPr>
                        <a:t>番</a:t>
                      </a:r>
                      <a:r>
                        <a:rPr lang="en-US" altLang="ja-JP" sz="700" u="none" strike="noStrike">
                          <a:effectLst/>
                          <a:latin typeface="+mn-ea"/>
                          <a:ea typeface="+mn-ea"/>
                        </a:rPr>
                        <a:t>12</a:t>
                      </a:r>
                      <a:r>
                        <a:rPr lang="ja-JP" altLang="en-US" sz="700" u="none" strike="noStrike">
                          <a:effectLst/>
                          <a:latin typeface="+mn-ea"/>
                          <a:ea typeface="+mn-ea"/>
                        </a:rPr>
                        <a:t>号</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14</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手楽来家</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B</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新潟市江南区東船場</a:t>
                      </a:r>
                      <a:r>
                        <a:rPr lang="en-US" altLang="zh-TW" sz="700" u="none" strike="noStrike" dirty="0">
                          <a:effectLst/>
                          <a:latin typeface="ＭＳ Ｐゴシック" panose="020B0600070205080204" pitchFamily="50" charset="-128"/>
                          <a:ea typeface="ＭＳ Ｐゴシック" panose="020B0600070205080204" pitchFamily="50" charset="-128"/>
                        </a:rPr>
                        <a:t>3</a:t>
                      </a:r>
                      <a:r>
                        <a:rPr lang="zh-TW" altLang="en-US" sz="700" u="none" strike="noStrike" dirty="0">
                          <a:effectLst/>
                          <a:latin typeface="ＭＳ Ｐゴシック" panose="020B0600070205080204" pitchFamily="50" charset="-128"/>
                          <a:ea typeface="ＭＳ Ｐゴシック" panose="020B0600070205080204" pitchFamily="50" charset="-128"/>
                        </a:rPr>
                        <a:t>丁目</a:t>
                      </a:r>
                      <a:r>
                        <a:rPr lang="en-US" altLang="zh-TW" sz="700" u="none" strike="noStrike" dirty="0">
                          <a:effectLst/>
                          <a:latin typeface="ＭＳ Ｐゴシック" panose="020B0600070205080204" pitchFamily="50" charset="-128"/>
                          <a:ea typeface="ＭＳ Ｐゴシック" panose="020B0600070205080204" pitchFamily="50" charset="-128"/>
                        </a:rPr>
                        <a:t>1-28</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39</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神戸ろうあハウス</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兵庫県神戸市兵庫区駅南通</a:t>
                      </a:r>
                      <a:r>
                        <a:rPr lang="en-US" altLang="zh-TW" sz="700" u="none" strike="noStrike" dirty="0">
                          <a:effectLst/>
                          <a:latin typeface="ＭＳ Ｐゴシック" panose="020B0600070205080204" pitchFamily="50" charset="-128"/>
                          <a:ea typeface="ＭＳ Ｐゴシック" panose="020B0600070205080204" pitchFamily="50" charset="-128"/>
                        </a:rPr>
                        <a:t>5</a:t>
                      </a:r>
                      <a:r>
                        <a:rPr lang="zh-TW" altLang="en-US" sz="700" u="none" strike="noStrike" dirty="0">
                          <a:effectLst/>
                          <a:latin typeface="ＭＳ Ｐゴシック" panose="020B0600070205080204" pitchFamily="50" charset="-128"/>
                          <a:ea typeface="ＭＳ Ｐゴシック" panose="020B0600070205080204" pitchFamily="50" charset="-128"/>
                        </a:rPr>
                        <a:t>丁目４　西高架下１６</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15</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光道園</a:t>
                      </a:r>
                      <a:br>
                        <a:rPr lang="ja-JP" altLang="en-US" sz="700" u="none" strike="noStrike">
                          <a:effectLst/>
                        </a:rPr>
                      </a:br>
                      <a:r>
                        <a:rPr lang="ja-JP" altLang="en-US" sz="700" u="none" strike="noStrike">
                          <a:effectLst/>
                        </a:rPr>
                        <a:t>光が丘ワークセンター</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施設入所支援・生活介護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福井県丹生郡朝日町朝日２２－２－２</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40</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おのころの家</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兵庫県洲本市中川原町中川原</a:t>
                      </a:r>
                      <a:r>
                        <a:rPr lang="en-US" altLang="zh-TW" sz="700" u="none" strike="noStrike" dirty="0">
                          <a:effectLst/>
                          <a:latin typeface="ＭＳ Ｐゴシック" panose="020B0600070205080204" pitchFamily="50" charset="-128"/>
                          <a:ea typeface="ＭＳ Ｐゴシック" panose="020B0600070205080204" pitchFamily="50" charset="-128"/>
                        </a:rPr>
                        <a:t>222-2</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16</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まつぼっくり</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生活介護</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静岡県浜松市浜北区善地６９２</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41</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はりまふくろうの家</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兵庫県姫路市東延末</a:t>
                      </a:r>
                      <a:r>
                        <a:rPr lang="en-US" altLang="ja-JP" sz="700" u="none" strike="noStrike" dirty="0">
                          <a:effectLst/>
                          <a:latin typeface="+mn-ea"/>
                          <a:ea typeface="+mn-ea"/>
                        </a:rPr>
                        <a:t>2-51</a:t>
                      </a:r>
                      <a:r>
                        <a:rPr lang="ja-JP" altLang="en-US" sz="700" u="none" strike="noStrike" dirty="0">
                          <a:effectLst/>
                          <a:latin typeface="+mn-ea"/>
                          <a:ea typeface="+mn-ea"/>
                        </a:rPr>
                        <a:t>中川ビル</a:t>
                      </a:r>
                      <a:r>
                        <a:rPr lang="en-US" altLang="ja-JP" sz="700" u="none" strike="noStrike" dirty="0">
                          <a:effectLst/>
                          <a:latin typeface="+mn-ea"/>
                          <a:ea typeface="+mn-ea"/>
                        </a:rPr>
                        <a:t>1</a:t>
                      </a:r>
                      <a:r>
                        <a:rPr lang="ja-JP" altLang="en-US" sz="700" u="none" strike="noStrike" dirty="0">
                          <a:effectLst/>
                          <a:latin typeface="+mn-ea"/>
                          <a:ea typeface="+mn-ea"/>
                        </a:rPr>
                        <a:t>階</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17</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遠州みみの里</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就労継続支援Ｂ型</a:t>
                      </a:r>
                      <a:r>
                        <a:rPr lang="ja-JP" altLang="en-US" sz="700" u="none" strike="noStrike" dirty="0" smtClean="0">
                          <a:effectLst/>
                          <a:latin typeface="+mn-ea"/>
                          <a:ea typeface="+mn-ea"/>
                        </a:rPr>
                        <a:t>・</a:t>
                      </a:r>
                      <a:endParaRPr lang="en-US" altLang="ja-JP" sz="700" u="none" strike="noStrike" dirty="0" smtClean="0">
                        <a:effectLst/>
                        <a:latin typeface="+mn-ea"/>
                        <a:ea typeface="+mn-ea"/>
                      </a:endParaRPr>
                    </a:p>
                    <a:p>
                      <a:pPr algn="l" fontAlgn="ctr"/>
                      <a:r>
                        <a:rPr lang="ja-JP" altLang="en-US" sz="700" u="none" strike="noStrike" dirty="0" smtClean="0">
                          <a:effectLst/>
                          <a:latin typeface="+mn-ea"/>
                          <a:ea typeface="+mn-ea"/>
                        </a:rPr>
                        <a:t>生活</a:t>
                      </a:r>
                      <a:r>
                        <a:rPr lang="ja-JP" altLang="en-US" sz="700" u="none" strike="noStrike" dirty="0">
                          <a:effectLst/>
                          <a:latin typeface="+mn-ea"/>
                          <a:ea typeface="+mn-ea"/>
                        </a:rPr>
                        <a:t>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静岡県浜松市中区和合町２２０－３８７</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42</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やまもも</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地域活動支援センター</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徳島県徳島市中島田町</a:t>
                      </a:r>
                      <a:r>
                        <a:rPr lang="en-US" altLang="zh-TW" sz="700" u="none" strike="noStrike" dirty="0">
                          <a:effectLst/>
                          <a:latin typeface="ＭＳ Ｐゴシック" panose="020B0600070205080204" pitchFamily="50" charset="-128"/>
                          <a:ea typeface="ＭＳ Ｐゴシック" panose="020B0600070205080204" pitchFamily="50" charset="-128"/>
                        </a:rPr>
                        <a:t>4</a:t>
                      </a:r>
                      <a:r>
                        <a:rPr lang="zh-TW" altLang="en-US" sz="700" u="none" strike="noStrike" dirty="0">
                          <a:effectLst/>
                          <a:latin typeface="ＭＳ Ｐゴシック" panose="020B0600070205080204" pitchFamily="50" charset="-128"/>
                          <a:ea typeface="ＭＳ Ｐゴシック" panose="020B0600070205080204" pitchFamily="50" charset="-128"/>
                        </a:rPr>
                        <a:t>丁目</a:t>
                      </a:r>
                      <a:r>
                        <a:rPr lang="en-US" altLang="zh-TW" sz="700" u="none" strike="noStrike" dirty="0">
                          <a:effectLst/>
                          <a:latin typeface="ＭＳ Ｐゴシック" panose="020B0600070205080204" pitchFamily="50" charset="-128"/>
                          <a:ea typeface="ＭＳ Ｐゴシック" panose="020B0600070205080204" pitchFamily="50" charset="-128"/>
                        </a:rPr>
                        <a:t>-4-4</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18</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ありんこの里</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CN" altLang="en-US" sz="700" u="none" strike="noStrike" dirty="0">
                          <a:effectLst/>
                          <a:latin typeface="ＭＳ Ｐゴシック" panose="020B0600070205080204" pitchFamily="50" charset="-128"/>
                          <a:ea typeface="ＭＳ Ｐゴシック" panose="020B0600070205080204" pitchFamily="50" charset="-128"/>
                        </a:rPr>
                        <a:t>静岡県静岡市駿河区西脇</a:t>
                      </a:r>
                      <a:r>
                        <a:rPr lang="en-US" altLang="zh-CN" sz="700" u="none" strike="noStrike" dirty="0">
                          <a:effectLst/>
                          <a:latin typeface="ＭＳ Ｐゴシック" panose="020B0600070205080204" pitchFamily="50" charset="-128"/>
                          <a:ea typeface="ＭＳ Ｐゴシック" panose="020B0600070205080204" pitchFamily="50" charset="-128"/>
                        </a:rPr>
                        <a:t>1142-2</a:t>
                      </a:r>
                      <a:r>
                        <a:rPr lang="zh-CN" altLang="en-US" sz="700" u="none" strike="noStrike" dirty="0">
                          <a:effectLst/>
                          <a:latin typeface="ＭＳ Ｐゴシック" panose="020B0600070205080204" pitchFamily="50" charset="-128"/>
                          <a:ea typeface="ＭＳ Ｐゴシック" panose="020B0600070205080204" pitchFamily="50" charset="-128"/>
                        </a:rPr>
                        <a:t>　</a:t>
                      </a:r>
                      <a:r>
                        <a:rPr lang="en-US" altLang="zh-CN" sz="700" u="none" strike="noStrike" dirty="0">
                          <a:effectLst/>
                          <a:latin typeface="ＭＳ Ｐゴシック" panose="020B0600070205080204" pitchFamily="50" charset="-128"/>
                          <a:ea typeface="ＭＳ Ｐゴシック" panose="020B0600070205080204" pitchFamily="50" charset="-128"/>
                        </a:rPr>
                        <a:t>8.11</a:t>
                      </a:r>
                      <a:r>
                        <a:rPr lang="zh-CN" altLang="en-US" sz="700" u="none" strike="noStrike" dirty="0">
                          <a:effectLst/>
                          <a:latin typeface="ＭＳ Ｐゴシック" panose="020B0600070205080204" pitchFamily="50" charset="-128"/>
                          <a:ea typeface="ＭＳ Ｐゴシック" panose="020B0600070205080204" pitchFamily="50" charset="-128"/>
                        </a:rPr>
                        <a:t>号室</a:t>
                      </a:r>
                      <a:endParaRPr lang="zh-CN"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43</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聴覚障害者就労継続支援</a:t>
                      </a:r>
                      <a:br>
                        <a:rPr lang="ja-JP" altLang="en-US" sz="700" u="none" strike="noStrike">
                          <a:effectLst/>
                          <a:latin typeface="+mn-ea"/>
                          <a:ea typeface="+mn-ea"/>
                        </a:rPr>
                      </a:br>
                      <a:r>
                        <a:rPr lang="ja-JP" altLang="en-US" sz="700" u="none" strike="noStrike">
                          <a:effectLst/>
                          <a:latin typeface="+mn-ea"/>
                          <a:ea typeface="+mn-ea"/>
                        </a:rPr>
                        <a:t>センターふくろう</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鳥取県米子市義方町</a:t>
                      </a:r>
                      <a:r>
                        <a:rPr lang="en-US" altLang="zh-TW" sz="700" u="none" strike="noStrike" dirty="0">
                          <a:effectLst/>
                          <a:latin typeface="ＭＳ Ｐゴシック" panose="020B0600070205080204" pitchFamily="50" charset="-128"/>
                          <a:ea typeface="ＭＳ Ｐゴシック" panose="020B0600070205080204" pitchFamily="50" charset="-128"/>
                        </a:rPr>
                        <a:t>11-39</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19</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聴覚障害者支援事業所</a:t>
                      </a:r>
                      <a:br>
                        <a:rPr lang="ja-JP" altLang="en-US" sz="700" u="none" strike="noStrike">
                          <a:effectLst/>
                        </a:rPr>
                      </a:br>
                      <a:r>
                        <a:rPr lang="ja-JP" altLang="en-US" sz="700" u="none" strike="noStrike">
                          <a:effectLst/>
                        </a:rPr>
                        <a:t>ほっとくる</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地域活動支援センター</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愛知県名古屋市熱田区神宮</a:t>
                      </a:r>
                      <a:r>
                        <a:rPr lang="en-US" altLang="zh-TW" sz="700" u="none" strike="noStrike" dirty="0">
                          <a:effectLst/>
                          <a:latin typeface="ＭＳ Ｐゴシック" panose="020B0600070205080204" pitchFamily="50" charset="-128"/>
                          <a:ea typeface="ＭＳ Ｐゴシック" panose="020B0600070205080204" pitchFamily="50" charset="-128"/>
                        </a:rPr>
                        <a:t>3</a:t>
                      </a:r>
                      <a:r>
                        <a:rPr lang="zh-TW" altLang="en-US" sz="700" u="none" strike="noStrike" dirty="0">
                          <a:effectLst/>
                          <a:latin typeface="ＭＳ Ｐゴシック" panose="020B0600070205080204" pitchFamily="50" charset="-128"/>
                          <a:ea typeface="ＭＳ Ｐゴシック" panose="020B0600070205080204" pitchFamily="50" charset="-128"/>
                        </a:rPr>
                        <a:t>丁目</a:t>
                      </a:r>
                      <a:r>
                        <a:rPr lang="en-US" altLang="zh-TW" sz="700" u="none" strike="noStrike" dirty="0">
                          <a:effectLst/>
                          <a:latin typeface="ＭＳ Ｐゴシック" panose="020B0600070205080204" pitchFamily="50" charset="-128"/>
                          <a:ea typeface="ＭＳ Ｐゴシック" panose="020B0600070205080204" pitchFamily="50" charset="-128"/>
                        </a:rPr>
                        <a:t>3-11</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44</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広島ろう重複障害者</a:t>
                      </a:r>
                      <a:br>
                        <a:rPr lang="ja-JP" altLang="en-US" sz="700" u="none" strike="noStrike">
                          <a:effectLst/>
                          <a:latin typeface="+mn-ea"/>
                          <a:ea typeface="+mn-ea"/>
                        </a:rPr>
                      </a:br>
                      <a:r>
                        <a:rPr lang="ja-JP" altLang="en-US" sz="700" u="none" strike="noStrike">
                          <a:effectLst/>
                          <a:latin typeface="+mn-ea"/>
                          <a:ea typeface="+mn-ea"/>
                        </a:rPr>
                        <a:t>アイラブ作業所</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就労継続Ｂ型・生活介護</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広島県広島市中区吉島西１－７－２</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20</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聴覚･ろう重複センター</a:t>
                      </a:r>
                      <a:br>
                        <a:rPr lang="ja-JP" altLang="en-US" sz="700" u="none" strike="noStrike">
                          <a:effectLst/>
                        </a:rPr>
                      </a:br>
                      <a:r>
                        <a:rPr lang="ja-JP" altLang="en-US" sz="700" u="none" strike="noStrike">
                          <a:effectLst/>
                        </a:rPr>
                        <a:t>碧　</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生活介護</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愛知県名古屋市守山区守牧町</a:t>
                      </a:r>
                      <a:r>
                        <a:rPr lang="en-US" altLang="ja-JP" sz="700" u="none" strike="noStrike">
                          <a:effectLst/>
                          <a:latin typeface="+mn-ea"/>
                          <a:ea typeface="+mn-ea"/>
                        </a:rPr>
                        <a:t>19</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45</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セルプ南風</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施設入所支援・生活介護</a:t>
                      </a:r>
                      <a:br>
                        <a:rPr lang="ja-JP" altLang="en-US" sz="700" u="none" strike="noStrike">
                          <a:effectLst/>
                          <a:latin typeface="+mn-ea"/>
                          <a:ea typeface="+mn-ea"/>
                        </a:rPr>
                      </a:br>
                      <a:r>
                        <a:rPr lang="ja-JP" altLang="en-US" sz="700" u="none" strike="noStrike">
                          <a:effectLst/>
                          <a:latin typeface="+mn-ea"/>
                          <a:ea typeface="+mn-ea"/>
                        </a:rPr>
                        <a:t>・就労継続Ｂ型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山口県宇部市あすとぴあ２－２－１５</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21</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聴覚･ろう重複センター</a:t>
                      </a:r>
                      <a:br>
                        <a:rPr lang="ja-JP" altLang="en-US" sz="700" u="none" strike="noStrike">
                          <a:effectLst/>
                        </a:rPr>
                      </a:br>
                      <a:r>
                        <a:rPr lang="ja-JP" altLang="en-US" sz="700" u="none" strike="noStrike">
                          <a:effectLst/>
                        </a:rPr>
                        <a:t>桃　</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愛知県春日井市岩野町</a:t>
                      </a:r>
                      <a:r>
                        <a:rPr lang="en-US" altLang="zh-TW" sz="700" u="none" strike="noStrike" dirty="0">
                          <a:effectLst/>
                          <a:latin typeface="ＭＳ Ｐゴシック" panose="020B0600070205080204" pitchFamily="50" charset="-128"/>
                          <a:ea typeface="ＭＳ Ｐゴシック" panose="020B0600070205080204" pitchFamily="50" charset="-128"/>
                        </a:rPr>
                        <a:t>2</a:t>
                      </a:r>
                      <a:r>
                        <a:rPr lang="zh-TW" altLang="en-US" sz="700" u="none" strike="noStrike" dirty="0">
                          <a:effectLst/>
                          <a:latin typeface="ＭＳ Ｐゴシック" panose="020B0600070205080204" pitchFamily="50" charset="-128"/>
                          <a:ea typeface="ＭＳ Ｐゴシック" panose="020B0600070205080204" pitchFamily="50" charset="-128"/>
                        </a:rPr>
                        <a:t>丁目</a:t>
                      </a:r>
                      <a:r>
                        <a:rPr lang="en-US" altLang="zh-TW" sz="700" u="none" strike="noStrike" dirty="0">
                          <a:effectLst/>
                          <a:latin typeface="ＭＳ Ｐゴシック" panose="020B0600070205080204" pitchFamily="50" charset="-128"/>
                          <a:ea typeface="ＭＳ Ｐゴシック" panose="020B0600070205080204" pitchFamily="50" charset="-128"/>
                        </a:rPr>
                        <a:t>2-7</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46</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セルプ藤山</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就労継続支援</a:t>
                      </a:r>
                      <a:r>
                        <a:rPr lang="en-US" sz="700" u="none" strike="noStrike">
                          <a:effectLst/>
                          <a:latin typeface="+mn-ea"/>
                          <a:ea typeface="+mn-ea"/>
                        </a:rPr>
                        <a:t>Ｂ</a:t>
                      </a:r>
                      <a:r>
                        <a:rPr lang="ja-JP" altLang="en-US" sz="700" u="none" strike="noStrike">
                          <a:effectLst/>
                          <a:latin typeface="+mn-ea"/>
                          <a:ea typeface="+mn-ea"/>
                        </a:rPr>
                        <a:t>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山口県宇部市西平原</a:t>
                      </a:r>
                      <a:r>
                        <a:rPr lang="en-US" altLang="ja-JP" sz="700" u="none" strike="noStrike" dirty="0">
                          <a:effectLst/>
                          <a:latin typeface="+mn-ea"/>
                          <a:ea typeface="+mn-ea"/>
                        </a:rPr>
                        <a:t>4-2342-1</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22</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聴覚･ろう重複センター</a:t>
                      </a:r>
                      <a:br>
                        <a:rPr lang="ja-JP" altLang="en-US" sz="700" u="none" strike="noStrike">
                          <a:effectLst/>
                        </a:rPr>
                      </a:br>
                      <a:r>
                        <a:rPr lang="ja-JP" altLang="en-US" sz="700" u="none" strike="noStrike">
                          <a:effectLst/>
                        </a:rPr>
                        <a:t>そら　</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日中一時支援</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愛知県豊橋市堂坂町</a:t>
                      </a:r>
                      <a:r>
                        <a:rPr lang="en-US" altLang="zh-TW" sz="700" u="none" strike="noStrike" dirty="0">
                          <a:effectLst/>
                          <a:latin typeface="ＭＳ Ｐゴシック" panose="020B0600070205080204" pitchFamily="50" charset="-128"/>
                          <a:ea typeface="ＭＳ Ｐゴシック" panose="020B0600070205080204" pitchFamily="50" charset="-128"/>
                        </a:rPr>
                        <a:t>13</a:t>
                      </a:r>
                      <a:r>
                        <a:rPr lang="zh-TW" altLang="en-US" sz="700" u="none" strike="noStrike" dirty="0">
                          <a:effectLst/>
                          <a:latin typeface="ＭＳ Ｐゴシック" panose="020B0600070205080204" pitchFamily="50" charset="-128"/>
                          <a:ea typeface="ＭＳ Ｐゴシック" panose="020B0600070205080204" pitchFamily="50" charset="-128"/>
                        </a:rPr>
                        <a:t>番地</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47</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ぴあ南風</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相談支援事業所</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山口県宇部市鵜の島町</a:t>
                      </a:r>
                      <a:r>
                        <a:rPr lang="en-US" altLang="ja-JP" sz="700" u="none" strike="noStrike" dirty="0">
                          <a:effectLst/>
                          <a:latin typeface="+mn-ea"/>
                          <a:ea typeface="+mn-ea"/>
                        </a:rPr>
                        <a:t>5-21</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23</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聴覚・ろう重複センター</a:t>
                      </a:r>
                      <a:br>
                        <a:rPr lang="ja-JP" altLang="en-US" sz="700" u="none" strike="noStrike">
                          <a:effectLst/>
                        </a:rPr>
                      </a:br>
                      <a:r>
                        <a:rPr lang="ja-JP" altLang="en-US" sz="700" u="none" strike="noStrike">
                          <a:effectLst/>
                        </a:rPr>
                        <a:t>ひまわり</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日中一時支援</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三重県津市垂水</a:t>
                      </a:r>
                      <a:r>
                        <a:rPr lang="en-US" altLang="ja-JP" sz="700" u="none" strike="noStrike" dirty="0">
                          <a:effectLst/>
                          <a:latin typeface="+mn-ea"/>
                          <a:ea typeface="+mn-ea"/>
                        </a:rPr>
                        <a:t>2868-7</a:t>
                      </a:r>
                      <a:r>
                        <a:rPr lang="ja-JP" altLang="en-US" sz="700" u="none" strike="noStrike" dirty="0">
                          <a:effectLst/>
                          <a:latin typeface="+mn-ea"/>
                          <a:ea typeface="+mn-ea"/>
                        </a:rPr>
                        <a:t>　</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48</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ろうあ工房つつじ</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地域活動支援センター</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福岡県久留米市高良内町</a:t>
                      </a:r>
                      <a:r>
                        <a:rPr lang="en-US" altLang="ja-JP" sz="700" u="none" strike="noStrike" dirty="0">
                          <a:effectLst/>
                          <a:latin typeface="+mn-ea"/>
                          <a:ea typeface="+mn-ea"/>
                        </a:rPr>
                        <a:t>666</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24</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びわこみみの里</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就労移行支援・生活訓練</a:t>
                      </a:r>
                      <a:br>
                        <a:rPr lang="ja-JP" altLang="en-US" sz="700" u="none" strike="noStrike">
                          <a:effectLst/>
                          <a:latin typeface="+mn-ea"/>
                          <a:ea typeface="+mn-ea"/>
                        </a:rPr>
                      </a:br>
                      <a:r>
                        <a:rPr lang="ja-JP" altLang="en-US" sz="700" u="none" strike="noStrike">
                          <a:effectLst/>
                          <a:latin typeface="+mn-ea"/>
                          <a:ea typeface="+mn-ea"/>
                        </a:rPr>
                        <a:t>・就労継続支援Ｂ型</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滋賀県守山市水保町</a:t>
                      </a:r>
                      <a:r>
                        <a:rPr lang="en-US" altLang="zh-TW" sz="700" u="none" strike="noStrike" dirty="0">
                          <a:effectLst/>
                          <a:latin typeface="ＭＳ Ｐゴシック" panose="020B0600070205080204" pitchFamily="50" charset="-128"/>
                          <a:ea typeface="ＭＳ Ｐゴシック" panose="020B0600070205080204" pitchFamily="50" charset="-128"/>
                        </a:rPr>
                        <a:t>165-1</a:t>
                      </a:r>
                      <a:endParaRPr lang="en-US" altLang="zh-TW"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fontAlgn="ctr"/>
                      <a:r>
                        <a:rPr lang="en-US" altLang="ja-JP" sz="700" u="none" strike="noStrike">
                          <a:effectLst/>
                          <a:latin typeface="+mn-ea"/>
                          <a:ea typeface="+mn-ea"/>
                        </a:rPr>
                        <a:t>49</a:t>
                      </a:r>
                      <a:endParaRPr lang="en-US" altLang="ja-JP"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latin typeface="+mn-ea"/>
                          <a:ea typeface="+mn-ea"/>
                        </a:rPr>
                        <a:t>ぶどうの木</a:t>
                      </a:r>
                      <a:endParaRPr lang="ja-JP" altLang="en-US" sz="700" b="0" i="0" u="none" strike="noStrike">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就労継続支援</a:t>
                      </a:r>
                      <a:r>
                        <a:rPr lang="en-US" sz="700" u="none" strike="noStrike" dirty="0">
                          <a:effectLst/>
                          <a:latin typeface="+mn-ea"/>
                          <a:ea typeface="+mn-ea"/>
                        </a:rPr>
                        <a:t>Ｂ</a:t>
                      </a:r>
                      <a:r>
                        <a:rPr lang="ja-JP" altLang="en-US" sz="700" u="none" strike="noStrike" dirty="0">
                          <a:effectLst/>
                          <a:latin typeface="+mn-ea"/>
                          <a:ea typeface="+mn-ea"/>
                        </a:rPr>
                        <a:t>型</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鹿児島市草牟田町</a:t>
                      </a:r>
                      <a:r>
                        <a:rPr lang="en-US" altLang="ja-JP" sz="700" u="none" strike="noStrike" dirty="0">
                          <a:effectLst/>
                          <a:latin typeface="+mn-ea"/>
                          <a:ea typeface="+mn-ea"/>
                        </a:rPr>
                        <a:t>6-1</a:t>
                      </a:r>
                      <a:r>
                        <a:rPr lang="ja-JP" altLang="en-US" sz="700" u="none" strike="noStrike" dirty="0">
                          <a:effectLst/>
                          <a:latin typeface="+mn-ea"/>
                          <a:ea typeface="+mn-ea"/>
                        </a:rPr>
                        <a:t>松尾ビル</a:t>
                      </a:r>
                      <a:r>
                        <a:rPr lang="en-US" altLang="ja-JP" sz="700" u="none" strike="noStrike" dirty="0">
                          <a:effectLst/>
                          <a:latin typeface="+mn-ea"/>
                          <a:ea typeface="+mn-ea"/>
                        </a:rPr>
                        <a:t>1F</a:t>
                      </a:r>
                      <a:endParaRPr lang="en-US" altLang="ja-JP"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19389">
                <a:tc>
                  <a:txBody>
                    <a:bodyPr/>
                    <a:lstStyle/>
                    <a:p>
                      <a:pPr algn="ctr" fontAlgn="ctr"/>
                      <a:r>
                        <a:rPr lang="en-US" altLang="ja-JP" sz="700" u="none" strike="noStrike" dirty="0">
                          <a:effectLst/>
                        </a:rPr>
                        <a:t>25</a:t>
                      </a:r>
                      <a:endParaRPr lang="en-US" altLang="ja-JP" sz="700" b="0" i="0" u="none" strike="noStrike" dirty="0">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a:effectLst/>
                        </a:rPr>
                        <a:t>いこいの村・栗の木寮</a:t>
                      </a:r>
                      <a:endParaRPr lang="ja-JP" altLang="en-US" sz="700" b="0" i="0" u="none" strike="noStrike">
                        <a:effectLst/>
                        <a:latin typeface="ＭＳ Ｐゴシック"/>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700" u="none" strike="noStrike" dirty="0">
                          <a:effectLst/>
                          <a:latin typeface="+mn-ea"/>
                          <a:ea typeface="+mn-ea"/>
                        </a:rPr>
                        <a:t>生活介護・施設入所支援</a:t>
                      </a:r>
                      <a:endParaRPr lang="ja-JP" altLang="en-US" sz="7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zh-TW" altLang="en-US" sz="700" u="none" strike="noStrike" dirty="0">
                          <a:effectLst/>
                          <a:latin typeface="ＭＳ Ｐゴシック" panose="020B0600070205080204" pitchFamily="50" charset="-128"/>
                          <a:ea typeface="ＭＳ Ｐゴシック" panose="020B0600070205080204" pitchFamily="50" charset="-128"/>
                        </a:rPr>
                        <a:t>京都府綾部市十倉名畑町久瀬谷２</a:t>
                      </a:r>
                      <a:endParaRPr lang="zh-TW" altLang="en-US" sz="700" b="0"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mn-ea"/>
                          <a:ea typeface="+mn-ea"/>
                        </a:rPr>
                        <a:t>　</a:t>
                      </a:r>
                      <a:endParaRPr lang="ja-JP" altLang="en-US" sz="8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mn-ea"/>
                          <a:ea typeface="+mn-ea"/>
                        </a:rPr>
                        <a:t>　</a:t>
                      </a:r>
                      <a:endParaRPr lang="ja-JP" altLang="en-US" sz="8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mn-ea"/>
                          <a:ea typeface="+mn-ea"/>
                        </a:rPr>
                        <a:t>　</a:t>
                      </a:r>
                      <a:endParaRPr lang="ja-JP" altLang="en-US" sz="8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fontAlgn="ctr"/>
                      <a:r>
                        <a:rPr lang="ja-JP" altLang="en-US" sz="800" u="none" strike="noStrike" dirty="0">
                          <a:effectLst/>
                          <a:latin typeface="+mn-ea"/>
                          <a:ea typeface="+mn-ea"/>
                        </a:rPr>
                        <a:t>　</a:t>
                      </a:r>
                      <a:endParaRPr lang="ja-JP" altLang="en-US" sz="800" b="0" i="0" u="none" strike="noStrike" dirty="0">
                        <a:effectLst/>
                        <a:latin typeface="+mn-ea"/>
                        <a:ea typeface="+mn-ea"/>
                      </a:endParaRPr>
                    </a:p>
                  </a:txBody>
                  <a:tcPr marL="0" marR="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31181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868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latin typeface="+mj-ea"/>
                <a:ea typeface="+mj-ea"/>
              </a:rPr>
              <a:t>　（参考資料</a:t>
            </a:r>
            <a:r>
              <a:rPr lang="en-US" altLang="ja-JP" sz="2800" dirty="0" smtClean="0">
                <a:solidFill>
                  <a:schemeClr val="tx1"/>
                </a:solidFill>
                <a:latin typeface="+mj-ea"/>
                <a:ea typeface="+mj-ea"/>
              </a:rPr>
              <a:t>2</a:t>
            </a:r>
            <a:r>
              <a:rPr lang="ja-JP" altLang="en-US" sz="2800" dirty="0" smtClean="0">
                <a:solidFill>
                  <a:schemeClr val="tx1"/>
                </a:solidFill>
                <a:latin typeface="+mj-ea"/>
                <a:ea typeface="+mj-ea"/>
              </a:rPr>
              <a:t>）</a:t>
            </a:r>
            <a:endParaRPr lang="ja-JP" altLang="en-US" sz="2800" dirty="0">
              <a:solidFill>
                <a:schemeClr val="tx1"/>
              </a:solidFill>
              <a:latin typeface="+mj-ea"/>
              <a:ea typeface="+mj-ea"/>
            </a:endParaRPr>
          </a:p>
        </p:txBody>
      </p:sp>
      <p:sp>
        <p:nvSpPr>
          <p:cNvPr id="5" name="正方形/長方形 4"/>
          <p:cNvSpPr/>
          <p:nvPr/>
        </p:nvSpPr>
        <p:spPr>
          <a:xfrm>
            <a:off x="107504" y="692696"/>
            <a:ext cx="8928992" cy="55446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dirty="0" smtClean="0">
                <a:solidFill>
                  <a:schemeClr val="tx1"/>
                </a:solidFill>
                <a:latin typeface="+mj-ea"/>
              </a:rPr>
              <a:t>視覚・聴覚</a:t>
            </a:r>
            <a:r>
              <a:rPr lang="ja-JP" altLang="en-US" dirty="0">
                <a:solidFill>
                  <a:schemeClr val="tx1"/>
                </a:solidFill>
                <a:latin typeface="+mj-ea"/>
              </a:rPr>
              <a:t>言語障害者支援体制</a:t>
            </a:r>
            <a:r>
              <a:rPr lang="ja-JP" altLang="en-US" dirty="0" smtClean="0">
                <a:solidFill>
                  <a:schemeClr val="tx1"/>
                </a:solidFill>
                <a:latin typeface="+mj-ea"/>
              </a:rPr>
              <a:t>加算及び食事提供体制加算　取得状況</a:t>
            </a:r>
            <a:endParaRPr lang="en-US" altLang="ja-JP" dirty="0" smtClean="0">
              <a:solidFill>
                <a:schemeClr val="tx1"/>
              </a:solidFill>
              <a:latin typeface="+mj-ea"/>
            </a:endParaRPr>
          </a:p>
          <a:p>
            <a:pPr>
              <a:spcBef>
                <a:spcPts val="600"/>
              </a:spcBef>
              <a:spcAft>
                <a:spcPts val="600"/>
              </a:spcAft>
            </a:pPr>
            <a:endParaRPr lang="en-US" altLang="ja-JP" dirty="0">
              <a:solidFill>
                <a:schemeClr val="tx1"/>
              </a:solidFill>
              <a:latin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3278039484"/>
              </p:ext>
            </p:extLst>
          </p:nvPr>
        </p:nvGraphicFramePr>
        <p:xfrm>
          <a:off x="251519" y="1196755"/>
          <a:ext cx="8640960" cy="4516304"/>
        </p:xfrm>
        <a:graphic>
          <a:graphicData uri="http://schemas.openxmlformats.org/drawingml/2006/table">
            <a:tbl>
              <a:tblPr>
                <a:tableStyleId>{BC89EF96-8CEA-46FF-86C4-4CE0E7609802}</a:tableStyleId>
              </a:tblPr>
              <a:tblGrid>
                <a:gridCol w="2224204"/>
                <a:gridCol w="2139888"/>
                <a:gridCol w="2139888"/>
                <a:gridCol w="2136980"/>
              </a:tblGrid>
              <a:tr h="331730">
                <a:tc rowSpan="2">
                  <a:txBody>
                    <a:bodyPr/>
                    <a:lstStyle/>
                    <a:p>
                      <a:pPr algn="ctr" fontAlgn="ctr"/>
                      <a:r>
                        <a:rPr lang="ja-JP" altLang="en-US" sz="1200" u="none" strike="noStrike" dirty="0">
                          <a:effectLst/>
                        </a:rPr>
                        <a:t>　</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ctr" fontAlgn="ctr"/>
                      <a:r>
                        <a:rPr lang="ja-JP" altLang="en-US" sz="1200" u="none" strike="noStrike" dirty="0">
                          <a:effectLst/>
                          <a:latin typeface="ＭＳ Ｐゴシック" panose="020B0600070205080204" pitchFamily="50" charset="-128"/>
                          <a:ea typeface="ＭＳ Ｐゴシック" panose="020B0600070205080204" pitchFamily="50" charset="-128"/>
                        </a:rPr>
                        <a:t>平成</a:t>
                      </a:r>
                      <a:r>
                        <a:rPr lang="en-US" altLang="ja-JP" sz="1200" u="none" strike="noStrike" dirty="0">
                          <a:effectLst/>
                          <a:latin typeface="ＭＳ Ｐゴシック" panose="020B0600070205080204" pitchFamily="50" charset="-128"/>
                          <a:ea typeface="ＭＳ Ｐゴシック" panose="020B0600070205080204" pitchFamily="50" charset="-128"/>
                        </a:rPr>
                        <a:t>28</a:t>
                      </a:r>
                      <a:r>
                        <a:rPr lang="ja-JP" altLang="en-US" sz="1200" u="none" strike="noStrike" dirty="0">
                          <a:effectLst/>
                          <a:latin typeface="ＭＳ Ｐゴシック" panose="020B0600070205080204" pitchFamily="50" charset="-128"/>
                          <a:ea typeface="ＭＳ Ｐゴシック" panose="020B0600070205080204" pitchFamily="50" charset="-128"/>
                        </a:rPr>
                        <a:t>年</a:t>
                      </a:r>
                      <a:r>
                        <a:rPr lang="en-US" altLang="ja-JP" sz="1200" u="none" strike="noStrike" dirty="0">
                          <a:effectLst/>
                          <a:latin typeface="ＭＳ Ｐゴシック" panose="020B0600070205080204" pitchFamily="50" charset="-128"/>
                          <a:ea typeface="ＭＳ Ｐゴシック" panose="020B0600070205080204" pitchFamily="50" charset="-128"/>
                        </a:rPr>
                        <a:t>12</a:t>
                      </a:r>
                      <a:r>
                        <a:rPr lang="ja-JP" altLang="en-US" sz="1200" u="none" strike="noStrike" dirty="0">
                          <a:effectLst/>
                          <a:latin typeface="ＭＳ Ｐゴシック" panose="020B0600070205080204" pitchFamily="50" charset="-128"/>
                          <a:ea typeface="ＭＳ Ｐゴシック" panose="020B0600070205080204" pitchFamily="50" charset="-128"/>
                        </a:rPr>
                        <a:t>月国保連データより</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gridSpan="2">
                  <a:txBody>
                    <a:bodyPr/>
                    <a:lstStyle/>
                    <a:p>
                      <a:pPr algn="ctr" fontAlgn="ctr"/>
                      <a:r>
                        <a:rPr lang="ja-JP" altLang="en-US" sz="1200" u="none" strike="noStrike">
                          <a:effectLst/>
                          <a:latin typeface="ＭＳ Ｐゴシック" panose="020B0600070205080204" pitchFamily="50" charset="-128"/>
                          <a:ea typeface="ＭＳ Ｐゴシック" panose="020B0600070205080204" pitchFamily="50" charset="-128"/>
                        </a:rPr>
                        <a:t>平成</a:t>
                      </a:r>
                      <a:r>
                        <a:rPr lang="en-US" altLang="ja-JP" sz="1200" u="none" strike="noStrike">
                          <a:effectLst/>
                          <a:latin typeface="ＭＳ Ｐゴシック" panose="020B0600070205080204" pitchFamily="50" charset="-128"/>
                          <a:ea typeface="ＭＳ Ｐゴシック" panose="020B0600070205080204" pitchFamily="50" charset="-128"/>
                        </a:rPr>
                        <a:t>29</a:t>
                      </a:r>
                      <a:r>
                        <a:rPr lang="ja-JP" altLang="en-US" sz="1200" u="none" strike="noStrike">
                          <a:effectLst/>
                          <a:latin typeface="ＭＳ Ｐゴシック" panose="020B0600070205080204" pitchFamily="50" charset="-128"/>
                          <a:ea typeface="ＭＳ Ｐゴシック" panose="020B0600070205080204" pitchFamily="50" charset="-128"/>
                        </a:rPr>
                        <a:t>年</a:t>
                      </a:r>
                      <a:r>
                        <a:rPr lang="en-US" altLang="ja-JP" sz="1200" u="none" strike="noStrike">
                          <a:effectLst/>
                          <a:latin typeface="ＭＳ Ｐゴシック" panose="020B0600070205080204" pitchFamily="50" charset="-128"/>
                          <a:ea typeface="ＭＳ Ｐゴシック" panose="020B0600070205080204" pitchFamily="50" charset="-128"/>
                        </a:rPr>
                        <a:t>4</a:t>
                      </a:r>
                      <a:r>
                        <a:rPr lang="ja-JP" altLang="en-US" sz="1200" u="none" strike="noStrike">
                          <a:effectLst/>
                          <a:latin typeface="ＭＳ Ｐゴシック" panose="020B0600070205080204" pitchFamily="50" charset="-128"/>
                          <a:ea typeface="ＭＳ Ｐゴシック" panose="020B0600070205080204" pitchFamily="50" charset="-128"/>
                        </a:rPr>
                        <a:t>月　ろう重複協基礎データ調査より</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hMerge="1">
                  <a:txBody>
                    <a:bodyPr/>
                    <a:lstStyle/>
                    <a:p>
                      <a:endParaRPr kumimoji="1" lang="ja-JP" altLang="en-US"/>
                    </a:p>
                  </a:txBody>
                  <a:tcPr/>
                </a:tc>
              </a:tr>
              <a:tr h="531119">
                <a:tc vMerge="1">
                  <a:txBody>
                    <a:bodyPr/>
                    <a:lstStyle/>
                    <a:p>
                      <a:endParaRPr kumimoji="1" lang="ja-JP" altLang="en-US"/>
                    </a:p>
                  </a:txBody>
                  <a:tcPr/>
                </a:tc>
                <a:tc>
                  <a:txBody>
                    <a:bodyPr/>
                    <a:lstStyle/>
                    <a:p>
                      <a:pPr algn="ctr" fontAlgn="ctr"/>
                      <a:r>
                        <a:rPr lang="ja-JP" altLang="en-US" sz="1200" u="none" strike="noStrike" dirty="0" smtClean="0">
                          <a:effectLst/>
                          <a:latin typeface="ＭＳ Ｐゴシック" panose="020B0600070205080204" pitchFamily="50" charset="-128"/>
                          <a:ea typeface="ＭＳ Ｐゴシック" panose="020B0600070205080204" pitchFamily="50" charset="-128"/>
                        </a:rPr>
                        <a:t>視覚・聴覚</a:t>
                      </a:r>
                      <a:r>
                        <a:rPr lang="ja-JP" altLang="en-US" sz="1200" u="none" strike="noStrike" dirty="0">
                          <a:effectLst/>
                          <a:latin typeface="ＭＳ Ｐゴシック" panose="020B0600070205080204" pitchFamily="50" charset="-128"/>
                          <a:ea typeface="ＭＳ Ｐゴシック" panose="020B0600070205080204" pitchFamily="50" charset="-128"/>
                        </a:rPr>
                        <a:t>言語障害者支援体制加算</a:t>
                      </a:r>
                      <a:r>
                        <a:rPr lang="ja-JP" altLang="en-US" sz="1200" u="none" strike="noStrike" dirty="0" smtClean="0">
                          <a:effectLst/>
                          <a:latin typeface="ＭＳ Ｐゴシック" panose="020B0600070205080204" pitchFamily="50" charset="-128"/>
                          <a:ea typeface="ＭＳ Ｐゴシック" panose="020B0600070205080204" pitchFamily="50" charset="-128"/>
                        </a:rPr>
                        <a:t>の取得率</a:t>
                      </a:r>
                      <a:r>
                        <a:rPr lang="ja-JP" altLang="en-US" sz="1200" u="none" strike="noStrike" dirty="0">
                          <a:effectLst/>
                          <a:latin typeface="ＭＳ Ｐゴシック" panose="020B0600070205080204" pitchFamily="50" charset="-128"/>
                          <a:ea typeface="ＭＳ Ｐゴシック" panose="020B0600070205080204" pitchFamily="50" charset="-128"/>
                        </a:rPr>
                        <a:t>（％）</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ctr" fontAlgn="ctr"/>
                      <a:r>
                        <a:rPr lang="ja-JP" altLang="en-US" sz="1200" u="none" strike="noStrike" smtClean="0">
                          <a:effectLst/>
                          <a:latin typeface="ＭＳ Ｐゴシック" panose="020B0600070205080204" pitchFamily="50" charset="-128"/>
                          <a:ea typeface="ＭＳ Ｐゴシック" panose="020B0600070205080204" pitchFamily="50" charset="-128"/>
                        </a:rPr>
                        <a:t>視覚・聴覚</a:t>
                      </a:r>
                      <a:r>
                        <a:rPr lang="ja-JP" altLang="en-US" sz="1200" u="none" strike="noStrike" dirty="0">
                          <a:effectLst/>
                          <a:latin typeface="ＭＳ Ｐゴシック" panose="020B0600070205080204" pitchFamily="50" charset="-128"/>
                          <a:ea typeface="ＭＳ Ｐゴシック" panose="020B0600070205080204" pitchFamily="50" charset="-128"/>
                        </a:rPr>
                        <a:t>言語障害者支援体制加算の取得率（％）</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ctr" fontAlgn="ctr"/>
                      <a:r>
                        <a:rPr lang="ja-JP" altLang="en-US" sz="1200" u="none" strike="noStrike" dirty="0">
                          <a:effectLst/>
                          <a:latin typeface="ＭＳ Ｐゴシック" panose="020B0600070205080204" pitchFamily="50" charset="-128"/>
                          <a:ea typeface="ＭＳ Ｐゴシック" panose="020B0600070205080204" pitchFamily="50" charset="-128"/>
                        </a:rPr>
                        <a:t>食事提供体制加算の</a:t>
                      </a:r>
                      <a:br>
                        <a:rPr lang="ja-JP" altLang="en-US" sz="1200" u="none" strike="noStrike" dirty="0">
                          <a:effectLst/>
                          <a:latin typeface="ＭＳ Ｐゴシック" panose="020B0600070205080204" pitchFamily="50" charset="-128"/>
                          <a:ea typeface="ＭＳ Ｐゴシック" panose="020B0600070205080204" pitchFamily="50" charset="-128"/>
                        </a:rPr>
                      </a:br>
                      <a:r>
                        <a:rPr lang="ja-JP" altLang="en-US" sz="1200" u="none" strike="noStrike" dirty="0">
                          <a:effectLst/>
                          <a:latin typeface="ＭＳ Ｐゴシック" panose="020B0600070205080204" pitchFamily="50" charset="-128"/>
                          <a:ea typeface="ＭＳ Ｐゴシック" panose="020B0600070205080204" pitchFamily="50" charset="-128"/>
                        </a:rPr>
                        <a:t>取得率（％）</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生活介護</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1.7%</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dirty="0">
                          <a:effectLst/>
                        </a:rPr>
                        <a:t>87.5%</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dirty="0">
                          <a:effectLst/>
                        </a:rPr>
                        <a:t>62.5%</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施設入所</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3.3%</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87.5%</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l"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zh-TW" altLang="en-US" sz="1200" u="none" strike="noStrike" dirty="0">
                          <a:effectLst/>
                          <a:latin typeface="ＭＳ Ｐゴシック" panose="020B0600070205080204" pitchFamily="50" charset="-128"/>
                          <a:ea typeface="ＭＳ Ｐゴシック" panose="020B0600070205080204" pitchFamily="50" charset="-128"/>
                        </a:rPr>
                        <a:t>自立訓練（機能訓練）</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9.9%</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100.0%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100.0%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zh-TW" altLang="en-US" sz="1200" u="none" strike="noStrike" dirty="0">
                          <a:effectLst/>
                          <a:latin typeface="ＭＳ Ｐゴシック" panose="020B0600070205080204" pitchFamily="50" charset="-128"/>
                          <a:ea typeface="ＭＳ Ｐゴシック" panose="020B0600070205080204" pitchFamily="50" charset="-128"/>
                        </a:rPr>
                        <a:t>自立訓練（生活訓練）</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0.4%</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100.0%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zh-TW" altLang="en-US" sz="1200" u="none" strike="noStrike" dirty="0">
                          <a:effectLst/>
                          <a:latin typeface="ＭＳ Ｐゴシック" panose="020B0600070205080204" pitchFamily="50" charset="-128"/>
                          <a:ea typeface="ＭＳ Ｐゴシック" panose="020B0600070205080204" pitchFamily="50" charset="-128"/>
                        </a:rPr>
                        <a:t>宿泊型自立訓練</a:t>
                      </a:r>
                      <a:endParaRPr lang="zh-TW"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dirty="0">
                          <a:effectLst/>
                        </a:rPr>
                        <a:t>0.0%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就労移行</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0.6%</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50.0%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就労継続</a:t>
                      </a:r>
                      <a:r>
                        <a:rPr lang="en-US" sz="1200" u="none" strike="noStrike" dirty="0">
                          <a:effectLst/>
                          <a:latin typeface="ＭＳ Ｐゴシック" panose="020B0600070205080204" pitchFamily="50" charset="-128"/>
                          <a:ea typeface="ＭＳ Ｐゴシック" panose="020B0600070205080204" pitchFamily="50" charset="-128"/>
                        </a:rPr>
                        <a:t>Ａ</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0.4%</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就労継続</a:t>
                      </a:r>
                      <a:r>
                        <a:rPr lang="en-US" sz="1200" u="none" strike="noStrike" dirty="0">
                          <a:effectLst/>
                          <a:latin typeface="ＭＳ Ｐゴシック" panose="020B0600070205080204" pitchFamily="50" charset="-128"/>
                          <a:ea typeface="ＭＳ Ｐゴシック" panose="020B0600070205080204" pitchFamily="50" charset="-128"/>
                        </a:rPr>
                        <a:t>Ｂ</a:t>
                      </a:r>
                      <a:endParaRPr 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1.0%</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95.8%</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54.1%</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79120">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共同生活</a:t>
                      </a:r>
                      <a:r>
                        <a:rPr lang="ja-JP" altLang="en-US" sz="1200" u="none" strike="noStrike" dirty="0" smtClean="0">
                          <a:effectLst/>
                          <a:latin typeface="ＭＳ Ｐゴシック" panose="020B0600070205080204" pitchFamily="50" charset="-128"/>
                          <a:ea typeface="ＭＳ Ｐゴシック" panose="020B0600070205080204" pitchFamily="50" charset="-128"/>
                        </a:rPr>
                        <a:t>援助</a:t>
                      </a:r>
                      <a:endParaRPr lang="en-US" altLang="ja-JP" sz="1200" u="none" strike="noStrike" dirty="0" smtClean="0">
                        <a:effectLst/>
                        <a:latin typeface="ＭＳ Ｐゴシック" panose="020B0600070205080204" pitchFamily="50" charset="-128"/>
                        <a:ea typeface="ＭＳ Ｐゴシック" panose="020B0600070205080204" pitchFamily="50" charset="-128"/>
                      </a:endParaRPr>
                    </a:p>
                    <a:p>
                      <a:pPr algn="l" fontAlgn="ctr"/>
                      <a:r>
                        <a:rPr lang="ja-JP" altLang="en-US" sz="1200" u="none" strike="noStrike" dirty="0" smtClean="0">
                          <a:effectLst/>
                          <a:latin typeface="ＭＳ Ｐゴシック" panose="020B0600070205080204" pitchFamily="50" charset="-128"/>
                          <a:ea typeface="ＭＳ Ｐゴシック" panose="020B0600070205080204" pitchFamily="50" charset="-128"/>
                        </a:rPr>
                        <a:t>（</a:t>
                      </a:r>
                      <a:r>
                        <a:rPr lang="ja-JP" altLang="en-US" sz="1200" u="none" strike="noStrike" dirty="0">
                          <a:effectLst/>
                          <a:latin typeface="ＭＳ Ｐゴシック" panose="020B0600070205080204" pitchFamily="50" charset="-128"/>
                          <a:ea typeface="ＭＳ Ｐゴシック" panose="020B0600070205080204" pitchFamily="50" charset="-128"/>
                        </a:rPr>
                        <a:t>介護サービス包括型）</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0.6%</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l"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r>
                        <a:rPr lang="ja-JP" altLang="en-US" sz="1200" u="none" strike="noStrike" dirty="0">
                          <a:effectLst/>
                          <a:latin typeface="ＭＳ Ｐゴシック" panose="020B0600070205080204" pitchFamily="50" charset="-128"/>
                          <a:ea typeface="ＭＳ Ｐゴシック" panose="020B0600070205080204" pitchFamily="50" charset="-128"/>
                        </a:rPr>
                        <a:t>共同生活</a:t>
                      </a:r>
                      <a:r>
                        <a:rPr lang="ja-JP" altLang="en-US" sz="1200" u="none" strike="noStrike" dirty="0" smtClean="0">
                          <a:effectLst/>
                          <a:latin typeface="ＭＳ Ｐゴシック" panose="020B0600070205080204" pitchFamily="50" charset="-128"/>
                          <a:ea typeface="ＭＳ Ｐゴシック" panose="020B0600070205080204" pitchFamily="50" charset="-128"/>
                        </a:rPr>
                        <a:t>援助</a:t>
                      </a:r>
                      <a:endParaRPr lang="en-US" altLang="ja-JP" sz="1200" u="none" strike="noStrike" dirty="0" smtClean="0">
                        <a:effectLst/>
                        <a:latin typeface="ＭＳ Ｐゴシック" panose="020B0600070205080204" pitchFamily="50" charset="-128"/>
                        <a:ea typeface="ＭＳ Ｐゴシック" panose="020B0600070205080204" pitchFamily="50" charset="-128"/>
                      </a:endParaRPr>
                    </a:p>
                    <a:p>
                      <a:pPr algn="l" fontAlgn="ctr"/>
                      <a:r>
                        <a:rPr lang="ja-JP" altLang="en-US" sz="1200" u="none" strike="noStrike" dirty="0" smtClean="0">
                          <a:effectLst/>
                          <a:latin typeface="ＭＳ Ｐゴシック" panose="020B0600070205080204" pitchFamily="50" charset="-128"/>
                          <a:ea typeface="ＭＳ Ｐゴシック" panose="020B0600070205080204" pitchFamily="50" charset="-128"/>
                        </a:rPr>
                        <a:t>（</a:t>
                      </a:r>
                      <a:r>
                        <a:rPr lang="ja-JP" altLang="en-US" sz="1200" u="none" strike="noStrike" dirty="0">
                          <a:effectLst/>
                          <a:latin typeface="ＭＳ Ｐゴシック" panose="020B0600070205080204" pitchFamily="50" charset="-128"/>
                          <a:ea typeface="ＭＳ Ｐゴシック" panose="020B0600070205080204" pitchFamily="50" charset="-128"/>
                        </a:rPr>
                        <a:t>外部サービス利用型）</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en-US" altLang="ja-JP" sz="1200" u="none" strike="noStrike">
                          <a:effectLst/>
                        </a:rPr>
                        <a:t>0.1%</a:t>
                      </a:r>
                      <a:endPar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a:effectLst/>
                        </a:rPr>
                        <a:t>－</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l" fontAlgn="ctr"/>
                      <a:r>
                        <a:rPr lang="ja-JP" altLang="en-US" sz="1200" u="none" strike="noStrike">
                          <a:effectLst/>
                        </a:rPr>
                        <a:t>　</a:t>
                      </a: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r h="322252">
                <a:tc>
                  <a:txBody>
                    <a:bodyPr/>
                    <a:lstStyle/>
                    <a:p>
                      <a:pPr algn="l" fontAlgn="ct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l" fontAlgn="ctr"/>
                      <a:endParaRPr lang="ja-JP" altLang="en-US" sz="12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dirty="0">
                          <a:effectLst/>
                        </a:rPr>
                        <a:t>全体　　　　　　        　　</a:t>
                      </a:r>
                      <a:r>
                        <a:rPr lang="en-US" altLang="ja-JP" sz="1200" u="none" strike="noStrike" dirty="0" smtClean="0">
                          <a:effectLst/>
                        </a:rPr>
                        <a:t>90.4%</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c>
                  <a:txBody>
                    <a:bodyPr/>
                    <a:lstStyle/>
                    <a:p>
                      <a:pPr algn="r" fontAlgn="ctr"/>
                      <a:r>
                        <a:rPr lang="ja-JP" altLang="en-US" sz="1200" u="none" strike="noStrike" dirty="0">
                          <a:effectLst/>
                        </a:rPr>
                        <a:t>全体　　　　          　　　</a:t>
                      </a:r>
                      <a:r>
                        <a:rPr lang="en-US" altLang="ja-JP" sz="1200" u="none" strike="noStrike" dirty="0" smtClean="0">
                          <a:effectLst/>
                        </a:rPr>
                        <a:t>54.5%</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307" marR="8307" marT="8307" marB="0" anchor="ctr"/>
                </a:tc>
              </a:tr>
            </a:tbl>
          </a:graphicData>
        </a:graphic>
      </p:graphicFrame>
    </p:spTree>
    <p:extLst>
      <p:ext uri="{BB962C8B-B14F-4D97-AF65-F5344CB8AC3E}">
        <p14:creationId xmlns:p14="http://schemas.microsoft.com/office/powerpoint/2010/main" val="3279837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4868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chemeClr val="tx1"/>
                </a:solidFill>
                <a:latin typeface="+mj-ea"/>
                <a:ea typeface="+mj-ea"/>
              </a:rPr>
              <a:t>　（参考資料</a:t>
            </a:r>
            <a:r>
              <a:rPr lang="en-US" altLang="ja-JP" sz="2800" dirty="0" smtClean="0">
                <a:solidFill>
                  <a:schemeClr val="tx1"/>
                </a:solidFill>
                <a:latin typeface="+mj-ea"/>
                <a:ea typeface="+mj-ea"/>
              </a:rPr>
              <a:t>3</a:t>
            </a:r>
            <a:r>
              <a:rPr lang="ja-JP" altLang="en-US" sz="2800" dirty="0" smtClean="0">
                <a:solidFill>
                  <a:schemeClr val="tx1"/>
                </a:solidFill>
                <a:latin typeface="+mj-ea"/>
                <a:ea typeface="+mj-ea"/>
              </a:rPr>
              <a:t>）</a:t>
            </a:r>
            <a:endParaRPr lang="ja-JP" altLang="en-US" sz="2800" dirty="0">
              <a:solidFill>
                <a:schemeClr val="tx1"/>
              </a:solidFill>
              <a:latin typeface="+mj-ea"/>
              <a:ea typeface="+mj-ea"/>
            </a:endParaRPr>
          </a:p>
        </p:txBody>
      </p:sp>
      <p:sp>
        <p:nvSpPr>
          <p:cNvPr id="5" name="正方形/長方形 4"/>
          <p:cNvSpPr/>
          <p:nvPr/>
        </p:nvSpPr>
        <p:spPr>
          <a:xfrm>
            <a:off x="107504" y="692696"/>
            <a:ext cx="8928992" cy="59766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600"/>
              </a:spcBef>
              <a:spcAft>
                <a:spcPts val="600"/>
              </a:spcAft>
            </a:pPr>
            <a:r>
              <a:rPr lang="ja-JP" altLang="en-US" dirty="0">
                <a:solidFill>
                  <a:schemeClr val="tx1"/>
                </a:solidFill>
                <a:latin typeface="+mj-ea"/>
                <a:ea typeface="+mj-ea"/>
              </a:rPr>
              <a:t>全国聴覚・</a:t>
            </a:r>
            <a:r>
              <a:rPr lang="ja-JP" altLang="en-US" dirty="0" err="1">
                <a:solidFill>
                  <a:schemeClr val="tx1"/>
                </a:solidFill>
                <a:latin typeface="+mj-ea"/>
                <a:ea typeface="+mj-ea"/>
              </a:rPr>
              <a:t>ろう</a:t>
            </a:r>
            <a:r>
              <a:rPr lang="ja-JP" altLang="en-US" dirty="0">
                <a:solidFill>
                  <a:schemeClr val="tx1"/>
                </a:solidFill>
                <a:latin typeface="+mj-ea"/>
                <a:ea typeface="+mj-ea"/>
              </a:rPr>
              <a:t>重複児施設協</a:t>
            </a:r>
            <a:r>
              <a:rPr lang="ja-JP" altLang="en-US" dirty="0" smtClean="0">
                <a:solidFill>
                  <a:schemeClr val="tx1"/>
                </a:solidFill>
                <a:latin typeface="+mj-ea"/>
                <a:ea typeface="+mj-ea"/>
              </a:rPr>
              <a:t>議会（平成</a:t>
            </a:r>
            <a:r>
              <a:rPr lang="ja-JP" altLang="en-US" dirty="0">
                <a:solidFill>
                  <a:schemeClr val="tx1"/>
                </a:solidFill>
                <a:latin typeface="+mj-ea"/>
                <a:ea typeface="+mj-ea"/>
              </a:rPr>
              <a:t>２７年</a:t>
            </a:r>
            <a:r>
              <a:rPr lang="ja-JP" altLang="en-US" dirty="0" smtClean="0">
                <a:solidFill>
                  <a:schemeClr val="tx1"/>
                </a:solidFill>
                <a:latin typeface="+mj-ea"/>
                <a:ea typeface="+mj-ea"/>
              </a:rPr>
              <a:t>３月発足・現在１３</a:t>
            </a:r>
            <a:r>
              <a:rPr lang="ja-JP" altLang="en-US" dirty="0">
                <a:solidFill>
                  <a:schemeClr val="tx1"/>
                </a:solidFill>
                <a:latin typeface="+mj-ea"/>
              </a:rPr>
              <a:t>ヶ所</a:t>
            </a:r>
            <a:r>
              <a:rPr lang="ja-JP" altLang="en-US" dirty="0" smtClean="0">
                <a:solidFill>
                  <a:schemeClr val="tx1"/>
                </a:solidFill>
                <a:latin typeface="+mj-ea"/>
                <a:ea typeface="+mj-ea"/>
              </a:rPr>
              <a:t>）</a:t>
            </a:r>
            <a:endParaRPr lang="ja-JP" altLang="en-US" dirty="0">
              <a:solidFill>
                <a:schemeClr val="tx1"/>
              </a:solidFill>
              <a:latin typeface="+mj-ea"/>
              <a:ea typeface="+mj-ea"/>
            </a:endParaRPr>
          </a:p>
          <a:p>
            <a:pPr>
              <a:spcBef>
                <a:spcPts val="600"/>
              </a:spcBef>
              <a:spcAft>
                <a:spcPts val="600"/>
              </a:spcAft>
            </a:pPr>
            <a:r>
              <a:rPr lang="ja-JP" altLang="en-US" dirty="0">
                <a:solidFill>
                  <a:srgbClr val="FF0000"/>
                </a:solidFill>
                <a:latin typeface="+mj-ea"/>
                <a:ea typeface="+mj-ea"/>
              </a:rPr>
              <a:t>　</a:t>
            </a:r>
            <a:endParaRPr lang="en-US" altLang="ja-JP" dirty="0">
              <a:solidFill>
                <a:srgbClr val="FF0000"/>
              </a:solidFill>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651847785"/>
              </p:ext>
            </p:extLst>
          </p:nvPr>
        </p:nvGraphicFramePr>
        <p:xfrm>
          <a:off x="251520" y="1268760"/>
          <a:ext cx="8640959" cy="4968548"/>
        </p:xfrm>
        <a:graphic>
          <a:graphicData uri="http://schemas.openxmlformats.org/drawingml/2006/table">
            <a:tbl>
              <a:tblPr>
                <a:tableStyleId>{BC89EF96-8CEA-46FF-86C4-4CE0E7609802}</a:tableStyleId>
              </a:tblPr>
              <a:tblGrid>
                <a:gridCol w="307848"/>
                <a:gridCol w="2760012"/>
                <a:gridCol w="583848"/>
                <a:gridCol w="583848"/>
                <a:gridCol w="4405403"/>
              </a:tblGrid>
              <a:tr h="356398">
                <a:tc>
                  <a:txBody>
                    <a:bodyPr/>
                    <a:lstStyle/>
                    <a:p>
                      <a:pPr algn="ctr" fontAlgn="ctr"/>
                      <a:r>
                        <a:rPr lang="ja-JP" altLang="en-US" sz="1050" u="none" strike="noStrike" dirty="0">
                          <a:effectLst/>
                          <a:latin typeface="ＭＳ Ｐゴシック" panose="020B0600070205080204" pitchFamily="50" charset="-128"/>
                          <a:ea typeface="ＭＳ Ｐゴシック" panose="020B0600070205080204" pitchFamily="50" charset="-128"/>
                        </a:rPr>
                        <a:t>№</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zh-TW" altLang="en-US" sz="1050" u="none" strike="noStrike" dirty="0">
                          <a:effectLst/>
                          <a:latin typeface="ＭＳ Ｐゴシック" panose="020B0600070205080204" pitchFamily="50" charset="-128"/>
                          <a:ea typeface="ＭＳ Ｐゴシック" panose="020B0600070205080204" pitchFamily="50" charset="-128"/>
                        </a:rPr>
                        <a:t>事　業　所　名</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zh-TW" altLang="en-US" sz="1050" u="none" strike="noStrike" dirty="0">
                          <a:effectLst/>
                          <a:latin typeface="ＭＳ Ｐゴシック" panose="020B0600070205080204" pitchFamily="50" charset="-128"/>
                          <a:ea typeface="ＭＳ Ｐゴシック" panose="020B0600070205080204" pitchFamily="50" charset="-128"/>
                        </a:rPr>
                        <a:t>児童発達支援</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dirty="0">
                          <a:effectLst/>
                          <a:latin typeface="ＭＳ Ｐゴシック" panose="020B0600070205080204" pitchFamily="50" charset="-128"/>
                          <a:ea typeface="ＭＳ Ｐゴシック" panose="020B0600070205080204" pitchFamily="50" charset="-128"/>
                        </a:rPr>
                        <a:t>放課後等デイ</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dirty="0">
                          <a:effectLst/>
                          <a:latin typeface="ＭＳ Ｐゴシック" panose="020B0600070205080204" pitchFamily="50" charset="-128"/>
                          <a:ea typeface="ＭＳ Ｐゴシック" panose="020B0600070205080204" pitchFamily="50" charset="-128"/>
                        </a:rPr>
                        <a:t>住　　　　　　　　　　　　　所</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1</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聴覚障害児児童クラブきらきら</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群馬県前橋市南町２丁目６６</a:t>
                      </a:r>
                      <a:r>
                        <a:rPr lang="en-US" altLang="zh-TW" sz="1050" u="none" strike="noStrike" dirty="0">
                          <a:effectLst/>
                          <a:latin typeface="ＭＳ Ｐゴシック" panose="020B0600070205080204" pitchFamily="50" charset="-128"/>
                          <a:ea typeface="ＭＳ Ｐゴシック" panose="020B0600070205080204" pitchFamily="50" charset="-128"/>
                        </a:rPr>
                        <a:t>-</a:t>
                      </a:r>
                      <a:r>
                        <a:rPr lang="zh-TW" altLang="en-US" sz="1050" u="none" strike="noStrike" dirty="0">
                          <a:effectLst/>
                          <a:latin typeface="ＭＳ Ｐゴシック" panose="020B0600070205080204" pitchFamily="50" charset="-128"/>
                          <a:ea typeface="ＭＳ Ｐゴシック" panose="020B0600070205080204" pitchFamily="50" charset="-128"/>
                        </a:rPr>
                        <a:t>９</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2</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クラブかたつむり</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　</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東京都国分寺市日吉町</a:t>
                      </a:r>
                      <a:r>
                        <a:rPr lang="en-US" altLang="ja-JP" sz="1050" u="none" strike="noStrike" dirty="0">
                          <a:effectLst/>
                          <a:latin typeface="ＭＳ Ｐゴシック" panose="020B0600070205080204" pitchFamily="50" charset="-128"/>
                          <a:ea typeface="ＭＳ Ｐゴシック" panose="020B0600070205080204" pitchFamily="50" charset="-128"/>
                        </a:rPr>
                        <a:t>4-29-12</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3</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きこえこども支援センターひなげし</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石川県金沢市円光寺２－５－１</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4</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聴覚・</a:t>
                      </a:r>
                      <a:r>
                        <a:rPr lang="ja-JP" altLang="en-US" sz="1050" u="none" strike="noStrike" dirty="0" err="1">
                          <a:effectLst/>
                          <a:latin typeface="ＭＳ Ｐゴシック" panose="020B0600070205080204" pitchFamily="50" charset="-128"/>
                          <a:ea typeface="ＭＳ Ｐゴシック" panose="020B0600070205080204" pitchFamily="50" charset="-128"/>
                        </a:rPr>
                        <a:t>ろう</a:t>
                      </a:r>
                      <a:r>
                        <a:rPr lang="ja-JP" altLang="en-US" sz="1050" u="none" strike="noStrike" dirty="0">
                          <a:effectLst/>
                          <a:latin typeface="ＭＳ Ｐゴシック" panose="020B0600070205080204" pitchFamily="50" charset="-128"/>
                          <a:ea typeface="ＭＳ Ｐゴシック" panose="020B0600070205080204" pitchFamily="50" charset="-128"/>
                        </a:rPr>
                        <a:t>重複センターつくしっこ</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愛知県名古屋市千種区今池南</a:t>
                      </a:r>
                      <a:r>
                        <a:rPr lang="en-US" altLang="zh-TW" sz="1050" u="none" strike="noStrike" dirty="0">
                          <a:effectLst/>
                          <a:latin typeface="ＭＳ Ｐゴシック" panose="020B0600070205080204" pitchFamily="50" charset="-128"/>
                          <a:ea typeface="ＭＳ Ｐゴシック" panose="020B0600070205080204" pitchFamily="50" charset="-128"/>
                        </a:rPr>
                        <a:t>30</a:t>
                      </a:r>
                      <a:r>
                        <a:rPr lang="zh-TW" altLang="en-US" sz="1050" u="none" strike="noStrike" dirty="0">
                          <a:effectLst/>
                          <a:latin typeface="ＭＳ Ｐゴシック" panose="020B0600070205080204" pitchFamily="50" charset="-128"/>
                          <a:ea typeface="ＭＳ Ｐゴシック" panose="020B0600070205080204" pitchFamily="50" charset="-128"/>
                        </a:rPr>
                        <a:t>番</a:t>
                      </a:r>
                      <a:r>
                        <a:rPr lang="en-US" altLang="zh-TW" sz="1050" u="none" strike="noStrike" dirty="0">
                          <a:effectLst/>
                          <a:latin typeface="ＭＳ Ｐゴシック" panose="020B0600070205080204" pitchFamily="50" charset="-128"/>
                          <a:ea typeface="ＭＳ Ｐゴシック" panose="020B0600070205080204" pitchFamily="50" charset="-128"/>
                        </a:rPr>
                        <a:t>2</a:t>
                      </a:r>
                      <a:r>
                        <a:rPr lang="zh-TW" altLang="en-US" sz="1050" u="none" strike="noStrike" dirty="0">
                          <a:effectLst/>
                          <a:latin typeface="ＭＳ Ｐゴシック" panose="020B0600070205080204" pitchFamily="50" charset="-128"/>
                          <a:ea typeface="ＭＳ Ｐゴシック" panose="020B0600070205080204" pitchFamily="50" charset="-128"/>
                        </a:rPr>
                        <a:t>号 川島第三ﾋﾞﾙ</a:t>
                      </a:r>
                      <a:r>
                        <a:rPr lang="en-US" altLang="zh-TW" sz="1050" u="none" strike="noStrike" dirty="0">
                          <a:effectLst/>
                          <a:latin typeface="ＭＳ Ｐゴシック" panose="020B0600070205080204" pitchFamily="50" charset="-128"/>
                          <a:ea typeface="ＭＳ Ｐゴシック" panose="020B0600070205080204" pitchFamily="50" charset="-128"/>
                        </a:rPr>
                        <a:t>1-</a:t>
                      </a:r>
                      <a:r>
                        <a:rPr lang="zh-TW" altLang="en-US" sz="1050" u="none" strike="noStrike" dirty="0">
                          <a:effectLst/>
                          <a:latin typeface="ＭＳ Ｐゴシック" panose="020B0600070205080204" pitchFamily="50" charset="-128"/>
                          <a:ea typeface="ＭＳ Ｐゴシック" panose="020B0600070205080204" pitchFamily="50" charset="-128"/>
                        </a:rPr>
                        <a:t>Ａ</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5</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聴覚・</a:t>
                      </a:r>
                      <a:r>
                        <a:rPr lang="ja-JP" altLang="en-US" sz="1050" u="none" strike="noStrike" dirty="0" err="1">
                          <a:effectLst/>
                          <a:latin typeface="ＭＳ Ｐゴシック" panose="020B0600070205080204" pitchFamily="50" charset="-128"/>
                          <a:ea typeface="ＭＳ Ｐゴシック" panose="020B0600070205080204" pitchFamily="50" charset="-128"/>
                        </a:rPr>
                        <a:t>ろう</a:t>
                      </a:r>
                      <a:r>
                        <a:rPr lang="ja-JP" altLang="en-US" sz="1050" u="none" strike="noStrike" dirty="0">
                          <a:effectLst/>
                          <a:latin typeface="ＭＳ Ｐゴシック" panose="020B0600070205080204" pitchFamily="50" charset="-128"/>
                          <a:ea typeface="ＭＳ Ｐゴシック" panose="020B0600070205080204" pitchFamily="50" charset="-128"/>
                        </a:rPr>
                        <a:t>重複センター茜</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愛知県岡崎市伊賀町字</a:t>
                      </a:r>
                      <a:r>
                        <a:rPr lang="en-US" altLang="zh-TW" sz="1050" u="none" strike="noStrike" dirty="0">
                          <a:effectLst/>
                          <a:latin typeface="ＭＳ Ｐゴシック" panose="020B0600070205080204" pitchFamily="50" charset="-128"/>
                          <a:ea typeface="ＭＳ Ｐゴシック" panose="020B0600070205080204" pitchFamily="50" charset="-128"/>
                        </a:rPr>
                        <a:t>6</a:t>
                      </a:r>
                      <a:r>
                        <a:rPr lang="zh-TW" altLang="en-US" sz="1050" u="none" strike="noStrike" dirty="0">
                          <a:effectLst/>
                          <a:latin typeface="ＭＳ Ｐゴシック" panose="020B0600070205080204" pitchFamily="50" charset="-128"/>
                          <a:ea typeface="ＭＳ Ｐゴシック" panose="020B0600070205080204" pitchFamily="50" charset="-128"/>
                        </a:rPr>
                        <a:t>丁目</a:t>
                      </a:r>
                      <a:r>
                        <a:rPr lang="en-US" altLang="zh-TW" sz="1050" u="none" strike="noStrike" dirty="0">
                          <a:effectLst/>
                          <a:latin typeface="ＭＳ Ｐゴシック" panose="020B0600070205080204" pitchFamily="50" charset="-128"/>
                          <a:ea typeface="ＭＳ Ｐゴシック" panose="020B0600070205080204" pitchFamily="50" charset="-128"/>
                        </a:rPr>
                        <a:t>47</a:t>
                      </a:r>
                      <a:endParaRPr lang="en-US" altLang="zh-TW"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6398">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6</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聴覚・</a:t>
                      </a:r>
                      <a:r>
                        <a:rPr lang="ja-JP" altLang="en-US" sz="1050" u="none" strike="noStrike" dirty="0" err="1">
                          <a:effectLst/>
                          <a:latin typeface="ＭＳ Ｐゴシック" panose="020B0600070205080204" pitchFamily="50" charset="-128"/>
                          <a:ea typeface="ＭＳ Ｐゴシック" panose="020B0600070205080204" pitchFamily="50" charset="-128"/>
                        </a:rPr>
                        <a:t>ろう</a:t>
                      </a:r>
                      <a:r>
                        <a:rPr lang="ja-JP" altLang="en-US" sz="1050" u="none" strike="noStrike" dirty="0">
                          <a:effectLst/>
                          <a:latin typeface="ＭＳ Ｐゴシック" panose="020B0600070205080204" pitchFamily="50" charset="-128"/>
                          <a:ea typeface="ＭＳ Ｐゴシック" panose="020B0600070205080204" pitchFamily="50" charset="-128"/>
                        </a:rPr>
                        <a:t>重複センター楓</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smtClean="0">
                          <a:effectLst/>
                          <a:latin typeface="ＭＳ Ｐゴシック" panose="020B0600070205080204" pitchFamily="50" charset="-128"/>
                          <a:ea typeface="ＭＳ Ｐゴシック" panose="020B0600070205080204" pitchFamily="50" charset="-128"/>
                        </a:rPr>
                        <a:t>愛知県</a:t>
                      </a:r>
                      <a:r>
                        <a:rPr lang="zh-TW" altLang="en-US" sz="1050" u="none" strike="noStrike" dirty="0">
                          <a:effectLst/>
                          <a:latin typeface="ＭＳ Ｐゴシック" panose="020B0600070205080204" pitchFamily="50" charset="-128"/>
                          <a:ea typeface="ＭＳ Ｐゴシック" panose="020B0600070205080204" pitchFamily="50" charset="-128"/>
                        </a:rPr>
                        <a:t>豊橋市堂坂町</a:t>
                      </a:r>
                      <a:r>
                        <a:rPr lang="en-US" altLang="zh-TW" sz="1050" u="none" strike="noStrike" dirty="0">
                          <a:effectLst/>
                          <a:latin typeface="ＭＳ Ｐゴシック" panose="020B0600070205080204" pitchFamily="50" charset="-128"/>
                          <a:ea typeface="ＭＳ Ｐゴシック" panose="020B0600070205080204" pitchFamily="50" charset="-128"/>
                        </a:rPr>
                        <a:t>13</a:t>
                      </a:r>
                      <a:r>
                        <a:rPr lang="zh-TW" altLang="en-US" sz="1050" u="none" strike="noStrike" dirty="0">
                          <a:effectLst/>
                          <a:latin typeface="ＭＳ Ｐゴシック" panose="020B0600070205080204" pitchFamily="50" charset="-128"/>
                          <a:ea typeface="ＭＳ Ｐゴシック" panose="020B0600070205080204" pitchFamily="50" charset="-128"/>
                        </a:rPr>
                        <a:t>番地</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7</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舞鶴市聴覚障害児放課後等ﾃﾞｲｻｰﾋﾞｽ「さくら」</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京都府舞鶴市余部上</a:t>
                      </a:r>
                      <a:r>
                        <a:rPr lang="en-US" altLang="zh-TW" sz="1050" u="none" strike="noStrike" dirty="0">
                          <a:effectLst/>
                          <a:latin typeface="ＭＳ Ｐゴシック" panose="020B0600070205080204" pitchFamily="50" charset="-128"/>
                          <a:ea typeface="ＭＳ Ｐゴシック" panose="020B0600070205080204" pitchFamily="50" charset="-128"/>
                        </a:rPr>
                        <a:t>2-9</a:t>
                      </a:r>
                      <a:r>
                        <a:rPr lang="zh-TW" altLang="en-US" sz="1050" u="none" strike="noStrike" dirty="0">
                          <a:effectLst/>
                          <a:latin typeface="ＭＳ Ｐゴシック" panose="020B0600070205080204" pitchFamily="50" charset="-128"/>
                          <a:ea typeface="ＭＳ Ｐゴシック" panose="020B0600070205080204" pitchFamily="50" charset="-128"/>
                        </a:rPr>
                        <a:t>舞鶴市障害者総合支援ｾﾝﾀｰ内</a:t>
                      </a:r>
                      <a:endParaRPr lang="zh-TW"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8</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京都聴覚障害児放課後等ﾃﾞｲｻｰﾋﾞｽ「にじ」</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dirty="0">
                          <a:effectLst/>
                        </a:rPr>
                        <a:t>　</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京都府京都市上京区猪熊通丸太町下る中之町</a:t>
                      </a:r>
                      <a:r>
                        <a:rPr lang="en-US" altLang="ja-JP" sz="1050" u="none" strike="noStrike" dirty="0">
                          <a:effectLst/>
                          <a:latin typeface="ＭＳ Ｐゴシック" panose="020B0600070205080204" pitchFamily="50" charset="-128"/>
                          <a:ea typeface="ＭＳ Ｐゴシック" panose="020B0600070205080204" pitchFamily="50" charset="-128"/>
                        </a:rPr>
                        <a:t>519</a:t>
                      </a:r>
                      <a:r>
                        <a:rPr lang="ja-JP" altLang="en-US" sz="1050" u="none" strike="noStrike" dirty="0">
                          <a:effectLst/>
                          <a:latin typeface="ＭＳ Ｐゴシック" panose="020B0600070205080204" pitchFamily="50" charset="-128"/>
                          <a:ea typeface="ＭＳ Ｐゴシック" panose="020B0600070205080204" pitchFamily="50" charset="-128"/>
                        </a:rPr>
                        <a:t>京都社会福祉会館</a:t>
                      </a:r>
                      <a:r>
                        <a:rPr lang="en-US" altLang="ja-JP" sz="1050" u="none" strike="noStrike" dirty="0">
                          <a:effectLst/>
                          <a:latin typeface="ＭＳ Ｐゴシック" panose="020B0600070205080204" pitchFamily="50" charset="-128"/>
                          <a:ea typeface="ＭＳ Ｐゴシック" panose="020B0600070205080204" pitchFamily="50" charset="-128"/>
                        </a:rPr>
                        <a:t>3</a:t>
                      </a:r>
                      <a:r>
                        <a:rPr lang="ja-JP" altLang="en-US" sz="1050" u="none" strike="noStrike" dirty="0">
                          <a:effectLst/>
                          <a:latin typeface="ＭＳ Ｐゴシック" panose="020B0600070205080204" pitchFamily="50" charset="-128"/>
                          <a:ea typeface="ＭＳ Ｐゴシック" panose="020B0600070205080204" pitchFamily="50" charset="-128"/>
                        </a:rPr>
                        <a:t>階</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9</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キッズステーション　アウル</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rPr>
                        <a:t>　</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奈良県奈良市大宮町</a:t>
                      </a:r>
                      <a:r>
                        <a:rPr lang="en-US" altLang="ja-JP" sz="1050" u="none" strike="noStrike" dirty="0">
                          <a:effectLst/>
                          <a:latin typeface="ＭＳ Ｐゴシック" panose="020B0600070205080204" pitchFamily="50" charset="-128"/>
                          <a:ea typeface="ＭＳ Ｐゴシック" panose="020B0600070205080204" pitchFamily="50" charset="-128"/>
                        </a:rPr>
                        <a:t>2</a:t>
                      </a:r>
                      <a:r>
                        <a:rPr lang="ja-JP" altLang="en-US" sz="1050" u="none" strike="noStrike" dirty="0">
                          <a:effectLst/>
                          <a:latin typeface="ＭＳ Ｐゴシック" panose="020B0600070205080204" pitchFamily="50" charset="-128"/>
                          <a:ea typeface="ＭＳ Ｐゴシック" panose="020B0600070205080204" pitchFamily="50" charset="-128"/>
                        </a:rPr>
                        <a:t>丁目</a:t>
                      </a:r>
                      <a:r>
                        <a:rPr lang="en-US" altLang="ja-JP" sz="1050" u="none" strike="noStrike" dirty="0">
                          <a:effectLst/>
                          <a:latin typeface="ＭＳ Ｐゴシック" panose="020B0600070205080204" pitchFamily="50" charset="-128"/>
                          <a:ea typeface="ＭＳ Ｐゴシック" panose="020B0600070205080204" pitchFamily="50" charset="-128"/>
                        </a:rPr>
                        <a:t>3</a:t>
                      </a:r>
                      <a:r>
                        <a:rPr lang="ja-JP" altLang="en-US" sz="1050" u="none" strike="noStrike" dirty="0">
                          <a:effectLst/>
                          <a:latin typeface="ＭＳ Ｐゴシック" panose="020B0600070205080204" pitchFamily="50" charset="-128"/>
                          <a:ea typeface="ＭＳ Ｐゴシック" panose="020B0600070205080204" pitchFamily="50" charset="-128"/>
                        </a:rPr>
                        <a:t>　東急ドエル奈良パークビレジ</a:t>
                      </a:r>
                      <a:r>
                        <a:rPr lang="en-US" altLang="ja-JP" sz="1050" u="none" strike="noStrike" dirty="0">
                          <a:effectLst/>
                          <a:latin typeface="ＭＳ Ｐゴシック" panose="020B0600070205080204" pitchFamily="50" charset="-128"/>
                          <a:ea typeface="ＭＳ Ｐゴシック" panose="020B0600070205080204" pitchFamily="50" charset="-128"/>
                        </a:rPr>
                        <a:t>10</a:t>
                      </a:r>
                      <a:r>
                        <a:rPr lang="ja-JP" altLang="en-US" sz="1050" u="none" strike="noStrike" dirty="0">
                          <a:effectLst/>
                          <a:latin typeface="ＭＳ Ｐゴシック" panose="020B0600070205080204" pitchFamily="50" charset="-128"/>
                          <a:ea typeface="ＭＳ Ｐゴシック" panose="020B0600070205080204" pitchFamily="50" charset="-128"/>
                        </a:rPr>
                        <a:t>号棟</a:t>
                      </a:r>
                      <a:r>
                        <a:rPr lang="en-US" altLang="ja-JP" sz="1050" u="none" strike="noStrike" dirty="0">
                          <a:effectLst/>
                          <a:latin typeface="ＭＳ Ｐゴシック" panose="020B0600070205080204" pitchFamily="50" charset="-128"/>
                          <a:ea typeface="ＭＳ Ｐゴシック" panose="020B0600070205080204" pitchFamily="50" charset="-128"/>
                        </a:rPr>
                        <a:t>106</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10</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放課後ﾃﾞｲｻｰﾋﾞｽ手と手の広場</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　</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dirty="0">
                          <a:effectLst/>
                        </a:rPr>
                        <a:t>〇</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広島県広島市中区光南２丁目</a:t>
                      </a:r>
                      <a:r>
                        <a:rPr lang="en-US" altLang="zh-TW" sz="1050" u="none" strike="noStrike" dirty="0">
                          <a:effectLst/>
                          <a:latin typeface="ＭＳ Ｐゴシック" panose="020B0600070205080204" pitchFamily="50" charset="-128"/>
                          <a:ea typeface="ＭＳ Ｐゴシック" panose="020B0600070205080204" pitchFamily="50" charset="-128"/>
                        </a:rPr>
                        <a:t>10</a:t>
                      </a:r>
                      <a:r>
                        <a:rPr lang="zh-TW" altLang="en-US" sz="1050" u="none" strike="noStrike" dirty="0">
                          <a:effectLst/>
                          <a:latin typeface="ＭＳ Ｐゴシック" panose="020B0600070205080204" pitchFamily="50" charset="-128"/>
                          <a:ea typeface="ＭＳ Ｐゴシック" panose="020B0600070205080204" pitchFamily="50" charset="-128"/>
                        </a:rPr>
                        <a:t>－</a:t>
                      </a:r>
                      <a:r>
                        <a:rPr lang="en-US" altLang="zh-TW" sz="1050" u="none" strike="noStrike" dirty="0">
                          <a:effectLst/>
                          <a:latin typeface="ＭＳ Ｐゴシック" panose="020B0600070205080204" pitchFamily="50" charset="-128"/>
                          <a:ea typeface="ＭＳ Ｐゴシック" panose="020B0600070205080204" pitchFamily="50" charset="-128"/>
                        </a:rPr>
                        <a:t>8</a:t>
                      </a:r>
                      <a:r>
                        <a:rPr lang="zh-TW" altLang="en-US" sz="1050" u="none" strike="noStrike" dirty="0">
                          <a:effectLst/>
                          <a:latin typeface="ＭＳ Ｐゴシック" panose="020B0600070205080204" pitchFamily="50" charset="-128"/>
                          <a:ea typeface="ＭＳ Ｐゴシック" panose="020B0600070205080204" pitchFamily="50" charset="-128"/>
                        </a:rPr>
                        <a:t>西本ﾋﾞﾙ</a:t>
                      </a:r>
                      <a:r>
                        <a:rPr lang="en-US" altLang="zh-TW" sz="1050" u="none" strike="noStrike" dirty="0">
                          <a:effectLst/>
                          <a:latin typeface="ＭＳ Ｐゴシック" panose="020B0600070205080204" pitchFamily="50" charset="-128"/>
                          <a:ea typeface="ＭＳ Ｐゴシック" panose="020B0600070205080204" pitchFamily="50" charset="-128"/>
                        </a:rPr>
                        <a:t>1F</a:t>
                      </a:r>
                      <a:endParaRPr lang="en-US" altLang="zh-TW"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11</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たじま聴覚障害者センター児童通所支援事業所</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兵庫県豊岡市城南町</a:t>
                      </a:r>
                      <a:r>
                        <a:rPr lang="en-US" altLang="ja-JP" sz="1050" u="none" strike="noStrike" dirty="0">
                          <a:effectLst/>
                          <a:latin typeface="ＭＳ Ｐゴシック" panose="020B0600070205080204" pitchFamily="50" charset="-128"/>
                          <a:ea typeface="ＭＳ Ｐゴシック" panose="020B0600070205080204" pitchFamily="50" charset="-128"/>
                        </a:rPr>
                        <a:t>23</a:t>
                      </a:r>
                      <a:r>
                        <a:rPr lang="ja-JP" altLang="en-US" sz="1050" u="none" strike="noStrike" dirty="0">
                          <a:effectLst/>
                          <a:latin typeface="ＭＳ Ｐゴシック" panose="020B0600070205080204" pitchFamily="50" charset="-128"/>
                          <a:ea typeface="ＭＳ Ｐゴシック" panose="020B0600070205080204" pitchFamily="50" charset="-128"/>
                        </a:rPr>
                        <a:t>番</a:t>
                      </a:r>
                      <a:r>
                        <a:rPr lang="en-US" altLang="ja-JP" sz="1050" u="none" strike="noStrike" dirty="0">
                          <a:effectLst/>
                          <a:latin typeface="ＭＳ Ｐゴシック" panose="020B0600070205080204" pitchFamily="50" charset="-128"/>
                          <a:ea typeface="ＭＳ Ｐゴシック" panose="020B0600070205080204" pitchFamily="50" charset="-128"/>
                        </a:rPr>
                        <a:t>6</a:t>
                      </a:r>
                      <a:r>
                        <a:rPr lang="ja-JP" altLang="en-US" sz="1050" u="none" strike="noStrike" dirty="0">
                          <a:effectLst/>
                          <a:latin typeface="ＭＳ Ｐゴシック" panose="020B0600070205080204" pitchFamily="50" charset="-128"/>
                          <a:ea typeface="ＭＳ Ｐゴシック" panose="020B0600070205080204" pitchFamily="50" charset="-128"/>
                        </a:rPr>
                        <a:t>号　豊岡健康福祉センター</a:t>
                      </a:r>
                      <a:r>
                        <a:rPr lang="en-US" altLang="ja-JP" sz="1050" u="none" strike="noStrike" dirty="0">
                          <a:effectLst/>
                          <a:latin typeface="ＭＳ Ｐゴシック" panose="020B0600070205080204" pitchFamily="50" charset="-128"/>
                          <a:ea typeface="ＭＳ Ｐゴシック" panose="020B0600070205080204" pitchFamily="50" charset="-128"/>
                        </a:rPr>
                        <a:t>2</a:t>
                      </a:r>
                      <a:r>
                        <a:rPr lang="ja-JP" altLang="en-US" sz="1050" u="none" strike="noStrike" dirty="0">
                          <a:effectLst/>
                          <a:latin typeface="ＭＳ Ｐゴシック" panose="020B0600070205080204" pitchFamily="50" charset="-128"/>
                          <a:ea typeface="ＭＳ Ｐゴシック" panose="020B0600070205080204" pitchFamily="50" charset="-128"/>
                        </a:rPr>
                        <a:t>階</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12</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スケッチブック</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zh-TW" altLang="en-US" sz="1050" u="none" strike="noStrike" dirty="0">
                          <a:effectLst/>
                          <a:latin typeface="ＭＳ Ｐゴシック" panose="020B0600070205080204" pitchFamily="50" charset="-128"/>
                          <a:ea typeface="ＭＳ Ｐゴシック" panose="020B0600070205080204" pitchFamily="50" charset="-128"/>
                        </a:rPr>
                        <a:t>福岡県福岡市早良区荒江</a:t>
                      </a:r>
                      <a:r>
                        <a:rPr lang="en-US" altLang="zh-TW" sz="1050" u="none" strike="noStrike" dirty="0">
                          <a:effectLst/>
                          <a:latin typeface="ＭＳ Ｐゴシック" panose="020B0600070205080204" pitchFamily="50" charset="-128"/>
                          <a:ea typeface="ＭＳ Ｐゴシック" panose="020B0600070205080204" pitchFamily="50" charset="-128"/>
                        </a:rPr>
                        <a:t>3-32-14</a:t>
                      </a:r>
                      <a:endParaRPr lang="en-US" altLang="zh-TW"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r h="354646">
                <a:tc>
                  <a:txBody>
                    <a:bodyPr/>
                    <a:lstStyle/>
                    <a:p>
                      <a:pPr algn="ctr" fontAlgn="ctr"/>
                      <a:r>
                        <a:rPr lang="en-US" altLang="ja-JP" sz="1050" u="none" strike="noStrike" dirty="0">
                          <a:effectLst/>
                          <a:latin typeface="ＭＳ Ｐゴシック" panose="020B0600070205080204" pitchFamily="50" charset="-128"/>
                          <a:ea typeface="ＭＳ Ｐゴシック" panose="020B0600070205080204" pitchFamily="50" charset="-128"/>
                        </a:rPr>
                        <a:t>13</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放課後等ﾃﾞｲｻｰﾋﾞｽ事業所「デフキッズ」</a:t>
                      </a:r>
                      <a:endPar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ctr" fontAlgn="ctr"/>
                      <a:r>
                        <a:rPr lang="ja-JP" altLang="en-US" sz="1050" u="none" strike="noStrike">
                          <a:effectLst/>
                        </a:rPr>
                        <a:t>〇</a:t>
                      </a:r>
                      <a:endPar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a:txBody>
                    <a:bodyPr/>
                    <a:lstStyle/>
                    <a:p>
                      <a:pPr algn="l" fontAlgn="ctr"/>
                      <a:r>
                        <a:rPr lang="ja-JP" altLang="en-US" sz="1050" u="none" strike="noStrike" dirty="0">
                          <a:effectLst/>
                          <a:latin typeface="ＭＳ Ｐゴシック" panose="020B0600070205080204" pitchFamily="50" charset="-128"/>
                          <a:ea typeface="ＭＳ Ｐゴシック" panose="020B0600070205080204" pitchFamily="50" charset="-128"/>
                        </a:rPr>
                        <a:t>鹿児島県鹿児島市下伊敷</a:t>
                      </a:r>
                      <a:r>
                        <a:rPr lang="en-US" altLang="ja-JP" sz="1050" u="none" strike="noStrike" dirty="0">
                          <a:effectLst/>
                          <a:latin typeface="ＭＳ Ｐゴシック" panose="020B0600070205080204" pitchFamily="50" charset="-128"/>
                          <a:ea typeface="ＭＳ Ｐゴシック" panose="020B0600070205080204" pitchFamily="50" charset="-128"/>
                        </a:rPr>
                        <a:t>1-43-2</a:t>
                      </a:r>
                      <a:r>
                        <a:rPr lang="ja-JP" altLang="en-US" sz="1050" u="none" strike="noStrike" dirty="0">
                          <a:effectLst/>
                          <a:latin typeface="ＭＳ Ｐゴシック" panose="020B0600070205080204" pitchFamily="50" charset="-128"/>
                          <a:ea typeface="ＭＳ Ｐゴシック" panose="020B0600070205080204" pitchFamily="50" charset="-128"/>
                        </a:rPr>
                        <a:t>　種子田コーポ</a:t>
                      </a:r>
                      <a:r>
                        <a:rPr lang="en-US" altLang="ja-JP" sz="1050" u="none" strike="noStrike" dirty="0">
                          <a:effectLst/>
                          <a:latin typeface="ＭＳ Ｐゴシック" panose="020B0600070205080204" pitchFamily="50" charset="-128"/>
                          <a:ea typeface="ＭＳ Ｐゴシック" panose="020B0600070205080204" pitchFamily="50" charset="-128"/>
                        </a:rPr>
                        <a:t>2F</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r>
            </a:tbl>
          </a:graphicData>
        </a:graphic>
      </p:graphicFrame>
    </p:spTree>
    <p:extLst>
      <p:ext uri="{BB962C8B-B14F-4D97-AF65-F5344CB8AC3E}">
        <p14:creationId xmlns:p14="http://schemas.microsoft.com/office/powerpoint/2010/main" val="980777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ヒアリング資料（訂正）">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ヒアリング資料（訂正）</Template>
  <TotalTime>123</TotalTime>
  <Words>1309</Words>
  <Application>Microsoft Office PowerPoint</Application>
  <PresentationFormat>画面に合わせる (4:3)</PresentationFormat>
  <Paragraphs>401</Paragraphs>
  <Slides>10</Slides>
  <Notes>10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Calibri</vt:lpstr>
      <vt:lpstr>ヒアリング資料（訂正）</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木村昭雄</dc:creator>
  <cp:lastModifiedBy>segawa</cp:lastModifiedBy>
  <cp:revision>16</cp:revision>
  <cp:lastPrinted>2017-06-27T00:50:39Z</cp:lastPrinted>
  <dcterms:created xsi:type="dcterms:W3CDTF">2017-06-26T05:15:21Z</dcterms:created>
  <dcterms:modified xsi:type="dcterms:W3CDTF">2017-06-28T09:58:43Z</dcterms:modified>
</cp:coreProperties>
</file>