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56" r:id="rId2"/>
    <p:sldId id="279" r:id="rId3"/>
    <p:sldId id="436" r:id="rId4"/>
    <p:sldId id="428" r:id="rId5"/>
    <p:sldId id="438" r:id="rId6"/>
    <p:sldId id="437" r:id="rId7"/>
    <p:sldId id="257" r:id="rId8"/>
    <p:sldId id="278" r:id="rId9"/>
    <p:sldId id="260" r:id="rId10"/>
    <p:sldId id="498" r:id="rId11"/>
    <p:sldId id="486" r:id="rId12"/>
    <p:sldId id="483" r:id="rId13"/>
    <p:sldId id="270" r:id="rId14"/>
    <p:sldId id="271" r:id="rId15"/>
    <p:sldId id="485" r:id="rId16"/>
    <p:sldId id="442" r:id="rId17"/>
    <p:sldId id="489" r:id="rId18"/>
    <p:sldId id="500" r:id="rId19"/>
    <p:sldId id="487" r:id="rId20"/>
    <p:sldId id="459" r:id="rId21"/>
    <p:sldId id="490" r:id="rId22"/>
    <p:sldId id="502" r:id="rId23"/>
    <p:sldId id="501" r:id="rId24"/>
    <p:sldId id="492" r:id="rId25"/>
    <p:sldId id="263" r:id="rId26"/>
    <p:sldId id="264" r:id="rId27"/>
    <p:sldId id="265" r:id="rId28"/>
    <p:sldId id="266" r:id="rId29"/>
    <p:sldId id="267" r:id="rId30"/>
    <p:sldId id="268" r:id="rId31"/>
    <p:sldId id="293" r:id="rId32"/>
    <p:sldId id="294" r:id="rId33"/>
    <p:sldId id="273" r:id="rId34"/>
    <p:sldId id="277" r:id="rId35"/>
    <p:sldId id="503" r:id="rId36"/>
    <p:sldId id="504" r:id="rId37"/>
    <p:sldId id="48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17" autoAdjust="0"/>
  </p:normalViewPr>
  <p:slideViewPr>
    <p:cSldViewPr snapToGrid="0">
      <p:cViewPr varScale="1">
        <p:scale>
          <a:sx n="95" d="100"/>
          <a:sy n="95" d="100"/>
        </p:scale>
        <p:origin x="528" y="84"/>
      </p:cViewPr>
      <p:guideLst/>
    </p:cSldViewPr>
  </p:slideViewPr>
  <p:outlineViewPr>
    <p:cViewPr>
      <p:scale>
        <a:sx n="33" d="100"/>
        <a:sy n="33" d="100"/>
      </p:scale>
      <p:origin x="0" y="-3960"/>
    </p:cViewPr>
  </p:outlin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20F086-EF61-4704-99F1-C2AB7E047057}" type="datetimeFigureOut">
              <a:rPr kumimoji="1" lang="ja-JP" altLang="en-US" smtClean="0"/>
              <a:t>2021/11/10</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6F2449-0E84-4E65-9BEC-CB93435C4AEF}" type="slidenum">
              <a:rPr kumimoji="1" lang="ja-JP" altLang="en-US" smtClean="0"/>
              <a:t>‹#›</a:t>
            </a:fld>
            <a:endParaRPr kumimoji="1" lang="ja-JP" altLang="en-US"/>
          </a:p>
        </p:txBody>
      </p:sp>
    </p:spTree>
    <p:extLst>
      <p:ext uri="{BB962C8B-B14F-4D97-AF65-F5344CB8AC3E}">
        <p14:creationId xmlns:p14="http://schemas.microsoft.com/office/powerpoint/2010/main" val="41474287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電話を使うことがなかったので、例えば、お店の予約や、通院の予約を変更したいときなどでは、みなさんどのようにしていますか。</a:t>
            </a:r>
            <a:endParaRPr kumimoji="1" lang="en-US" altLang="ja-JP" dirty="0"/>
          </a:p>
          <a:p>
            <a:r>
              <a:rPr kumimoji="1" lang="en-US" altLang="ja-JP" dirty="0"/>
              <a:t>FAX</a:t>
            </a:r>
            <a:r>
              <a:rPr kumimoji="1" lang="ja-JP" altLang="en-US" dirty="0"/>
              <a:t>やメールで対応してくれるところもありますが、急な変更や予約には間に合わないこともあると思います。</a:t>
            </a:r>
            <a:endParaRPr kumimoji="1" lang="en-US" altLang="ja-JP" dirty="0"/>
          </a:p>
          <a:p>
            <a:r>
              <a:rPr kumimoji="1" lang="ja-JP" altLang="en-US" dirty="0"/>
              <a:t>直接お店や病院に出向いて用件を済ませるという方もいますが、電話がつかえると便利です。</a:t>
            </a:r>
            <a:endParaRPr kumimoji="1" lang="en-US" altLang="ja-JP" dirty="0"/>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3</a:t>
            </a:fld>
            <a:endParaRPr kumimoji="1" lang="ja-JP" altLang="en-US"/>
          </a:p>
        </p:txBody>
      </p:sp>
    </p:spTree>
    <p:extLst>
      <p:ext uri="{BB962C8B-B14F-4D97-AF65-F5344CB8AC3E}">
        <p14:creationId xmlns:p14="http://schemas.microsoft.com/office/powerpoint/2010/main" val="417806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きこえない人等は、スマホに入れたアプリを立ち上げて、発信します。</a:t>
            </a:r>
            <a:endParaRPr kumimoji="1" lang="en-US" altLang="ja-JP" dirty="0"/>
          </a:p>
          <a:p>
            <a:r>
              <a:rPr kumimoji="1" lang="ja-JP" altLang="en-US" dirty="0"/>
              <a:t>相手先の電話番号を入力したあと、通訳方法を選択し、オペレータを呼び出します。オペレータにつながったら、希望する通訳方法で、きこえる人を呼び出し、通訳がはじまります。</a:t>
            </a:r>
            <a:endParaRPr kumimoji="1" lang="en-US" altLang="ja-JP" dirty="0"/>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13</a:t>
            </a:fld>
            <a:endParaRPr kumimoji="1" lang="ja-JP" altLang="en-US"/>
          </a:p>
        </p:txBody>
      </p:sp>
    </p:spTree>
    <p:extLst>
      <p:ext uri="{BB962C8B-B14F-4D97-AF65-F5344CB8AC3E}">
        <p14:creationId xmlns:p14="http://schemas.microsoft.com/office/powerpoint/2010/main" val="9839487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きこえる人からの発信方法です。きこえる人は登録は不要で、電話リレーサービス用番号を知っていれば、そこに発信することができます。</a:t>
            </a:r>
            <a:endParaRPr kumimoji="1" lang="en-US" altLang="ja-JP" dirty="0"/>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14</a:t>
            </a:fld>
            <a:endParaRPr kumimoji="1" lang="ja-JP" altLang="en-US"/>
          </a:p>
        </p:txBody>
      </p:sp>
    </p:spTree>
    <p:extLst>
      <p:ext uri="{BB962C8B-B14F-4D97-AF65-F5344CB8AC3E}">
        <p14:creationId xmlns:p14="http://schemas.microsoft.com/office/powerpoint/2010/main" val="42481715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電話リレーサービスでは、通常の電話同様に、発信した人がその通話料を負担します。</a:t>
            </a:r>
            <a:endParaRPr kumimoji="1" lang="en-US" altLang="ja-JP" dirty="0"/>
          </a:p>
          <a:p>
            <a:r>
              <a:rPr kumimoji="1" lang="ja-JP" altLang="en-US" dirty="0"/>
              <a:t>きこえない人が発信した場合は、きこえない人が通話料を負担します。</a:t>
            </a:r>
          </a:p>
        </p:txBody>
      </p:sp>
    </p:spTree>
    <p:extLst>
      <p:ext uri="{BB962C8B-B14F-4D97-AF65-F5344CB8AC3E}">
        <p14:creationId xmlns:p14="http://schemas.microsoft.com/office/powerpoint/2010/main" val="223786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電話リレーサービスは、きこえない人等から通訳オペレータまでの間は、インターネット回線を利用するため、通話料はかかりません。</a:t>
            </a:r>
            <a:endParaRPr kumimoji="1" lang="en-US" altLang="ja-JP" dirty="0"/>
          </a:p>
          <a:p>
            <a:r>
              <a:rPr kumimoji="1" lang="ja-JP" altLang="en-US" dirty="0"/>
              <a:t>ただ、インターネット回線の利用料の負担は必要です。</a:t>
            </a:r>
            <a:endParaRPr kumimoji="1" lang="en-US" altLang="ja-JP" dirty="0"/>
          </a:p>
          <a:p>
            <a:r>
              <a:rPr kumimoji="1" lang="ja-JP" altLang="en-US" dirty="0"/>
              <a:t>通話料は、オペレータと相手先がつながってから終了するまで、発生します。</a:t>
            </a:r>
          </a:p>
        </p:txBody>
      </p:sp>
    </p:spTree>
    <p:extLst>
      <p:ext uri="{BB962C8B-B14F-4D97-AF65-F5344CB8AC3E}">
        <p14:creationId xmlns:p14="http://schemas.microsoft.com/office/powerpoint/2010/main" val="1094877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通話料の単価は、スライドのとおりです。</a:t>
            </a:r>
            <a:endParaRPr kumimoji="1" lang="en-US" altLang="ja-JP" dirty="0"/>
          </a:p>
          <a:p>
            <a:r>
              <a:rPr kumimoji="1" lang="ja-JP" altLang="en-US" dirty="0"/>
              <a:t>月額料がかかる場合は、通話料は安くなります。</a:t>
            </a:r>
          </a:p>
        </p:txBody>
      </p:sp>
    </p:spTree>
    <p:extLst>
      <p:ext uri="{BB962C8B-B14F-4D97-AF65-F5344CB8AC3E}">
        <p14:creationId xmlns:p14="http://schemas.microsoft.com/office/powerpoint/2010/main" val="3271976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月額料がある場合とない場合とでは、通話料が違います。毎月の通話が多い場合は、月額料ありのプランのほうが、安くなると思われます。</a:t>
            </a:r>
            <a:endParaRPr kumimoji="1" lang="en-US" altLang="ja-JP" dirty="0"/>
          </a:p>
          <a:p>
            <a:r>
              <a:rPr kumimoji="1" lang="ja-JP" altLang="en-US" dirty="0"/>
              <a:t>なお、このプラン変更は、いつでもアプリからできます。</a:t>
            </a:r>
          </a:p>
        </p:txBody>
      </p:sp>
    </p:spTree>
    <p:extLst>
      <p:ext uri="{BB962C8B-B14F-4D97-AF65-F5344CB8AC3E}">
        <p14:creationId xmlns:p14="http://schemas.microsoft.com/office/powerpoint/2010/main" val="645737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利用料金の支払は、</a:t>
            </a:r>
            <a:r>
              <a:rPr kumimoji="1" lang="en-US" altLang="ja-JP" dirty="0"/>
              <a:t>3</a:t>
            </a:r>
            <a:r>
              <a:rPr kumimoji="1" lang="ja-JP" altLang="en-US" dirty="0" err="1"/>
              <a:t>つの</a:t>
            </a:r>
            <a:r>
              <a:rPr kumimoji="1" lang="ja-JP" altLang="en-US" dirty="0"/>
              <a:t>方法から選べます。</a:t>
            </a:r>
          </a:p>
        </p:txBody>
      </p:sp>
    </p:spTree>
    <p:extLst>
      <p:ext uri="{BB962C8B-B14F-4D97-AF65-F5344CB8AC3E}">
        <p14:creationId xmlns:p14="http://schemas.microsoft.com/office/powerpoint/2010/main" val="23631165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notes"/>
          <p:cNvSpPr>
            <a:spLocks noGrp="1" noRot="1" noChangeAspect="1"/>
          </p:cNvSpPr>
          <p:nvPr>
            <p:ph type="sldImg" idx="2"/>
          </p:nvPr>
        </p:nvSpPr>
        <p:spPr>
          <a:xfrm>
            <a:off x="917575" y="744538"/>
            <a:ext cx="4962525"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 name="Google Shape;100;p: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ja-JP" altLang="en-US" dirty="0"/>
              <a:t>登録できる人は、聴覚・音声・言語機能障害の身体障害者手帳を持っている方、または、加齢などで聞こえにくくなった人や、発話に困難のある方などで電話の利用が困難な方です。</a:t>
            </a:r>
            <a:endParaRPr lang="en-US" altLang="ja-JP" dirty="0"/>
          </a:p>
          <a:p>
            <a:pPr marL="0" lvl="0" indent="0" algn="l" rtl="0">
              <a:spcBef>
                <a:spcPts val="0"/>
              </a:spcBef>
              <a:spcAft>
                <a:spcPts val="0"/>
              </a:spcAft>
              <a:buNone/>
            </a:pPr>
            <a:r>
              <a:rPr lang="ja-JP" altLang="en-US" dirty="0"/>
              <a:t>登録に必要な書類は、スライドのとおりです。</a:t>
            </a:r>
            <a:endParaRPr dirty="0"/>
          </a:p>
        </p:txBody>
      </p:sp>
    </p:spTree>
    <p:extLst>
      <p:ext uri="{BB962C8B-B14F-4D97-AF65-F5344CB8AC3E}">
        <p14:creationId xmlns:p14="http://schemas.microsoft.com/office/powerpoint/2010/main" val="4192235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電話リレーサービスを利用するときに、用意が必要なものはインターネット接続のできる、スマートフォン・タブレットです。</a:t>
            </a:r>
            <a:endParaRPr kumimoji="1" lang="en-US" altLang="ja-JP" dirty="0"/>
          </a:p>
          <a:p>
            <a:r>
              <a:rPr kumimoji="1" lang="ja-JP" altLang="en-US" dirty="0"/>
              <a:t>いずれも電話リレーサービス用アプリのダウンロードが必要です。</a:t>
            </a:r>
            <a:endParaRPr kumimoji="1" lang="en-US" altLang="ja-JP" dirty="0"/>
          </a:p>
          <a:p>
            <a:r>
              <a:rPr kumimoji="1" lang="ja-JP" altLang="en-US" dirty="0"/>
              <a:t>また、電話リレーサービスは、パソコンからも利用はできますが、利用申込はパソコンからはできません。</a:t>
            </a:r>
          </a:p>
        </p:txBody>
      </p:sp>
    </p:spTree>
    <p:extLst>
      <p:ext uri="{BB962C8B-B14F-4D97-AF65-F5344CB8AC3E}">
        <p14:creationId xmlns:p14="http://schemas.microsoft.com/office/powerpoint/2010/main" val="4206182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ltLang="en-US" dirty="0"/>
              <a:t>登録方法には、</a:t>
            </a:r>
            <a:r>
              <a:rPr lang="en-US" altLang="ja-JP" dirty="0"/>
              <a:t>2</a:t>
            </a:r>
            <a:r>
              <a:rPr lang="ja-JP" altLang="en-US" dirty="0"/>
              <a:t>つあります。アプリから申請いただく方法と、郵送で申請いただく方法です。</a:t>
            </a:r>
            <a:endParaRPr lang="en-US" altLang="ja-JP" dirty="0"/>
          </a:p>
          <a:p>
            <a:pPr marL="0" lvl="0" indent="0" algn="l" rtl="0">
              <a:spcBef>
                <a:spcPts val="0"/>
              </a:spcBef>
              <a:spcAft>
                <a:spcPts val="0"/>
              </a:spcAft>
              <a:buNone/>
            </a:pPr>
            <a:r>
              <a:rPr lang="ja-JP" altLang="en-US" dirty="0"/>
              <a:t>アプリで申請いただく場合は、必要な書類を写真で添付して申請いただきます。</a:t>
            </a:r>
            <a:endParaRPr lang="en-US" altLang="ja-JP" dirty="0"/>
          </a:p>
          <a:p>
            <a:pPr marL="0" lvl="0" indent="0" algn="l" rtl="0">
              <a:spcBef>
                <a:spcPts val="0"/>
              </a:spcBef>
              <a:spcAft>
                <a:spcPts val="0"/>
              </a:spcAft>
              <a:buNone/>
            </a:pPr>
            <a:r>
              <a:rPr lang="ja-JP" altLang="en-US" dirty="0"/>
              <a:t>郵送で申請いただく場合は、申込用紙を、日本財団電話リレーサービスのホームページからダウンロードして印刷してください。</a:t>
            </a:r>
            <a:endParaRPr lang="en-US" altLang="ja-JP" dirty="0"/>
          </a:p>
          <a:p>
            <a:pPr marL="0" lvl="0" indent="0" algn="l" rtl="0">
              <a:spcBef>
                <a:spcPts val="0"/>
              </a:spcBef>
              <a:spcAft>
                <a:spcPts val="0"/>
              </a:spcAft>
              <a:buNone/>
            </a:pPr>
            <a:r>
              <a:rPr lang="ja-JP" altLang="en-US" dirty="0"/>
              <a:t>必要な書類のコピーを同封して郵送してください。</a:t>
            </a:r>
            <a:endParaRPr lang="en-US" altLang="ja-JP" dirty="0"/>
          </a:p>
          <a:p>
            <a:pPr marL="0" lvl="0" indent="0" algn="l" rtl="0">
              <a:spcBef>
                <a:spcPts val="0"/>
              </a:spcBef>
              <a:spcAft>
                <a:spcPts val="0"/>
              </a:spcAft>
              <a:buNone/>
            </a:pPr>
            <a:r>
              <a:rPr lang="ja-JP" altLang="en-US" dirty="0"/>
              <a:t>いずれも、申請後</a:t>
            </a:r>
            <a:r>
              <a:rPr lang="en-US" altLang="ja-JP" dirty="0"/>
              <a:t>1</a:t>
            </a:r>
            <a:r>
              <a:rPr lang="ja-JP" altLang="en-US" dirty="0"/>
              <a:t>週間から</a:t>
            </a:r>
            <a:r>
              <a:rPr lang="en-US" altLang="ja-JP" dirty="0"/>
              <a:t>10</a:t>
            </a:r>
            <a:r>
              <a:rPr lang="ja-JP" altLang="en-US" dirty="0"/>
              <a:t>日ほどで、電話リレー用番号と初回パスワードを転送不要の簡易書留でお送りしますので、自宅で受け取るようにお願いします。</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宅配便の不在票が入っているとき、どのようにしていますか。</a:t>
            </a:r>
            <a:endParaRPr kumimoji="1" lang="en-US" altLang="ja-JP" dirty="0"/>
          </a:p>
          <a:p>
            <a:r>
              <a:rPr kumimoji="1" lang="en-US" altLang="ja-JP" dirty="0"/>
              <a:t>FAX</a:t>
            </a:r>
            <a:r>
              <a:rPr kumimoji="1" lang="ja-JP" altLang="en-US" dirty="0"/>
              <a:t>やネットでも再配達の指定ができますが、ドライバーの携帯電話に直接電話ができると、もっとスムーズに再配達の対応をしてもらえる場合があります。</a:t>
            </a:r>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4</a:t>
            </a:fld>
            <a:endParaRPr kumimoji="1" lang="ja-JP" altLang="en-US"/>
          </a:p>
        </p:txBody>
      </p:sp>
    </p:spTree>
    <p:extLst>
      <p:ext uri="{BB962C8B-B14F-4D97-AF65-F5344CB8AC3E}">
        <p14:creationId xmlns:p14="http://schemas.microsoft.com/office/powerpoint/2010/main" val="11063879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39:notes"/>
          <p:cNvSpPr txBox="1">
            <a:spLocks noGrp="1"/>
          </p:cNvSpPr>
          <p:nvPr>
            <p:ph type="body" idx="1"/>
          </p:nvPr>
        </p:nvSpPr>
        <p:spPr>
          <a:xfrm>
            <a:off x="993934" y="3233420"/>
            <a:ext cx="7951470" cy="30632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ja-JP" altLang="en-US" dirty="0"/>
              <a:t>アップルの</a:t>
            </a:r>
            <a:r>
              <a:rPr lang="en-US" altLang="ja-JP" dirty="0"/>
              <a:t>iPhone</a:t>
            </a:r>
            <a:r>
              <a:rPr lang="ja-JP" altLang="en-US" dirty="0"/>
              <a:t>の場合は、アップルストアから電話リレーサービスアプリをダウンロードします。</a:t>
            </a:r>
            <a:endParaRPr dirty="0"/>
          </a:p>
        </p:txBody>
      </p:sp>
      <p:sp>
        <p:nvSpPr>
          <p:cNvPr id="149" name="Google Shape;149;p39:notes"/>
          <p:cNvSpPr>
            <a:spLocks noGrp="1" noRot="1" noChangeAspect="1"/>
          </p:cNvSpPr>
          <p:nvPr>
            <p:ph type="sldImg" idx="2"/>
          </p:nvPr>
        </p:nvSpPr>
        <p:spPr>
          <a:xfrm>
            <a:off x="3267075" y="511175"/>
            <a:ext cx="3405188" cy="255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0:notes"/>
          <p:cNvSpPr txBox="1">
            <a:spLocks noGrp="1"/>
          </p:cNvSpPr>
          <p:nvPr>
            <p:ph type="body" idx="1"/>
          </p:nvPr>
        </p:nvSpPr>
        <p:spPr>
          <a:xfrm>
            <a:off x="993934" y="3233420"/>
            <a:ext cx="7951470" cy="30632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ja-JP" altLang="en-US" dirty="0"/>
              <a:t>アンドロイド端末の場合は、</a:t>
            </a:r>
            <a:r>
              <a:rPr lang="en-US" altLang="ja-JP" dirty="0" err="1"/>
              <a:t>Googleplay</a:t>
            </a:r>
            <a:r>
              <a:rPr lang="ja-JP" altLang="en-US" dirty="0"/>
              <a:t>ストアからアプリをダウンロードします。</a:t>
            </a:r>
            <a:endParaRPr dirty="0"/>
          </a:p>
        </p:txBody>
      </p:sp>
      <p:sp>
        <p:nvSpPr>
          <p:cNvPr id="183" name="Google Shape;183;p40:notes"/>
          <p:cNvSpPr>
            <a:spLocks noGrp="1" noRot="1" noChangeAspect="1"/>
          </p:cNvSpPr>
          <p:nvPr>
            <p:ph type="sldImg" idx="2"/>
          </p:nvPr>
        </p:nvSpPr>
        <p:spPr>
          <a:xfrm>
            <a:off x="3267075" y="511175"/>
            <a:ext cx="3405188" cy="255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41:notes"/>
          <p:cNvSpPr>
            <a:spLocks noGrp="1" noRot="1" noChangeAspect="1"/>
          </p:cNvSpPr>
          <p:nvPr>
            <p:ph type="sldImg" idx="2"/>
          </p:nvPr>
        </p:nvSpPr>
        <p:spPr>
          <a:xfrm>
            <a:off x="3267075" y="511175"/>
            <a:ext cx="3405188" cy="255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41:notes"/>
          <p:cNvSpPr txBox="1">
            <a:spLocks noGrp="1"/>
          </p:cNvSpPr>
          <p:nvPr>
            <p:ph type="body" idx="1"/>
          </p:nvPr>
        </p:nvSpPr>
        <p:spPr>
          <a:xfrm>
            <a:off x="993934" y="3233420"/>
            <a:ext cx="7951470" cy="306324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ja-JP" altLang="en-US" dirty="0"/>
              <a:t>新規登録は、アプリを立ち上げ、新規登録をタップして、次のように進めます。</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42:notes"/>
          <p:cNvSpPr txBox="1">
            <a:spLocks noGrp="1"/>
          </p:cNvSpPr>
          <p:nvPr>
            <p:ph type="body" idx="1"/>
          </p:nvPr>
        </p:nvSpPr>
        <p:spPr>
          <a:xfrm>
            <a:off x="993934" y="3233420"/>
            <a:ext cx="7951470" cy="30632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ja-JP" altLang="en-US" dirty="0"/>
              <a:t>利用規約、重要事項説明を最後まで確認して、タップしてください。</a:t>
            </a:r>
            <a:endParaRPr lang="en-US" altLang="ja-JP" dirty="0"/>
          </a:p>
          <a:p>
            <a:pPr marL="0" lvl="0" indent="0" algn="l" rtl="0">
              <a:lnSpc>
                <a:spcPct val="100000"/>
              </a:lnSpc>
              <a:spcBef>
                <a:spcPts val="0"/>
              </a:spcBef>
              <a:spcAft>
                <a:spcPts val="0"/>
              </a:spcAft>
              <a:buSzPts val="1100"/>
              <a:buNone/>
            </a:pPr>
            <a:endParaRPr dirty="0"/>
          </a:p>
        </p:txBody>
      </p:sp>
      <p:sp>
        <p:nvSpPr>
          <p:cNvPr id="230" name="Google Shape;230;p42:notes"/>
          <p:cNvSpPr>
            <a:spLocks noGrp="1" noRot="1" noChangeAspect="1"/>
          </p:cNvSpPr>
          <p:nvPr>
            <p:ph type="sldImg" idx="2"/>
          </p:nvPr>
        </p:nvSpPr>
        <p:spPr>
          <a:xfrm>
            <a:off x="3267075" y="511175"/>
            <a:ext cx="3405188" cy="255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43:notes"/>
          <p:cNvSpPr>
            <a:spLocks noGrp="1" noRot="1" noChangeAspect="1"/>
          </p:cNvSpPr>
          <p:nvPr>
            <p:ph type="sldImg" idx="2"/>
          </p:nvPr>
        </p:nvSpPr>
        <p:spPr>
          <a:xfrm>
            <a:off x="3267075" y="511175"/>
            <a:ext cx="3405188" cy="255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8" name="Google Shape;248;p43:notes"/>
          <p:cNvSpPr txBox="1">
            <a:spLocks noGrp="1"/>
          </p:cNvSpPr>
          <p:nvPr>
            <p:ph type="body" idx="1"/>
          </p:nvPr>
        </p:nvSpPr>
        <p:spPr>
          <a:xfrm>
            <a:off x="993934" y="3233420"/>
            <a:ext cx="7951470" cy="306324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r>
              <a:rPr lang="en-US" altLang="ja-JP" dirty="0"/>
              <a:t>GPS</a:t>
            </a:r>
            <a:r>
              <a:rPr lang="ja-JP" altLang="en-US" dirty="0"/>
              <a:t>の許可について、同意してください。</a:t>
            </a:r>
            <a:endParaRPr lang="en-US" altLang="ja-JP" dirty="0"/>
          </a:p>
          <a:p>
            <a:pPr marL="457200" lvl="0" indent="-228600" algn="l" rtl="0">
              <a:lnSpc>
                <a:spcPct val="100000"/>
              </a:lnSpc>
              <a:spcBef>
                <a:spcPts val="0"/>
              </a:spcBef>
              <a:spcAft>
                <a:spcPts val="0"/>
              </a:spcAft>
              <a:buSzPts val="1100"/>
              <a:buNone/>
            </a:pPr>
            <a:r>
              <a:rPr lang="ja-JP" altLang="en-US" dirty="0"/>
              <a:t>登録しようとする氏名、性別、住所などの情報を入力してください。</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44:notes"/>
          <p:cNvSpPr txBox="1">
            <a:spLocks noGrp="1"/>
          </p:cNvSpPr>
          <p:nvPr>
            <p:ph type="body" idx="1"/>
          </p:nvPr>
        </p:nvSpPr>
        <p:spPr>
          <a:xfrm>
            <a:off x="993934" y="3233420"/>
            <a:ext cx="7951470" cy="30632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ja-JP" altLang="en-US" dirty="0"/>
              <a:t>必要書類の写真をアップロードします。ファイルを選択し、写真を</a:t>
            </a:r>
            <a:r>
              <a:rPr lang="ja-JP" altLang="en-US" dirty="0" err="1"/>
              <a:t>撮るを</a:t>
            </a:r>
            <a:r>
              <a:rPr lang="ja-JP" altLang="en-US" dirty="0"/>
              <a:t>押すと、カメラが起動します。</a:t>
            </a:r>
            <a:endParaRPr lang="en-US" altLang="ja-JP" dirty="0"/>
          </a:p>
          <a:p>
            <a:pPr marL="0" lvl="0" indent="0" algn="l" rtl="0">
              <a:lnSpc>
                <a:spcPct val="100000"/>
              </a:lnSpc>
              <a:spcBef>
                <a:spcPts val="0"/>
              </a:spcBef>
              <a:spcAft>
                <a:spcPts val="0"/>
              </a:spcAft>
              <a:buSzPts val="1100"/>
              <a:buNone/>
            </a:pPr>
            <a:endParaRPr lang="en-US" altLang="ja-JP" dirty="0"/>
          </a:p>
        </p:txBody>
      </p:sp>
      <p:sp>
        <p:nvSpPr>
          <p:cNvPr id="264" name="Google Shape;264;p44:notes"/>
          <p:cNvSpPr>
            <a:spLocks noGrp="1" noRot="1" noChangeAspect="1"/>
          </p:cNvSpPr>
          <p:nvPr>
            <p:ph type="sldImg" idx="2"/>
          </p:nvPr>
        </p:nvSpPr>
        <p:spPr>
          <a:xfrm>
            <a:off x="3267075" y="511175"/>
            <a:ext cx="3405188" cy="255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聴覚、言語障害の身体障害者手帳を持っている人は、身体障碍者手帳の障害名、氏名、生年月日、住所のところを撮影してください。</a:t>
            </a:r>
            <a:endParaRPr kumimoji="1" lang="en-US" altLang="ja-JP" dirty="0"/>
          </a:p>
          <a:p>
            <a:r>
              <a:rPr kumimoji="1" lang="en-US" altLang="ja-JP" dirty="0"/>
              <a:t>1</a:t>
            </a:r>
            <a:r>
              <a:rPr kumimoji="1" lang="ja-JP" altLang="en-US" dirty="0"/>
              <a:t>枚で撮影できない場合は、</a:t>
            </a:r>
            <a:r>
              <a:rPr kumimoji="1" lang="en-US" altLang="ja-JP" dirty="0"/>
              <a:t>2</a:t>
            </a:r>
            <a:r>
              <a:rPr kumimoji="1" lang="ja-JP" altLang="en-US" dirty="0"/>
              <a:t>枚以上に分けて撮影していただいて結構です。</a:t>
            </a:r>
            <a:endParaRPr kumimoji="1" lang="en-US" altLang="ja-JP" dirty="0"/>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31</a:t>
            </a:fld>
            <a:endParaRPr kumimoji="1" lang="ja-JP" altLang="en-US"/>
          </a:p>
        </p:txBody>
      </p:sp>
    </p:spTree>
    <p:extLst>
      <p:ext uri="{BB962C8B-B14F-4D97-AF65-F5344CB8AC3E}">
        <p14:creationId xmlns:p14="http://schemas.microsoft.com/office/powerpoint/2010/main" val="23657626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聴覚・言語障害の身体障害者手帳を持っていない場合は、電話リレーサービスが必要であることがわかる診断書と、本人確認書類の写真を添付してください。</a:t>
            </a:r>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32</a:t>
            </a:fld>
            <a:endParaRPr kumimoji="1" lang="ja-JP" altLang="en-US"/>
          </a:p>
        </p:txBody>
      </p:sp>
    </p:spTree>
    <p:extLst>
      <p:ext uri="{BB962C8B-B14F-4D97-AF65-F5344CB8AC3E}">
        <p14:creationId xmlns:p14="http://schemas.microsoft.com/office/powerpoint/2010/main" val="27982581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48:notes"/>
          <p:cNvSpPr txBox="1">
            <a:spLocks noGrp="1"/>
          </p:cNvSpPr>
          <p:nvPr>
            <p:ph type="body" idx="1"/>
          </p:nvPr>
        </p:nvSpPr>
        <p:spPr>
          <a:xfrm>
            <a:off x="993934" y="3233420"/>
            <a:ext cx="7951470" cy="30632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ja-JP" altLang="en-US" dirty="0"/>
              <a:t>書類を撮影したら、アップロードしてください。書類が</a:t>
            </a:r>
            <a:r>
              <a:rPr lang="en-US" altLang="ja-JP" dirty="0"/>
              <a:t>2</a:t>
            </a:r>
            <a:r>
              <a:rPr lang="ja-JP" altLang="en-US" dirty="0"/>
              <a:t>枚以上になるときは、アップロードの操作を繰り返してください。</a:t>
            </a:r>
            <a:endParaRPr lang="en-US" altLang="ja-JP" dirty="0"/>
          </a:p>
          <a:p>
            <a:pPr marL="0" lvl="0" indent="0" algn="l" rtl="0">
              <a:lnSpc>
                <a:spcPct val="100000"/>
              </a:lnSpc>
              <a:spcBef>
                <a:spcPts val="0"/>
              </a:spcBef>
              <a:spcAft>
                <a:spcPts val="0"/>
              </a:spcAft>
              <a:buSzPts val="1100"/>
              <a:buNone/>
            </a:pPr>
            <a:r>
              <a:rPr lang="ja-JP" altLang="en-US" dirty="0"/>
              <a:t>必要な書類全てをアップロードしたら、次へのボタンをタップしてください。</a:t>
            </a:r>
            <a:endParaRPr lang="en-US" altLang="ja-JP" dirty="0"/>
          </a:p>
          <a:p>
            <a:pPr marL="0" lvl="0" indent="0" algn="l" rtl="0">
              <a:lnSpc>
                <a:spcPct val="100000"/>
              </a:lnSpc>
              <a:spcBef>
                <a:spcPts val="0"/>
              </a:spcBef>
              <a:spcAft>
                <a:spcPts val="0"/>
              </a:spcAft>
              <a:buSzPts val="1100"/>
              <a:buNone/>
            </a:pPr>
            <a:r>
              <a:rPr lang="ja-JP" altLang="en-US" dirty="0"/>
              <a:t>書類の添付漏れには気をつけてください。</a:t>
            </a:r>
            <a:endParaRPr dirty="0"/>
          </a:p>
        </p:txBody>
      </p:sp>
      <p:sp>
        <p:nvSpPr>
          <p:cNvPr id="332" name="Google Shape;332;p48:notes"/>
          <p:cNvSpPr>
            <a:spLocks noGrp="1" noRot="1" noChangeAspect="1"/>
          </p:cNvSpPr>
          <p:nvPr>
            <p:ph type="sldImg" idx="2"/>
          </p:nvPr>
        </p:nvSpPr>
        <p:spPr>
          <a:xfrm>
            <a:off x="3267075" y="511175"/>
            <a:ext cx="3405188" cy="255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50:notes"/>
          <p:cNvSpPr txBox="1">
            <a:spLocks noGrp="1"/>
          </p:cNvSpPr>
          <p:nvPr>
            <p:ph type="body" idx="1"/>
          </p:nvPr>
        </p:nvSpPr>
        <p:spPr>
          <a:xfrm>
            <a:off x="993934" y="3233420"/>
            <a:ext cx="7951470" cy="30632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ja-JP" altLang="en-US" dirty="0"/>
              <a:t>次は支払方法の選択です。</a:t>
            </a:r>
            <a:endParaRPr lang="en-US" altLang="ja-JP" dirty="0"/>
          </a:p>
          <a:p>
            <a:pPr marL="0" lvl="0" indent="0" algn="l" rtl="0">
              <a:lnSpc>
                <a:spcPct val="100000"/>
              </a:lnSpc>
              <a:spcBef>
                <a:spcPts val="0"/>
              </a:spcBef>
              <a:spcAft>
                <a:spcPts val="0"/>
              </a:spcAft>
              <a:buSzPts val="1100"/>
              <a:buNone/>
            </a:pPr>
            <a:r>
              <a:rPr lang="ja-JP" altLang="en-US" dirty="0"/>
              <a:t>クレジットカード、振込票、キャリア決済のなかから希望するものを選択してください。選択したら、それぞれで、必要な情報を入力してください。</a:t>
            </a:r>
            <a:endParaRPr lang="en-US" altLang="ja-JP" dirty="0"/>
          </a:p>
          <a:p>
            <a:pPr marL="0" lvl="0" indent="0" algn="l" rtl="0">
              <a:lnSpc>
                <a:spcPct val="100000"/>
              </a:lnSpc>
              <a:spcBef>
                <a:spcPts val="0"/>
              </a:spcBef>
              <a:spcAft>
                <a:spcPts val="0"/>
              </a:spcAft>
              <a:buSzPts val="1100"/>
              <a:buNone/>
            </a:pPr>
            <a:endParaRPr dirty="0"/>
          </a:p>
        </p:txBody>
      </p:sp>
      <p:sp>
        <p:nvSpPr>
          <p:cNvPr id="378" name="Google Shape;378;p50:notes"/>
          <p:cNvSpPr>
            <a:spLocks noGrp="1" noRot="1" noChangeAspect="1"/>
          </p:cNvSpPr>
          <p:nvPr>
            <p:ph type="sldImg" idx="2"/>
          </p:nvPr>
        </p:nvSpPr>
        <p:spPr>
          <a:xfrm>
            <a:off x="3267075" y="511175"/>
            <a:ext cx="3405188" cy="255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一部の消防署では</a:t>
            </a:r>
            <a:r>
              <a:rPr kumimoji="1" lang="en-US" altLang="ja-JP" dirty="0"/>
              <a:t>FAX</a:t>
            </a:r>
            <a:r>
              <a:rPr kumimoji="1" lang="ja-JP" altLang="en-US" dirty="0"/>
              <a:t>やメールでも対応してくれるところがありますが、外出中のときには、ファックスがつかえません。また旅行中のときは、近くの消防署のメールアドレスはわからないことが多いものです。</a:t>
            </a:r>
            <a:endParaRPr kumimoji="1" lang="en-US" altLang="ja-JP" dirty="0"/>
          </a:p>
          <a:p>
            <a:r>
              <a:rPr kumimoji="1" lang="ja-JP" altLang="en-US" dirty="0"/>
              <a:t>近くの人に救急車を呼んでもらう方法もありますが、自分で連絡できる方法があるともっと安心ではないでしょうか。</a:t>
            </a:r>
            <a:endParaRPr kumimoji="1" lang="en-US" altLang="ja-JP" dirty="0"/>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5</a:t>
            </a:fld>
            <a:endParaRPr kumimoji="1" lang="ja-JP" altLang="en-US"/>
          </a:p>
        </p:txBody>
      </p:sp>
    </p:spTree>
    <p:extLst>
      <p:ext uri="{BB962C8B-B14F-4D97-AF65-F5344CB8AC3E}">
        <p14:creationId xmlns:p14="http://schemas.microsoft.com/office/powerpoint/2010/main" val="2232034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51:notes"/>
          <p:cNvSpPr txBox="1">
            <a:spLocks noGrp="1"/>
          </p:cNvSpPr>
          <p:nvPr>
            <p:ph type="body" idx="1"/>
          </p:nvPr>
        </p:nvSpPr>
        <p:spPr>
          <a:xfrm>
            <a:off x="993934" y="3233420"/>
            <a:ext cx="7951470" cy="30632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ja-JP" altLang="en-US" dirty="0"/>
              <a:t>全ての入力事項が終わりましたら、申請完了の画面が出ます。また、通知でも申請完了の案内が出ますので、確認してください。</a:t>
            </a:r>
            <a:endParaRPr dirty="0"/>
          </a:p>
        </p:txBody>
      </p:sp>
      <p:sp>
        <p:nvSpPr>
          <p:cNvPr id="392" name="Google Shape;392;p51:notes"/>
          <p:cNvSpPr>
            <a:spLocks noGrp="1" noRot="1" noChangeAspect="1"/>
          </p:cNvSpPr>
          <p:nvPr>
            <p:ph type="sldImg" idx="2"/>
          </p:nvPr>
        </p:nvSpPr>
        <p:spPr>
          <a:xfrm>
            <a:off x="3267075" y="511175"/>
            <a:ext cx="3405188" cy="255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51:notes"/>
          <p:cNvSpPr txBox="1">
            <a:spLocks noGrp="1"/>
          </p:cNvSpPr>
          <p:nvPr>
            <p:ph type="body" idx="1"/>
          </p:nvPr>
        </p:nvSpPr>
        <p:spPr>
          <a:xfrm>
            <a:off x="993934" y="3233420"/>
            <a:ext cx="7951470" cy="306324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ja-JP" altLang="en-US" dirty="0"/>
              <a:t>登録申請して、不備がない場合は、</a:t>
            </a:r>
            <a:r>
              <a:rPr lang="en-US" altLang="ja-JP" dirty="0"/>
              <a:t>1</a:t>
            </a:r>
            <a:r>
              <a:rPr lang="ja-JP" altLang="en-US" dirty="0"/>
              <a:t>週間から</a:t>
            </a:r>
            <a:r>
              <a:rPr lang="en-US" altLang="ja-JP" dirty="0"/>
              <a:t>10</a:t>
            </a:r>
            <a:r>
              <a:rPr lang="ja-JP" altLang="en-US" dirty="0"/>
              <a:t>日後に、自宅へ書留郵便で新しい電話リレー用番号とパスワードが届きます。</a:t>
            </a:r>
            <a:endParaRPr lang="en-US" altLang="ja-JP" dirty="0"/>
          </a:p>
          <a:p>
            <a:pPr marL="0" lvl="0" indent="0" algn="l" rtl="0">
              <a:lnSpc>
                <a:spcPct val="100000"/>
              </a:lnSpc>
              <a:spcBef>
                <a:spcPts val="0"/>
              </a:spcBef>
              <a:spcAft>
                <a:spcPts val="0"/>
              </a:spcAft>
              <a:buSzPts val="1100"/>
              <a:buNone/>
            </a:pPr>
            <a:r>
              <a:rPr lang="ja-JP" altLang="en-US" dirty="0"/>
              <a:t>最初のパスワードは、入力したら自分でパスワード変更をしてください。</a:t>
            </a:r>
            <a:endParaRPr dirty="0"/>
          </a:p>
        </p:txBody>
      </p:sp>
      <p:sp>
        <p:nvSpPr>
          <p:cNvPr id="392" name="Google Shape;392;p51:notes"/>
          <p:cNvSpPr>
            <a:spLocks noGrp="1" noRot="1" noChangeAspect="1"/>
          </p:cNvSpPr>
          <p:nvPr>
            <p:ph type="sldImg" idx="2"/>
          </p:nvPr>
        </p:nvSpPr>
        <p:spPr>
          <a:xfrm>
            <a:off x="3267075" y="511175"/>
            <a:ext cx="3405188" cy="25527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3375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これらの登録方法について、さらに詳しいことは、日本財団電話リレーサービスのホームページの登録方法でも確認いただけます。</a:t>
            </a:r>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37</a:t>
            </a:fld>
            <a:endParaRPr kumimoji="1" lang="ja-JP" altLang="en-US"/>
          </a:p>
        </p:txBody>
      </p:sp>
    </p:spTree>
    <p:extLst>
      <p:ext uri="{BB962C8B-B14F-4D97-AF65-F5344CB8AC3E}">
        <p14:creationId xmlns:p14="http://schemas.microsoft.com/office/powerpoint/2010/main" val="3996578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カードをなくしたときは、銀行や郵便局へ直接行って手続きすることもできますが、もし、カードをなくしたのに気づいたのが金曜日の夜だったら、月曜日の朝まで窓口が閉まっています。</a:t>
            </a:r>
            <a:endParaRPr kumimoji="1" lang="en-US" altLang="ja-JP" dirty="0"/>
          </a:p>
          <a:p>
            <a:r>
              <a:rPr kumimoji="1" lang="ja-JP" altLang="en-US" dirty="0"/>
              <a:t>カードの利用を止めるには、</a:t>
            </a:r>
            <a:r>
              <a:rPr kumimoji="1" lang="en-US" altLang="ja-JP" dirty="0"/>
              <a:t>24</a:t>
            </a:r>
            <a:r>
              <a:rPr kumimoji="1" lang="ja-JP" altLang="en-US" dirty="0"/>
              <a:t>時間対応の窓口があるのですが、その連絡先は電話のみとなっていることが多いです。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6</a:t>
            </a:fld>
            <a:endParaRPr kumimoji="1" lang="ja-JP" altLang="en-US"/>
          </a:p>
        </p:txBody>
      </p:sp>
    </p:spTree>
    <p:extLst>
      <p:ext uri="{BB962C8B-B14F-4D97-AF65-F5344CB8AC3E}">
        <p14:creationId xmlns:p14="http://schemas.microsoft.com/office/powerpoint/2010/main" val="2838502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きこえない人や発話困難な人も電話がつかえるように、令和</a:t>
            </a:r>
            <a:r>
              <a:rPr kumimoji="1" lang="en-US" altLang="ja-JP" dirty="0"/>
              <a:t>3</a:t>
            </a:r>
            <a:r>
              <a:rPr kumimoji="1" lang="ja-JP" altLang="en-US" dirty="0"/>
              <a:t>年</a:t>
            </a:r>
            <a:r>
              <a:rPr kumimoji="1" lang="en-US" altLang="ja-JP" dirty="0"/>
              <a:t>7</a:t>
            </a:r>
            <a:r>
              <a:rPr kumimoji="1" lang="ja-JP" altLang="en-US" dirty="0"/>
              <a:t>月</a:t>
            </a:r>
            <a:r>
              <a:rPr kumimoji="1" lang="en-US" altLang="ja-JP" dirty="0"/>
              <a:t>1</a:t>
            </a:r>
            <a:r>
              <a:rPr kumimoji="1" lang="ja-JP" altLang="en-US" dirty="0"/>
              <a:t>日に、公的サービスとしての電話リレーサービスがスタートしました。</a:t>
            </a:r>
            <a:endParaRPr kumimoji="1" lang="en-US" altLang="ja-JP" dirty="0"/>
          </a:p>
          <a:p>
            <a:r>
              <a:rPr kumimoji="1" lang="ja-JP" altLang="en-US" dirty="0"/>
              <a:t>これは、聴覚障害者等による電話の利用の円滑化に関する法律に基づく公共サービスです。</a:t>
            </a:r>
            <a:endParaRPr kumimoji="1" lang="en-US" altLang="ja-JP" dirty="0"/>
          </a:p>
          <a:p>
            <a:r>
              <a:rPr kumimoji="1" lang="ja-JP" altLang="en-US" dirty="0"/>
              <a:t>実際にサービスを提供するのは、総務大臣の指定を受けた、一般財団法人　日本財団電話リレーサービスが提供します。</a:t>
            </a:r>
            <a:endParaRPr kumimoji="1" lang="en-US" altLang="ja-JP" dirty="0"/>
          </a:p>
          <a:p>
            <a:r>
              <a:rPr kumimoji="1" lang="ja-JP" altLang="en-US" dirty="0"/>
              <a:t>このようなサービスは、海外でも行われています。</a:t>
            </a:r>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7</a:t>
            </a:fld>
            <a:endParaRPr kumimoji="1" lang="ja-JP" altLang="en-US"/>
          </a:p>
        </p:txBody>
      </p:sp>
    </p:spTree>
    <p:extLst>
      <p:ext uri="{BB962C8B-B14F-4D97-AF65-F5344CB8AC3E}">
        <p14:creationId xmlns:p14="http://schemas.microsoft.com/office/powerpoint/2010/main" val="3423952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ja-JP" altLang="en-US" dirty="0"/>
              <a:t>電話リレーサービスの特長は、</a:t>
            </a:r>
            <a:r>
              <a:rPr lang="en-US" altLang="ja-JP" dirty="0"/>
              <a:t>3</a:t>
            </a:r>
            <a:r>
              <a:rPr lang="ja-JP" altLang="en-US" dirty="0"/>
              <a:t>つあります。</a:t>
            </a:r>
            <a:endParaRPr dirty="0"/>
          </a:p>
        </p:txBody>
      </p:sp>
      <p:sp>
        <p:nvSpPr>
          <p:cNvPr id="122" name="Google Shape;12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8454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通常の電話番号は、音声やファックスなどで使われます。皆さんがお持ちの携帯電話番号も、通常の電話番号ですので、音声通話はできますが、通訳オペレータにつながることはできません。</a:t>
            </a:r>
            <a:endParaRPr kumimoji="1" lang="en-US" altLang="ja-JP" dirty="0"/>
          </a:p>
          <a:p>
            <a:r>
              <a:rPr kumimoji="1" lang="ja-JP" altLang="en-US" dirty="0"/>
              <a:t>そこで、利用登録した人には、オペレータにつながる番号として、電話リレー用番号を付与します。</a:t>
            </a:r>
            <a:endParaRPr kumimoji="1" lang="en-US" altLang="ja-JP" dirty="0"/>
          </a:p>
          <a:p>
            <a:r>
              <a:rPr kumimoji="1" lang="ja-JP" altLang="en-US" dirty="0"/>
              <a:t>また、きこえる人は登録は不要で、この電話リレー用番号にダイヤルすることで、通訳オペレータにつながり、きこえない人等に電話をかけることができます。</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9</a:t>
            </a:fld>
            <a:endParaRPr kumimoji="1" lang="ja-JP" altLang="en-US"/>
          </a:p>
        </p:txBody>
      </p:sp>
    </p:spTree>
    <p:extLst>
      <p:ext uri="{BB962C8B-B14F-4D97-AF65-F5344CB8AC3E}">
        <p14:creationId xmlns:p14="http://schemas.microsoft.com/office/powerpoint/2010/main" val="34515396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電話リレー用番号はどのような時に使うのでしょうか。</a:t>
            </a:r>
            <a:endParaRPr kumimoji="1" lang="en-US" altLang="ja-JP" dirty="0"/>
          </a:p>
          <a:p>
            <a:r>
              <a:rPr kumimoji="1" lang="ja-JP" altLang="en-US" dirty="0"/>
              <a:t>お店や病院、役所などの手続きで、今まで、連絡先には、ファックス番号やメールアドレスなどを書いていた方が多いと思いますが、電話リレー用番号を書いておくと、その番号にきこえる人から連絡をもらうことができます。</a:t>
            </a:r>
            <a:endParaRPr kumimoji="1" lang="en-US" altLang="ja-JP" dirty="0"/>
          </a:p>
          <a:p>
            <a:r>
              <a:rPr kumimoji="1" lang="ja-JP" altLang="en-US" dirty="0"/>
              <a:t>名刺にも電話リレー用番号を載せておくと、便利ですね。</a:t>
            </a:r>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10</a:t>
            </a:fld>
            <a:endParaRPr kumimoji="1" lang="ja-JP" altLang="en-US"/>
          </a:p>
        </p:txBody>
      </p:sp>
    </p:spTree>
    <p:extLst>
      <p:ext uri="{BB962C8B-B14F-4D97-AF65-F5344CB8AC3E}">
        <p14:creationId xmlns:p14="http://schemas.microsoft.com/office/powerpoint/2010/main" val="32325708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（この動画は、講師用です。実際は、日本財団電話リレーサービスのホームページの中の動画を視聴していただきます）</a:t>
            </a:r>
          </a:p>
        </p:txBody>
      </p:sp>
      <p:sp>
        <p:nvSpPr>
          <p:cNvPr id="4" name="スライド番号プレースホルダー 3"/>
          <p:cNvSpPr>
            <a:spLocks noGrp="1"/>
          </p:cNvSpPr>
          <p:nvPr>
            <p:ph type="sldNum" sz="quarter" idx="5"/>
          </p:nvPr>
        </p:nvSpPr>
        <p:spPr/>
        <p:txBody>
          <a:bodyPr/>
          <a:lstStyle/>
          <a:p>
            <a:fld id="{4F6F2449-0E84-4E65-9BEC-CB93435C4AEF}" type="slidenum">
              <a:rPr kumimoji="1" lang="ja-JP" altLang="en-US" smtClean="0"/>
              <a:t>12</a:t>
            </a:fld>
            <a:endParaRPr kumimoji="1" lang="ja-JP" altLang="en-US"/>
          </a:p>
        </p:txBody>
      </p:sp>
    </p:spTree>
    <p:extLst>
      <p:ext uri="{BB962C8B-B14F-4D97-AF65-F5344CB8AC3E}">
        <p14:creationId xmlns:p14="http://schemas.microsoft.com/office/powerpoint/2010/main" val="4038992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3521586420"/>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145540621"/>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3149239608"/>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kumimoji="1" lang="ja-JP" altLang="en-US" dirty="0"/>
          </a:p>
        </p:txBody>
      </p:sp>
      <p:sp>
        <p:nvSpPr>
          <p:cNvPr id="4" name="Footer Placeholder 3"/>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724635697"/>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29"/>
        <p:cNvGrpSpPr/>
        <p:nvPr/>
      </p:nvGrpSpPr>
      <p:grpSpPr>
        <a:xfrm>
          <a:off x="0" y="0"/>
          <a:ext cx="0" cy="0"/>
          <a:chOff x="0" y="0"/>
          <a:chExt cx="0" cy="0"/>
        </a:xfrm>
      </p:grpSpPr>
      <p:sp>
        <p:nvSpPr>
          <p:cNvPr id="31" name="Google Shape;31;p6"/>
          <p:cNvSpPr txBox="1">
            <a:spLocks noGrp="1"/>
          </p:cNvSpPr>
          <p:nvPr>
            <p:ph type="title"/>
          </p:nvPr>
        </p:nvSpPr>
        <p:spPr>
          <a:xfrm>
            <a:off x="890300" y="274633"/>
            <a:ext cx="7363500" cy="1143200"/>
          </a:xfrm>
          <a:prstGeom prst="rect">
            <a:avLst/>
          </a:prstGeom>
        </p:spPr>
        <p:txBody>
          <a:bodyPr spcFirstLastPara="1" wrap="square" lIns="91425" tIns="91425" rIns="91425" bIns="91425" anchor="b" anchorCtr="0">
            <a:noAutofit/>
          </a:bodyPr>
          <a:lstStyle>
            <a:lvl1pPr lvl="0">
              <a:spcBef>
                <a:spcPts val="0"/>
              </a:spcBef>
              <a:spcAft>
                <a:spcPts val="0"/>
              </a:spcAft>
              <a:buClr>
                <a:srgbClr val="F0C3A3"/>
              </a:buClr>
              <a:buSzPts val="2400"/>
              <a:buNone/>
              <a:defRPr>
                <a:solidFill>
                  <a:srgbClr val="F0C3A3"/>
                </a:solidFill>
              </a:defRPr>
            </a:lvl1pPr>
            <a:lvl2pPr lvl="1">
              <a:spcBef>
                <a:spcPts val="0"/>
              </a:spcBef>
              <a:spcAft>
                <a:spcPts val="0"/>
              </a:spcAft>
              <a:buClr>
                <a:srgbClr val="F0C3A3"/>
              </a:buClr>
              <a:buSzPts val="2400"/>
              <a:buNone/>
              <a:defRPr>
                <a:solidFill>
                  <a:srgbClr val="F0C3A3"/>
                </a:solidFill>
              </a:defRPr>
            </a:lvl2pPr>
            <a:lvl3pPr lvl="2">
              <a:spcBef>
                <a:spcPts val="0"/>
              </a:spcBef>
              <a:spcAft>
                <a:spcPts val="0"/>
              </a:spcAft>
              <a:buClr>
                <a:srgbClr val="F0C3A3"/>
              </a:buClr>
              <a:buSzPts val="2400"/>
              <a:buNone/>
              <a:defRPr>
                <a:solidFill>
                  <a:srgbClr val="F0C3A3"/>
                </a:solidFill>
              </a:defRPr>
            </a:lvl3pPr>
            <a:lvl4pPr lvl="3">
              <a:spcBef>
                <a:spcPts val="0"/>
              </a:spcBef>
              <a:spcAft>
                <a:spcPts val="0"/>
              </a:spcAft>
              <a:buClr>
                <a:srgbClr val="F0C3A3"/>
              </a:buClr>
              <a:buSzPts val="2400"/>
              <a:buNone/>
              <a:defRPr>
                <a:solidFill>
                  <a:srgbClr val="F0C3A3"/>
                </a:solidFill>
              </a:defRPr>
            </a:lvl4pPr>
            <a:lvl5pPr lvl="4">
              <a:spcBef>
                <a:spcPts val="0"/>
              </a:spcBef>
              <a:spcAft>
                <a:spcPts val="0"/>
              </a:spcAft>
              <a:buClr>
                <a:srgbClr val="F0C3A3"/>
              </a:buClr>
              <a:buSzPts val="2400"/>
              <a:buNone/>
              <a:defRPr>
                <a:solidFill>
                  <a:srgbClr val="F0C3A3"/>
                </a:solidFill>
              </a:defRPr>
            </a:lvl5pPr>
            <a:lvl6pPr lvl="5">
              <a:spcBef>
                <a:spcPts val="0"/>
              </a:spcBef>
              <a:spcAft>
                <a:spcPts val="0"/>
              </a:spcAft>
              <a:buClr>
                <a:srgbClr val="F0C3A3"/>
              </a:buClr>
              <a:buSzPts val="2400"/>
              <a:buNone/>
              <a:defRPr>
                <a:solidFill>
                  <a:srgbClr val="F0C3A3"/>
                </a:solidFill>
              </a:defRPr>
            </a:lvl6pPr>
            <a:lvl7pPr lvl="6">
              <a:spcBef>
                <a:spcPts val="0"/>
              </a:spcBef>
              <a:spcAft>
                <a:spcPts val="0"/>
              </a:spcAft>
              <a:buClr>
                <a:srgbClr val="F0C3A3"/>
              </a:buClr>
              <a:buSzPts val="2400"/>
              <a:buNone/>
              <a:defRPr>
                <a:solidFill>
                  <a:srgbClr val="F0C3A3"/>
                </a:solidFill>
              </a:defRPr>
            </a:lvl7pPr>
            <a:lvl8pPr lvl="7">
              <a:spcBef>
                <a:spcPts val="0"/>
              </a:spcBef>
              <a:spcAft>
                <a:spcPts val="0"/>
              </a:spcAft>
              <a:buClr>
                <a:srgbClr val="F0C3A3"/>
              </a:buClr>
              <a:buSzPts val="2400"/>
              <a:buNone/>
              <a:defRPr>
                <a:solidFill>
                  <a:srgbClr val="F0C3A3"/>
                </a:solidFill>
              </a:defRPr>
            </a:lvl8pPr>
            <a:lvl9pPr lvl="8">
              <a:spcBef>
                <a:spcPts val="0"/>
              </a:spcBef>
              <a:spcAft>
                <a:spcPts val="0"/>
              </a:spcAft>
              <a:buClr>
                <a:srgbClr val="F0C3A3"/>
              </a:buClr>
              <a:buSzPts val="2400"/>
              <a:buNone/>
              <a:defRPr>
                <a:solidFill>
                  <a:srgbClr val="F0C3A3"/>
                </a:solidFill>
              </a:defRPr>
            </a:lvl9pPr>
          </a:lstStyle>
          <a:p>
            <a:r>
              <a:rPr lang="ja-JP" altLang="en-US"/>
              <a:t>マスター タイトルの書式設定</a:t>
            </a:r>
            <a:endParaRPr dirty="0"/>
          </a:p>
        </p:txBody>
      </p:sp>
      <p:sp>
        <p:nvSpPr>
          <p:cNvPr id="32" name="Google Shape;32;p6"/>
          <p:cNvSpPr txBox="1">
            <a:spLocks noGrp="1"/>
          </p:cNvSpPr>
          <p:nvPr>
            <p:ph type="body" idx="1"/>
          </p:nvPr>
        </p:nvSpPr>
        <p:spPr>
          <a:xfrm>
            <a:off x="890300" y="1600200"/>
            <a:ext cx="3360600" cy="42136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Clr>
                <a:srgbClr val="F0C3A3"/>
              </a:buClr>
              <a:buSzPts val="2000"/>
              <a:buChar char="‐"/>
              <a:defRPr sz="2000"/>
            </a:lvl1pPr>
            <a:lvl2pPr marL="914400" lvl="1" indent="-355600">
              <a:spcBef>
                <a:spcPts val="0"/>
              </a:spcBef>
              <a:spcAft>
                <a:spcPts val="0"/>
              </a:spcAft>
              <a:buClr>
                <a:srgbClr val="F0C3A3"/>
              </a:buClr>
              <a:buSzPts val="2000"/>
              <a:buChar char="‐"/>
              <a:defRPr sz="2000"/>
            </a:lvl2pPr>
            <a:lvl3pPr marL="1371600" lvl="2" indent="-355600">
              <a:spcBef>
                <a:spcPts val="0"/>
              </a:spcBef>
              <a:spcAft>
                <a:spcPts val="0"/>
              </a:spcAft>
              <a:buClr>
                <a:srgbClr val="F0C3A3"/>
              </a:buClr>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pPr lvl="0"/>
            <a:r>
              <a:rPr lang="ja-JP" altLang="en-US"/>
              <a:t>マスター テキストの書式設定</a:t>
            </a:r>
          </a:p>
        </p:txBody>
      </p:sp>
      <p:sp>
        <p:nvSpPr>
          <p:cNvPr id="33" name="Google Shape;33;p6"/>
          <p:cNvSpPr txBox="1">
            <a:spLocks noGrp="1"/>
          </p:cNvSpPr>
          <p:nvPr>
            <p:ph type="body" idx="2"/>
          </p:nvPr>
        </p:nvSpPr>
        <p:spPr>
          <a:xfrm>
            <a:off x="4893212" y="1600200"/>
            <a:ext cx="3360600" cy="4213600"/>
          </a:xfrm>
          <a:prstGeom prst="rect">
            <a:avLst/>
          </a:prstGeom>
        </p:spPr>
        <p:txBody>
          <a:bodyPr spcFirstLastPara="1" wrap="square" lIns="91425" tIns="91425" rIns="91425" bIns="91425" anchor="t" anchorCtr="0">
            <a:noAutofit/>
          </a:bodyPr>
          <a:lstStyle>
            <a:lvl1pPr marL="457200" lvl="0" indent="-355600">
              <a:spcBef>
                <a:spcPts val="600"/>
              </a:spcBef>
              <a:spcAft>
                <a:spcPts val="0"/>
              </a:spcAft>
              <a:buClr>
                <a:srgbClr val="F0C3A3"/>
              </a:buClr>
              <a:buSzPts val="2000"/>
              <a:buChar char="‐"/>
              <a:defRPr sz="2000"/>
            </a:lvl1pPr>
            <a:lvl2pPr marL="914400" lvl="1" indent="-355600">
              <a:spcBef>
                <a:spcPts val="0"/>
              </a:spcBef>
              <a:spcAft>
                <a:spcPts val="0"/>
              </a:spcAft>
              <a:buClr>
                <a:srgbClr val="F0C3A3"/>
              </a:buClr>
              <a:buSzPts val="2000"/>
              <a:buChar char="‐"/>
              <a:defRPr sz="2000"/>
            </a:lvl2pPr>
            <a:lvl3pPr marL="1371600" lvl="2" indent="-355600">
              <a:spcBef>
                <a:spcPts val="0"/>
              </a:spcBef>
              <a:spcAft>
                <a:spcPts val="0"/>
              </a:spcAft>
              <a:buClr>
                <a:srgbClr val="F0C3A3"/>
              </a:buClr>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pPr lvl="0"/>
            <a:r>
              <a:rPr lang="ja-JP" altLang="en-US"/>
              <a:t>マスター テキストの書式設定</a:t>
            </a:r>
          </a:p>
        </p:txBody>
      </p:sp>
    </p:spTree>
    <p:extLst>
      <p:ext uri="{BB962C8B-B14F-4D97-AF65-F5344CB8AC3E}">
        <p14:creationId xmlns:p14="http://schemas.microsoft.com/office/powerpoint/2010/main" val="2490558946"/>
      </p:ext>
    </p:extLst>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890300" y="274633"/>
            <a:ext cx="7363500" cy="1143200"/>
          </a:xfrm>
          <a:prstGeom prst="rect">
            <a:avLst/>
          </a:prstGeom>
        </p:spPr>
        <p:txBody>
          <a:bodyPr spcFirstLastPara="1" wrap="square" lIns="91425" tIns="91425" rIns="91425" bIns="91425" anchor="b" anchorCtr="0">
            <a:noAutofit/>
          </a:bodyPr>
          <a:lstStyle>
            <a:lvl1pPr lvl="0">
              <a:spcBef>
                <a:spcPts val="0"/>
              </a:spcBef>
              <a:spcAft>
                <a:spcPts val="0"/>
              </a:spcAft>
              <a:buClr>
                <a:srgbClr val="B5D4E9"/>
              </a:buClr>
              <a:buSzPts val="2400"/>
              <a:buNone/>
              <a:defRPr>
                <a:solidFill>
                  <a:srgbClr val="B5D4E9"/>
                </a:solidFill>
              </a:defRPr>
            </a:lvl1pPr>
            <a:lvl2pPr lvl="1">
              <a:spcBef>
                <a:spcPts val="0"/>
              </a:spcBef>
              <a:spcAft>
                <a:spcPts val="0"/>
              </a:spcAft>
              <a:buClr>
                <a:srgbClr val="B5D4E9"/>
              </a:buClr>
              <a:buSzPts val="2400"/>
              <a:buNone/>
              <a:defRPr>
                <a:solidFill>
                  <a:srgbClr val="B5D4E9"/>
                </a:solidFill>
              </a:defRPr>
            </a:lvl2pPr>
            <a:lvl3pPr lvl="2">
              <a:spcBef>
                <a:spcPts val="0"/>
              </a:spcBef>
              <a:spcAft>
                <a:spcPts val="0"/>
              </a:spcAft>
              <a:buClr>
                <a:srgbClr val="B5D4E9"/>
              </a:buClr>
              <a:buSzPts val="2400"/>
              <a:buNone/>
              <a:defRPr>
                <a:solidFill>
                  <a:srgbClr val="B5D4E9"/>
                </a:solidFill>
              </a:defRPr>
            </a:lvl3pPr>
            <a:lvl4pPr lvl="3">
              <a:spcBef>
                <a:spcPts val="0"/>
              </a:spcBef>
              <a:spcAft>
                <a:spcPts val="0"/>
              </a:spcAft>
              <a:buClr>
                <a:srgbClr val="B5D4E9"/>
              </a:buClr>
              <a:buSzPts val="2400"/>
              <a:buNone/>
              <a:defRPr>
                <a:solidFill>
                  <a:srgbClr val="B5D4E9"/>
                </a:solidFill>
              </a:defRPr>
            </a:lvl4pPr>
            <a:lvl5pPr lvl="4">
              <a:spcBef>
                <a:spcPts val="0"/>
              </a:spcBef>
              <a:spcAft>
                <a:spcPts val="0"/>
              </a:spcAft>
              <a:buClr>
                <a:srgbClr val="B5D4E9"/>
              </a:buClr>
              <a:buSzPts val="2400"/>
              <a:buNone/>
              <a:defRPr>
                <a:solidFill>
                  <a:srgbClr val="B5D4E9"/>
                </a:solidFill>
              </a:defRPr>
            </a:lvl5pPr>
            <a:lvl6pPr lvl="5">
              <a:spcBef>
                <a:spcPts val="0"/>
              </a:spcBef>
              <a:spcAft>
                <a:spcPts val="0"/>
              </a:spcAft>
              <a:buClr>
                <a:srgbClr val="B5D4E9"/>
              </a:buClr>
              <a:buSzPts val="2400"/>
              <a:buNone/>
              <a:defRPr>
                <a:solidFill>
                  <a:srgbClr val="B5D4E9"/>
                </a:solidFill>
              </a:defRPr>
            </a:lvl6pPr>
            <a:lvl7pPr lvl="6">
              <a:spcBef>
                <a:spcPts val="0"/>
              </a:spcBef>
              <a:spcAft>
                <a:spcPts val="0"/>
              </a:spcAft>
              <a:buClr>
                <a:srgbClr val="B5D4E9"/>
              </a:buClr>
              <a:buSzPts val="2400"/>
              <a:buNone/>
              <a:defRPr>
                <a:solidFill>
                  <a:srgbClr val="B5D4E9"/>
                </a:solidFill>
              </a:defRPr>
            </a:lvl7pPr>
            <a:lvl8pPr lvl="7">
              <a:spcBef>
                <a:spcPts val="0"/>
              </a:spcBef>
              <a:spcAft>
                <a:spcPts val="0"/>
              </a:spcAft>
              <a:buClr>
                <a:srgbClr val="B5D4E9"/>
              </a:buClr>
              <a:buSzPts val="2400"/>
              <a:buNone/>
              <a:defRPr>
                <a:solidFill>
                  <a:srgbClr val="B5D4E9"/>
                </a:solidFill>
              </a:defRPr>
            </a:lvl8pPr>
            <a:lvl9pPr lvl="8">
              <a:spcBef>
                <a:spcPts val="0"/>
              </a:spcBef>
              <a:spcAft>
                <a:spcPts val="0"/>
              </a:spcAft>
              <a:buClr>
                <a:srgbClr val="B5D4E9"/>
              </a:buClr>
              <a:buSzPts val="2400"/>
              <a:buNone/>
              <a:defRPr>
                <a:solidFill>
                  <a:srgbClr val="B5D4E9"/>
                </a:solidFill>
              </a:defRPr>
            </a:lvl9pPr>
          </a:lstStyle>
          <a:p>
            <a:r>
              <a:rPr lang="ja-JP" altLang="en-US"/>
              <a:t>マスター タイトルの書式設定</a:t>
            </a:r>
            <a:endParaRPr dirty="0"/>
          </a:p>
        </p:txBody>
      </p:sp>
      <p:sp>
        <p:nvSpPr>
          <p:cNvPr id="26" name="Google Shape;26;p5"/>
          <p:cNvSpPr txBox="1">
            <a:spLocks noGrp="1"/>
          </p:cNvSpPr>
          <p:nvPr>
            <p:ph type="body" idx="1"/>
          </p:nvPr>
        </p:nvSpPr>
        <p:spPr>
          <a:xfrm>
            <a:off x="890300" y="1600199"/>
            <a:ext cx="7363500" cy="4028000"/>
          </a:xfrm>
          <a:prstGeom prst="rect">
            <a:avLst/>
          </a:prstGeom>
        </p:spPr>
        <p:txBody>
          <a:bodyPr spcFirstLastPara="1" wrap="square" lIns="91425" tIns="91425" rIns="91425" bIns="91425" anchor="t" anchorCtr="0">
            <a:noAutofit/>
          </a:bodyPr>
          <a:lstStyle>
            <a:lvl1pPr marL="457200" lvl="0" indent="-368300">
              <a:spcBef>
                <a:spcPts val="600"/>
              </a:spcBef>
              <a:spcAft>
                <a:spcPts val="0"/>
              </a:spcAft>
              <a:buClr>
                <a:srgbClr val="B5D4E9"/>
              </a:buClr>
              <a:buSzPts val="2200"/>
              <a:buChar char="‐"/>
              <a:defRPr/>
            </a:lvl1pPr>
            <a:lvl2pPr marL="914400" lvl="1" indent="-368300">
              <a:spcBef>
                <a:spcPts val="0"/>
              </a:spcBef>
              <a:spcAft>
                <a:spcPts val="0"/>
              </a:spcAft>
              <a:buClr>
                <a:srgbClr val="B5D4E9"/>
              </a:buClr>
              <a:buSzPts val="2200"/>
              <a:buChar char="‐"/>
              <a:defRPr/>
            </a:lvl2pPr>
            <a:lvl3pPr marL="1371600" lvl="2" indent="-368300">
              <a:spcBef>
                <a:spcPts val="0"/>
              </a:spcBef>
              <a:spcAft>
                <a:spcPts val="0"/>
              </a:spcAft>
              <a:buClr>
                <a:srgbClr val="B5D4E9"/>
              </a:buClr>
              <a:buSzPts val="2200"/>
              <a:buChar char="‐"/>
              <a:defRPr/>
            </a:lvl3pPr>
            <a:lvl4pPr marL="1828800" lvl="3" indent="-368300">
              <a:spcBef>
                <a:spcPts val="0"/>
              </a:spcBef>
              <a:spcAft>
                <a:spcPts val="0"/>
              </a:spcAft>
              <a:buSzPts val="2200"/>
              <a:buChar char="‐"/>
              <a:defRPr/>
            </a:lvl4pPr>
            <a:lvl5pPr marL="2286000" lvl="4" indent="-368300">
              <a:spcBef>
                <a:spcPts val="0"/>
              </a:spcBef>
              <a:spcAft>
                <a:spcPts val="0"/>
              </a:spcAft>
              <a:buSzPts val="2200"/>
              <a:buChar char="‐"/>
              <a:defRPr/>
            </a:lvl5pPr>
            <a:lvl6pPr marL="2743200" lvl="5" indent="-368300">
              <a:spcBef>
                <a:spcPts val="0"/>
              </a:spcBef>
              <a:spcAft>
                <a:spcPts val="0"/>
              </a:spcAft>
              <a:buSzPts val="2200"/>
              <a:buChar char="‐"/>
              <a:defRPr/>
            </a:lvl6pPr>
            <a:lvl7pPr marL="3200400" lvl="6" indent="-368300">
              <a:spcBef>
                <a:spcPts val="0"/>
              </a:spcBef>
              <a:spcAft>
                <a:spcPts val="0"/>
              </a:spcAft>
              <a:buSzPts val="2200"/>
              <a:buChar char="‐"/>
              <a:defRPr/>
            </a:lvl7pPr>
            <a:lvl8pPr marL="3657600" lvl="7" indent="-368300">
              <a:spcBef>
                <a:spcPts val="0"/>
              </a:spcBef>
              <a:spcAft>
                <a:spcPts val="0"/>
              </a:spcAft>
              <a:buSzPts val="2200"/>
              <a:buChar char="‐"/>
              <a:defRPr/>
            </a:lvl8pPr>
            <a:lvl9pPr marL="4114800" lvl="8" indent="-368300">
              <a:spcBef>
                <a:spcPts val="0"/>
              </a:spcBef>
              <a:spcAft>
                <a:spcPts val="0"/>
              </a:spcAft>
              <a:buSzPts val="2200"/>
              <a:buChar char="‐"/>
              <a:defRPr/>
            </a:lvl9pPr>
          </a:lstStyle>
          <a:p>
            <a:pPr lvl="0"/>
            <a:r>
              <a:rPr lang="ja-JP" altLang="en-US"/>
              <a:t>マスター テキストの書式設定</a:t>
            </a:r>
          </a:p>
        </p:txBody>
      </p:sp>
    </p:spTree>
    <p:extLst>
      <p:ext uri="{BB962C8B-B14F-4D97-AF65-F5344CB8AC3E}">
        <p14:creationId xmlns:p14="http://schemas.microsoft.com/office/powerpoint/2010/main" val="4072028210"/>
      </p:ext>
    </p:extLst>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3449737948"/>
      </p:ext>
    </p:extLst>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3912418797"/>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148318929"/>
      </p:ext>
    </p:extLst>
  </p:cSld>
  <p:clrMapOvr>
    <a:masterClrMapping/>
  </p:clrMapOvr>
  <p:transition spd="slow">
    <p:push/>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484111451"/>
      </p:ext>
    </p:extLst>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1652533249"/>
      </p:ext>
    </p:extLst>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2590618044"/>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2121935450"/>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FC1EF6B-1272-4D5C-B85B-ED27F69B1553}" type="datetimeFigureOut">
              <a:rPr kumimoji="1" lang="ja-JP" altLang="en-US" smtClean="0"/>
              <a:t>2021/11/10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1B222DC4-0F1F-46FA-ABD6-079995542665}" type="slidenum">
              <a:rPr kumimoji="1" lang="ja-JP" altLang="en-US" smtClean="0"/>
              <a:t>‹#›</a:t>
            </a:fld>
            <a:endParaRPr kumimoji="1" lang="ja-JP" altLang="en-US"/>
          </a:p>
        </p:txBody>
      </p:sp>
    </p:spTree>
    <p:extLst>
      <p:ext uri="{BB962C8B-B14F-4D97-AF65-F5344CB8AC3E}">
        <p14:creationId xmlns:p14="http://schemas.microsoft.com/office/powerpoint/2010/main" val="2014151225"/>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C1EF6B-1272-4D5C-B85B-ED27F69B1553}" type="datetimeFigureOut">
              <a:rPr kumimoji="1" lang="ja-JP" altLang="en-US" smtClean="0"/>
              <a:t>2021/11/10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222DC4-0F1F-46FA-ABD6-079995542665}" type="slidenum">
              <a:rPr kumimoji="1" lang="ja-JP" altLang="en-US" smtClean="0"/>
              <a:t>‹#›</a:t>
            </a:fld>
            <a:endParaRPr kumimoji="1" lang="ja-JP" altLang="en-US"/>
          </a:p>
        </p:txBody>
      </p:sp>
      <p:pic>
        <p:nvPicPr>
          <p:cNvPr id="7" name="図 6">
            <a:extLst>
              <a:ext uri="{FF2B5EF4-FFF2-40B4-BE49-F238E27FC236}">
                <a16:creationId xmlns:a16="http://schemas.microsoft.com/office/drawing/2014/main" id="{64F833AF-E783-40CF-ACBC-0F431DF4E97C}"/>
              </a:ext>
            </a:extLst>
          </p:cNvPr>
          <p:cNvPicPr>
            <a:picLocks noChangeAspect="1"/>
          </p:cNvPicPr>
          <p:nvPr userDrawn="1"/>
        </p:nvPicPr>
        <p:blipFill>
          <a:blip r:embed="rId16"/>
          <a:stretch>
            <a:fillRect/>
          </a:stretch>
        </p:blipFill>
        <p:spPr>
          <a:xfrm>
            <a:off x="8414721" y="75172"/>
            <a:ext cx="627696" cy="627696"/>
          </a:xfrm>
          <a:prstGeom prst="rect">
            <a:avLst/>
          </a:prstGeom>
        </p:spPr>
      </p:pic>
    </p:spTree>
    <p:extLst>
      <p:ext uri="{BB962C8B-B14F-4D97-AF65-F5344CB8AC3E}">
        <p14:creationId xmlns:p14="http://schemas.microsoft.com/office/powerpoint/2010/main" val="34244972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spd="slow">
    <p:push/>
  </p:transition>
  <p:txStyles>
    <p:titleStyle>
      <a:lvl1pPr algn="l" defTabSz="914400" rtl="0" eaLnBrk="1" latinLnBrk="0" hangingPunct="1">
        <a:lnSpc>
          <a:spcPct val="90000"/>
        </a:lnSpc>
        <a:spcBef>
          <a:spcPct val="0"/>
        </a:spcBef>
        <a:buNone/>
        <a:defRPr kumimoji="1" sz="4400" kern="1200">
          <a:solidFill>
            <a:schemeClr val="tx1"/>
          </a:solidFill>
          <a:latin typeface="メイリオ" panose="020B0604030504040204" pitchFamily="50" charset="-128"/>
          <a:ea typeface="メイリオ"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メイリオ" panose="020B0604030504040204" pitchFamily="50" charset="-128"/>
          <a:ea typeface="メイリオ"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メイリオ" panose="020B0604030504040204" pitchFamily="50" charset="-128"/>
          <a:ea typeface="メイリオ"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メイリオ" panose="020B0604030504040204" pitchFamily="50" charset="-128"/>
          <a:ea typeface="メイリオ"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メイリオ" panose="020B0604030504040204" pitchFamily="50" charset="-128"/>
          <a:ea typeface="メイリオ"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X2QlBGrKj-Y&amp;t=3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jpeg"/><Relationship Id="rId11" Type="http://schemas.openxmlformats.org/officeDocument/2006/relationships/image" Target="../media/image15.png"/><Relationship Id="rId5" Type="http://schemas.openxmlformats.org/officeDocument/2006/relationships/image" Target="../media/image28.png"/><Relationship Id="rId10" Type="http://schemas.openxmlformats.org/officeDocument/2006/relationships/image" Target="../media/image20.png"/><Relationship Id="rId4" Type="http://schemas.openxmlformats.org/officeDocument/2006/relationships/image" Target="../media/image27.pn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jpe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1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0.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12.png"/><Relationship Id="rId4" Type="http://schemas.openxmlformats.org/officeDocument/2006/relationships/image" Target="../media/image35.png"/><Relationship Id="rId9" Type="http://schemas.openxmlformats.org/officeDocument/2006/relationships/image" Target="../media/image40.jpe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4.xml"/><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48.png"/><Relationship Id="rId4" Type="http://schemas.openxmlformats.org/officeDocument/2006/relationships/image" Target="../media/image46.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png"/></Relationships>
</file>

<file path=ppt/slides/_rels/slide2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6.jpg"/><Relationship Id="rId5" Type="http://schemas.openxmlformats.org/officeDocument/2006/relationships/image" Target="../media/image65.png"/><Relationship Id="rId4" Type="http://schemas.openxmlformats.org/officeDocument/2006/relationships/image" Target="../media/image64.png"/></Relationships>
</file>

<file path=ppt/slides/_rels/slide2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60.jpg"/><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72.jp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86.pn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55C84AF-35F9-4255-9D7B-9AD77CAA23F5}"/>
              </a:ext>
            </a:extLst>
          </p:cNvPr>
          <p:cNvSpPr>
            <a:spLocks noGrp="1"/>
          </p:cNvSpPr>
          <p:nvPr>
            <p:ph type="ctrTitle"/>
          </p:nvPr>
        </p:nvSpPr>
        <p:spPr>
          <a:xfrm>
            <a:off x="821654" y="1567534"/>
            <a:ext cx="7772400" cy="210109"/>
          </a:xfrm>
          <a:solidFill>
            <a:schemeClr val="accent5">
              <a:lumMod val="20000"/>
              <a:lumOff val="80000"/>
            </a:schemeClr>
          </a:solidFill>
          <a:ln>
            <a:solidFill>
              <a:schemeClr val="bg1"/>
            </a:solidFill>
          </a:ln>
        </p:spPr>
        <p:txBody>
          <a:bodyPr>
            <a:noAutofit/>
          </a:bodyPr>
          <a:lstStyle/>
          <a:p>
            <a:br>
              <a:rPr kumimoji="1" lang="en-US" altLang="ja-JP" sz="2000" dirty="0">
                <a:latin typeface="UD デジタル 教科書体 N-R" panose="02020400000000000000" pitchFamily="17" charset="-128"/>
                <a:ea typeface="UD デジタル 教科書体 N-R" panose="02020400000000000000" pitchFamily="17" charset="-128"/>
              </a:rPr>
            </a:br>
            <a:r>
              <a:rPr lang="ja-JP" altLang="en-US" sz="1600" dirty="0"/>
              <a:t>聴覚に障害がある者向けデジタル活用支援に係る調査研究事業</a:t>
            </a:r>
            <a:br>
              <a:rPr lang="en-US" altLang="ja-JP" sz="1600" dirty="0"/>
            </a:br>
            <a:br>
              <a:rPr lang="ja-JP" altLang="en-US" sz="2000" dirty="0"/>
            </a:br>
            <a:r>
              <a:rPr lang="ja-JP" altLang="en-US" sz="1800" dirty="0"/>
              <a:t>応用講座⑦</a:t>
            </a:r>
            <a:br>
              <a:rPr lang="ja-JP" altLang="en-US" sz="1800" dirty="0"/>
            </a:br>
            <a:r>
              <a:rPr lang="ja-JP" altLang="en-US" sz="2000" b="1" dirty="0"/>
              <a:t>「電話リレーサービスの利用登録方法および利用方法」</a:t>
            </a:r>
            <a:endParaRPr kumimoji="1" lang="ja-JP" altLang="en-US" sz="3600" b="1" dirty="0"/>
          </a:p>
        </p:txBody>
      </p:sp>
      <p:sp>
        <p:nvSpPr>
          <p:cNvPr id="3" name="字幕 2">
            <a:extLst>
              <a:ext uri="{FF2B5EF4-FFF2-40B4-BE49-F238E27FC236}">
                <a16:creationId xmlns:a16="http://schemas.microsoft.com/office/drawing/2014/main" id="{6C328B57-DD35-4921-83FE-4E4B2C608F47}"/>
              </a:ext>
            </a:extLst>
          </p:cNvPr>
          <p:cNvSpPr>
            <a:spLocks noGrp="1"/>
          </p:cNvSpPr>
          <p:nvPr>
            <p:ph type="subTitle" idx="1"/>
          </p:nvPr>
        </p:nvSpPr>
        <p:spPr>
          <a:xfrm>
            <a:off x="1278854" y="5021601"/>
            <a:ext cx="6858000" cy="1675625"/>
          </a:xfrm>
        </p:spPr>
        <p:txBody>
          <a:bodyPr>
            <a:normAutofit/>
          </a:bodyPr>
          <a:lstStyle/>
          <a:p>
            <a:endParaRPr kumimoji="1" lang="en-US" altLang="ja-JP" dirty="0"/>
          </a:p>
          <a:p>
            <a:r>
              <a:rPr kumimoji="1" lang="ja-JP" altLang="en-US" sz="1800" b="1" dirty="0"/>
              <a:t>一般財団法人全日本ろうあ連盟</a:t>
            </a:r>
            <a:endParaRPr kumimoji="1" lang="en-US" altLang="ja-JP" sz="1800" b="1" dirty="0"/>
          </a:p>
          <a:p>
            <a:r>
              <a:rPr kumimoji="1" lang="ja-JP" altLang="en-US" sz="1100" dirty="0"/>
              <a:t>協力　総務大臣指定電話リレーサービス提供機関　</a:t>
            </a:r>
            <a:endParaRPr lang="en-US" altLang="ja-JP" sz="1100" dirty="0"/>
          </a:p>
          <a:p>
            <a:r>
              <a:rPr kumimoji="1" lang="ja-JP" altLang="en-US" sz="1100" dirty="0"/>
              <a:t>（一社）</a:t>
            </a:r>
            <a:r>
              <a:rPr lang="ja-JP" altLang="en-US" sz="1100" dirty="0"/>
              <a:t>日本財団電話リレーサービス</a:t>
            </a:r>
            <a:endParaRPr lang="en-US" altLang="ja-JP" sz="1100" dirty="0"/>
          </a:p>
          <a:p>
            <a:r>
              <a:rPr lang="en-US" altLang="ja-JP" sz="1100" dirty="0"/>
              <a:t>2021</a:t>
            </a:r>
            <a:r>
              <a:rPr lang="ja-JP" altLang="en-US" sz="1100" dirty="0"/>
              <a:t>年</a:t>
            </a:r>
            <a:r>
              <a:rPr lang="en-US" altLang="ja-JP" sz="1100" dirty="0"/>
              <a:t>11</a:t>
            </a:r>
            <a:r>
              <a:rPr lang="ja-JP" altLang="en-US" sz="1100" dirty="0"/>
              <a:t>月</a:t>
            </a:r>
            <a:r>
              <a:rPr lang="en-US" altLang="ja-JP" sz="1100" dirty="0"/>
              <a:t>10</a:t>
            </a:r>
            <a:r>
              <a:rPr lang="ja-JP" altLang="en-US" sz="1100" dirty="0"/>
              <a:t>日</a:t>
            </a:r>
            <a:endParaRPr lang="en-US" altLang="ja-JP" sz="1100" dirty="0"/>
          </a:p>
        </p:txBody>
      </p:sp>
      <p:pic>
        <p:nvPicPr>
          <p:cNvPr id="6" name="図 5">
            <a:extLst>
              <a:ext uri="{FF2B5EF4-FFF2-40B4-BE49-F238E27FC236}">
                <a16:creationId xmlns:a16="http://schemas.microsoft.com/office/drawing/2014/main" id="{351D497D-7883-4416-850E-003EC17F06C5}"/>
              </a:ext>
            </a:extLst>
          </p:cNvPr>
          <p:cNvPicPr>
            <a:picLocks noChangeAspect="1"/>
          </p:cNvPicPr>
          <p:nvPr/>
        </p:nvPicPr>
        <p:blipFill>
          <a:blip r:embed="rId2"/>
          <a:stretch>
            <a:fillRect/>
          </a:stretch>
        </p:blipFill>
        <p:spPr>
          <a:xfrm>
            <a:off x="0" y="1777643"/>
            <a:ext cx="9144000" cy="4364735"/>
          </a:xfrm>
          <a:prstGeom prst="rect">
            <a:avLst/>
          </a:prstGeom>
        </p:spPr>
      </p:pic>
    </p:spTree>
    <p:extLst>
      <p:ext uri="{BB962C8B-B14F-4D97-AF65-F5344CB8AC3E}">
        <p14:creationId xmlns:p14="http://schemas.microsoft.com/office/powerpoint/2010/main" val="2728262378"/>
      </p:ext>
    </p:extLst>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9318ED1F-2E7A-473D-BC56-FF7E188DA498}"/>
              </a:ext>
            </a:extLst>
          </p:cNvPr>
          <p:cNvSpPr/>
          <p:nvPr/>
        </p:nvSpPr>
        <p:spPr>
          <a:xfrm>
            <a:off x="1035436" y="1591710"/>
            <a:ext cx="2871622" cy="1405843"/>
          </a:xfrm>
          <a:prstGeom prst="roundRect">
            <a:avLst/>
          </a:prstGeom>
          <a:solidFill>
            <a:schemeClr val="accent2">
              <a:lumMod val="20000"/>
              <a:lumOff val="80000"/>
            </a:schemeClr>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vert="horz" rtlCol="0" anchor="ctr"/>
          <a:lstStyle/>
          <a:p>
            <a:pPr algn="ctr"/>
            <a:r>
              <a:rPr kumimoji="1" lang="ja-JP" altLang="en-US" sz="2000" b="1" dirty="0">
                <a:latin typeface="メイリオ" panose="020B0604030504040204" pitchFamily="50" charset="-128"/>
                <a:ea typeface="メイリオ" panose="020B0604030504040204" pitchFamily="50" charset="-128"/>
              </a:rPr>
              <a:t>電話リレー用番号</a:t>
            </a:r>
            <a:endParaRPr kumimoji="1" lang="en-US" altLang="ja-JP" sz="2000" b="1" dirty="0">
              <a:latin typeface="メイリオ" panose="020B0604030504040204" pitchFamily="50" charset="-128"/>
              <a:ea typeface="メイリオ" panose="020B0604030504040204" pitchFamily="50" charset="-128"/>
            </a:endParaRPr>
          </a:p>
          <a:p>
            <a:pPr algn="ctr"/>
            <a:endParaRPr kumimoji="1" lang="en-US" altLang="ja-JP" sz="2000" b="1" dirty="0">
              <a:latin typeface="メイリオ" panose="020B0604030504040204" pitchFamily="50" charset="-128"/>
              <a:ea typeface="メイリオ" panose="020B0604030504040204" pitchFamily="50" charset="-128"/>
            </a:endParaRPr>
          </a:p>
          <a:p>
            <a:pPr algn="ctr"/>
            <a:r>
              <a:rPr kumimoji="1" lang="en-US" altLang="ja-JP" sz="2000" b="1" dirty="0">
                <a:latin typeface="メイリオ" panose="020B0604030504040204" pitchFamily="50" charset="-128"/>
                <a:ea typeface="メイリオ" panose="020B0604030504040204" pitchFamily="50" charset="-128"/>
              </a:rPr>
              <a:t>050‐XXXX-XXXX</a:t>
            </a:r>
            <a:endParaRPr kumimoji="1" lang="ja-JP" altLang="en-US" b="1" dirty="0">
              <a:latin typeface="メイリオ" panose="020B0604030504040204" pitchFamily="50" charset="-128"/>
              <a:ea typeface="メイリオ" panose="020B0604030504040204" pitchFamily="50" charset="-128"/>
            </a:endParaRPr>
          </a:p>
        </p:txBody>
      </p:sp>
      <p:pic>
        <p:nvPicPr>
          <p:cNvPr id="20" name="Picture 4" descr="テレフォン・オペレーターのイラスト（男性）">
            <a:extLst>
              <a:ext uri="{FF2B5EF4-FFF2-40B4-BE49-F238E27FC236}">
                <a16:creationId xmlns:a16="http://schemas.microsoft.com/office/drawing/2014/main" id="{2E6A62A6-4EC0-4668-A45B-5CA5309D7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66378" y="1756921"/>
            <a:ext cx="964720" cy="1065989"/>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49;p5">
            <a:extLst>
              <a:ext uri="{FF2B5EF4-FFF2-40B4-BE49-F238E27FC236}">
                <a16:creationId xmlns:a16="http://schemas.microsoft.com/office/drawing/2014/main" id="{956251EE-B298-4CEF-9B02-E11C3E7D74D2}"/>
              </a:ext>
            </a:extLst>
          </p:cNvPr>
          <p:cNvSpPr/>
          <p:nvPr/>
        </p:nvSpPr>
        <p:spPr>
          <a:xfrm>
            <a:off x="544380" y="667629"/>
            <a:ext cx="7890235" cy="578837"/>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algn="ctr"/>
            <a:r>
              <a:rPr lang="en-US" altLang="ja-JP" sz="2800" b="1" dirty="0">
                <a:latin typeface="Meiryo"/>
                <a:ea typeface="Meiryo"/>
                <a:cs typeface="Meiryo"/>
                <a:sym typeface="Meiryo"/>
              </a:rPr>
              <a:t>050</a:t>
            </a:r>
            <a:r>
              <a:rPr lang="ja-JP" altLang="en-US" sz="2800" b="1" dirty="0">
                <a:latin typeface="Meiryo"/>
                <a:ea typeface="Meiryo"/>
                <a:cs typeface="Meiryo"/>
                <a:sym typeface="Meiryo"/>
              </a:rPr>
              <a:t>番号（電話リレー用番号）の使いかた</a:t>
            </a:r>
            <a:endParaRPr lang="en-US" altLang="ja-JP" sz="2800" b="1" dirty="0">
              <a:solidFill>
                <a:schemeClr val="tx1"/>
              </a:solidFill>
              <a:latin typeface="Meiryo"/>
              <a:ea typeface="Meiryo"/>
              <a:cs typeface="Meiryo"/>
              <a:sym typeface="Meiryo"/>
            </a:endParaRPr>
          </a:p>
        </p:txBody>
      </p:sp>
      <p:pic>
        <p:nvPicPr>
          <p:cNvPr id="1026" name="Picture 2" descr="申請書のイラスト | かわいいフリー素材集 いらすとや">
            <a:extLst>
              <a:ext uri="{FF2B5EF4-FFF2-40B4-BE49-F238E27FC236}">
                <a16:creationId xmlns:a16="http://schemas.microsoft.com/office/drawing/2014/main" id="{8113ED24-972D-488A-B733-DDCF45BC2D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4656" y="3353136"/>
            <a:ext cx="1812022" cy="19867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名刺のイラスト | かわいいフリー素材集 いらすとや">
            <a:extLst>
              <a:ext uri="{FF2B5EF4-FFF2-40B4-BE49-F238E27FC236}">
                <a16:creationId xmlns:a16="http://schemas.microsoft.com/office/drawing/2014/main" id="{009C3356-744E-42C5-BB4D-580FAEC51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1160" y="3195663"/>
            <a:ext cx="2196931" cy="20559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れんらく帳のイラスト | かわいいフリー素材集 いらすとや">
            <a:extLst>
              <a:ext uri="{FF2B5EF4-FFF2-40B4-BE49-F238E27FC236}">
                <a16:creationId xmlns:a16="http://schemas.microsoft.com/office/drawing/2014/main" id="{7CEECAA6-D896-4DFD-9428-1913441C6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1199" y="2997553"/>
            <a:ext cx="1675584" cy="1821929"/>
          </a:xfrm>
          <a:prstGeom prst="rect">
            <a:avLst/>
          </a:prstGeom>
          <a:noFill/>
          <a:extLst>
            <a:ext uri="{909E8E84-426E-40DD-AFC4-6F175D3DCCD1}">
              <a14:hiddenFill xmlns:a14="http://schemas.microsoft.com/office/drawing/2010/main">
                <a:solidFill>
                  <a:srgbClr val="FFFFFF"/>
                </a:solidFill>
              </a14:hiddenFill>
            </a:ext>
          </a:extLst>
        </p:spPr>
      </p:pic>
      <p:sp>
        <p:nvSpPr>
          <p:cNvPr id="13" name="四角形: 角を丸くする 12">
            <a:extLst>
              <a:ext uri="{FF2B5EF4-FFF2-40B4-BE49-F238E27FC236}">
                <a16:creationId xmlns:a16="http://schemas.microsoft.com/office/drawing/2014/main" id="{6EA26BF4-0034-4838-85E7-B465CAA8876D}"/>
              </a:ext>
            </a:extLst>
          </p:cNvPr>
          <p:cNvSpPr/>
          <p:nvPr/>
        </p:nvSpPr>
        <p:spPr>
          <a:xfrm>
            <a:off x="660110" y="5868830"/>
            <a:ext cx="8012782" cy="669812"/>
          </a:xfrm>
          <a:prstGeom prst="roundRect">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000" b="1" dirty="0">
                <a:latin typeface="メイリオ" panose="020B0604030504040204" pitchFamily="50" charset="-128"/>
                <a:ea typeface="メイリオ" panose="020B0604030504040204" pitchFamily="50" charset="-128"/>
              </a:rPr>
              <a:t>きこえる人も、電話リレー用番号できこえない人への連絡ができる</a:t>
            </a:r>
          </a:p>
        </p:txBody>
      </p:sp>
      <p:pic>
        <p:nvPicPr>
          <p:cNvPr id="1032" name="Picture 8" descr="電話を受けている男性会社員のイラスト | かわいいフリー素材集 いらすとや">
            <a:extLst>
              <a:ext uri="{FF2B5EF4-FFF2-40B4-BE49-F238E27FC236}">
                <a16:creationId xmlns:a16="http://schemas.microsoft.com/office/drawing/2014/main" id="{34EC32FF-0D0D-4034-B497-A159C7C25D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5690" y="4164591"/>
            <a:ext cx="1204986" cy="1389481"/>
          </a:xfrm>
          <a:prstGeom prst="rect">
            <a:avLst/>
          </a:prstGeom>
          <a:noFill/>
          <a:extLst>
            <a:ext uri="{909E8E84-426E-40DD-AFC4-6F175D3DCCD1}">
              <a14:hiddenFill xmlns:a14="http://schemas.microsoft.com/office/drawing/2010/main">
                <a:solidFill>
                  <a:srgbClr val="FFFFFF"/>
                </a:solidFill>
              </a14:hiddenFill>
            </a:ext>
          </a:extLst>
        </p:spPr>
      </p:pic>
      <p:grpSp>
        <p:nvGrpSpPr>
          <p:cNvPr id="5" name="グループ化 4">
            <a:extLst>
              <a:ext uri="{FF2B5EF4-FFF2-40B4-BE49-F238E27FC236}">
                <a16:creationId xmlns:a16="http://schemas.microsoft.com/office/drawing/2014/main" id="{FDF9616E-1E64-4EDF-A30F-0A61C4A1A01F}"/>
              </a:ext>
            </a:extLst>
          </p:cNvPr>
          <p:cNvGrpSpPr/>
          <p:nvPr/>
        </p:nvGrpSpPr>
        <p:grpSpPr>
          <a:xfrm>
            <a:off x="366378" y="3406461"/>
            <a:ext cx="1350423" cy="1026327"/>
            <a:chOff x="303728" y="4539357"/>
            <a:chExt cx="1350423" cy="1026327"/>
          </a:xfrm>
        </p:grpSpPr>
        <p:sp>
          <p:nvSpPr>
            <p:cNvPr id="17" name="フリーフォーム: 図形 16">
              <a:extLst>
                <a:ext uri="{FF2B5EF4-FFF2-40B4-BE49-F238E27FC236}">
                  <a16:creationId xmlns:a16="http://schemas.microsoft.com/office/drawing/2014/main" id="{BA6EC6F2-10F2-48D3-A2DE-319BC4A159A9}"/>
                </a:ext>
              </a:extLst>
            </p:cNvPr>
            <p:cNvSpPr/>
            <p:nvPr/>
          </p:nvSpPr>
          <p:spPr>
            <a:xfrm rot="7139131">
              <a:off x="485540" y="4397073"/>
              <a:ext cx="1026327" cy="1310895"/>
            </a:xfrm>
            <a:custGeom>
              <a:avLst/>
              <a:gdLst>
                <a:gd name="connsiteX0" fmla="*/ 64359 w 1026327"/>
                <a:gd name="connsiteY0" fmla="*/ 1046360 h 1310895"/>
                <a:gd name="connsiteX1" fmla="*/ 264536 w 1026327"/>
                <a:gd name="connsiteY1" fmla="*/ 348928 h 1310895"/>
                <a:gd name="connsiteX2" fmla="*/ 347978 w 1026327"/>
                <a:gd name="connsiteY2" fmla="*/ 313114 h 1310895"/>
                <a:gd name="connsiteX3" fmla="*/ 529585 w 1026327"/>
                <a:gd name="connsiteY3" fmla="*/ 0 h 1310895"/>
                <a:gd name="connsiteX4" fmla="*/ 721484 w 1026327"/>
                <a:gd name="connsiteY4" fmla="*/ 330862 h 1310895"/>
                <a:gd name="connsiteX5" fmla="*/ 746309 w 1026327"/>
                <a:gd name="connsiteY5" fmla="*/ 340635 h 1310895"/>
                <a:gd name="connsiteX6" fmla="*/ 961967 w 1026327"/>
                <a:gd name="connsiteY6" fmla="*/ 549104 h 1310895"/>
                <a:gd name="connsiteX7" fmla="*/ 761791 w 1026327"/>
                <a:gd name="connsiteY7" fmla="*/ 1246536 h 1310895"/>
                <a:gd name="connsiteX8" fmla="*/ 64359 w 1026327"/>
                <a:gd name="connsiteY8" fmla="*/ 1046360 h 131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327" h="1310895">
                  <a:moveTo>
                    <a:pt x="64359" y="1046360"/>
                  </a:moveTo>
                  <a:cubicBezTo>
                    <a:pt x="-72954" y="798492"/>
                    <a:pt x="16668" y="486241"/>
                    <a:pt x="264536" y="348928"/>
                  </a:cubicBezTo>
                  <a:lnTo>
                    <a:pt x="347978" y="313114"/>
                  </a:lnTo>
                  <a:lnTo>
                    <a:pt x="529585" y="0"/>
                  </a:lnTo>
                  <a:lnTo>
                    <a:pt x="721484" y="330862"/>
                  </a:lnTo>
                  <a:lnTo>
                    <a:pt x="746309" y="340635"/>
                  </a:lnTo>
                  <a:cubicBezTo>
                    <a:pt x="834382" y="385456"/>
                    <a:pt x="910475" y="456153"/>
                    <a:pt x="961967" y="549104"/>
                  </a:cubicBezTo>
                  <a:cubicBezTo>
                    <a:pt x="1099281" y="796972"/>
                    <a:pt x="1009659" y="1109222"/>
                    <a:pt x="761791" y="1246536"/>
                  </a:cubicBezTo>
                  <a:cubicBezTo>
                    <a:pt x="513923" y="1383849"/>
                    <a:pt x="201673" y="1294228"/>
                    <a:pt x="64359" y="1046360"/>
                  </a:cubicBez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050</a:t>
              </a:r>
              <a:endParaRPr kumimoji="1" lang="ja-JP" altLang="en-US" dirty="0"/>
            </a:p>
          </p:txBody>
        </p:sp>
        <p:sp>
          <p:nvSpPr>
            <p:cNvPr id="4" name="正方形/長方形 3">
              <a:extLst>
                <a:ext uri="{FF2B5EF4-FFF2-40B4-BE49-F238E27FC236}">
                  <a16:creationId xmlns:a16="http://schemas.microsoft.com/office/drawing/2014/main" id="{CE56B3E7-B692-4229-8132-042DF67D7580}"/>
                </a:ext>
              </a:extLst>
            </p:cNvPr>
            <p:cNvSpPr/>
            <p:nvPr/>
          </p:nvSpPr>
          <p:spPr>
            <a:xfrm>
              <a:off x="303728" y="4827645"/>
              <a:ext cx="1112805" cy="369332"/>
            </a:xfrm>
            <a:prstGeom prst="rect">
              <a:avLst/>
            </a:prstGeom>
          </p:spPr>
          <p:txBody>
            <a:bodyPr wrap="none">
              <a:spAutoFit/>
            </a:bodyPr>
            <a:lstStyle/>
            <a:p>
              <a:r>
                <a:rPr lang="en-US" altLang="ja-JP" b="1" dirty="0">
                  <a:latin typeface="Meiryo"/>
                  <a:ea typeface="Meiryo"/>
                  <a:cs typeface="Meiryo"/>
                  <a:sym typeface="Meiryo"/>
                </a:rPr>
                <a:t>050</a:t>
              </a:r>
              <a:r>
                <a:rPr lang="ja-JP" altLang="en-US" b="1" dirty="0">
                  <a:latin typeface="Meiryo"/>
                  <a:ea typeface="Meiryo"/>
                  <a:cs typeface="Meiryo"/>
                  <a:sym typeface="Meiryo"/>
                </a:rPr>
                <a:t>番号</a:t>
              </a:r>
              <a:endParaRPr lang="ja-JP" altLang="en-US" dirty="0"/>
            </a:p>
          </p:txBody>
        </p:sp>
      </p:grpSp>
      <p:grpSp>
        <p:nvGrpSpPr>
          <p:cNvPr id="23" name="グループ化 22">
            <a:extLst>
              <a:ext uri="{FF2B5EF4-FFF2-40B4-BE49-F238E27FC236}">
                <a16:creationId xmlns:a16="http://schemas.microsoft.com/office/drawing/2014/main" id="{279DA107-8D75-48B9-88BC-70BE065A46AE}"/>
              </a:ext>
            </a:extLst>
          </p:cNvPr>
          <p:cNvGrpSpPr/>
          <p:nvPr/>
        </p:nvGrpSpPr>
        <p:grpSpPr>
          <a:xfrm>
            <a:off x="2755885" y="3620230"/>
            <a:ext cx="1350423" cy="1026327"/>
            <a:chOff x="303728" y="4539357"/>
            <a:chExt cx="1350423" cy="1026327"/>
          </a:xfrm>
        </p:grpSpPr>
        <p:sp>
          <p:nvSpPr>
            <p:cNvPr id="24" name="フリーフォーム: 図形 23">
              <a:extLst>
                <a:ext uri="{FF2B5EF4-FFF2-40B4-BE49-F238E27FC236}">
                  <a16:creationId xmlns:a16="http://schemas.microsoft.com/office/drawing/2014/main" id="{4156341A-BE8D-463C-B839-5BC4E77DF8FB}"/>
                </a:ext>
              </a:extLst>
            </p:cNvPr>
            <p:cNvSpPr/>
            <p:nvPr/>
          </p:nvSpPr>
          <p:spPr>
            <a:xfrm rot="7139131">
              <a:off x="485540" y="4397073"/>
              <a:ext cx="1026327" cy="1310895"/>
            </a:xfrm>
            <a:custGeom>
              <a:avLst/>
              <a:gdLst>
                <a:gd name="connsiteX0" fmla="*/ 64359 w 1026327"/>
                <a:gd name="connsiteY0" fmla="*/ 1046360 h 1310895"/>
                <a:gd name="connsiteX1" fmla="*/ 264536 w 1026327"/>
                <a:gd name="connsiteY1" fmla="*/ 348928 h 1310895"/>
                <a:gd name="connsiteX2" fmla="*/ 347978 w 1026327"/>
                <a:gd name="connsiteY2" fmla="*/ 313114 h 1310895"/>
                <a:gd name="connsiteX3" fmla="*/ 529585 w 1026327"/>
                <a:gd name="connsiteY3" fmla="*/ 0 h 1310895"/>
                <a:gd name="connsiteX4" fmla="*/ 721484 w 1026327"/>
                <a:gd name="connsiteY4" fmla="*/ 330862 h 1310895"/>
                <a:gd name="connsiteX5" fmla="*/ 746309 w 1026327"/>
                <a:gd name="connsiteY5" fmla="*/ 340635 h 1310895"/>
                <a:gd name="connsiteX6" fmla="*/ 961967 w 1026327"/>
                <a:gd name="connsiteY6" fmla="*/ 549104 h 1310895"/>
                <a:gd name="connsiteX7" fmla="*/ 761791 w 1026327"/>
                <a:gd name="connsiteY7" fmla="*/ 1246536 h 1310895"/>
                <a:gd name="connsiteX8" fmla="*/ 64359 w 1026327"/>
                <a:gd name="connsiteY8" fmla="*/ 1046360 h 131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327" h="1310895">
                  <a:moveTo>
                    <a:pt x="64359" y="1046360"/>
                  </a:moveTo>
                  <a:cubicBezTo>
                    <a:pt x="-72954" y="798492"/>
                    <a:pt x="16668" y="486241"/>
                    <a:pt x="264536" y="348928"/>
                  </a:cubicBezTo>
                  <a:lnTo>
                    <a:pt x="347978" y="313114"/>
                  </a:lnTo>
                  <a:lnTo>
                    <a:pt x="529585" y="0"/>
                  </a:lnTo>
                  <a:lnTo>
                    <a:pt x="721484" y="330862"/>
                  </a:lnTo>
                  <a:lnTo>
                    <a:pt x="746309" y="340635"/>
                  </a:lnTo>
                  <a:cubicBezTo>
                    <a:pt x="834382" y="385456"/>
                    <a:pt x="910475" y="456153"/>
                    <a:pt x="961967" y="549104"/>
                  </a:cubicBezTo>
                  <a:cubicBezTo>
                    <a:pt x="1099281" y="796972"/>
                    <a:pt x="1009659" y="1109222"/>
                    <a:pt x="761791" y="1246536"/>
                  </a:cubicBezTo>
                  <a:cubicBezTo>
                    <a:pt x="513923" y="1383849"/>
                    <a:pt x="201673" y="1294228"/>
                    <a:pt x="64359" y="1046360"/>
                  </a:cubicBez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050</a:t>
              </a:r>
              <a:endParaRPr kumimoji="1" lang="ja-JP" altLang="en-US" dirty="0"/>
            </a:p>
          </p:txBody>
        </p:sp>
        <p:sp>
          <p:nvSpPr>
            <p:cNvPr id="25" name="正方形/長方形 24">
              <a:extLst>
                <a:ext uri="{FF2B5EF4-FFF2-40B4-BE49-F238E27FC236}">
                  <a16:creationId xmlns:a16="http://schemas.microsoft.com/office/drawing/2014/main" id="{EF59F864-6299-4936-8FA2-FC54AEE4AAA8}"/>
                </a:ext>
              </a:extLst>
            </p:cNvPr>
            <p:cNvSpPr/>
            <p:nvPr/>
          </p:nvSpPr>
          <p:spPr>
            <a:xfrm>
              <a:off x="303728" y="4827645"/>
              <a:ext cx="1112805" cy="369332"/>
            </a:xfrm>
            <a:prstGeom prst="rect">
              <a:avLst/>
            </a:prstGeom>
          </p:spPr>
          <p:txBody>
            <a:bodyPr wrap="none">
              <a:spAutoFit/>
            </a:bodyPr>
            <a:lstStyle/>
            <a:p>
              <a:r>
                <a:rPr lang="en-US" altLang="ja-JP" b="1" dirty="0">
                  <a:latin typeface="Meiryo"/>
                  <a:ea typeface="Meiryo"/>
                  <a:cs typeface="Meiryo"/>
                  <a:sym typeface="Meiryo"/>
                </a:rPr>
                <a:t>050</a:t>
              </a:r>
              <a:r>
                <a:rPr lang="ja-JP" altLang="en-US" b="1" dirty="0">
                  <a:latin typeface="Meiryo"/>
                  <a:ea typeface="Meiryo"/>
                  <a:cs typeface="Meiryo"/>
                  <a:sym typeface="Meiryo"/>
                </a:rPr>
                <a:t>番号</a:t>
              </a:r>
              <a:endParaRPr lang="ja-JP" altLang="en-US" dirty="0"/>
            </a:p>
          </p:txBody>
        </p:sp>
      </p:grpSp>
      <p:grpSp>
        <p:nvGrpSpPr>
          <p:cNvPr id="27" name="グループ化 26">
            <a:extLst>
              <a:ext uri="{FF2B5EF4-FFF2-40B4-BE49-F238E27FC236}">
                <a16:creationId xmlns:a16="http://schemas.microsoft.com/office/drawing/2014/main" id="{64903E46-75D2-47F0-92AA-644544B798F9}"/>
              </a:ext>
            </a:extLst>
          </p:cNvPr>
          <p:cNvGrpSpPr/>
          <p:nvPr/>
        </p:nvGrpSpPr>
        <p:grpSpPr>
          <a:xfrm>
            <a:off x="4793547" y="3066857"/>
            <a:ext cx="1350423" cy="1026327"/>
            <a:chOff x="303728" y="4539357"/>
            <a:chExt cx="1350423" cy="1026327"/>
          </a:xfrm>
        </p:grpSpPr>
        <p:sp>
          <p:nvSpPr>
            <p:cNvPr id="28" name="フリーフォーム: 図形 27">
              <a:extLst>
                <a:ext uri="{FF2B5EF4-FFF2-40B4-BE49-F238E27FC236}">
                  <a16:creationId xmlns:a16="http://schemas.microsoft.com/office/drawing/2014/main" id="{CCB3B709-551A-45A3-A381-BB804537CC8E}"/>
                </a:ext>
              </a:extLst>
            </p:cNvPr>
            <p:cNvSpPr/>
            <p:nvPr/>
          </p:nvSpPr>
          <p:spPr>
            <a:xfrm rot="7139131">
              <a:off x="485540" y="4397073"/>
              <a:ext cx="1026327" cy="1310895"/>
            </a:xfrm>
            <a:custGeom>
              <a:avLst/>
              <a:gdLst>
                <a:gd name="connsiteX0" fmla="*/ 64359 w 1026327"/>
                <a:gd name="connsiteY0" fmla="*/ 1046360 h 1310895"/>
                <a:gd name="connsiteX1" fmla="*/ 264536 w 1026327"/>
                <a:gd name="connsiteY1" fmla="*/ 348928 h 1310895"/>
                <a:gd name="connsiteX2" fmla="*/ 347978 w 1026327"/>
                <a:gd name="connsiteY2" fmla="*/ 313114 h 1310895"/>
                <a:gd name="connsiteX3" fmla="*/ 529585 w 1026327"/>
                <a:gd name="connsiteY3" fmla="*/ 0 h 1310895"/>
                <a:gd name="connsiteX4" fmla="*/ 721484 w 1026327"/>
                <a:gd name="connsiteY4" fmla="*/ 330862 h 1310895"/>
                <a:gd name="connsiteX5" fmla="*/ 746309 w 1026327"/>
                <a:gd name="connsiteY5" fmla="*/ 340635 h 1310895"/>
                <a:gd name="connsiteX6" fmla="*/ 961967 w 1026327"/>
                <a:gd name="connsiteY6" fmla="*/ 549104 h 1310895"/>
                <a:gd name="connsiteX7" fmla="*/ 761791 w 1026327"/>
                <a:gd name="connsiteY7" fmla="*/ 1246536 h 1310895"/>
                <a:gd name="connsiteX8" fmla="*/ 64359 w 1026327"/>
                <a:gd name="connsiteY8" fmla="*/ 1046360 h 131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327" h="1310895">
                  <a:moveTo>
                    <a:pt x="64359" y="1046360"/>
                  </a:moveTo>
                  <a:cubicBezTo>
                    <a:pt x="-72954" y="798492"/>
                    <a:pt x="16668" y="486241"/>
                    <a:pt x="264536" y="348928"/>
                  </a:cubicBezTo>
                  <a:lnTo>
                    <a:pt x="347978" y="313114"/>
                  </a:lnTo>
                  <a:lnTo>
                    <a:pt x="529585" y="0"/>
                  </a:lnTo>
                  <a:lnTo>
                    <a:pt x="721484" y="330862"/>
                  </a:lnTo>
                  <a:lnTo>
                    <a:pt x="746309" y="340635"/>
                  </a:lnTo>
                  <a:cubicBezTo>
                    <a:pt x="834382" y="385456"/>
                    <a:pt x="910475" y="456153"/>
                    <a:pt x="961967" y="549104"/>
                  </a:cubicBezTo>
                  <a:cubicBezTo>
                    <a:pt x="1099281" y="796972"/>
                    <a:pt x="1009659" y="1109222"/>
                    <a:pt x="761791" y="1246536"/>
                  </a:cubicBezTo>
                  <a:cubicBezTo>
                    <a:pt x="513923" y="1383849"/>
                    <a:pt x="201673" y="1294228"/>
                    <a:pt x="64359" y="1046360"/>
                  </a:cubicBez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050</a:t>
              </a:r>
              <a:endParaRPr kumimoji="1" lang="ja-JP" altLang="en-US" dirty="0"/>
            </a:p>
          </p:txBody>
        </p:sp>
        <p:sp>
          <p:nvSpPr>
            <p:cNvPr id="29" name="正方形/長方形 28">
              <a:extLst>
                <a:ext uri="{FF2B5EF4-FFF2-40B4-BE49-F238E27FC236}">
                  <a16:creationId xmlns:a16="http://schemas.microsoft.com/office/drawing/2014/main" id="{95845D20-DAF8-471B-822E-B687433A608E}"/>
                </a:ext>
              </a:extLst>
            </p:cNvPr>
            <p:cNvSpPr/>
            <p:nvPr/>
          </p:nvSpPr>
          <p:spPr>
            <a:xfrm>
              <a:off x="303728" y="4827645"/>
              <a:ext cx="1112805" cy="369332"/>
            </a:xfrm>
            <a:prstGeom prst="rect">
              <a:avLst/>
            </a:prstGeom>
          </p:spPr>
          <p:txBody>
            <a:bodyPr wrap="none">
              <a:spAutoFit/>
            </a:bodyPr>
            <a:lstStyle/>
            <a:p>
              <a:r>
                <a:rPr lang="en-US" altLang="ja-JP" b="1" dirty="0">
                  <a:latin typeface="Meiryo"/>
                  <a:ea typeface="Meiryo"/>
                  <a:cs typeface="Meiryo"/>
                  <a:sym typeface="Meiryo"/>
                </a:rPr>
                <a:t>050</a:t>
              </a:r>
              <a:r>
                <a:rPr lang="ja-JP" altLang="en-US" b="1" dirty="0">
                  <a:latin typeface="Meiryo"/>
                  <a:ea typeface="Meiryo"/>
                  <a:cs typeface="Meiryo"/>
                  <a:sym typeface="Meiryo"/>
                </a:rPr>
                <a:t>番号</a:t>
              </a:r>
              <a:endParaRPr lang="ja-JP" altLang="en-US" dirty="0"/>
            </a:p>
          </p:txBody>
        </p:sp>
      </p:grpSp>
      <p:grpSp>
        <p:nvGrpSpPr>
          <p:cNvPr id="33" name="グループ化 32">
            <a:extLst>
              <a:ext uri="{FF2B5EF4-FFF2-40B4-BE49-F238E27FC236}">
                <a16:creationId xmlns:a16="http://schemas.microsoft.com/office/drawing/2014/main" id="{96B3E4B0-736F-4D12-9A68-D30201EC6639}"/>
              </a:ext>
            </a:extLst>
          </p:cNvPr>
          <p:cNvGrpSpPr/>
          <p:nvPr/>
        </p:nvGrpSpPr>
        <p:grpSpPr>
          <a:xfrm>
            <a:off x="6607501" y="4471542"/>
            <a:ext cx="1350423" cy="1026327"/>
            <a:chOff x="303728" y="4539357"/>
            <a:chExt cx="1350423" cy="1026327"/>
          </a:xfrm>
          <a:solidFill>
            <a:srgbClr val="FFFF00"/>
          </a:solidFill>
        </p:grpSpPr>
        <p:sp>
          <p:nvSpPr>
            <p:cNvPr id="34" name="フリーフォーム: 図形 33">
              <a:extLst>
                <a:ext uri="{FF2B5EF4-FFF2-40B4-BE49-F238E27FC236}">
                  <a16:creationId xmlns:a16="http://schemas.microsoft.com/office/drawing/2014/main" id="{0C2ED359-7529-4B90-8F5C-ED4BD8DE322E}"/>
                </a:ext>
              </a:extLst>
            </p:cNvPr>
            <p:cNvSpPr/>
            <p:nvPr/>
          </p:nvSpPr>
          <p:spPr>
            <a:xfrm rot="7139131">
              <a:off x="485540" y="4397073"/>
              <a:ext cx="1026327" cy="1310895"/>
            </a:xfrm>
            <a:custGeom>
              <a:avLst/>
              <a:gdLst>
                <a:gd name="connsiteX0" fmla="*/ 64359 w 1026327"/>
                <a:gd name="connsiteY0" fmla="*/ 1046360 h 1310895"/>
                <a:gd name="connsiteX1" fmla="*/ 264536 w 1026327"/>
                <a:gd name="connsiteY1" fmla="*/ 348928 h 1310895"/>
                <a:gd name="connsiteX2" fmla="*/ 347978 w 1026327"/>
                <a:gd name="connsiteY2" fmla="*/ 313114 h 1310895"/>
                <a:gd name="connsiteX3" fmla="*/ 529585 w 1026327"/>
                <a:gd name="connsiteY3" fmla="*/ 0 h 1310895"/>
                <a:gd name="connsiteX4" fmla="*/ 721484 w 1026327"/>
                <a:gd name="connsiteY4" fmla="*/ 330862 h 1310895"/>
                <a:gd name="connsiteX5" fmla="*/ 746309 w 1026327"/>
                <a:gd name="connsiteY5" fmla="*/ 340635 h 1310895"/>
                <a:gd name="connsiteX6" fmla="*/ 961967 w 1026327"/>
                <a:gd name="connsiteY6" fmla="*/ 549104 h 1310895"/>
                <a:gd name="connsiteX7" fmla="*/ 761791 w 1026327"/>
                <a:gd name="connsiteY7" fmla="*/ 1246536 h 1310895"/>
                <a:gd name="connsiteX8" fmla="*/ 64359 w 1026327"/>
                <a:gd name="connsiteY8" fmla="*/ 1046360 h 131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6327" h="1310895">
                  <a:moveTo>
                    <a:pt x="64359" y="1046360"/>
                  </a:moveTo>
                  <a:cubicBezTo>
                    <a:pt x="-72954" y="798492"/>
                    <a:pt x="16668" y="486241"/>
                    <a:pt x="264536" y="348928"/>
                  </a:cubicBezTo>
                  <a:lnTo>
                    <a:pt x="347978" y="313114"/>
                  </a:lnTo>
                  <a:lnTo>
                    <a:pt x="529585" y="0"/>
                  </a:lnTo>
                  <a:lnTo>
                    <a:pt x="721484" y="330862"/>
                  </a:lnTo>
                  <a:lnTo>
                    <a:pt x="746309" y="340635"/>
                  </a:lnTo>
                  <a:cubicBezTo>
                    <a:pt x="834382" y="385456"/>
                    <a:pt x="910475" y="456153"/>
                    <a:pt x="961967" y="549104"/>
                  </a:cubicBezTo>
                  <a:cubicBezTo>
                    <a:pt x="1099281" y="796972"/>
                    <a:pt x="1009659" y="1109222"/>
                    <a:pt x="761791" y="1246536"/>
                  </a:cubicBezTo>
                  <a:cubicBezTo>
                    <a:pt x="513923" y="1383849"/>
                    <a:pt x="201673" y="1294228"/>
                    <a:pt x="64359" y="1046360"/>
                  </a:cubicBezTo>
                  <a:close/>
                </a:path>
              </a:pathLst>
            </a:custGeom>
            <a:grp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050</a:t>
              </a:r>
              <a:endParaRPr kumimoji="1" lang="ja-JP" altLang="en-US" dirty="0"/>
            </a:p>
          </p:txBody>
        </p:sp>
        <p:sp>
          <p:nvSpPr>
            <p:cNvPr id="35" name="正方形/長方形 34">
              <a:extLst>
                <a:ext uri="{FF2B5EF4-FFF2-40B4-BE49-F238E27FC236}">
                  <a16:creationId xmlns:a16="http://schemas.microsoft.com/office/drawing/2014/main" id="{038FE5AF-6377-4B0D-8276-C5149F08D091}"/>
                </a:ext>
              </a:extLst>
            </p:cNvPr>
            <p:cNvSpPr/>
            <p:nvPr/>
          </p:nvSpPr>
          <p:spPr>
            <a:xfrm>
              <a:off x="303728" y="4827645"/>
              <a:ext cx="1112805" cy="369332"/>
            </a:xfrm>
            <a:prstGeom prst="rect">
              <a:avLst/>
            </a:prstGeom>
            <a:noFill/>
          </p:spPr>
          <p:txBody>
            <a:bodyPr wrap="square">
              <a:spAutoFit/>
            </a:bodyPr>
            <a:lstStyle/>
            <a:p>
              <a:r>
                <a:rPr lang="en-US" altLang="ja-JP" b="1" dirty="0">
                  <a:latin typeface="Meiryo"/>
                  <a:ea typeface="Meiryo"/>
                  <a:cs typeface="Meiryo"/>
                  <a:sym typeface="Meiryo"/>
                </a:rPr>
                <a:t>050</a:t>
              </a:r>
              <a:r>
                <a:rPr lang="ja-JP" altLang="en-US" b="1" dirty="0">
                  <a:latin typeface="Meiryo"/>
                  <a:ea typeface="Meiryo"/>
                  <a:cs typeface="Meiryo"/>
                  <a:sym typeface="Meiryo"/>
                </a:rPr>
                <a:t>番号</a:t>
              </a:r>
              <a:endParaRPr lang="ja-JP" altLang="en-US" dirty="0"/>
            </a:p>
          </p:txBody>
        </p:sp>
      </p:grpSp>
      <p:sp>
        <p:nvSpPr>
          <p:cNvPr id="36" name="正方形/長方形 35">
            <a:extLst>
              <a:ext uri="{FF2B5EF4-FFF2-40B4-BE49-F238E27FC236}">
                <a16:creationId xmlns:a16="http://schemas.microsoft.com/office/drawing/2014/main" id="{295933E7-A3C5-4C3D-AC51-3C1D496029EA}"/>
              </a:ext>
            </a:extLst>
          </p:cNvPr>
          <p:cNvSpPr/>
          <p:nvPr/>
        </p:nvSpPr>
        <p:spPr>
          <a:xfrm>
            <a:off x="3957423" y="1704624"/>
            <a:ext cx="4920763" cy="1169551"/>
          </a:xfrm>
          <a:prstGeom prst="rect">
            <a:avLst/>
          </a:prstGeom>
        </p:spPr>
        <p:txBody>
          <a:bodyPr wrap="square">
            <a:spAutoFit/>
          </a:bodyPr>
          <a:lstStyle/>
          <a:p>
            <a:pPr>
              <a:lnSpc>
                <a:spcPct val="150000"/>
              </a:lnSpc>
            </a:pPr>
            <a:r>
              <a:rPr lang="ja-JP" altLang="en-US" sz="1600" dirty="0">
                <a:latin typeface="メイリオ" panose="020B0604030504040204" pitchFamily="50" charset="-128"/>
                <a:ea typeface="メイリオ" panose="020B0604030504040204" pitchFamily="50" charset="-128"/>
              </a:rPr>
              <a:t>▶店や病院、役所などから連絡をもらうとき、</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連絡先に電話リレー用番号を書いておくと、</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電話リレーを通じて、連絡がもらえます</a:t>
            </a:r>
            <a:endParaRPr lang="en-US" altLang="ja-JP"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4965556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4C8BDFC-28BA-461C-A018-E5739EFBDC24}"/>
              </a:ext>
            </a:extLst>
          </p:cNvPr>
          <p:cNvSpPr/>
          <p:nvPr/>
        </p:nvSpPr>
        <p:spPr>
          <a:xfrm>
            <a:off x="639191" y="2432483"/>
            <a:ext cx="7865615" cy="51490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利用方法</a:t>
            </a:r>
          </a:p>
        </p:txBody>
      </p:sp>
      <p:sp>
        <p:nvSpPr>
          <p:cNvPr id="3" name="四角形: 角を丸くする 2">
            <a:extLst>
              <a:ext uri="{FF2B5EF4-FFF2-40B4-BE49-F238E27FC236}">
                <a16:creationId xmlns:a16="http://schemas.microsoft.com/office/drawing/2014/main" id="{B8BCACE4-501B-40F7-83EA-4914B469F8B1}"/>
              </a:ext>
            </a:extLst>
          </p:cNvPr>
          <p:cNvSpPr/>
          <p:nvPr/>
        </p:nvSpPr>
        <p:spPr>
          <a:xfrm>
            <a:off x="639191" y="1634972"/>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電話リレーサービスのしくみ</a:t>
            </a:r>
          </a:p>
        </p:txBody>
      </p:sp>
      <p:sp>
        <p:nvSpPr>
          <p:cNvPr id="4" name="正方形/長方形 3">
            <a:extLst>
              <a:ext uri="{FF2B5EF4-FFF2-40B4-BE49-F238E27FC236}">
                <a16:creationId xmlns:a16="http://schemas.microsoft.com/office/drawing/2014/main" id="{B70E9785-4E72-44E4-AD23-60ED8C05E834}"/>
              </a:ext>
            </a:extLst>
          </p:cNvPr>
          <p:cNvSpPr/>
          <p:nvPr/>
        </p:nvSpPr>
        <p:spPr>
          <a:xfrm>
            <a:off x="3350904" y="874812"/>
            <a:ext cx="2492991" cy="400110"/>
          </a:xfrm>
          <a:prstGeom prst="rect">
            <a:avLst/>
          </a:prstGeom>
        </p:spPr>
        <p:txBody>
          <a:bodyPr wrap="none">
            <a:spAutoFit/>
          </a:bodyPr>
          <a:lstStyle/>
          <a:p>
            <a:pPr algn="ctr"/>
            <a:r>
              <a:rPr kumimoji="1" lang="ja-JP" altLang="en-US" sz="2000" b="1" dirty="0">
                <a:latin typeface="メイリオ" panose="020B0604030504040204" pitchFamily="50" charset="-128"/>
                <a:ea typeface="メイリオ" panose="020B0604030504040204" pitchFamily="50" charset="-128"/>
              </a:rPr>
              <a:t>今日お話しする内容</a:t>
            </a:r>
          </a:p>
        </p:txBody>
      </p:sp>
      <p:sp>
        <p:nvSpPr>
          <p:cNvPr id="5" name="四角形: 角を丸くする 4">
            <a:extLst>
              <a:ext uri="{FF2B5EF4-FFF2-40B4-BE49-F238E27FC236}">
                <a16:creationId xmlns:a16="http://schemas.microsoft.com/office/drawing/2014/main" id="{3DFAD62B-D170-4D16-9117-E1FBAA99F1C2}"/>
              </a:ext>
            </a:extLst>
          </p:cNvPr>
          <p:cNvSpPr/>
          <p:nvPr/>
        </p:nvSpPr>
        <p:spPr>
          <a:xfrm>
            <a:off x="664591" y="3229994"/>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利用料金</a:t>
            </a:r>
          </a:p>
        </p:txBody>
      </p:sp>
      <p:sp>
        <p:nvSpPr>
          <p:cNvPr id="6" name="四角形: 角を丸くする 5">
            <a:extLst>
              <a:ext uri="{FF2B5EF4-FFF2-40B4-BE49-F238E27FC236}">
                <a16:creationId xmlns:a16="http://schemas.microsoft.com/office/drawing/2014/main" id="{C22A970E-9B4F-4FA4-A245-D0380862DF36}"/>
              </a:ext>
            </a:extLst>
          </p:cNvPr>
          <p:cNvSpPr/>
          <p:nvPr/>
        </p:nvSpPr>
        <p:spPr>
          <a:xfrm>
            <a:off x="664591" y="4027505"/>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登録方法</a:t>
            </a:r>
          </a:p>
        </p:txBody>
      </p:sp>
    </p:spTree>
    <p:extLst>
      <p:ext uri="{BB962C8B-B14F-4D97-AF65-F5344CB8AC3E}">
        <p14:creationId xmlns:p14="http://schemas.microsoft.com/office/powerpoint/2010/main" val="3642644396"/>
      </p:ext>
    </p:extLst>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34A092F-8F15-427A-BF58-DBD64364B367}"/>
              </a:ext>
            </a:extLst>
          </p:cNvPr>
          <p:cNvSpPr txBox="1"/>
          <p:nvPr/>
        </p:nvSpPr>
        <p:spPr>
          <a:xfrm>
            <a:off x="219075" y="255388"/>
            <a:ext cx="5819775" cy="851297"/>
          </a:xfrm>
          <a:prstGeom prst="roundRect">
            <a:avLst/>
          </a:prstGeom>
          <a:solidFill>
            <a:schemeClr val="accent6">
              <a:lumMod val="20000"/>
              <a:lumOff val="80000"/>
            </a:schemeClr>
          </a:solid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電話リレーサービスの使い方</a:t>
            </a:r>
            <a:endParaRPr kumimoji="1" lang="en-US" altLang="ja-JP" sz="2400" b="1" dirty="0">
              <a:latin typeface="メイリオ" panose="020B0604030504040204" pitchFamily="50" charset="-128"/>
              <a:ea typeface="メイリオ" panose="020B0604030504040204" pitchFamily="50" charset="-128"/>
            </a:endParaRPr>
          </a:p>
          <a:p>
            <a:pPr algn="ctr"/>
            <a:r>
              <a:rPr kumimoji="1" lang="ja-JP" altLang="en-US" sz="2000" b="1" dirty="0">
                <a:latin typeface="メイリオ" panose="020B0604030504040204" pitchFamily="50" charset="-128"/>
                <a:ea typeface="メイリオ" panose="020B0604030504040204" pitchFamily="50" charset="-128"/>
              </a:rPr>
              <a:t>（手話の場合</a:t>
            </a:r>
            <a:r>
              <a:rPr kumimoji="1" lang="en-US" altLang="ja-JP" sz="2000" b="1" dirty="0">
                <a:latin typeface="メイリオ" panose="020B0604030504040204" pitchFamily="50" charset="-128"/>
                <a:ea typeface="メイリオ" panose="020B0604030504040204" pitchFamily="50" charset="-128"/>
              </a:rPr>
              <a:t>)</a:t>
            </a:r>
          </a:p>
        </p:txBody>
      </p:sp>
      <p:sp>
        <p:nvSpPr>
          <p:cNvPr id="3" name="コンテンツ プレースホルダー 2">
            <a:extLst>
              <a:ext uri="{FF2B5EF4-FFF2-40B4-BE49-F238E27FC236}">
                <a16:creationId xmlns:a16="http://schemas.microsoft.com/office/drawing/2014/main" id="{3764E82F-A699-446D-A434-A940F215961A}"/>
              </a:ext>
            </a:extLst>
          </p:cNvPr>
          <p:cNvSpPr>
            <a:spLocks noGrp="1"/>
          </p:cNvSpPr>
          <p:nvPr>
            <p:ph idx="1"/>
          </p:nvPr>
        </p:nvSpPr>
        <p:spPr/>
        <p:txBody>
          <a:bodyPr/>
          <a:lstStyle/>
          <a:p>
            <a:pPr marL="0" indent="0">
              <a:buNone/>
            </a:pPr>
            <a:r>
              <a:rPr lang="en-US" altLang="ja-JP" dirty="0">
                <a:hlinkClick r:id="rId3"/>
              </a:rPr>
              <a:t>https://www.youtube.com/watch?v=X2QlBGrKj-Y&amp;t=3s</a:t>
            </a:r>
            <a:endParaRPr lang="en-US" altLang="ja-JP" dirty="0"/>
          </a:p>
          <a:p>
            <a:pPr marL="0" indent="0">
              <a:buNone/>
            </a:pPr>
            <a:r>
              <a:rPr lang="ja-JP" altLang="en-US" sz="1600" dirty="0"/>
              <a:t>日本財団電話リレーサービスホームページの動画</a:t>
            </a:r>
          </a:p>
        </p:txBody>
      </p:sp>
      <p:pic>
        <p:nvPicPr>
          <p:cNvPr id="6" name="図 5">
            <a:extLst>
              <a:ext uri="{FF2B5EF4-FFF2-40B4-BE49-F238E27FC236}">
                <a16:creationId xmlns:a16="http://schemas.microsoft.com/office/drawing/2014/main" id="{42430A21-BD66-4B0B-845C-DFD1C7C7F3D8}"/>
              </a:ext>
            </a:extLst>
          </p:cNvPr>
          <p:cNvPicPr>
            <a:picLocks noChangeAspect="1"/>
          </p:cNvPicPr>
          <p:nvPr/>
        </p:nvPicPr>
        <p:blipFill rotWithShape="1">
          <a:blip r:embed="rId4"/>
          <a:srcRect r="50138"/>
          <a:stretch/>
        </p:blipFill>
        <p:spPr>
          <a:xfrm>
            <a:off x="1494924" y="3028649"/>
            <a:ext cx="6336156" cy="3573963"/>
          </a:xfrm>
          <a:prstGeom prst="rect">
            <a:avLst/>
          </a:prstGeom>
        </p:spPr>
      </p:pic>
    </p:spTree>
    <p:extLst>
      <p:ext uri="{BB962C8B-B14F-4D97-AF65-F5344CB8AC3E}">
        <p14:creationId xmlns:p14="http://schemas.microsoft.com/office/powerpoint/2010/main" val="2663919822"/>
      </p:ext>
    </p:extLst>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1165C60-AB27-48E9-AF6B-2656E510ACDE}"/>
              </a:ext>
            </a:extLst>
          </p:cNvPr>
          <p:cNvSpPr/>
          <p:nvPr/>
        </p:nvSpPr>
        <p:spPr>
          <a:xfrm>
            <a:off x="137020" y="227660"/>
            <a:ext cx="405075" cy="42917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6" name="直線コネクタ 5">
            <a:extLst>
              <a:ext uri="{FF2B5EF4-FFF2-40B4-BE49-F238E27FC236}">
                <a16:creationId xmlns:a16="http://schemas.microsoft.com/office/drawing/2014/main" id="{457721C5-F884-4700-AB2E-10B06C88890C}"/>
              </a:ext>
            </a:extLst>
          </p:cNvPr>
          <p:cNvCxnSpPr/>
          <p:nvPr/>
        </p:nvCxnSpPr>
        <p:spPr>
          <a:xfrm>
            <a:off x="444756" y="656832"/>
            <a:ext cx="738051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Google Shape;97;p14">
            <a:extLst>
              <a:ext uri="{FF2B5EF4-FFF2-40B4-BE49-F238E27FC236}">
                <a16:creationId xmlns:a16="http://schemas.microsoft.com/office/drawing/2014/main" id="{7A58DD29-20C1-4966-9CA6-AF269609A85E}"/>
              </a:ext>
            </a:extLst>
          </p:cNvPr>
          <p:cNvSpPr txBox="1">
            <a:spLocks noGrp="1"/>
          </p:cNvSpPr>
          <p:nvPr/>
        </p:nvSpPr>
        <p:spPr>
          <a:xfrm>
            <a:off x="614169" y="305233"/>
            <a:ext cx="5915025" cy="354567"/>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ja-JP" altLang="en-US" sz="2400" b="1" dirty="0">
                <a:latin typeface="メイリオ" panose="020B0604030504040204" pitchFamily="50" charset="-128"/>
                <a:ea typeface="メイリオ" panose="020B0604030504040204" pitchFamily="50" charset="-128"/>
              </a:rPr>
              <a:t>きこえない人等から発信する場合</a:t>
            </a:r>
            <a:endParaRPr sz="2000" b="1" u="sng" dirty="0">
              <a:latin typeface="メイリオ" panose="020B0604030504040204" pitchFamily="50" charset="-128"/>
              <a:ea typeface="メイリオ" panose="020B0604030504040204" pitchFamily="50" charset="-128"/>
            </a:endParaRPr>
          </a:p>
        </p:txBody>
      </p:sp>
      <p:pic>
        <p:nvPicPr>
          <p:cNvPr id="8" name="図 7">
            <a:extLst>
              <a:ext uri="{FF2B5EF4-FFF2-40B4-BE49-F238E27FC236}">
                <a16:creationId xmlns:a16="http://schemas.microsoft.com/office/drawing/2014/main" id="{478A95D1-3407-42CD-8F2A-CE658CA76A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0588" y="1554192"/>
            <a:ext cx="1134263" cy="1944000"/>
          </a:xfrm>
          <a:prstGeom prst="rect">
            <a:avLst/>
          </a:prstGeom>
          <a:ln w="19050">
            <a:solidFill>
              <a:schemeClr val="tx1"/>
            </a:solidFill>
          </a:ln>
        </p:spPr>
      </p:pic>
      <p:pic>
        <p:nvPicPr>
          <p:cNvPr id="9" name="図 8">
            <a:extLst>
              <a:ext uri="{FF2B5EF4-FFF2-40B4-BE49-F238E27FC236}">
                <a16:creationId xmlns:a16="http://schemas.microsoft.com/office/drawing/2014/main" id="{56360594-3F6A-4F44-9246-3E09F7677B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8388" y="1539491"/>
            <a:ext cx="1161000" cy="1843604"/>
          </a:xfrm>
          <a:prstGeom prst="rect">
            <a:avLst/>
          </a:prstGeom>
          <a:ln w="19050">
            <a:solidFill>
              <a:schemeClr val="tx1"/>
            </a:solidFill>
          </a:ln>
        </p:spPr>
      </p:pic>
      <p:pic>
        <p:nvPicPr>
          <p:cNvPr id="10" name="図 9">
            <a:extLst>
              <a:ext uri="{FF2B5EF4-FFF2-40B4-BE49-F238E27FC236}">
                <a16:creationId xmlns:a16="http://schemas.microsoft.com/office/drawing/2014/main" id="{8009998E-C9A5-4FBA-B316-01A9793115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71058" y="1554192"/>
            <a:ext cx="1161000" cy="1849796"/>
          </a:xfrm>
          <a:prstGeom prst="rect">
            <a:avLst/>
          </a:prstGeom>
          <a:ln w="19050">
            <a:solidFill>
              <a:schemeClr val="tx1"/>
            </a:solidFill>
          </a:ln>
        </p:spPr>
      </p:pic>
      <p:pic>
        <p:nvPicPr>
          <p:cNvPr id="11" name="図 10">
            <a:extLst>
              <a:ext uri="{FF2B5EF4-FFF2-40B4-BE49-F238E27FC236}">
                <a16:creationId xmlns:a16="http://schemas.microsoft.com/office/drawing/2014/main" id="{34317EA0-FF48-4216-84A3-BB1FEB40FE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1388" y="1525841"/>
            <a:ext cx="1161000" cy="1839379"/>
          </a:xfrm>
          <a:prstGeom prst="rect">
            <a:avLst/>
          </a:prstGeom>
          <a:ln w="19050">
            <a:solidFill>
              <a:schemeClr val="tx1"/>
            </a:solidFill>
          </a:ln>
        </p:spPr>
      </p:pic>
      <p:sp>
        <p:nvSpPr>
          <p:cNvPr id="12" name="テキスト ボックス 313">
            <a:extLst>
              <a:ext uri="{FF2B5EF4-FFF2-40B4-BE49-F238E27FC236}">
                <a16:creationId xmlns:a16="http://schemas.microsoft.com/office/drawing/2014/main" id="{7BCCE500-1FB5-4E37-96B7-9AC237E17EAB}"/>
              </a:ext>
            </a:extLst>
          </p:cNvPr>
          <p:cNvSpPr txBox="1"/>
          <p:nvPr/>
        </p:nvSpPr>
        <p:spPr>
          <a:xfrm>
            <a:off x="6930976" y="3596856"/>
            <a:ext cx="1253486" cy="433637"/>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①電話リレーアプリを起動後「開始」をタップ</a:t>
            </a:r>
          </a:p>
        </p:txBody>
      </p:sp>
      <p:sp>
        <p:nvSpPr>
          <p:cNvPr id="13" name="テキスト ボックス 312">
            <a:extLst>
              <a:ext uri="{FF2B5EF4-FFF2-40B4-BE49-F238E27FC236}">
                <a16:creationId xmlns:a16="http://schemas.microsoft.com/office/drawing/2014/main" id="{DA73CCBA-21BA-4999-8ECF-E313B9323F41}"/>
              </a:ext>
            </a:extLst>
          </p:cNvPr>
          <p:cNvSpPr txBox="1"/>
          <p:nvPr/>
        </p:nvSpPr>
        <p:spPr>
          <a:xfrm>
            <a:off x="5263645" y="3474906"/>
            <a:ext cx="1187201" cy="357188"/>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②相手先の電話番号を入力して発信</a:t>
            </a:r>
          </a:p>
        </p:txBody>
      </p:sp>
      <p:sp>
        <p:nvSpPr>
          <p:cNvPr id="14" name="テキスト ボックス 311">
            <a:extLst>
              <a:ext uri="{FF2B5EF4-FFF2-40B4-BE49-F238E27FC236}">
                <a16:creationId xmlns:a16="http://schemas.microsoft.com/office/drawing/2014/main" id="{9854AF90-82B0-4E12-B612-4AB965BD3B3D}"/>
              </a:ext>
            </a:extLst>
          </p:cNvPr>
          <p:cNvSpPr txBox="1"/>
          <p:nvPr/>
        </p:nvSpPr>
        <p:spPr>
          <a:xfrm>
            <a:off x="3724344" y="3545458"/>
            <a:ext cx="1251313" cy="249101"/>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③通訳方法の選択</a:t>
            </a:r>
          </a:p>
        </p:txBody>
      </p:sp>
      <p:sp>
        <p:nvSpPr>
          <p:cNvPr id="15" name="テキスト ボックス 310">
            <a:extLst>
              <a:ext uri="{FF2B5EF4-FFF2-40B4-BE49-F238E27FC236}">
                <a16:creationId xmlns:a16="http://schemas.microsoft.com/office/drawing/2014/main" id="{7B40A980-A83E-489D-8CA3-BC85A2CFAF3C}"/>
              </a:ext>
            </a:extLst>
          </p:cNvPr>
          <p:cNvSpPr txBox="1"/>
          <p:nvPr/>
        </p:nvSpPr>
        <p:spPr>
          <a:xfrm>
            <a:off x="2410055" y="3531724"/>
            <a:ext cx="1312372" cy="204436"/>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76200" indent="-76200"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④オペレータを呼出し</a:t>
            </a:r>
          </a:p>
        </p:txBody>
      </p:sp>
      <p:sp>
        <p:nvSpPr>
          <p:cNvPr id="16" name="テキスト ボックス 309">
            <a:extLst>
              <a:ext uri="{FF2B5EF4-FFF2-40B4-BE49-F238E27FC236}">
                <a16:creationId xmlns:a16="http://schemas.microsoft.com/office/drawing/2014/main" id="{1775E882-B88B-4229-9325-4B6CD0CB7B91}"/>
              </a:ext>
            </a:extLst>
          </p:cNvPr>
          <p:cNvSpPr txBox="1"/>
          <p:nvPr/>
        </p:nvSpPr>
        <p:spPr>
          <a:xfrm>
            <a:off x="3917939" y="3946908"/>
            <a:ext cx="1848648" cy="442913"/>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⑤オペレータへ接続。オペレータから</a:t>
            </a:r>
            <a:r>
              <a:rPr lang="ja-JP" altLang="en-US" sz="900" u="heavy"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「発信先を呼出し中」</a:t>
            </a: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のアナウンス。</a:t>
            </a:r>
            <a:endPar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相手先との接続後、通話が開始オペレータは通話内容をそのまま通訳します</a:t>
            </a:r>
            <a:r>
              <a:rPr 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 </a:t>
            </a:r>
            <a:endPar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17" name="テキスト ボックス 9">
            <a:extLst>
              <a:ext uri="{FF2B5EF4-FFF2-40B4-BE49-F238E27FC236}">
                <a16:creationId xmlns:a16="http://schemas.microsoft.com/office/drawing/2014/main" id="{D8C5F052-DCFC-47E0-8CDF-F3C8A636771D}"/>
              </a:ext>
            </a:extLst>
          </p:cNvPr>
          <p:cNvSpPr txBox="1"/>
          <p:nvPr/>
        </p:nvSpPr>
        <p:spPr>
          <a:xfrm>
            <a:off x="7326003" y="4732957"/>
            <a:ext cx="1597696" cy="846236"/>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defRPr/>
            </a:pPr>
            <a:r>
              <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緊急通報の場合は、</a:t>
            </a:r>
          </a:p>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緊急通報ボタンを押し、</a:t>
            </a:r>
          </a:p>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通報先を選択</a:t>
            </a:r>
          </a:p>
          <a:p>
            <a:pPr algn="just">
              <a:defRPr/>
            </a:pPr>
            <a:r>
              <a:rPr 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a:t>
            </a: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緊急通報対応オペレータにつながります。</a:t>
            </a:r>
          </a:p>
        </p:txBody>
      </p:sp>
      <p:sp>
        <p:nvSpPr>
          <p:cNvPr id="18" name="右矢印 21">
            <a:extLst>
              <a:ext uri="{FF2B5EF4-FFF2-40B4-BE49-F238E27FC236}">
                <a16:creationId xmlns:a16="http://schemas.microsoft.com/office/drawing/2014/main" id="{51007929-2310-4D7B-A07F-AEE557C15317}"/>
              </a:ext>
            </a:extLst>
          </p:cNvPr>
          <p:cNvSpPr/>
          <p:nvPr/>
        </p:nvSpPr>
        <p:spPr>
          <a:xfrm flipH="1">
            <a:off x="6529194" y="2383716"/>
            <a:ext cx="401782" cy="36347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Arial"/>
              <a:ea typeface="ＭＳ Ｐゴシック"/>
            </a:endParaRPr>
          </a:p>
        </p:txBody>
      </p:sp>
      <p:sp>
        <p:nvSpPr>
          <p:cNvPr id="19" name="右矢印 22">
            <a:extLst>
              <a:ext uri="{FF2B5EF4-FFF2-40B4-BE49-F238E27FC236}">
                <a16:creationId xmlns:a16="http://schemas.microsoft.com/office/drawing/2014/main" id="{3CF0B8FB-E513-4432-A151-E8C513CD466B}"/>
              </a:ext>
            </a:extLst>
          </p:cNvPr>
          <p:cNvSpPr/>
          <p:nvPr/>
        </p:nvSpPr>
        <p:spPr>
          <a:xfrm flipH="1">
            <a:off x="4861864" y="2376258"/>
            <a:ext cx="401782" cy="36347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Arial"/>
              <a:ea typeface="ＭＳ Ｐゴシック"/>
            </a:endParaRPr>
          </a:p>
        </p:txBody>
      </p:sp>
      <p:sp>
        <p:nvSpPr>
          <p:cNvPr id="20" name="右矢印 23">
            <a:extLst>
              <a:ext uri="{FF2B5EF4-FFF2-40B4-BE49-F238E27FC236}">
                <a16:creationId xmlns:a16="http://schemas.microsoft.com/office/drawing/2014/main" id="{1C488E23-6784-4983-8BB1-A5FEC059B114}"/>
              </a:ext>
            </a:extLst>
          </p:cNvPr>
          <p:cNvSpPr/>
          <p:nvPr/>
        </p:nvSpPr>
        <p:spPr>
          <a:xfrm flipH="1">
            <a:off x="3194534" y="2383716"/>
            <a:ext cx="401782" cy="36347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Arial"/>
              <a:ea typeface="ＭＳ Ｐゴシック"/>
            </a:endParaRPr>
          </a:p>
        </p:txBody>
      </p:sp>
      <p:sp>
        <p:nvSpPr>
          <p:cNvPr id="21" name="右矢印 24">
            <a:extLst>
              <a:ext uri="{FF2B5EF4-FFF2-40B4-BE49-F238E27FC236}">
                <a16:creationId xmlns:a16="http://schemas.microsoft.com/office/drawing/2014/main" id="{E89B5D08-DAAB-442C-930C-7C92883B98D2}"/>
              </a:ext>
            </a:extLst>
          </p:cNvPr>
          <p:cNvSpPr/>
          <p:nvPr/>
        </p:nvSpPr>
        <p:spPr>
          <a:xfrm rot="16200000" flipH="1">
            <a:off x="2044395" y="3517346"/>
            <a:ext cx="401782" cy="36347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Arial"/>
              <a:ea typeface="ＭＳ Ｐゴシック"/>
            </a:endParaRPr>
          </a:p>
        </p:txBody>
      </p:sp>
      <p:sp>
        <p:nvSpPr>
          <p:cNvPr id="22" name="右矢印 25">
            <a:extLst>
              <a:ext uri="{FF2B5EF4-FFF2-40B4-BE49-F238E27FC236}">
                <a16:creationId xmlns:a16="http://schemas.microsoft.com/office/drawing/2014/main" id="{A5590EFA-8A12-4BD0-A67F-A058452926AB}"/>
              </a:ext>
            </a:extLst>
          </p:cNvPr>
          <p:cNvSpPr/>
          <p:nvPr/>
        </p:nvSpPr>
        <p:spPr>
          <a:xfrm rot="16200000" flipH="1">
            <a:off x="6194170" y="3912689"/>
            <a:ext cx="401782" cy="208655"/>
          </a:xfrm>
          <a:prstGeom prst="rightArrow">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defRPr/>
            </a:pPr>
            <a:endParaRPr lang="ja-JP" altLang="en-US" sz="1350">
              <a:solidFill>
                <a:prstClr val="white"/>
              </a:solidFill>
              <a:latin typeface="Arial"/>
              <a:ea typeface="ＭＳ Ｐゴシック"/>
            </a:endParaRPr>
          </a:p>
        </p:txBody>
      </p:sp>
      <p:pic>
        <p:nvPicPr>
          <p:cNvPr id="23" name="図 22">
            <a:extLst>
              <a:ext uri="{FF2B5EF4-FFF2-40B4-BE49-F238E27FC236}">
                <a16:creationId xmlns:a16="http://schemas.microsoft.com/office/drawing/2014/main" id="{5DF96D00-9464-4D07-BD08-888D492E96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2726" y="4298691"/>
            <a:ext cx="1190497" cy="1518965"/>
          </a:xfrm>
          <a:prstGeom prst="rect">
            <a:avLst/>
          </a:prstGeom>
          <a:ln w="19050">
            <a:solidFill>
              <a:schemeClr val="tx1"/>
            </a:solidFill>
          </a:ln>
        </p:spPr>
      </p:pic>
      <p:pic>
        <p:nvPicPr>
          <p:cNvPr id="24" name="図 23">
            <a:extLst>
              <a:ext uri="{FF2B5EF4-FFF2-40B4-BE49-F238E27FC236}">
                <a16:creationId xmlns:a16="http://schemas.microsoft.com/office/drawing/2014/main" id="{B39F97EF-0226-47D7-B959-087FF4CB22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93145" y="3986891"/>
            <a:ext cx="1078713" cy="1699652"/>
          </a:xfrm>
          <a:prstGeom prst="rect">
            <a:avLst/>
          </a:prstGeom>
          <a:ln w="19050">
            <a:solidFill>
              <a:schemeClr val="tx1"/>
            </a:solidFill>
          </a:ln>
        </p:spPr>
      </p:pic>
      <p:pic>
        <p:nvPicPr>
          <p:cNvPr id="2" name="図 1">
            <a:extLst>
              <a:ext uri="{FF2B5EF4-FFF2-40B4-BE49-F238E27FC236}">
                <a16:creationId xmlns:a16="http://schemas.microsoft.com/office/drawing/2014/main" id="{662525E3-E49F-42D7-BA83-555B092672B0}"/>
              </a:ext>
            </a:extLst>
          </p:cNvPr>
          <p:cNvPicPr>
            <a:picLocks noChangeAspect="1"/>
          </p:cNvPicPr>
          <p:nvPr/>
        </p:nvPicPr>
        <p:blipFill>
          <a:blip r:embed="rId9"/>
          <a:stretch>
            <a:fillRect/>
          </a:stretch>
        </p:blipFill>
        <p:spPr>
          <a:xfrm>
            <a:off x="2863729" y="3986099"/>
            <a:ext cx="996767" cy="1699653"/>
          </a:xfrm>
          <a:prstGeom prst="rect">
            <a:avLst/>
          </a:prstGeom>
        </p:spPr>
      </p:pic>
      <p:pic>
        <p:nvPicPr>
          <p:cNvPr id="25" name="Picture 2" descr="手話をしている人のイラスト">
            <a:extLst>
              <a:ext uri="{FF2B5EF4-FFF2-40B4-BE49-F238E27FC236}">
                <a16:creationId xmlns:a16="http://schemas.microsoft.com/office/drawing/2014/main" id="{2AA1971C-E596-4B27-87CB-00A7D03AF62A}"/>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1871" r="248"/>
          <a:stretch/>
        </p:blipFill>
        <p:spPr bwMode="auto">
          <a:xfrm>
            <a:off x="7987049" y="2127281"/>
            <a:ext cx="770357" cy="1608879"/>
          </a:xfrm>
          <a:prstGeom prst="rect">
            <a:avLst/>
          </a:prstGeom>
          <a:noFill/>
          <a:extLst>
            <a:ext uri="{909E8E84-426E-40DD-AFC4-6F175D3DCCD1}">
              <a14:hiddenFill xmlns:a14="http://schemas.microsoft.com/office/drawing/2010/main">
                <a:solidFill>
                  <a:srgbClr val="FFFFFF"/>
                </a:solidFill>
              </a14:hiddenFill>
            </a:ext>
          </a:extLst>
        </p:spPr>
      </p:pic>
      <p:sp>
        <p:nvSpPr>
          <p:cNvPr id="26" name="右矢印 23">
            <a:extLst>
              <a:ext uri="{FF2B5EF4-FFF2-40B4-BE49-F238E27FC236}">
                <a16:creationId xmlns:a16="http://schemas.microsoft.com/office/drawing/2014/main" id="{34200E03-D1F8-4422-ADE5-C6ABCAF5AC91}"/>
              </a:ext>
            </a:extLst>
          </p:cNvPr>
          <p:cNvSpPr/>
          <p:nvPr/>
        </p:nvSpPr>
        <p:spPr>
          <a:xfrm flipH="1">
            <a:off x="1232541" y="4706362"/>
            <a:ext cx="401782" cy="36347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Arial"/>
              <a:ea typeface="ＭＳ Ｐゴシック"/>
            </a:endParaRPr>
          </a:p>
        </p:txBody>
      </p:sp>
      <p:pic>
        <p:nvPicPr>
          <p:cNvPr id="27" name="Picture 6" descr="電話をする人のイラスト（男性・笑顔）">
            <a:extLst>
              <a:ext uri="{FF2B5EF4-FFF2-40B4-BE49-F238E27FC236}">
                <a16:creationId xmlns:a16="http://schemas.microsoft.com/office/drawing/2014/main" id="{23AD7B33-2A89-43F3-8874-29188577F8D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04058" y="4209418"/>
            <a:ext cx="937895" cy="1302632"/>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a:extLst>
              <a:ext uri="{FF2B5EF4-FFF2-40B4-BE49-F238E27FC236}">
                <a16:creationId xmlns:a16="http://schemas.microsoft.com/office/drawing/2014/main" id="{07CD2700-85DE-4865-A277-5024C30E17B8}"/>
              </a:ext>
            </a:extLst>
          </p:cNvPr>
          <p:cNvSpPr/>
          <p:nvPr/>
        </p:nvSpPr>
        <p:spPr>
          <a:xfrm>
            <a:off x="200747" y="1919111"/>
            <a:ext cx="1402325" cy="1980863"/>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ja-JP" altLang="en-US" sz="825" dirty="0">
                <a:latin typeface="メイリオ" panose="020B0604030504040204" pitchFamily="50" charset="-128"/>
                <a:ea typeface="メイリオ" panose="020B0604030504040204" pitchFamily="50" charset="-128"/>
              </a:rPr>
              <a:t>▶「こちらは電話リレーサービスです。耳のきこえない方などからのお電話を通訳しております。双方のお話を全て通訳いたします。よろしくお願いします」</a:t>
            </a:r>
            <a:endParaRPr lang="en-US" altLang="ja-JP" sz="825" dirty="0">
              <a:latin typeface="メイリオ" panose="020B0604030504040204" pitchFamily="50" charset="-128"/>
              <a:ea typeface="メイリオ" panose="020B0604030504040204" pitchFamily="50" charset="-128"/>
            </a:endParaRPr>
          </a:p>
          <a:p>
            <a:pPr>
              <a:lnSpc>
                <a:spcPct val="150000"/>
              </a:lnSpc>
            </a:pPr>
            <a:r>
              <a:rPr lang="ja-JP" altLang="en-US" sz="825" dirty="0">
                <a:latin typeface="メイリオ" panose="020B0604030504040204" pitchFamily="50" charset="-128"/>
                <a:ea typeface="メイリオ" panose="020B0604030504040204" pitchFamily="50" charset="-128"/>
              </a:rPr>
              <a:t>とオペレータからアナウンスのあと、通話を開始します。</a:t>
            </a:r>
          </a:p>
        </p:txBody>
      </p:sp>
    </p:spTree>
    <p:extLst>
      <p:ext uri="{BB962C8B-B14F-4D97-AF65-F5344CB8AC3E}">
        <p14:creationId xmlns:p14="http://schemas.microsoft.com/office/powerpoint/2010/main" val="71167877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righ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right)">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righ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right)">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righ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right)">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right)">
                                      <p:cBhvr>
                                        <p:cTn id="47" dur="500"/>
                                        <p:tgtEl>
                                          <p:spTgt spid="24"/>
                                        </p:tgtEl>
                                      </p:cBhvr>
                                    </p:animEffect>
                                  </p:childTnLst>
                                </p:cTn>
                              </p:par>
                              <p:par>
                                <p:cTn id="48" presetID="22" presetClass="entr" presetSubtype="2" fill="hold" nodeType="with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wipe(right)">
                                      <p:cBhvr>
                                        <p:cTn id="50" dur="500"/>
                                        <p:tgtEl>
                                          <p:spTgt spid="2"/>
                                        </p:tgtEl>
                                      </p:cBhvr>
                                    </p:animEffect>
                                  </p:childTnLst>
                                </p:cTn>
                              </p:par>
                              <p:par>
                                <p:cTn id="51" presetID="16" presetClass="entr" presetSubtype="42"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outHorizontal)">
                                      <p:cBhvr>
                                        <p:cTn id="53" dur="500"/>
                                        <p:tgtEl>
                                          <p:spTgt spid="2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wipe(right)">
                                      <p:cBhvr>
                                        <p:cTn id="58" dur="500"/>
                                        <p:tgtEl>
                                          <p:spTgt spid="2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wipe(up)">
                                      <p:cBhvr>
                                        <p:cTn id="63" dur="500"/>
                                        <p:tgtEl>
                                          <p:spTgt spid="22"/>
                                        </p:tgtEl>
                                      </p:cBhvr>
                                    </p:animEffect>
                                  </p:childTnLst>
                                </p:cTn>
                              </p:par>
                              <p:par>
                                <p:cTn id="64" presetID="22" presetClass="entr" presetSubtype="1" fill="hold"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wipe(up)">
                                      <p:cBhvr>
                                        <p:cTn id="66" dur="500"/>
                                        <p:tgtEl>
                                          <p:spTgt spid="23"/>
                                        </p:tgtEl>
                                      </p:cBhvr>
                                    </p:animEffect>
                                  </p:childTnLst>
                                </p:cTn>
                              </p:par>
                              <p:par>
                                <p:cTn id="67" presetID="22" presetClass="entr" presetSubtype="1" fill="hold" grpId="0" nodeType="with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up)">
                                      <p:cBhvr>
                                        <p:cTn id="6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animBg="1"/>
      <p:bldP spid="20" grpId="0" animBg="1"/>
      <p:bldP spid="21" grpId="0" animBg="1"/>
      <p:bldP spid="22" grpId="0" animBg="1"/>
      <p:bldP spid="26" grpId="0" animBg="1"/>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51165C60-AB27-48E9-AF6B-2656E510ACDE}"/>
              </a:ext>
            </a:extLst>
          </p:cNvPr>
          <p:cNvSpPr/>
          <p:nvPr/>
        </p:nvSpPr>
        <p:spPr>
          <a:xfrm>
            <a:off x="159976" y="228054"/>
            <a:ext cx="405075" cy="42917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cxnSp>
        <p:nvCxnSpPr>
          <p:cNvPr id="6" name="直線コネクタ 5">
            <a:extLst>
              <a:ext uri="{FF2B5EF4-FFF2-40B4-BE49-F238E27FC236}">
                <a16:creationId xmlns:a16="http://schemas.microsoft.com/office/drawing/2014/main" id="{457721C5-F884-4700-AB2E-10B06C88890C}"/>
              </a:ext>
            </a:extLst>
          </p:cNvPr>
          <p:cNvCxnSpPr/>
          <p:nvPr/>
        </p:nvCxnSpPr>
        <p:spPr>
          <a:xfrm>
            <a:off x="159976" y="657226"/>
            <a:ext cx="7380514"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 name="Google Shape;97;p14">
            <a:extLst>
              <a:ext uri="{FF2B5EF4-FFF2-40B4-BE49-F238E27FC236}">
                <a16:creationId xmlns:a16="http://schemas.microsoft.com/office/drawing/2014/main" id="{7A58DD29-20C1-4966-9CA6-AF269609A85E}"/>
              </a:ext>
            </a:extLst>
          </p:cNvPr>
          <p:cNvSpPr txBox="1">
            <a:spLocks noGrp="1"/>
          </p:cNvSpPr>
          <p:nvPr/>
        </p:nvSpPr>
        <p:spPr>
          <a:xfrm>
            <a:off x="637124" y="305627"/>
            <a:ext cx="7317749" cy="354567"/>
          </a:xfrm>
          <a:prstGeom prst="rect">
            <a:avLst/>
          </a:prstGeom>
          <a:noFill/>
          <a:ln>
            <a:noFill/>
          </a:ln>
        </p:spPr>
        <p:txBody>
          <a:bodyPr spcFirstLastPara="1" wrap="square" lIns="68569" tIns="34275" rIns="68569" bIns="34275"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000"/>
              <a:buFont typeface="Calibri"/>
              <a:buNone/>
              <a:defRPr sz="4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ja-JP" altLang="en-US" sz="2400" b="1" dirty="0">
                <a:latin typeface="メイリオ" panose="020B0604030504040204" pitchFamily="50" charset="-128"/>
                <a:ea typeface="メイリオ" panose="020B0604030504040204" pitchFamily="50" charset="-128"/>
              </a:rPr>
              <a:t>きこえる人からきこえない人等へ発信する場合</a:t>
            </a:r>
            <a:endParaRPr sz="2000" b="1" u="sng" dirty="0">
              <a:latin typeface="メイリオ" panose="020B0604030504040204" pitchFamily="50" charset="-128"/>
              <a:ea typeface="メイリオ" panose="020B0604030504040204" pitchFamily="50" charset="-128"/>
            </a:endParaRPr>
          </a:p>
        </p:txBody>
      </p:sp>
      <p:sp>
        <p:nvSpPr>
          <p:cNvPr id="14" name="テキスト ボックス 311">
            <a:extLst>
              <a:ext uri="{FF2B5EF4-FFF2-40B4-BE49-F238E27FC236}">
                <a16:creationId xmlns:a16="http://schemas.microsoft.com/office/drawing/2014/main" id="{9854AF90-82B0-4E12-B612-4AB965BD3B3D}"/>
              </a:ext>
            </a:extLst>
          </p:cNvPr>
          <p:cNvSpPr txBox="1"/>
          <p:nvPr/>
        </p:nvSpPr>
        <p:spPr>
          <a:xfrm>
            <a:off x="170716" y="4861502"/>
            <a:ext cx="2115638" cy="638697"/>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①　きこえる人は、事前登録は不要で、</a:t>
            </a:r>
            <a:endParaRPr lang="en-US" altLang="ja-JP"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endParaRPr>
          </a:p>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きこえない人の電話リレー用番号に発信します</a:t>
            </a:r>
          </a:p>
        </p:txBody>
      </p:sp>
      <p:sp>
        <p:nvSpPr>
          <p:cNvPr id="18" name="右矢印 21">
            <a:extLst>
              <a:ext uri="{FF2B5EF4-FFF2-40B4-BE49-F238E27FC236}">
                <a16:creationId xmlns:a16="http://schemas.microsoft.com/office/drawing/2014/main" id="{51007929-2310-4D7B-A07F-AEE557C15317}"/>
              </a:ext>
            </a:extLst>
          </p:cNvPr>
          <p:cNvSpPr/>
          <p:nvPr/>
        </p:nvSpPr>
        <p:spPr>
          <a:xfrm>
            <a:off x="6250098" y="3168283"/>
            <a:ext cx="401782" cy="36347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Arial"/>
              <a:ea typeface="ＭＳ Ｐゴシック"/>
            </a:endParaRPr>
          </a:p>
        </p:txBody>
      </p:sp>
      <p:grpSp>
        <p:nvGrpSpPr>
          <p:cNvPr id="25" name="グループ化 24">
            <a:extLst>
              <a:ext uri="{FF2B5EF4-FFF2-40B4-BE49-F238E27FC236}">
                <a16:creationId xmlns:a16="http://schemas.microsoft.com/office/drawing/2014/main" id="{2811257C-288E-4BFC-B967-60CFC1D11158}"/>
              </a:ext>
            </a:extLst>
          </p:cNvPr>
          <p:cNvGrpSpPr/>
          <p:nvPr/>
        </p:nvGrpSpPr>
        <p:grpSpPr>
          <a:xfrm>
            <a:off x="4835484" y="1963758"/>
            <a:ext cx="1485760" cy="2193460"/>
            <a:chOff x="5868628" y="194712"/>
            <a:chExt cx="1510393" cy="2368065"/>
          </a:xfrm>
        </p:grpSpPr>
        <p:pic>
          <p:nvPicPr>
            <p:cNvPr id="26" name="図 25">
              <a:extLst>
                <a:ext uri="{FF2B5EF4-FFF2-40B4-BE49-F238E27FC236}">
                  <a16:creationId xmlns:a16="http://schemas.microsoft.com/office/drawing/2014/main" id="{0C8AED01-16B0-40A8-9C15-6B736A349BC2}"/>
                </a:ext>
              </a:extLst>
            </p:cNvPr>
            <p:cNvPicPr>
              <a:picLocks noChangeAspect="1"/>
            </p:cNvPicPr>
            <p:nvPr/>
          </p:nvPicPr>
          <p:blipFill>
            <a:blip r:embed="rId3"/>
            <a:stretch>
              <a:fillRect/>
            </a:stretch>
          </p:blipFill>
          <p:spPr>
            <a:xfrm>
              <a:off x="5949507" y="230330"/>
              <a:ext cx="1311345" cy="2332447"/>
            </a:xfrm>
            <a:prstGeom prst="rect">
              <a:avLst/>
            </a:prstGeom>
          </p:spPr>
        </p:pic>
        <p:sp>
          <p:nvSpPr>
            <p:cNvPr id="27" name="テキスト ボックス 26">
              <a:extLst>
                <a:ext uri="{FF2B5EF4-FFF2-40B4-BE49-F238E27FC236}">
                  <a16:creationId xmlns:a16="http://schemas.microsoft.com/office/drawing/2014/main" id="{74DD0BA4-916B-40CD-882C-A4C39EA1E482}"/>
                </a:ext>
              </a:extLst>
            </p:cNvPr>
            <p:cNvSpPr txBox="1"/>
            <p:nvPr/>
          </p:nvSpPr>
          <p:spPr>
            <a:xfrm>
              <a:off x="6010489" y="305126"/>
              <a:ext cx="696500" cy="116656"/>
            </a:xfrm>
            <a:prstGeom prst="rect">
              <a:avLst/>
            </a:prstGeom>
            <a:solidFill>
              <a:schemeClr val="tx2">
                <a:lumMod val="50000"/>
              </a:schemeClr>
            </a:solidFill>
          </p:spPr>
          <p:txBody>
            <a:bodyPr wrap="square" lIns="27000" tIns="27000" rIns="0" bIns="0" rtlCol="0">
              <a:spAutoFit/>
            </a:bodyPr>
            <a:lstStyle/>
            <a:p>
              <a:r>
                <a:rPr lang="ja-JP" altLang="en-US" sz="525" b="1" dirty="0">
                  <a:solidFill>
                    <a:schemeClr val="bg1"/>
                  </a:solidFill>
                  <a:latin typeface="メイリオ" panose="020B0604030504040204" pitchFamily="50" charset="-128"/>
                  <a:ea typeface="メイリオ" panose="020B0604030504040204" pitchFamily="50" charset="-128"/>
                </a:rPr>
                <a:t>相手先電話番号</a:t>
              </a:r>
            </a:p>
          </p:txBody>
        </p:sp>
        <p:sp>
          <p:nvSpPr>
            <p:cNvPr id="28" name="正方形/長方形 27">
              <a:extLst>
                <a:ext uri="{FF2B5EF4-FFF2-40B4-BE49-F238E27FC236}">
                  <a16:creationId xmlns:a16="http://schemas.microsoft.com/office/drawing/2014/main" id="{72EE82D3-DCE3-4C61-B9A8-6CEBA0AD0024}"/>
                </a:ext>
              </a:extLst>
            </p:cNvPr>
            <p:cNvSpPr/>
            <p:nvPr/>
          </p:nvSpPr>
          <p:spPr>
            <a:xfrm>
              <a:off x="5868628" y="194712"/>
              <a:ext cx="1510393" cy="475159"/>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sz="1350"/>
            </a:p>
          </p:txBody>
        </p:sp>
      </p:grpSp>
      <p:pic>
        <p:nvPicPr>
          <p:cNvPr id="2" name="図 1">
            <a:extLst>
              <a:ext uri="{FF2B5EF4-FFF2-40B4-BE49-F238E27FC236}">
                <a16:creationId xmlns:a16="http://schemas.microsoft.com/office/drawing/2014/main" id="{D5471CCD-23A5-47FE-AEB6-1EE0264D0B01}"/>
              </a:ext>
            </a:extLst>
          </p:cNvPr>
          <p:cNvPicPr>
            <a:picLocks noChangeAspect="1"/>
          </p:cNvPicPr>
          <p:nvPr/>
        </p:nvPicPr>
        <p:blipFill>
          <a:blip r:embed="rId4"/>
          <a:stretch>
            <a:fillRect/>
          </a:stretch>
        </p:blipFill>
        <p:spPr>
          <a:xfrm>
            <a:off x="3410766" y="1963758"/>
            <a:ext cx="1335746" cy="2200990"/>
          </a:xfrm>
          <a:prstGeom prst="rect">
            <a:avLst/>
          </a:prstGeom>
        </p:spPr>
      </p:pic>
      <p:sp>
        <p:nvSpPr>
          <p:cNvPr id="29" name="右矢印 22">
            <a:extLst>
              <a:ext uri="{FF2B5EF4-FFF2-40B4-BE49-F238E27FC236}">
                <a16:creationId xmlns:a16="http://schemas.microsoft.com/office/drawing/2014/main" id="{66C4B771-865B-41B3-B010-2C88DA25B5D7}"/>
              </a:ext>
            </a:extLst>
          </p:cNvPr>
          <p:cNvSpPr/>
          <p:nvPr/>
        </p:nvSpPr>
        <p:spPr>
          <a:xfrm>
            <a:off x="1780436" y="3062871"/>
            <a:ext cx="440532" cy="363474"/>
          </a:xfrm>
          <a:prstGeom prst="rightArrow">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ja-JP" altLang="en-US" sz="1350">
              <a:solidFill>
                <a:prstClr val="white"/>
              </a:solidFill>
              <a:latin typeface="Arial"/>
              <a:ea typeface="ＭＳ Ｐゴシック"/>
            </a:endParaRPr>
          </a:p>
        </p:txBody>
      </p:sp>
      <p:pic>
        <p:nvPicPr>
          <p:cNvPr id="30" name="Picture 6" descr="電話をする人のイラスト（男性・笑顔）">
            <a:extLst>
              <a:ext uri="{FF2B5EF4-FFF2-40B4-BE49-F238E27FC236}">
                <a16:creationId xmlns:a16="http://schemas.microsoft.com/office/drawing/2014/main" id="{E63EACB6-7129-4FE4-A604-B56DF12A3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514" y="3062871"/>
            <a:ext cx="1252631" cy="1739766"/>
          </a:xfrm>
          <a:prstGeom prst="rect">
            <a:avLst/>
          </a:prstGeom>
          <a:noFill/>
          <a:extLst>
            <a:ext uri="{909E8E84-426E-40DD-AFC4-6F175D3DCCD1}">
              <a14:hiddenFill xmlns:a14="http://schemas.microsoft.com/office/drawing/2010/main">
                <a:solidFill>
                  <a:srgbClr val="FFFFFF"/>
                </a:solidFill>
              </a14:hiddenFill>
            </a:ext>
          </a:extLst>
        </p:spPr>
      </p:pic>
      <p:pic>
        <p:nvPicPr>
          <p:cNvPr id="31" name="図 30">
            <a:extLst>
              <a:ext uri="{FF2B5EF4-FFF2-40B4-BE49-F238E27FC236}">
                <a16:creationId xmlns:a16="http://schemas.microsoft.com/office/drawing/2014/main" id="{9766A456-D9D9-4A46-AB23-DEBF1B0386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36912" y="1966735"/>
            <a:ext cx="1289958" cy="2139726"/>
          </a:xfrm>
          <a:prstGeom prst="rect">
            <a:avLst/>
          </a:prstGeom>
          <a:ln w="19050">
            <a:solidFill>
              <a:schemeClr val="tx1"/>
            </a:solidFill>
          </a:ln>
        </p:spPr>
      </p:pic>
      <p:pic>
        <p:nvPicPr>
          <p:cNvPr id="32" name="Picture 2" descr="手話をしている人のイラスト">
            <a:extLst>
              <a:ext uri="{FF2B5EF4-FFF2-40B4-BE49-F238E27FC236}">
                <a16:creationId xmlns:a16="http://schemas.microsoft.com/office/drawing/2014/main" id="{A6BBFBAD-91DF-4195-BDB1-6DE693CD3FF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1871" r="248"/>
          <a:stretch/>
        </p:blipFill>
        <p:spPr bwMode="auto">
          <a:xfrm>
            <a:off x="8041032" y="3008581"/>
            <a:ext cx="859022" cy="1794056"/>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11">
            <a:extLst>
              <a:ext uri="{FF2B5EF4-FFF2-40B4-BE49-F238E27FC236}">
                <a16:creationId xmlns:a16="http://schemas.microsoft.com/office/drawing/2014/main" id="{939D8444-37B0-4378-89E4-8EB739E6DB55}"/>
              </a:ext>
            </a:extLst>
          </p:cNvPr>
          <p:cNvSpPr txBox="1"/>
          <p:nvPr/>
        </p:nvSpPr>
        <p:spPr>
          <a:xfrm>
            <a:off x="2644294" y="4802637"/>
            <a:ext cx="2115638" cy="638697"/>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②　オペレータへ接続、きこえない人の端末に発信します</a:t>
            </a:r>
          </a:p>
        </p:txBody>
      </p:sp>
      <p:pic>
        <p:nvPicPr>
          <p:cNvPr id="34" name="Picture 4" descr="テレフォン・オペレーターのイラスト（男性）">
            <a:extLst>
              <a:ext uri="{FF2B5EF4-FFF2-40B4-BE49-F238E27FC236}">
                <a16:creationId xmlns:a16="http://schemas.microsoft.com/office/drawing/2014/main" id="{26100D13-B635-4476-973C-091F269E9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2163658" y="2998643"/>
            <a:ext cx="1623620" cy="1794056"/>
          </a:xfrm>
          <a:prstGeom prst="rect">
            <a:avLst/>
          </a:prstGeom>
          <a:noFill/>
          <a:extLst>
            <a:ext uri="{909E8E84-426E-40DD-AFC4-6F175D3DCCD1}">
              <a14:hiddenFill xmlns:a14="http://schemas.microsoft.com/office/drawing/2010/main">
                <a:solidFill>
                  <a:srgbClr val="FFFFFF"/>
                </a:solidFill>
              </a14:hiddenFill>
            </a:ext>
          </a:extLst>
        </p:spPr>
      </p:pic>
      <p:sp>
        <p:nvSpPr>
          <p:cNvPr id="35" name="テキスト ボックス 311">
            <a:extLst>
              <a:ext uri="{FF2B5EF4-FFF2-40B4-BE49-F238E27FC236}">
                <a16:creationId xmlns:a16="http://schemas.microsoft.com/office/drawing/2014/main" id="{8EE48FEF-BF30-41B7-BC3F-B37332685952}"/>
              </a:ext>
            </a:extLst>
          </p:cNvPr>
          <p:cNvSpPr txBox="1"/>
          <p:nvPr/>
        </p:nvSpPr>
        <p:spPr>
          <a:xfrm>
            <a:off x="5317601" y="4758138"/>
            <a:ext cx="2637273" cy="638697"/>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defRPr/>
            </a:pPr>
            <a:r>
              <a:rPr lang="ja-JP" altLang="en-US" sz="90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③　きこえない人が応答すると、オペレータは相手先の通話を開始、通話内容をそのまま通訳します</a:t>
            </a:r>
          </a:p>
        </p:txBody>
      </p:sp>
      <p:sp>
        <p:nvSpPr>
          <p:cNvPr id="20" name="正方形/長方形 19">
            <a:extLst>
              <a:ext uri="{FF2B5EF4-FFF2-40B4-BE49-F238E27FC236}">
                <a16:creationId xmlns:a16="http://schemas.microsoft.com/office/drawing/2014/main" id="{7BF0C3C9-ADF5-4238-A7BE-7B15A91EAACC}"/>
              </a:ext>
            </a:extLst>
          </p:cNvPr>
          <p:cNvSpPr/>
          <p:nvPr/>
        </p:nvSpPr>
        <p:spPr>
          <a:xfrm>
            <a:off x="121039" y="1354387"/>
            <a:ext cx="3205694" cy="1113766"/>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ja-JP" altLang="en-US" sz="900" dirty="0">
                <a:latin typeface="メイリオ" panose="020B0604030504040204" pitchFamily="50" charset="-128"/>
                <a:ea typeface="メイリオ" panose="020B0604030504040204" pitchFamily="50" charset="-128"/>
              </a:rPr>
              <a:t>▶「お電話ありがとうございます。電話リレーサービスです。耳のきこえない方などへ手話通訳または文字通訳を通してお電話します。双方のお話を全て通訳いたします。おつなぎしますので少々お待ちください」とオペレータからアナウンスのあと、通話を開始します。</a:t>
            </a:r>
          </a:p>
        </p:txBody>
      </p:sp>
      <p:sp>
        <p:nvSpPr>
          <p:cNvPr id="3" name="正方形/長方形 2">
            <a:extLst>
              <a:ext uri="{FF2B5EF4-FFF2-40B4-BE49-F238E27FC236}">
                <a16:creationId xmlns:a16="http://schemas.microsoft.com/office/drawing/2014/main" id="{D319BC23-EBB0-4174-862B-FDE0D39A221F}"/>
              </a:ext>
            </a:extLst>
          </p:cNvPr>
          <p:cNvSpPr/>
          <p:nvPr/>
        </p:nvSpPr>
        <p:spPr>
          <a:xfrm>
            <a:off x="3567418" y="2183820"/>
            <a:ext cx="1004582" cy="342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22" name="正方形/長方形 21">
            <a:extLst>
              <a:ext uri="{FF2B5EF4-FFF2-40B4-BE49-F238E27FC236}">
                <a16:creationId xmlns:a16="http://schemas.microsoft.com/office/drawing/2014/main" id="{8C5804D6-BAA7-44CA-9445-735D27B22958}"/>
              </a:ext>
            </a:extLst>
          </p:cNvPr>
          <p:cNvSpPr/>
          <p:nvPr/>
        </p:nvSpPr>
        <p:spPr>
          <a:xfrm>
            <a:off x="4978491" y="2166675"/>
            <a:ext cx="558244" cy="342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sz="1350"/>
          </a:p>
        </p:txBody>
      </p:sp>
      <p:sp>
        <p:nvSpPr>
          <p:cNvPr id="23" name="テキスト ボックス 311">
            <a:extLst>
              <a:ext uri="{FF2B5EF4-FFF2-40B4-BE49-F238E27FC236}">
                <a16:creationId xmlns:a16="http://schemas.microsoft.com/office/drawing/2014/main" id="{CB57BF1F-CFCC-47F9-AEE0-521AB457588E}"/>
              </a:ext>
            </a:extLst>
          </p:cNvPr>
          <p:cNvSpPr txBox="1"/>
          <p:nvPr/>
        </p:nvSpPr>
        <p:spPr>
          <a:xfrm>
            <a:off x="3826400" y="4197739"/>
            <a:ext cx="2378601" cy="313538"/>
          </a:xfrm>
          <a:prstGeom prst="rect">
            <a:avLst/>
          </a:prstGeom>
          <a:no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algn="just">
              <a:defRPr/>
            </a:pPr>
            <a:r>
              <a:rPr lang="ja-JP" altLang="en-US" sz="750" kern="100" dirty="0">
                <a:solidFill>
                  <a:prstClr val="black"/>
                </a:solidFill>
                <a:latin typeface="メイリオ" panose="020B0604030504040204" pitchFamily="50" charset="-128"/>
                <a:ea typeface="メイリオ" panose="020B0604030504040204" pitchFamily="50" charset="-128"/>
                <a:cs typeface="Times New Roman" panose="02020603050405020304" pitchFamily="18" charset="0"/>
              </a:rPr>
              <a:t>着信画面や応答方法は、端末によります。この図はあくまでも一例です。</a:t>
            </a:r>
          </a:p>
        </p:txBody>
      </p:sp>
    </p:spTree>
    <p:extLst>
      <p:ext uri="{BB962C8B-B14F-4D97-AF65-F5344CB8AC3E}">
        <p14:creationId xmlns:p14="http://schemas.microsoft.com/office/powerpoint/2010/main" val="265144723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left)">
                                      <p:cBhvr>
                                        <p:cTn id="3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animBg="1"/>
      <p:bldP spid="2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4C8BDFC-28BA-461C-A018-E5739EFBDC24}"/>
              </a:ext>
            </a:extLst>
          </p:cNvPr>
          <p:cNvSpPr/>
          <p:nvPr/>
        </p:nvSpPr>
        <p:spPr>
          <a:xfrm>
            <a:off x="639191" y="2432483"/>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利用方法</a:t>
            </a:r>
          </a:p>
        </p:txBody>
      </p:sp>
      <p:sp>
        <p:nvSpPr>
          <p:cNvPr id="3" name="四角形: 角を丸くする 2">
            <a:extLst>
              <a:ext uri="{FF2B5EF4-FFF2-40B4-BE49-F238E27FC236}">
                <a16:creationId xmlns:a16="http://schemas.microsoft.com/office/drawing/2014/main" id="{B8BCACE4-501B-40F7-83EA-4914B469F8B1}"/>
              </a:ext>
            </a:extLst>
          </p:cNvPr>
          <p:cNvSpPr/>
          <p:nvPr/>
        </p:nvSpPr>
        <p:spPr>
          <a:xfrm>
            <a:off x="639191" y="1634972"/>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電話リレーサービスのしくみ</a:t>
            </a:r>
          </a:p>
        </p:txBody>
      </p:sp>
      <p:sp>
        <p:nvSpPr>
          <p:cNvPr id="4" name="正方形/長方形 3">
            <a:extLst>
              <a:ext uri="{FF2B5EF4-FFF2-40B4-BE49-F238E27FC236}">
                <a16:creationId xmlns:a16="http://schemas.microsoft.com/office/drawing/2014/main" id="{B70E9785-4E72-44E4-AD23-60ED8C05E834}"/>
              </a:ext>
            </a:extLst>
          </p:cNvPr>
          <p:cNvSpPr/>
          <p:nvPr/>
        </p:nvSpPr>
        <p:spPr>
          <a:xfrm>
            <a:off x="3350904" y="874812"/>
            <a:ext cx="2492991" cy="400110"/>
          </a:xfrm>
          <a:prstGeom prst="rect">
            <a:avLst/>
          </a:prstGeom>
        </p:spPr>
        <p:txBody>
          <a:bodyPr wrap="none">
            <a:spAutoFit/>
          </a:bodyPr>
          <a:lstStyle/>
          <a:p>
            <a:pPr algn="ctr"/>
            <a:r>
              <a:rPr kumimoji="1" lang="ja-JP" altLang="en-US" sz="2000" b="1" dirty="0">
                <a:latin typeface="メイリオ" panose="020B0604030504040204" pitchFamily="50" charset="-128"/>
                <a:ea typeface="メイリオ" panose="020B0604030504040204" pitchFamily="50" charset="-128"/>
              </a:rPr>
              <a:t>今日お話しする内容</a:t>
            </a:r>
          </a:p>
        </p:txBody>
      </p:sp>
      <p:sp>
        <p:nvSpPr>
          <p:cNvPr id="5" name="四角形: 角を丸くする 4">
            <a:extLst>
              <a:ext uri="{FF2B5EF4-FFF2-40B4-BE49-F238E27FC236}">
                <a16:creationId xmlns:a16="http://schemas.microsoft.com/office/drawing/2014/main" id="{3DFAD62B-D170-4D16-9117-E1FBAA99F1C2}"/>
              </a:ext>
            </a:extLst>
          </p:cNvPr>
          <p:cNvSpPr/>
          <p:nvPr/>
        </p:nvSpPr>
        <p:spPr>
          <a:xfrm>
            <a:off x="664591" y="3229994"/>
            <a:ext cx="7865615" cy="51490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利用料金</a:t>
            </a:r>
          </a:p>
        </p:txBody>
      </p:sp>
      <p:sp>
        <p:nvSpPr>
          <p:cNvPr id="6" name="四角形: 角を丸くする 5">
            <a:extLst>
              <a:ext uri="{FF2B5EF4-FFF2-40B4-BE49-F238E27FC236}">
                <a16:creationId xmlns:a16="http://schemas.microsoft.com/office/drawing/2014/main" id="{C22A970E-9B4F-4FA4-A245-D0380862DF36}"/>
              </a:ext>
            </a:extLst>
          </p:cNvPr>
          <p:cNvSpPr/>
          <p:nvPr/>
        </p:nvSpPr>
        <p:spPr>
          <a:xfrm>
            <a:off x="664591" y="4027505"/>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登録方法</a:t>
            </a:r>
          </a:p>
        </p:txBody>
      </p:sp>
    </p:spTree>
    <p:extLst>
      <p:ext uri="{BB962C8B-B14F-4D97-AF65-F5344CB8AC3E}">
        <p14:creationId xmlns:p14="http://schemas.microsoft.com/office/powerpoint/2010/main" val="1354247077"/>
      </p:ext>
    </p:extLst>
  </p:cSld>
  <p:clrMapOvr>
    <a:masterClrMapping/>
  </p:clrMapOvr>
  <p:transition spd="slow">
    <p:push/>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楕円 25">
            <a:extLst>
              <a:ext uri="{FF2B5EF4-FFF2-40B4-BE49-F238E27FC236}">
                <a16:creationId xmlns:a16="http://schemas.microsoft.com/office/drawing/2014/main" id="{CE2FF8C7-4389-4213-9BD1-7A1820CFEA75}"/>
              </a:ext>
            </a:extLst>
          </p:cNvPr>
          <p:cNvSpPr/>
          <p:nvPr/>
        </p:nvSpPr>
        <p:spPr>
          <a:xfrm>
            <a:off x="6128355" y="2518588"/>
            <a:ext cx="2536347" cy="288757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楕円 1">
            <a:extLst>
              <a:ext uri="{FF2B5EF4-FFF2-40B4-BE49-F238E27FC236}">
                <a16:creationId xmlns:a16="http://schemas.microsoft.com/office/drawing/2014/main" id="{30769B5E-E111-4EF9-85A1-2BC1937AF907}"/>
              </a:ext>
            </a:extLst>
          </p:cNvPr>
          <p:cNvSpPr/>
          <p:nvPr/>
        </p:nvSpPr>
        <p:spPr>
          <a:xfrm>
            <a:off x="713720" y="2488537"/>
            <a:ext cx="2536347" cy="2887579"/>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1" name="Picture 2" descr="手話をしている人のイラスト">
            <a:extLst>
              <a:ext uri="{FF2B5EF4-FFF2-40B4-BE49-F238E27FC236}">
                <a16:creationId xmlns:a16="http://schemas.microsoft.com/office/drawing/2014/main" id="{11E4538A-F223-41CB-9647-D2257D5A08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871" r="248"/>
          <a:stretch/>
        </p:blipFill>
        <p:spPr bwMode="auto">
          <a:xfrm>
            <a:off x="7712716" y="2943960"/>
            <a:ext cx="569843" cy="119011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5EC33AD9-05F0-4E2B-8538-CC50B81C00D9}"/>
              </a:ext>
            </a:extLst>
          </p:cNvPr>
          <p:cNvSpPr txBox="1"/>
          <p:nvPr/>
        </p:nvSpPr>
        <p:spPr>
          <a:xfrm>
            <a:off x="764076" y="745110"/>
            <a:ext cx="7666182" cy="461665"/>
          </a:xfrm>
          <a:prstGeom prst="rect">
            <a:avLst/>
          </a:prstGeom>
          <a:solidFill>
            <a:schemeClr val="accent4">
              <a:lumMod val="20000"/>
              <a:lumOff val="80000"/>
            </a:schemeClr>
          </a:solidFill>
        </p:spPr>
        <p:txBody>
          <a:bodyPr wrap="squar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通話料は、電話をかけた人が払う</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a:extLst>
              <a:ext uri="{FF2B5EF4-FFF2-40B4-BE49-F238E27FC236}">
                <a16:creationId xmlns:a16="http://schemas.microsoft.com/office/drawing/2014/main" id="{1E6855C8-CE1A-46D0-90BE-AD85459256FF}"/>
              </a:ext>
            </a:extLst>
          </p:cNvPr>
          <p:cNvSpPr txBox="1">
            <a:spLocks/>
          </p:cNvSpPr>
          <p:nvPr/>
        </p:nvSpPr>
        <p:spPr>
          <a:xfrm>
            <a:off x="615755" y="1878643"/>
            <a:ext cx="3789311" cy="3421134"/>
          </a:xfrm>
        </p:spPr>
        <p:style>
          <a:lnRef idx="1">
            <a:schemeClr val="accent3"/>
          </a:lnRef>
          <a:fillRef idx="2">
            <a:schemeClr val="accent3"/>
          </a:fillRef>
          <a:effectRef idx="1">
            <a:schemeClr val="accent3"/>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a:lstStyle>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D5D2F1F3-7BB9-4D40-B41C-0E34FEA424A4}"/>
              </a:ext>
            </a:extLst>
          </p:cNvPr>
          <p:cNvSpPr txBox="1">
            <a:spLocks/>
          </p:cNvSpPr>
          <p:nvPr/>
        </p:nvSpPr>
        <p:spPr>
          <a:xfrm>
            <a:off x="4572000" y="2166698"/>
            <a:ext cx="4315308" cy="32140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a:lstStyle>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電話の親機のイラスト | かわいいフリー素材集 いらすとや">
            <a:extLst>
              <a:ext uri="{FF2B5EF4-FFF2-40B4-BE49-F238E27FC236}">
                <a16:creationId xmlns:a16="http://schemas.microsoft.com/office/drawing/2014/main" id="{5C0C76EC-8A33-45C9-A149-3C2DFF668B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7481" y="3031795"/>
            <a:ext cx="801198" cy="739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電話を受けている男性会社員のイラスト | かわいいフリー素材集 いらすとや">
            <a:extLst>
              <a:ext uri="{FF2B5EF4-FFF2-40B4-BE49-F238E27FC236}">
                <a16:creationId xmlns:a16="http://schemas.microsoft.com/office/drawing/2014/main" id="{9F2AE8CE-0C67-4DC3-90CC-46E4133E95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79142" y="2620958"/>
            <a:ext cx="1099931" cy="12661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いろいろな携帯電話で話す人のイラスト | かわいいフリー素材集 いらすとや">
            <a:extLst>
              <a:ext uri="{FF2B5EF4-FFF2-40B4-BE49-F238E27FC236}">
                <a16:creationId xmlns:a16="http://schemas.microsoft.com/office/drawing/2014/main" id="{57D09F86-49A7-4156-A1CA-7259D561A7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233754" y="4154841"/>
            <a:ext cx="788543" cy="11489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携帯電話のイラスト（ガラパゴス携帯） | かわいいフリー素材集 いらすとや">
            <a:extLst>
              <a:ext uri="{FF2B5EF4-FFF2-40B4-BE49-F238E27FC236}">
                <a16:creationId xmlns:a16="http://schemas.microsoft.com/office/drawing/2014/main" id="{D1384BBE-264A-4B7C-BD1D-83878CC303F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9170" y="4471408"/>
            <a:ext cx="571139" cy="645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スマートフォン・スマホのイラスト | かわいいフリー素材集 いらすとや">
            <a:extLst>
              <a:ext uri="{FF2B5EF4-FFF2-40B4-BE49-F238E27FC236}">
                <a16:creationId xmlns:a16="http://schemas.microsoft.com/office/drawing/2014/main" id="{CC017957-B7C3-498A-A40F-3374D03C7F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573705" flipH="1">
            <a:off x="1226819" y="4315757"/>
            <a:ext cx="530967" cy="5763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スマホで写真を撮る人の後ろ姿のイラスト（男性） | かわいいフリー素材集 いらすとや">
            <a:extLst>
              <a:ext uri="{FF2B5EF4-FFF2-40B4-BE49-F238E27FC236}">
                <a16:creationId xmlns:a16="http://schemas.microsoft.com/office/drawing/2014/main" id="{E7FC9D16-875D-4CEE-8449-FC2219CFF2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12656" y="4134070"/>
            <a:ext cx="877729" cy="1176338"/>
          </a:xfrm>
          <a:prstGeom prst="rect">
            <a:avLst/>
          </a:prstGeom>
          <a:noFill/>
          <a:extLst>
            <a:ext uri="{909E8E84-426E-40DD-AFC4-6F175D3DCCD1}">
              <a14:hiddenFill xmlns:a14="http://schemas.microsoft.com/office/drawing/2010/main">
                <a:solidFill>
                  <a:srgbClr val="FFFFFF"/>
                </a:solidFill>
              </a14:hiddenFill>
            </a:ext>
          </a:extLst>
        </p:spPr>
      </p:pic>
      <p:sp>
        <p:nvSpPr>
          <p:cNvPr id="10" name="矢印: 右 9">
            <a:extLst>
              <a:ext uri="{FF2B5EF4-FFF2-40B4-BE49-F238E27FC236}">
                <a16:creationId xmlns:a16="http://schemas.microsoft.com/office/drawing/2014/main" id="{0E6A8A8B-F361-4063-AEF7-2F2D80725F8A}"/>
              </a:ext>
            </a:extLst>
          </p:cNvPr>
          <p:cNvSpPr/>
          <p:nvPr/>
        </p:nvSpPr>
        <p:spPr>
          <a:xfrm rot="10800000">
            <a:off x="3200712" y="4476486"/>
            <a:ext cx="2920993" cy="368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85E33D67-3A5D-4867-A1CB-5A95B03D61F2}"/>
              </a:ext>
            </a:extLst>
          </p:cNvPr>
          <p:cNvSpPr/>
          <p:nvPr/>
        </p:nvSpPr>
        <p:spPr>
          <a:xfrm>
            <a:off x="6023065" y="5431637"/>
            <a:ext cx="2920992" cy="584775"/>
          </a:xfrm>
          <a:prstGeom prst="rect">
            <a:avLst/>
          </a:prstGeom>
        </p:spPr>
        <p:style>
          <a:lnRef idx="3">
            <a:schemeClr val="lt1"/>
          </a:lnRef>
          <a:fillRef idx="1">
            <a:schemeClr val="accent1"/>
          </a:fillRef>
          <a:effectRef idx="1">
            <a:schemeClr val="accent1"/>
          </a:effectRef>
          <a:fontRef idx="minor">
            <a:schemeClr val="lt1"/>
          </a:fontRef>
        </p:style>
        <p:txBody>
          <a:bodyPr wrap="none">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きこえない人が発信のとき、</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きこえない人が通話料を払う </a:t>
            </a:r>
            <a:endParaRPr lang="ja-JP" altLang="en-US" sz="1600" dirty="0"/>
          </a:p>
        </p:txBody>
      </p:sp>
      <p:sp>
        <p:nvSpPr>
          <p:cNvPr id="22" name="正方形/長方形 21">
            <a:extLst>
              <a:ext uri="{FF2B5EF4-FFF2-40B4-BE49-F238E27FC236}">
                <a16:creationId xmlns:a16="http://schemas.microsoft.com/office/drawing/2014/main" id="{2DCE05EC-24B8-42EA-8616-9AD75EA4C468}"/>
              </a:ext>
            </a:extLst>
          </p:cNvPr>
          <p:cNvSpPr/>
          <p:nvPr/>
        </p:nvSpPr>
        <p:spPr>
          <a:xfrm>
            <a:off x="6729654" y="1859185"/>
            <a:ext cx="1620957"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きこえない人は</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通話料は不要</a:t>
            </a:r>
            <a:endParaRPr lang="ja-JP" altLang="en-US" sz="1600" dirty="0"/>
          </a:p>
        </p:txBody>
      </p:sp>
      <p:sp>
        <p:nvSpPr>
          <p:cNvPr id="23" name="矢印: 右 22">
            <a:extLst>
              <a:ext uri="{FF2B5EF4-FFF2-40B4-BE49-F238E27FC236}">
                <a16:creationId xmlns:a16="http://schemas.microsoft.com/office/drawing/2014/main" id="{477B679E-0A31-4C75-9562-512A269C314D}"/>
              </a:ext>
            </a:extLst>
          </p:cNvPr>
          <p:cNvSpPr/>
          <p:nvPr/>
        </p:nvSpPr>
        <p:spPr>
          <a:xfrm rot="10800000" flipH="1">
            <a:off x="3277340" y="2650133"/>
            <a:ext cx="2954701" cy="36847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A29298B-C929-4BE3-B01A-8DFE30929364}"/>
              </a:ext>
            </a:extLst>
          </p:cNvPr>
          <p:cNvSpPr/>
          <p:nvPr/>
        </p:nvSpPr>
        <p:spPr>
          <a:xfrm>
            <a:off x="6023065" y="3907529"/>
            <a:ext cx="2485758"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ja-JP" altLang="en-US" sz="1600" dirty="0"/>
              <a:t>きこえない人等</a:t>
            </a:r>
          </a:p>
        </p:txBody>
      </p:sp>
      <p:sp>
        <p:nvSpPr>
          <p:cNvPr id="25" name="正方形/長方形 24">
            <a:extLst>
              <a:ext uri="{FF2B5EF4-FFF2-40B4-BE49-F238E27FC236}">
                <a16:creationId xmlns:a16="http://schemas.microsoft.com/office/drawing/2014/main" id="{B56D6501-832D-4753-B6AC-647B8BEA4C5B}"/>
              </a:ext>
            </a:extLst>
          </p:cNvPr>
          <p:cNvSpPr/>
          <p:nvPr/>
        </p:nvSpPr>
        <p:spPr>
          <a:xfrm>
            <a:off x="654674" y="3884330"/>
            <a:ext cx="2485758"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ja-JP" altLang="en-US" sz="1600" dirty="0"/>
              <a:t>きこえる人</a:t>
            </a:r>
          </a:p>
        </p:txBody>
      </p:sp>
      <p:sp>
        <p:nvSpPr>
          <p:cNvPr id="27" name="正方形/長方形 26">
            <a:extLst>
              <a:ext uri="{FF2B5EF4-FFF2-40B4-BE49-F238E27FC236}">
                <a16:creationId xmlns:a16="http://schemas.microsoft.com/office/drawing/2014/main" id="{1AAC6B20-0086-45FE-A567-4C9514A48997}"/>
              </a:ext>
            </a:extLst>
          </p:cNvPr>
          <p:cNvSpPr/>
          <p:nvPr/>
        </p:nvSpPr>
        <p:spPr>
          <a:xfrm>
            <a:off x="574114" y="1802304"/>
            <a:ext cx="2646878"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きこえる人が発信のとき、</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きこえる人が通話料を払う</a:t>
            </a:r>
            <a:endParaRPr lang="ja-JP" altLang="en-US" sz="1600" dirty="0"/>
          </a:p>
        </p:txBody>
      </p:sp>
      <p:sp>
        <p:nvSpPr>
          <p:cNvPr id="28" name="正方形/長方形 27">
            <a:extLst>
              <a:ext uri="{FF2B5EF4-FFF2-40B4-BE49-F238E27FC236}">
                <a16:creationId xmlns:a16="http://schemas.microsoft.com/office/drawing/2014/main" id="{ADC1E362-2281-485E-89CE-E39E7EDDEC43}"/>
              </a:ext>
            </a:extLst>
          </p:cNvPr>
          <p:cNvSpPr/>
          <p:nvPr/>
        </p:nvSpPr>
        <p:spPr>
          <a:xfrm>
            <a:off x="1149920" y="5427940"/>
            <a:ext cx="1415772"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きこえる人は</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通話料は不要</a:t>
            </a:r>
            <a:endParaRPr lang="ja-JP" altLang="en-US" sz="1600" dirty="0"/>
          </a:p>
        </p:txBody>
      </p:sp>
      <p:pic>
        <p:nvPicPr>
          <p:cNvPr id="29" name="Picture 4" descr="テレフォン・オペレーターのイラスト（男性）">
            <a:extLst>
              <a:ext uri="{FF2B5EF4-FFF2-40B4-BE49-F238E27FC236}">
                <a16:creationId xmlns:a16="http://schemas.microsoft.com/office/drawing/2014/main" id="{6658CD4B-DD8C-492C-8976-23EBEDEE7C3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4029090" y="3121595"/>
            <a:ext cx="1039760" cy="114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540401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up)">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right)">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ipe(down)">
                                      <p:cBhvr>
                                        <p:cTn id="25" dur="500"/>
                                        <p:tgtEl>
                                          <p:spTgt spid="28"/>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down)">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 grpId="0" animBg="1"/>
      <p:bldP spid="22" grpId="0" animBg="1"/>
      <p:bldP spid="23" grpId="0" animBg="1"/>
      <p:bldP spid="27" grpId="0" animBg="1"/>
      <p:bldP spid="2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E43786E6-9024-49D8-BBB4-946AEBCF1D54}"/>
              </a:ext>
            </a:extLst>
          </p:cNvPr>
          <p:cNvSpPr/>
          <p:nvPr/>
        </p:nvSpPr>
        <p:spPr>
          <a:xfrm>
            <a:off x="534139" y="4804134"/>
            <a:ext cx="8215578" cy="79701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t>オペレータがきこえる人を呼び出し、</a:t>
            </a:r>
            <a:endParaRPr kumimoji="1" lang="en-US" altLang="ja-JP" dirty="0"/>
          </a:p>
          <a:p>
            <a:pPr algn="ctr"/>
            <a:r>
              <a:rPr kumimoji="1" lang="ja-JP" altLang="en-US" b="1" dirty="0"/>
              <a:t>相手先とつながった時から通話料が発生</a:t>
            </a:r>
            <a:r>
              <a:rPr kumimoji="1" lang="ja-JP" altLang="en-US" dirty="0"/>
              <a:t>します</a:t>
            </a:r>
            <a:endParaRPr kumimoji="1" lang="en-US" altLang="ja-JP" dirty="0"/>
          </a:p>
        </p:txBody>
      </p:sp>
      <p:sp>
        <p:nvSpPr>
          <p:cNvPr id="6" name="テキスト ボックス 5">
            <a:extLst>
              <a:ext uri="{FF2B5EF4-FFF2-40B4-BE49-F238E27FC236}">
                <a16:creationId xmlns:a16="http://schemas.microsoft.com/office/drawing/2014/main" id="{5EC33AD9-05F0-4E2B-8538-CC50B81C00D9}"/>
              </a:ext>
            </a:extLst>
          </p:cNvPr>
          <p:cNvSpPr txBox="1"/>
          <p:nvPr/>
        </p:nvSpPr>
        <p:spPr>
          <a:xfrm>
            <a:off x="764076" y="745110"/>
            <a:ext cx="7666182" cy="461665"/>
          </a:xfrm>
          <a:prstGeom prst="rect">
            <a:avLst/>
          </a:prstGeom>
          <a:solidFill>
            <a:schemeClr val="accent4">
              <a:lumMod val="20000"/>
              <a:lumOff val="80000"/>
            </a:schemeClr>
          </a:solidFill>
        </p:spPr>
        <p:txBody>
          <a:bodyPr wrap="squar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通話料が発生するのはいつから？</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a:extLst>
              <a:ext uri="{FF2B5EF4-FFF2-40B4-BE49-F238E27FC236}">
                <a16:creationId xmlns:a16="http://schemas.microsoft.com/office/drawing/2014/main" id="{1E6855C8-CE1A-46D0-90BE-AD85459256FF}"/>
              </a:ext>
            </a:extLst>
          </p:cNvPr>
          <p:cNvSpPr txBox="1">
            <a:spLocks/>
          </p:cNvSpPr>
          <p:nvPr/>
        </p:nvSpPr>
        <p:spPr>
          <a:xfrm>
            <a:off x="615755" y="1878643"/>
            <a:ext cx="3789311" cy="3421134"/>
          </a:xfrm>
        </p:spPr>
        <p:style>
          <a:lnRef idx="1">
            <a:schemeClr val="accent3"/>
          </a:lnRef>
          <a:fillRef idx="2">
            <a:schemeClr val="accent3"/>
          </a:fillRef>
          <a:effectRef idx="1">
            <a:schemeClr val="accent3"/>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a:lstStyle>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D5D2F1F3-7BB9-4D40-B41C-0E34FEA424A4}"/>
              </a:ext>
            </a:extLst>
          </p:cNvPr>
          <p:cNvSpPr txBox="1">
            <a:spLocks/>
          </p:cNvSpPr>
          <p:nvPr/>
        </p:nvSpPr>
        <p:spPr>
          <a:xfrm>
            <a:off x="4572000" y="2166698"/>
            <a:ext cx="4315308" cy="32140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a:lstStyle>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電話の親機のイラスト | かわいいフリー素材集 いらすとや">
            <a:extLst>
              <a:ext uri="{FF2B5EF4-FFF2-40B4-BE49-F238E27FC236}">
                <a16:creationId xmlns:a16="http://schemas.microsoft.com/office/drawing/2014/main" id="{5C0C76EC-8A33-45C9-A149-3C2DFF668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6696" y="2594634"/>
            <a:ext cx="801198" cy="739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電話を受けている男性会社員のイラスト | かわいいフリー素材集 いらすとや">
            <a:extLst>
              <a:ext uri="{FF2B5EF4-FFF2-40B4-BE49-F238E27FC236}">
                <a16:creationId xmlns:a16="http://schemas.microsoft.com/office/drawing/2014/main" id="{9F2AE8CE-0C67-4DC3-90CC-46E4133E9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34139" y="2301367"/>
            <a:ext cx="1099931" cy="12661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スマホで写真を撮る人の後ろ姿のイラスト（男性） | かわいいフリー素材集 いらすとや">
            <a:extLst>
              <a:ext uri="{FF2B5EF4-FFF2-40B4-BE49-F238E27FC236}">
                <a16:creationId xmlns:a16="http://schemas.microsoft.com/office/drawing/2014/main" id="{E7FC9D16-875D-4CEE-8449-FC2219CFF2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9578" y="2157219"/>
            <a:ext cx="906189" cy="1214480"/>
          </a:xfrm>
          <a:prstGeom prst="rect">
            <a:avLst/>
          </a:prstGeom>
          <a:noFill/>
          <a:extLst>
            <a:ext uri="{909E8E84-426E-40DD-AFC4-6F175D3DCCD1}">
              <a14:hiddenFill xmlns:a14="http://schemas.microsoft.com/office/drawing/2010/main">
                <a:solidFill>
                  <a:srgbClr val="FFFFFF"/>
                </a:solidFill>
              </a14:hiddenFill>
            </a:ext>
          </a:extLst>
        </p:spPr>
      </p:pic>
      <p:sp>
        <p:nvSpPr>
          <p:cNvPr id="10" name="矢印: 右 9">
            <a:extLst>
              <a:ext uri="{FF2B5EF4-FFF2-40B4-BE49-F238E27FC236}">
                <a16:creationId xmlns:a16="http://schemas.microsoft.com/office/drawing/2014/main" id="{0E6A8A8B-F361-4063-AEF7-2F2D80725F8A}"/>
              </a:ext>
            </a:extLst>
          </p:cNvPr>
          <p:cNvSpPr/>
          <p:nvPr/>
        </p:nvSpPr>
        <p:spPr>
          <a:xfrm rot="10800000">
            <a:off x="2418968" y="2479556"/>
            <a:ext cx="1451553" cy="368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矢印: 右 17">
            <a:extLst>
              <a:ext uri="{FF2B5EF4-FFF2-40B4-BE49-F238E27FC236}">
                <a16:creationId xmlns:a16="http://schemas.microsoft.com/office/drawing/2014/main" id="{0E6F906C-A67E-408A-B29D-FF4148CD4D34}"/>
              </a:ext>
            </a:extLst>
          </p:cNvPr>
          <p:cNvSpPr/>
          <p:nvPr/>
        </p:nvSpPr>
        <p:spPr>
          <a:xfrm rot="10800000">
            <a:off x="5795306" y="2503887"/>
            <a:ext cx="1451553" cy="3684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a:extLst>
              <a:ext uri="{FF2B5EF4-FFF2-40B4-BE49-F238E27FC236}">
                <a16:creationId xmlns:a16="http://schemas.microsoft.com/office/drawing/2014/main" id="{3A29298B-C929-4BE3-B01A-8DFE30929364}"/>
              </a:ext>
            </a:extLst>
          </p:cNvPr>
          <p:cNvSpPr/>
          <p:nvPr/>
        </p:nvSpPr>
        <p:spPr>
          <a:xfrm>
            <a:off x="6398239" y="1665700"/>
            <a:ext cx="2485758"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ja-JP" altLang="en-US" sz="1600" dirty="0"/>
              <a:t>きこえない人等</a:t>
            </a:r>
          </a:p>
        </p:txBody>
      </p:sp>
      <p:sp>
        <p:nvSpPr>
          <p:cNvPr id="25" name="正方形/長方形 24">
            <a:extLst>
              <a:ext uri="{FF2B5EF4-FFF2-40B4-BE49-F238E27FC236}">
                <a16:creationId xmlns:a16="http://schemas.microsoft.com/office/drawing/2014/main" id="{B56D6501-832D-4753-B6AC-647B8BEA4C5B}"/>
              </a:ext>
            </a:extLst>
          </p:cNvPr>
          <p:cNvSpPr/>
          <p:nvPr/>
        </p:nvSpPr>
        <p:spPr>
          <a:xfrm>
            <a:off x="395214" y="1661437"/>
            <a:ext cx="2485758"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ja-JP" altLang="en-US" sz="1600" dirty="0"/>
              <a:t>きこえる人</a:t>
            </a:r>
          </a:p>
        </p:txBody>
      </p:sp>
      <p:pic>
        <p:nvPicPr>
          <p:cNvPr id="11" name="図 10">
            <a:extLst>
              <a:ext uri="{FF2B5EF4-FFF2-40B4-BE49-F238E27FC236}">
                <a16:creationId xmlns:a16="http://schemas.microsoft.com/office/drawing/2014/main" id="{F938123B-4717-4D49-9145-121784C80CC2}"/>
              </a:ext>
            </a:extLst>
          </p:cNvPr>
          <p:cNvPicPr>
            <a:picLocks noChangeAspect="1"/>
          </p:cNvPicPr>
          <p:nvPr/>
        </p:nvPicPr>
        <p:blipFill>
          <a:blip r:embed="rId6"/>
          <a:stretch>
            <a:fillRect/>
          </a:stretch>
        </p:blipFill>
        <p:spPr>
          <a:xfrm>
            <a:off x="4206934" y="2217197"/>
            <a:ext cx="1251717" cy="1362982"/>
          </a:xfrm>
          <a:prstGeom prst="rect">
            <a:avLst/>
          </a:prstGeom>
        </p:spPr>
      </p:pic>
      <p:sp>
        <p:nvSpPr>
          <p:cNvPr id="31" name="正方形/長方形 30">
            <a:extLst>
              <a:ext uri="{FF2B5EF4-FFF2-40B4-BE49-F238E27FC236}">
                <a16:creationId xmlns:a16="http://schemas.microsoft.com/office/drawing/2014/main" id="{6500F0B9-C61E-4FF5-9087-511C891E2BCF}"/>
              </a:ext>
            </a:extLst>
          </p:cNvPr>
          <p:cNvSpPr/>
          <p:nvPr/>
        </p:nvSpPr>
        <p:spPr>
          <a:xfrm>
            <a:off x="3428917" y="1661437"/>
            <a:ext cx="2485758"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ja-JP" altLang="en-US" sz="1600" dirty="0"/>
              <a:t>オペレータ</a:t>
            </a:r>
          </a:p>
        </p:txBody>
      </p:sp>
      <p:sp>
        <p:nvSpPr>
          <p:cNvPr id="33" name="正方形/長方形 32">
            <a:extLst>
              <a:ext uri="{FF2B5EF4-FFF2-40B4-BE49-F238E27FC236}">
                <a16:creationId xmlns:a16="http://schemas.microsoft.com/office/drawing/2014/main" id="{8076EBC2-3349-423C-A3EC-11B26C1639D8}"/>
              </a:ext>
            </a:extLst>
          </p:cNvPr>
          <p:cNvSpPr/>
          <p:nvPr/>
        </p:nvSpPr>
        <p:spPr>
          <a:xfrm>
            <a:off x="5713991" y="3174351"/>
            <a:ext cx="2031325" cy="338554"/>
          </a:xfrm>
          <a:prstGeom prst="rect">
            <a:avLst/>
          </a:prstGeom>
          <a:solidFill>
            <a:schemeClr val="accent5">
              <a:lumMod val="20000"/>
              <a:lumOff val="80000"/>
            </a:schemeClr>
          </a:solidFill>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インターネット回線</a:t>
            </a:r>
            <a:endParaRPr lang="ja-JP" altLang="en-US" sz="1600" dirty="0"/>
          </a:p>
        </p:txBody>
      </p:sp>
      <p:sp>
        <p:nvSpPr>
          <p:cNvPr id="34" name="正方形/長方形 33">
            <a:extLst>
              <a:ext uri="{FF2B5EF4-FFF2-40B4-BE49-F238E27FC236}">
                <a16:creationId xmlns:a16="http://schemas.microsoft.com/office/drawing/2014/main" id="{2526D4C9-1896-48EC-9930-9B92A5491DA3}"/>
              </a:ext>
            </a:extLst>
          </p:cNvPr>
          <p:cNvSpPr/>
          <p:nvPr/>
        </p:nvSpPr>
        <p:spPr>
          <a:xfrm>
            <a:off x="2433559" y="3164674"/>
            <a:ext cx="1415772" cy="338554"/>
          </a:xfrm>
          <a:prstGeom prst="rect">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音声電話回線</a:t>
            </a:r>
            <a:endParaRPr lang="ja-JP" altLang="en-US" sz="1600" dirty="0"/>
          </a:p>
        </p:txBody>
      </p:sp>
      <p:sp>
        <p:nvSpPr>
          <p:cNvPr id="12" name="左大かっこ 11">
            <a:extLst>
              <a:ext uri="{FF2B5EF4-FFF2-40B4-BE49-F238E27FC236}">
                <a16:creationId xmlns:a16="http://schemas.microsoft.com/office/drawing/2014/main" id="{235196B8-EE3E-43EC-8217-268A2FEF6766}"/>
              </a:ext>
            </a:extLst>
          </p:cNvPr>
          <p:cNvSpPr/>
          <p:nvPr/>
        </p:nvSpPr>
        <p:spPr>
          <a:xfrm rot="16200000">
            <a:off x="2658732" y="1989466"/>
            <a:ext cx="318104" cy="3789311"/>
          </a:xfrm>
          <a:prstGeom prst="leftBracket">
            <a:avLst/>
          </a:pr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2BDD8114-2AC5-470A-895A-7C1E30C58B33}"/>
              </a:ext>
            </a:extLst>
          </p:cNvPr>
          <p:cNvSpPr/>
          <p:nvPr/>
        </p:nvSpPr>
        <p:spPr>
          <a:xfrm>
            <a:off x="1865310" y="3872232"/>
            <a:ext cx="2031325" cy="338554"/>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通話料が発生します</a:t>
            </a:r>
            <a:endParaRPr lang="ja-JP" altLang="en-US" sz="1600" dirty="0"/>
          </a:p>
        </p:txBody>
      </p:sp>
      <p:sp>
        <p:nvSpPr>
          <p:cNvPr id="36" name="左大かっこ 35">
            <a:extLst>
              <a:ext uri="{FF2B5EF4-FFF2-40B4-BE49-F238E27FC236}">
                <a16:creationId xmlns:a16="http://schemas.microsoft.com/office/drawing/2014/main" id="{870056F6-E1F9-4F7A-9A1B-2DD0B645CD94}"/>
              </a:ext>
            </a:extLst>
          </p:cNvPr>
          <p:cNvSpPr/>
          <p:nvPr/>
        </p:nvSpPr>
        <p:spPr>
          <a:xfrm rot="16200000">
            <a:off x="6506881" y="2344166"/>
            <a:ext cx="318104" cy="3047547"/>
          </a:xfrm>
          <a:prstGeom prst="leftBracket">
            <a:avLst/>
          </a:prstGeom>
          <a:ln w="57150"/>
        </p:spPr>
        <p:style>
          <a:lnRef idx="1">
            <a:schemeClr val="accent2"/>
          </a:lnRef>
          <a:fillRef idx="0">
            <a:schemeClr val="accent2"/>
          </a:fillRef>
          <a:effectRef idx="0">
            <a:schemeClr val="accent2"/>
          </a:effectRef>
          <a:fontRef idx="minor">
            <a:schemeClr val="tx1"/>
          </a:fontRef>
        </p:style>
        <p:txBody>
          <a:bodyPr rtlCol="0" anchor="ctr"/>
          <a:lstStyle/>
          <a:p>
            <a:pPr algn="ctr"/>
            <a:endParaRPr kumimoji="1" lang="ja-JP" altLang="en-US"/>
          </a:p>
        </p:txBody>
      </p:sp>
      <p:sp>
        <p:nvSpPr>
          <p:cNvPr id="37" name="正方形/長方形 36">
            <a:extLst>
              <a:ext uri="{FF2B5EF4-FFF2-40B4-BE49-F238E27FC236}">
                <a16:creationId xmlns:a16="http://schemas.microsoft.com/office/drawing/2014/main" id="{DF8D36AF-34FF-42D2-A7DE-59353CF9226C}"/>
              </a:ext>
            </a:extLst>
          </p:cNvPr>
          <p:cNvSpPr/>
          <p:nvPr/>
        </p:nvSpPr>
        <p:spPr>
          <a:xfrm>
            <a:off x="5611398" y="3867194"/>
            <a:ext cx="2236510" cy="338554"/>
          </a:xfrm>
          <a:prstGeom prst="rect">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wrap="none">
            <a:spAutoFit/>
          </a:bodyPr>
          <a:lstStyle/>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通話料はかかりません</a:t>
            </a:r>
            <a:endParaRPr lang="ja-JP" altLang="en-US" sz="1600" dirty="0"/>
          </a:p>
        </p:txBody>
      </p:sp>
    </p:spTree>
    <p:extLst>
      <p:ext uri="{BB962C8B-B14F-4D97-AF65-F5344CB8AC3E}">
        <p14:creationId xmlns:p14="http://schemas.microsoft.com/office/powerpoint/2010/main" val="197569872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up)">
                                      <p:cBhvr>
                                        <p:cTn id="10" dur="5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up)">
                                      <p:cBhvr>
                                        <p:cTn id="15" dur="500"/>
                                        <p:tgtEl>
                                          <p:spTgt spid="36"/>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up)">
                                      <p:cBhvr>
                                        <p:cTn id="18"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5" grpId="0" animBg="1"/>
      <p:bldP spid="36" grpId="0" animBg="1"/>
      <p:bldP spid="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EC33AD9-05F0-4E2B-8538-CC50B81C00D9}"/>
              </a:ext>
            </a:extLst>
          </p:cNvPr>
          <p:cNvSpPr txBox="1"/>
          <p:nvPr/>
        </p:nvSpPr>
        <p:spPr>
          <a:xfrm>
            <a:off x="764076" y="745110"/>
            <a:ext cx="7666182" cy="461665"/>
          </a:xfrm>
          <a:prstGeom prst="rect">
            <a:avLst/>
          </a:prstGeom>
          <a:solidFill>
            <a:schemeClr val="accent4">
              <a:lumMod val="20000"/>
              <a:lumOff val="80000"/>
            </a:schemeClr>
          </a:solidFill>
        </p:spPr>
        <p:txBody>
          <a:bodyPr wrap="squar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通話料の単価は、相手先の電話の種類で違う</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a:extLst>
              <a:ext uri="{FF2B5EF4-FFF2-40B4-BE49-F238E27FC236}">
                <a16:creationId xmlns:a16="http://schemas.microsoft.com/office/drawing/2014/main" id="{1E6855C8-CE1A-46D0-90BE-AD85459256FF}"/>
              </a:ext>
            </a:extLst>
          </p:cNvPr>
          <p:cNvSpPr txBox="1">
            <a:spLocks/>
          </p:cNvSpPr>
          <p:nvPr/>
        </p:nvSpPr>
        <p:spPr>
          <a:xfrm>
            <a:off x="615755" y="2138702"/>
            <a:ext cx="3789311" cy="3421134"/>
          </a:xfrm>
        </p:spPr>
        <p:style>
          <a:lnRef idx="1">
            <a:schemeClr val="accent3"/>
          </a:lnRef>
          <a:fillRef idx="2">
            <a:schemeClr val="accent3"/>
          </a:fillRef>
          <a:effectRef idx="1">
            <a:schemeClr val="accent3"/>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a:lstStyle>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D5D2F1F3-7BB9-4D40-B41C-0E34FEA424A4}"/>
              </a:ext>
            </a:extLst>
          </p:cNvPr>
          <p:cNvSpPr txBox="1">
            <a:spLocks/>
          </p:cNvSpPr>
          <p:nvPr/>
        </p:nvSpPr>
        <p:spPr>
          <a:xfrm>
            <a:off x="4572000" y="2426757"/>
            <a:ext cx="4315308" cy="32140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a:lstStyle>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電話の親機のイラスト | かわいいフリー素材集 いらすとや">
            <a:extLst>
              <a:ext uri="{FF2B5EF4-FFF2-40B4-BE49-F238E27FC236}">
                <a16:creationId xmlns:a16="http://schemas.microsoft.com/office/drawing/2014/main" id="{5C0C76EC-8A33-45C9-A149-3C2DFF668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7947" y="2439209"/>
            <a:ext cx="801198" cy="7393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電話を受けている男性会社員のイラスト | かわいいフリー素材集 いらすとや">
            <a:extLst>
              <a:ext uri="{FF2B5EF4-FFF2-40B4-BE49-F238E27FC236}">
                <a16:creationId xmlns:a16="http://schemas.microsoft.com/office/drawing/2014/main" id="{9F2AE8CE-0C67-4DC3-90CC-46E4133E9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370367" y="2313340"/>
            <a:ext cx="1099931" cy="126610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いろいろな携帯電話で話す人のイラスト | かわいいフリー素材集 いらすとや">
            <a:extLst>
              <a:ext uri="{FF2B5EF4-FFF2-40B4-BE49-F238E27FC236}">
                <a16:creationId xmlns:a16="http://schemas.microsoft.com/office/drawing/2014/main" id="{57D09F86-49A7-4156-A1CA-7259D561A7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241006" y="2211772"/>
            <a:ext cx="788543" cy="11489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携帯電話のイラスト（ガラパゴス携帯） | かわいいフリー素材集 いらすとや">
            <a:extLst>
              <a:ext uri="{FF2B5EF4-FFF2-40B4-BE49-F238E27FC236}">
                <a16:creationId xmlns:a16="http://schemas.microsoft.com/office/drawing/2014/main" id="{D1384BBE-264A-4B7C-BD1D-83878CC303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53971" y="3037955"/>
            <a:ext cx="571139" cy="6454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スマートフォン・スマホのイラスト | かわいいフリー素材集 いらすとや">
            <a:extLst>
              <a:ext uri="{FF2B5EF4-FFF2-40B4-BE49-F238E27FC236}">
                <a16:creationId xmlns:a16="http://schemas.microsoft.com/office/drawing/2014/main" id="{CC017957-B7C3-498A-A40F-3374D03C7F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573705" flipH="1">
            <a:off x="5408554" y="2774592"/>
            <a:ext cx="530967" cy="576326"/>
          </a:xfrm>
          <a:prstGeom prst="rect">
            <a:avLst/>
          </a:prstGeom>
          <a:noFill/>
          <a:extLst>
            <a:ext uri="{909E8E84-426E-40DD-AFC4-6F175D3DCCD1}">
              <a14:hiddenFill xmlns:a14="http://schemas.microsoft.com/office/drawing/2010/main">
                <a:solidFill>
                  <a:srgbClr val="FFFFFF"/>
                </a:solidFill>
              </a14:hiddenFill>
            </a:ext>
          </a:extLst>
        </p:spPr>
      </p:pic>
      <p:sp>
        <p:nvSpPr>
          <p:cNvPr id="20" name="正方形/長方形 19">
            <a:extLst>
              <a:ext uri="{FF2B5EF4-FFF2-40B4-BE49-F238E27FC236}">
                <a16:creationId xmlns:a16="http://schemas.microsoft.com/office/drawing/2014/main" id="{85E33D67-3A5D-4867-A1CB-5A95B03D61F2}"/>
              </a:ext>
            </a:extLst>
          </p:cNvPr>
          <p:cNvSpPr/>
          <p:nvPr/>
        </p:nvSpPr>
        <p:spPr>
          <a:xfrm>
            <a:off x="917467" y="4522262"/>
            <a:ext cx="7610778" cy="160043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月額料を払うプランの場合は、毎月</a:t>
            </a:r>
            <a:r>
              <a:rPr lang="en-US" altLang="ja-JP" sz="1600" b="1" dirty="0">
                <a:latin typeface="メイリオ" panose="020B0604030504040204" pitchFamily="50" charset="-128"/>
                <a:ea typeface="メイリオ" panose="020B0604030504040204" pitchFamily="50" charset="-128"/>
              </a:rPr>
              <a:t>178.2</a:t>
            </a:r>
            <a:r>
              <a:rPr lang="ja-JP" altLang="en-US" sz="1600" b="1" dirty="0">
                <a:latin typeface="メイリオ" panose="020B0604030504040204" pitchFamily="50" charset="-128"/>
                <a:ea typeface="メイリオ" panose="020B0604030504040204" pitchFamily="50" charset="-128"/>
              </a:rPr>
              <a:t>円（税抜</a:t>
            </a:r>
            <a:r>
              <a:rPr lang="en-US" altLang="ja-JP" sz="1600" b="1" dirty="0">
                <a:latin typeface="メイリオ" panose="020B0604030504040204" pitchFamily="50" charset="-128"/>
                <a:ea typeface="メイリオ" panose="020B0604030504040204" pitchFamily="50" charset="-128"/>
              </a:rPr>
              <a:t>162</a:t>
            </a:r>
            <a:r>
              <a:rPr lang="ja-JP" altLang="en-US" sz="1600" b="1" dirty="0">
                <a:latin typeface="メイリオ" panose="020B0604030504040204" pitchFamily="50" charset="-128"/>
                <a:ea typeface="メイリオ" panose="020B0604030504040204" pitchFamily="50" charset="-128"/>
              </a:rPr>
              <a:t>円）払うかわりに、</a:t>
            </a:r>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通話料が</a:t>
            </a:r>
            <a:r>
              <a:rPr lang="en-US" altLang="ja-JP" sz="1600" b="1" dirty="0">
                <a:latin typeface="メイリオ" panose="020B0604030504040204" pitchFamily="50" charset="-128"/>
                <a:ea typeface="メイリオ" panose="020B0604030504040204" pitchFamily="50" charset="-128"/>
              </a:rPr>
              <a:t>1</a:t>
            </a:r>
            <a:r>
              <a:rPr lang="ja-JP" altLang="en-US" sz="1600" b="1" dirty="0">
                <a:latin typeface="メイリオ" panose="020B0604030504040204" pitchFamily="50" charset="-128"/>
                <a:ea typeface="メイリオ" panose="020B0604030504040204" pitchFamily="50" charset="-128"/>
              </a:rPr>
              <a:t>分</a:t>
            </a:r>
            <a:r>
              <a:rPr lang="en-US" altLang="ja-JP" sz="1600" b="1" dirty="0">
                <a:latin typeface="メイリオ" panose="020B0604030504040204" pitchFamily="50" charset="-128"/>
                <a:ea typeface="メイリオ" panose="020B0604030504040204" pitchFamily="50" charset="-128"/>
              </a:rPr>
              <a:t>11</a:t>
            </a:r>
            <a:r>
              <a:rPr lang="ja-JP" altLang="en-US" sz="1600" b="1" dirty="0">
                <a:latin typeface="メイリオ" panose="020B0604030504040204" pitchFamily="50" charset="-128"/>
                <a:ea typeface="メイリオ" panose="020B0604030504040204" pitchFamily="50" charset="-128"/>
              </a:rPr>
              <a:t>円（税抜</a:t>
            </a:r>
            <a:r>
              <a:rPr lang="en-US" altLang="ja-JP" sz="1600" b="1" dirty="0">
                <a:latin typeface="メイリオ" panose="020B0604030504040204" pitchFamily="50" charset="-128"/>
                <a:ea typeface="メイリオ" panose="020B0604030504040204" pitchFamily="50" charset="-128"/>
              </a:rPr>
              <a:t>10</a:t>
            </a:r>
            <a:r>
              <a:rPr lang="ja-JP" altLang="en-US" sz="1600" b="1" dirty="0">
                <a:latin typeface="メイリオ" panose="020B0604030504040204" pitchFamily="50" charset="-128"/>
                <a:ea typeface="メイリオ" panose="020B0604030504040204" pitchFamily="50" charset="-128"/>
              </a:rPr>
              <a:t>円）</a:t>
            </a:r>
            <a:r>
              <a:rPr lang="ja-JP" altLang="en-US" sz="1600" b="1" dirty="0" err="1">
                <a:latin typeface="メイリオ" panose="020B0604030504040204" pitchFamily="50" charset="-128"/>
                <a:ea typeface="メイリオ" panose="020B0604030504040204" pitchFamily="50" charset="-128"/>
              </a:rPr>
              <a:t>ずつ</a:t>
            </a:r>
            <a:r>
              <a:rPr lang="ja-JP" altLang="en-US" sz="1600" b="1" dirty="0">
                <a:latin typeface="メイリオ" panose="020B0604030504040204" pitchFamily="50" charset="-128"/>
                <a:ea typeface="メイリオ" panose="020B0604030504040204" pitchFamily="50" charset="-128"/>
              </a:rPr>
              <a:t>安くなります。</a:t>
            </a:r>
            <a:endParaRPr lang="en-US" altLang="ja-JP" sz="1600" b="1" dirty="0">
              <a:latin typeface="メイリオ" panose="020B0604030504040204" pitchFamily="50" charset="-128"/>
              <a:ea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rPr>
              <a:t>　　</a:t>
            </a:r>
            <a:r>
              <a:rPr lang="en-US" altLang="ja-JP" b="1" dirty="0">
                <a:latin typeface="メイリオ" panose="020B0604030504040204" pitchFamily="50" charset="-128"/>
                <a:ea typeface="メイリオ" panose="020B0604030504040204" pitchFamily="50" charset="-128"/>
              </a:rPr>
              <a:t>1</a:t>
            </a:r>
            <a:r>
              <a:rPr lang="ja-JP" altLang="en-US" b="1" dirty="0">
                <a:latin typeface="メイリオ" panose="020B0604030504040204" pitchFamily="50" charset="-128"/>
                <a:ea typeface="メイリオ" panose="020B0604030504040204" pitchFamily="50" charset="-128"/>
              </a:rPr>
              <a:t>分　５</a:t>
            </a:r>
            <a:r>
              <a:rPr lang="en-US" altLang="ja-JP" b="1" dirty="0">
                <a:latin typeface="メイリオ" panose="020B0604030504040204" pitchFamily="50" charset="-128"/>
                <a:ea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rPr>
              <a:t>５円（税抜　</a:t>
            </a:r>
            <a:r>
              <a:rPr lang="en-US" altLang="ja-JP" b="1" dirty="0">
                <a:latin typeface="メイリオ" panose="020B0604030504040204" pitchFamily="50" charset="-128"/>
                <a:ea typeface="メイリオ" panose="020B0604030504040204" pitchFamily="50" charset="-128"/>
              </a:rPr>
              <a:t>5</a:t>
            </a:r>
            <a:r>
              <a:rPr lang="ja-JP" altLang="en-US" b="1" dirty="0">
                <a:latin typeface="メイリオ" panose="020B0604030504040204" pitchFamily="50" charset="-128"/>
                <a:ea typeface="メイリオ" panose="020B0604030504040204" pitchFamily="50" charset="-128"/>
              </a:rPr>
              <a:t>円）　　　　</a:t>
            </a:r>
            <a:r>
              <a:rPr lang="en-US" altLang="ja-JP" b="1" dirty="0">
                <a:latin typeface="メイリオ" panose="020B0604030504040204" pitchFamily="50" charset="-128"/>
                <a:ea typeface="メイリオ" panose="020B0604030504040204" pitchFamily="50" charset="-128"/>
              </a:rPr>
              <a:t>1</a:t>
            </a:r>
            <a:r>
              <a:rPr lang="ja-JP" altLang="en-US" b="1" dirty="0">
                <a:latin typeface="メイリオ" panose="020B0604030504040204" pitchFamily="50" charset="-128"/>
                <a:ea typeface="メイリオ" panose="020B0604030504040204" pitchFamily="50" charset="-128"/>
              </a:rPr>
              <a:t>分　</a:t>
            </a:r>
            <a:r>
              <a:rPr lang="en-US" altLang="ja-JP" b="1" dirty="0">
                <a:latin typeface="メイリオ" panose="020B0604030504040204" pitchFamily="50" charset="-128"/>
                <a:ea typeface="メイリオ" panose="020B0604030504040204" pitchFamily="50" charset="-128"/>
              </a:rPr>
              <a:t>33</a:t>
            </a:r>
            <a:r>
              <a:rPr lang="ja-JP" altLang="en-US" b="1" dirty="0">
                <a:latin typeface="メイリオ" panose="020B0604030504040204" pitchFamily="50" charset="-128"/>
                <a:ea typeface="メイリオ" panose="020B0604030504040204" pitchFamily="50" charset="-128"/>
              </a:rPr>
              <a:t>円（税抜　</a:t>
            </a:r>
            <a:r>
              <a:rPr lang="en-US" altLang="ja-JP" b="1" dirty="0">
                <a:latin typeface="メイリオ" panose="020B0604030504040204" pitchFamily="50" charset="-128"/>
                <a:ea typeface="メイリオ" panose="020B0604030504040204" pitchFamily="50" charset="-128"/>
              </a:rPr>
              <a:t>30</a:t>
            </a:r>
            <a:r>
              <a:rPr lang="ja-JP" altLang="en-US" b="1" dirty="0">
                <a:latin typeface="メイリオ" panose="020B0604030504040204" pitchFamily="50" charset="-128"/>
                <a:ea typeface="メイリオ" panose="020B0604030504040204" pitchFamily="50" charset="-128"/>
              </a:rPr>
              <a:t>円）</a:t>
            </a:r>
            <a:endParaRPr lang="en-US" altLang="ja-JP" b="1" dirty="0">
              <a:latin typeface="メイリオ" panose="020B0604030504040204" pitchFamily="50" charset="-128"/>
              <a:ea typeface="メイリオ" panose="020B0604030504040204" pitchFamily="50" charset="-128"/>
            </a:endParaRPr>
          </a:p>
          <a:p>
            <a:endParaRPr lang="ja-JP" altLang="en-US" sz="1600" dirty="0"/>
          </a:p>
        </p:txBody>
      </p:sp>
      <p:sp>
        <p:nvSpPr>
          <p:cNvPr id="25" name="正方形/長方形 24">
            <a:extLst>
              <a:ext uri="{FF2B5EF4-FFF2-40B4-BE49-F238E27FC236}">
                <a16:creationId xmlns:a16="http://schemas.microsoft.com/office/drawing/2014/main" id="{B56D6501-832D-4753-B6AC-647B8BEA4C5B}"/>
              </a:ext>
            </a:extLst>
          </p:cNvPr>
          <p:cNvSpPr/>
          <p:nvPr/>
        </p:nvSpPr>
        <p:spPr>
          <a:xfrm>
            <a:off x="1286873" y="1811281"/>
            <a:ext cx="2485758"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ja-JP" altLang="en-US" sz="1600" dirty="0"/>
              <a:t>固定電話</a:t>
            </a:r>
          </a:p>
        </p:txBody>
      </p:sp>
      <p:sp>
        <p:nvSpPr>
          <p:cNvPr id="19" name="正方形/長方形 18">
            <a:extLst>
              <a:ext uri="{FF2B5EF4-FFF2-40B4-BE49-F238E27FC236}">
                <a16:creationId xmlns:a16="http://schemas.microsoft.com/office/drawing/2014/main" id="{C30544D2-E2AC-42EC-93E8-8D671F90EC81}"/>
              </a:ext>
            </a:extLst>
          </p:cNvPr>
          <p:cNvSpPr/>
          <p:nvPr/>
        </p:nvSpPr>
        <p:spPr>
          <a:xfrm>
            <a:off x="5076184" y="1805154"/>
            <a:ext cx="2485758" cy="338554"/>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ja-JP" altLang="en-US" sz="1600" dirty="0"/>
              <a:t>携帯電話</a:t>
            </a:r>
          </a:p>
        </p:txBody>
      </p:sp>
      <p:sp>
        <p:nvSpPr>
          <p:cNvPr id="21" name="正方形/長方形 20">
            <a:extLst>
              <a:ext uri="{FF2B5EF4-FFF2-40B4-BE49-F238E27FC236}">
                <a16:creationId xmlns:a16="http://schemas.microsoft.com/office/drawing/2014/main" id="{2F8BCEE3-775B-41D7-ADA3-31F00689F403}"/>
              </a:ext>
            </a:extLst>
          </p:cNvPr>
          <p:cNvSpPr/>
          <p:nvPr/>
        </p:nvSpPr>
        <p:spPr>
          <a:xfrm>
            <a:off x="1287152" y="3665728"/>
            <a:ext cx="3175790" cy="369332"/>
          </a:xfrm>
          <a:prstGeom prst="rect">
            <a:avLst/>
          </a:prstGeom>
        </p:spPr>
        <p:txBody>
          <a:bodyPr wrap="square">
            <a:spAutoFit/>
          </a:bodyPr>
          <a:lstStyle/>
          <a:p>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分　</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16.5</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円（税抜１</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円）</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a:extLst>
              <a:ext uri="{FF2B5EF4-FFF2-40B4-BE49-F238E27FC236}">
                <a16:creationId xmlns:a16="http://schemas.microsoft.com/office/drawing/2014/main" id="{08348B87-8472-4737-8E15-7A00E24775F4}"/>
              </a:ext>
            </a:extLst>
          </p:cNvPr>
          <p:cNvSpPr/>
          <p:nvPr/>
        </p:nvSpPr>
        <p:spPr>
          <a:xfrm>
            <a:off x="5016467" y="3689059"/>
            <a:ext cx="2885726" cy="369332"/>
          </a:xfrm>
          <a:prstGeom prst="rect">
            <a:avLst/>
          </a:prstGeom>
        </p:spPr>
        <p:txBody>
          <a:bodyPr wrap="none">
            <a:spAutoFit/>
          </a:bodyPr>
          <a:lstStyle/>
          <a:p>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分　</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44</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円（税抜 </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40</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円）</a:t>
            </a:r>
          </a:p>
        </p:txBody>
      </p:sp>
    </p:spTree>
    <p:extLst>
      <p:ext uri="{BB962C8B-B14F-4D97-AF65-F5344CB8AC3E}">
        <p14:creationId xmlns:p14="http://schemas.microsoft.com/office/powerpoint/2010/main" val="348152160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EC33AD9-05F0-4E2B-8538-CC50B81C00D9}"/>
              </a:ext>
            </a:extLst>
          </p:cNvPr>
          <p:cNvSpPr txBox="1"/>
          <p:nvPr/>
        </p:nvSpPr>
        <p:spPr>
          <a:xfrm>
            <a:off x="764076" y="745110"/>
            <a:ext cx="7666182" cy="461665"/>
          </a:xfrm>
          <a:prstGeom prst="rect">
            <a:avLst/>
          </a:prstGeom>
          <a:solidFill>
            <a:schemeClr val="accent4">
              <a:lumMod val="20000"/>
              <a:lumOff val="80000"/>
            </a:schemeClr>
          </a:solidFill>
        </p:spPr>
        <p:txBody>
          <a:bodyPr wrap="squar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月額料あり／なし　どっちがいい？</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a:extLst>
              <a:ext uri="{FF2B5EF4-FFF2-40B4-BE49-F238E27FC236}">
                <a16:creationId xmlns:a16="http://schemas.microsoft.com/office/drawing/2014/main" id="{1E6855C8-CE1A-46D0-90BE-AD85459256FF}"/>
              </a:ext>
            </a:extLst>
          </p:cNvPr>
          <p:cNvSpPr txBox="1">
            <a:spLocks/>
          </p:cNvSpPr>
          <p:nvPr/>
        </p:nvSpPr>
        <p:spPr>
          <a:xfrm>
            <a:off x="615755" y="1878643"/>
            <a:ext cx="3789311" cy="3421134"/>
          </a:xfrm>
        </p:spPr>
        <p:style>
          <a:lnRef idx="1">
            <a:schemeClr val="accent3"/>
          </a:lnRef>
          <a:fillRef idx="2">
            <a:schemeClr val="accent3"/>
          </a:fillRef>
          <a:effectRef idx="1">
            <a:schemeClr val="accent3"/>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a:lstStyle>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D5D2F1F3-7BB9-4D40-B41C-0E34FEA424A4}"/>
              </a:ext>
            </a:extLst>
          </p:cNvPr>
          <p:cNvSpPr txBox="1">
            <a:spLocks/>
          </p:cNvSpPr>
          <p:nvPr/>
        </p:nvSpPr>
        <p:spPr>
          <a:xfrm>
            <a:off x="4572000" y="2166698"/>
            <a:ext cx="4315308" cy="32140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a:lstStyle>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a:extLst>
              <a:ext uri="{FF2B5EF4-FFF2-40B4-BE49-F238E27FC236}">
                <a16:creationId xmlns:a16="http://schemas.microsoft.com/office/drawing/2014/main" id="{6EB579C3-55E1-46C6-BD9F-845E6F1344BF}"/>
              </a:ext>
            </a:extLst>
          </p:cNvPr>
          <p:cNvSpPr/>
          <p:nvPr/>
        </p:nvSpPr>
        <p:spPr>
          <a:xfrm>
            <a:off x="764077" y="1791254"/>
            <a:ext cx="3666156" cy="2339102"/>
          </a:xfrm>
          <a:prstGeom prst="rect">
            <a:avLst/>
          </a:prstGeom>
          <a:solidFill>
            <a:schemeClr val="accent6">
              <a:lumMod val="20000"/>
              <a:lumOff val="80000"/>
            </a:schemeClr>
          </a:solidFill>
        </p:spPr>
        <p:txBody>
          <a:bodyPr wrap="square">
            <a:spAutoFit/>
          </a:bodyPr>
          <a:lstStyle/>
          <a:p>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■月額料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番号あたり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178.2</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円</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（税抜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162</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円）</a:t>
            </a: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■通話料</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固定電話着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5.5</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円（税抜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円）</a:t>
            </a: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携帯電話着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33</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円（税抜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円）</a:t>
            </a: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緊急通報、フリーダイヤル　無料</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通話料はいずれも</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分あたり</a:t>
            </a:r>
          </a:p>
        </p:txBody>
      </p:sp>
      <p:sp>
        <p:nvSpPr>
          <p:cNvPr id="3" name="正方形/長方形 2">
            <a:extLst>
              <a:ext uri="{FF2B5EF4-FFF2-40B4-BE49-F238E27FC236}">
                <a16:creationId xmlns:a16="http://schemas.microsoft.com/office/drawing/2014/main" id="{787CFC9E-C4A7-4E98-A2BC-CC1C79674104}"/>
              </a:ext>
            </a:extLst>
          </p:cNvPr>
          <p:cNvSpPr/>
          <p:nvPr/>
        </p:nvSpPr>
        <p:spPr>
          <a:xfrm>
            <a:off x="4872614" y="1791254"/>
            <a:ext cx="3557643" cy="2277547"/>
          </a:xfrm>
          <a:prstGeom prst="rect">
            <a:avLst/>
          </a:prstGeom>
          <a:solidFill>
            <a:schemeClr val="accent2">
              <a:lumMod val="20000"/>
              <a:lumOff val="80000"/>
            </a:schemeClr>
          </a:solidFill>
        </p:spPr>
        <p:txBody>
          <a:bodyPr wrap="square">
            <a:spAutoFit/>
          </a:bodyPr>
          <a:lstStyle/>
          <a:p>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■月額料　</a:t>
            </a:r>
            <a:r>
              <a:rPr lang="ja-JP" altLang="en-US" sz="16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無料</a:t>
            </a:r>
          </a:p>
          <a:p>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■通話料　</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固定電話着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16.5</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円（税抜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円）</a:t>
            </a: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携帯電話着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44</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円（税抜 </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円）</a:t>
            </a: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  緊急通報、フリーダイヤル　無料</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a:p>
            <a:pPr algn="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通話料はいずれも</a:t>
            </a:r>
            <a:r>
              <a:rPr lang="en-US" altLang="ja-JP" sz="1400" b="1" dirty="0">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1400" b="1" dirty="0">
                <a:latin typeface="メイリオ" panose="020B0604030504040204" pitchFamily="50" charset="-128"/>
                <a:ea typeface="メイリオ" panose="020B0604030504040204" pitchFamily="50" charset="-128"/>
                <a:cs typeface="メイリオ" panose="020B0604030504040204" pitchFamily="50" charset="-128"/>
              </a:rPr>
              <a:t>分あたり</a:t>
            </a:r>
          </a:p>
        </p:txBody>
      </p:sp>
      <p:sp>
        <p:nvSpPr>
          <p:cNvPr id="4" name="正方形/長方形 3">
            <a:extLst>
              <a:ext uri="{FF2B5EF4-FFF2-40B4-BE49-F238E27FC236}">
                <a16:creationId xmlns:a16="http://schemas.microsoft.com/office/drawing/2014/main" id="{F6A21CE3-180C-4FFF-A6A3-91A258282519}"/>
              </a:ext>
            </a:extLst>
          </p:cNvPr>
          <p:cNvSpPr/>
          <p:nvPr/>
        </p:nvSpPr>
        <p:spPr>
          <a:xfrm>
            <a:off x="528995" y="4263084"/>
            <a:ext cx="8358313" cy="923330"/>
          </a:xfrm>
          <a:prstGeom prst="rect">
            <a:avLst/>
          </a:prstGeom>
        </p:spPr>
        <p:txBody>
          <a:bodyPr wrap="square">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利用料金は、月ごとの利用金額に、消費税率（</a:t>
            </a:r>
            <a:r>
              <a:rPr lang="en-US" altLang="ja-JP" dirty="0">
                <a:latin typeface="メイリオ" panose="020B0604030504040204" pitchFamily="50" charset="-128"/>
                <a:ea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rPr>
              <a:t>％）をかけた額を合算（</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円未満の金額は切捨て）したものを、利用登録時に指定した支払方法で請求します。</a:t>
            </a:r>
          </a:p>
        </p:txBody>
      </p:sp>
      <p:sp>
        <p:nvSpPr>
          <p:cNvPr id="5" name="正方形/長方形 4">
            <a:extLst>
              <a:ext uri="{FF2B5EF4-FFF2-40B4-BE49-F238E27FC236}">
                <a16:creationId xmlns:a16="http://schemas.microsoft.com/office/drawing/2014/main" id="{9804CAD7-8F1D-4B3D-A1E2-07FECE6BE24E}"/>
              </a:ext>
            </a:extLst>
          </p:cNvPr>
          <p:cNvSpPr/>
          <p:nvPr/>
        </p:nvSpPr>
        <p:spPr>
          <a:xfrm>
            <a:off x="1135920" y="1380979"/>
            <a:ext cx="2492990" cy="369332"/>
          </a:xfrm>
          <a:prstGeom prst="rect">
            <a:avLst/>
          </a:prstGeom>
        </p:spPr>
        <p:txBody>
          <a:bodyPr wrap="none">
            <a:spAutoFit/>
          </a:bodyPr>
          <a:lstStyle/>
          <a:p>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月額料ありプラン</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8" name="正方形/長方形 7">
            <a:extLst>
              <a:ext uri="{FF2B5EF4-FFF2-40B4-BE49-F238E27FC236}">
                <a16:creationId xmlns:a16="http://schemas.microsoft.com/office/drawing/2014/main" id="{8643F858-BEDD-4744-BBFE-CA447A813069}"/>
              </a:ext>
            </a:extLst>
          </p:cNvPr>
          <p:cNvSpPr/>
          <p:nvPr/>
        </p:nvSpPr>
        <p:spPr>
          <a:xfrm>
            <a:off x="5508326" y="1373420"/>
            <a:ext cx="2492990" cy="369332"/>
          </a:xfrm>
          <a:prstGeom prst="rect">
            <a:avLst/>
          </a:prstGeom>
        </p:spPr>
        <p:txBody>
          <a:bodyPr wrap="none">
            <a:spAutoFit/>
          </a:bodyPr>
          <a:lstStyle/>
          <a:p>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月額料なしプラン</a:t>
            </a: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1" name="四角形: 角を丸くする 20">
            <a:extLst>
              <a:ext uri="{FF2B5EF4-FFF2-40B4-BE49-F238E27FC236}">
                <a16:creationId xmlns:a16="http://schemas.microsoft.com/office/drawing/2014/main" id="{4791395B-0663-478D-8020-D2B7E17C1A1A}"/>
              </a:ext>
            </a:extLst>
          </p:cNvPr>
          <p:cNvSpPr/>
          <p:nvPr/>
        </p:nvSpPr>
        <p:spPr>
          <a:xfrm>
            <a:off x="150129" y="5186414"/>
            <a:ext cx="8894075" cy="115420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accent5">
                    <a:lumMod val="50000"/>
                  </a:schemeClr>
                </a:solidFill>
                <a:latin typeface="メイリオ" panose="020B0604030504040204" pitchFamily="50" charset="-128"/>
                <a:ea typeface="メイリオ" panose="020B0604030504040204" pitchFamily="50" charset="-128"/>
              </a:rPr>
              <a:t>毎月の通話時間が、</a:t>
            </a:r>
            <a:r>
              <a:rPr kumimoji="1" lang="en-US" altLang="ja-JP" sz="2000" b="1" dirty="0">
                <a:solidFill>
                  <a:srgbClr val="FF0000"/>
                </a:solidFill>
                <a:latin typeface="メイリオ" panose="020B0604030504040204" pitchFamily="50" charset="-128"/>
                <a:ea typeface="メイリオ" panose="020B0604030504040204" pitchFamily="50" charset="-128"/>
              </a:rPr>
              <a:t>17</a:t>
            </a:r>
            <a:r>
              <a:rPr kumimoji="1" lang="ja-JP" altLang="en-US" sz="2000" b="1" dirty="0">
                <a:solidFill>
                  <a:srgbClr val="FF0000"/>
                </a:solidFill>
                <a:latin typeface="メイリオ" panose="020B0604030504040204" pitchFamily="50" charset="-128"/>
                <a:ea typeface="メイリオ" panose="020B0604030504040204" pitchFamily="50" charset="-128"/>
              </a:rPr>
              <a:t>分以上</a:t>
            </a:r>
            <a:r>
              <a:rPr kumimoji="1" lang="ja-JP" altLang="en-US" sz="2000" b="1" dirty="0">
                <a:solidFill>
                  <a:schemeClr val="accent5">
                    <a:lumMod val="50000"/>
                  </a:schemeClr>
                </a:solidFill>
                <a:latin typeface="メイリオ" panose="020B0604030504040204" pitchFamily="50" charset="-128"/>
                <a:ea typeface="メイリオ" panose="020B0604030504040204" pitchFamily="50" charset="-128"/>
              </a:rPr>
              <a:t>の方は、月額料ありプランのほうが</a:t>
            </a:r>
            <a:endParaRPr kumimoji="1" lang="en-US" altLang="ja-JP" sz="2000" b="1" dirty="0">
              <a:solidFill>
                <a:schemeClr val="accent5">
                  <a:lumMod val="50000"/>
                </a:schemeClr>
              </a:solidFill>
              <a:latin typeface="メイリオ" panose="020B0604030504040204" pitchFamily="50" charset="-128"/>
              <a:ea typeface="メイリオ" panose="020B0604030504040204" pitchFamily="50" charset="-128"/>
            </a:endParaRPr>
          </a:p>
          <a:p>
            <a:pPr algn="ctr"/>
            <a:r>
              <a:rPr kumimoji="1" lang="ja-JP" altLang="en-US" sz="2000" b="1" dirty="0">
                <a:solidFill>
                  <a:schemeClr val="accent5">
                    <a:lumMod val="50000"/>
                  </a:schemeClr>
                </a:solidFill>
                <a:latin typeface="メイリオ" panose="020B0604030504040204" pitchFamily="50" charset="-128"/>
                <a:ea typeface="メイリオ" panose="020B0604030504040204" pitchFamily="50" charset="-128"/>
              </a:rPr>
              <a:t>全体的に安くなる可能性があります。</a:t>
            </a:r>
          </a:p>
        </p:txBody>
      </p:sp>
    </p:spTree>
    <p:extLst>
      <p:ext uri="{BB962C8B-B14F-4D97-AF65-F5344CB8AC3E}">
        <p14:creationId xmlns:p14="http://schemas.microsoft.com/office/powerpoint/2010/main" val="41589809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4C8BDFC-28BA-461C-A018-E5739EFBDC24}"/>
              </a:ext>
            </a:extLst>
          </p:cNvPr>
          <p:cNvSpPr/>
          <p:nvPr/>
        </p:nvSpPr>
        <p:spPr>
          <a:xfrm>
            <a:off x="639191" y="2432483"/>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利用方法</a:t>
            </a:r>
          </a:p>
        </p:txBody>
      </p:sp>
      <p:sp>
        <p:nvSpPr>
          <p:cNvPr id="3" name="四角形: 角を丸くする 2">
            <a:extLst>
              <a:ext uri="{FF2B5EF4-FFF2-40B4-BE49-F238E27FC236}">
                <a16:creationId xmlns:a16="http://schemas.microsoft.com/office/drawing/2014/main" id="{B8BCACE4-501B-40F7-83EA-4914B469F8B1}"/>
              </a:ext>
            </a:extLst>
          </p:cNvPr>
          <p:cNvSpPr/>
          <p:nvPr/>
        </p:nvSpPr>
        <p:spPr>
          <a:xfrm>
            <a:off x="639191" y="1634972"/>
            <a:ext cx="7865615" cy="51490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電話リレーサービスのしくみ</a:t>
            </a:r>
          </a:p>
        </p:txBody>
      </p:sp>
      <p:sp>
        <p:nvSpPr>
          <p:cNvPr id="4" name="正方形/長方形 3">
            <a:extLst>
              <a:ext uri="{FF2B5EF4-FFF2-40B4-BE49-F238E27FC236}">
                <a16:creationId xmlns:a16="http://schemas.microsoft.com/office/drawing/2014/main" id="{B70E9785-4E72-44E4-AD23-60ED8C05E834}"/>
              </a:ext>
            </a:extLst>
          </p:cNvPr>
          <p:cNvSpPr/>
          <p:nvPr/>
        </p:nvSpPr>
        <p:spPr>
          <a:xfrm>
            <a:off x="3350904" y="874812"/>
            <a:ext cx="2492991" cy="400110"/>
          </a:xfrm>
          <a:prstGeom prst="rect">
            <a:avLst/>
          </a:prstGeom>
        </p:spPr>
        <p:txBody>
          <a:bodyPr wrap="none">
            <a:spAutoFit/>
          </a:bodyPr>
          <a:lstStyle/>
          <a:p>
            <a:pPr algn="ctr"/>
            <a:r>
              <a:rPr kumimoji="1" lang="ja-JP" altLang="en-US" sz="2000" b="1" dirty="0">
                <a:latin typeface="メイリオ" panose="020B0604030504040204" pitchFamily="50" charset="-128"/>
                <a:ea typeface="メイリオ" panose="020B0604030504040204" pitchFamily="50" charset="-128"/>
              </a:rPr>
              <a:t>今日お話しする内容</a:t>
            </a:r>
          </a:p>
        </p:txBody>
      </p:sp>
      <p:sp>
        <p:nvSpPr>
          <p:cNvPr id="5" name="四角形: 角を丸くする 4">
            <a:extLst>
              <a:ext uri="{FF2B5EF4-FFF2-40B4-BE49-F238E27FC236}">
                <a16:creationId xmlns:a16="http://schemas.microsoft.com/office/drawing/2014/main" id="{3DFAD62B-D170-4D16-9117-E1FBAA99F1C2}"/>
              </a:ext>
            </a:extLst>
          </p:cNvPr>
          <p:cNvSpPr/>
          <p:nvPr/>
        </p:nvSpPr>
        <p:spPr>
          <a:xfrm>
            <a:off x="664591" y="3229994"/>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利用料金</a:t>
            </a:r>
          </a:p>
        </p:txBody>
      </p:sp>
      <p:sp>
        <p:nvSpPr>
          <p:cNvPr id="6" name="四角形: 角を丸くする 5">
            <a:extLst>
              <a:ext uri="{FF2B5EF4-FFF2-40B4-BE49-F238E27FC236}">
                <a16:creationId xmlns:a16="http://schemas.microsoft.com/office/drawing/2014/main" id="{C22A970E-9B4F-4FA4-A245-D0380862DF36}"/>
              </a:ext>
            </a:extLst>
          </p:cNvPr>
          <p:cNvSpPr/>
          <p:nvPr/>
        </p:nvSpPr>
        <p:spPr>
          <a:xfrm>
            <a:off x="664591" y="4027505"/>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登録方法</a:t>
            </a:r>
          </a:p>
        </p:txBody>
      </p:sp>
    </p:spTree>
    <p:extLst>
      <p:ext uri="{BB962C8B-B14F-4D97-AF65-F5344CB8AC3E}">
        <p14:creationId xmlns:p14="http://schemas.microsoft.com/office/powerpoint/2010/main" val="412980295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5EC33AD9-05F0-4E2B-8538-CC50B81C00D9}"/>
              </a:ext>
            </a:extLst>
          </p:cNvPr>
          <p:cNvSpPr txBox="1"/>
          <p:nvPr/>
        </p:nvSpPr>
        <p:spPr>
          <a:xfrm>
            <a:off x="317205" y="700403"/>
            <a:ext cx="8087886" cy="461665"/>
          </a:xfrm>
          <a:prstGeom prst="rect">
            <a:avLst/>
          </a:prstGeom>
          <a:solidFill>
            <a:schemeClr val="accent4">
              <a:lumMod val="20000"/>
              <a:lumOff val="80000"/>
            </a:schemeClr>
          </a:solidFill>
        </p:spPr>
        <p:txBody>
          <a:bodyPr wrap="squar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利用料金の支払方法</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コンテンツ プレースホルダー 2">
            <a:extLst>
              <a:ext uri="{FF2B5EF4-FFF2-40B4-BE49-F238E27FC236}">
                <a16:creationId xmlns:a16="http://schemas.microsoft.com/office/drawing/2014/main" id="{1E6855C8-CE1A-46D0-90BE-AD85459256FF}"/>
              </a:ext>
            </a:extLst>
          </p:cNvPr>
          <p:cNvSpPr txBox="1">
            <a:spLocks/>
          </p:cNvSpPr>
          <p:nvPr/>
        </p:nvSpPr>
        <p:spPr>
          <a:xfrm>
            <a:off x="615755" y="1878643"/>
            <a:ext cx="3789311" cy="3421134"/>
          </a:xfrm>
        </p:spPr>
        <p:style>
          <a:lnRef idx="1">
            <a:schemeClr val="accent3"/>
          </a:lnRef>
          <a:fillRef idx="2">
            <a:schemeClr val="accent3"/>
          </a:fillRef>
          <a:effectRef idx="1">
            <a:schemeClr val="accent3"/>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a:lstStyle>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コンテンツ プレースホルダー 2">
            <a:extLst>
              <a:ext uri="{FF2B5EF4-FFF2-40B4-BE49-F238E27FC236}">
                <a16:creationId xmlns:a16="http://schemas.microsoft.com/office/drawing/2014/main" id="{D5D2F1F3-7BB9-4D40-B41C-0E34FEA424A4}"/>
              </a:ext>
            </a:extLst>
          </p:cNvPr>
          <p:cNvSpPr txBox="1">
            <a:spLocks/>
          </p:cNvSpPr>
          <p:nvPr/>
        </p:nvSpPr>
        <p:spPr>
          <a:xfrm>
            <a:off x="4572000" y="2166698"/>
            <a:ext cx="4315308" cy="3214000"/>
          </a:xfr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70" b="0" i="0" u="none" strike="noStrike" cap="none">
                <a:solidFill>
                  <a:srgbClr val="000000"/>
                </a:solidFill>
                <a:latin typeface="Arial"/>
                <a:ea typeface="Arial"/>
                <a:cs typeface="Arial"/>
                <a:sym typeface="Arial"/>
              </a:defRPr>
            </a:lvl9pPr>
          </a:lstStyle>
          <a:p>
            <a:endParaRPr lang="en-US" altLang="ja-JP" sz="20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a:extLst>
              <a:ext uri="{FF2B5EF4-FFF2-40B4-BE49-F238E27FC236}">
                <a16:creationId xmlns:a16="http://schemas.microsoft.com/office/drawing/2014/main" id="{6EB579C3-55E1-46C6-BD9F-845E6F1344BF}"/>
              </a:ext>
            </a:extLst>
          </p:cNvPr>
          <p:cNvSpPr/>
          <p:nvPr/>
        </p:nvSpPr>
        <p:spPr>
          <a:xfrm>
            <a:off x="317205" y="2019980"/>
            <a:ext cx="2725240" cy="2062103"/>
          </a:xfrm>
          <a:prstGeom prst="rect">
            <a:avLst/>
          </a:prstGeom>
          <a:solidFill>
            <a:schemeClr val="accent3">
              <a:lumMod val="20000"/>
              <a:lumOff val="80000"/>
            </a:schemeClr>
          </a:solidFill>
        </p:spPr>
        <p:txBody>
          <a:bodyPr wrap="square" anchor="ctr">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クレジットカード決済</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VISA</a:t>
            </a:r>
          </a:p>
          <a:p>
            <a:pPr algn="ct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MasterCard</a:t>
            </a:r>
          </a:p>
          <a:p>
            <a:pPr algn="ct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JCB</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　など</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a:extLst>
              <a:ext uri="{FF2B5EF4-FFF2-40B4-BE49-F238E27FC236}">
                <a16:creationId xmlns:a16="http://schemas.microsoft.com/office/drawing/2014/main" id="{787CFC9E-C4A7-4E98-A2BC-CC1C79674104}"/>
              </a:ext>
            </a:extLst>
          </p:cNvPr>
          <p:cNvSpPr/>
          <p:nvPr/>
        </p:nvSpPr>
        <p:spPr>
          <a:xfrm>
            <a:off x="3245009" y="2019980"/>
            <a:ext cx="2725240" cy="2031325"/>
          </a:xfrm>
          <a:prstGeom prst="rect">
            <a:avLst/>
          </a:prstGeom>
          <a:solidFill>
            <a:schemeClr val="accent2">
              <a:lumMod val="20000"/>
              <a:lumOff val="80000"/>
            </a:schemeClr>
          </a:solidFill>
        </p:spPr>
        <p:txBody>
          <a:bodyPr wrap="square">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キャリア決済</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ドコモ</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ソフトバンク</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au</a:t>
            </a:r>
          </a:p>
          <a:p>
            <a:pPr algn="ct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a:extLst>
              <a:ext uri="{FF2B5EF4-FFF2-40B4-BE49-F238E27FC236}">
                <a16:creationId xmlns:a16="http://schemas.microsoft.com/office/drawing/2014/main" id="{F6A21CE3-180C-4FFF-A6A3-91A258282519}"/>
              </a:ext>
            </a:extLst>
          </p:cNvPr>
          <p:cNvSpPr/>
          <p:nvPr/>
        </p:nvSpPr>
        <p:spPr>
          <a:xfrm>
            <a:off x="615755" y="4821477"/>
            <a:ext cx="8358313" cy="923330"/>
          </a:xfrm>
          <a:prstGeom prst="rect">
            <a:avLst/>
          </a:prstGeom>
        </p:spPr>
        <p:txBody>
          <a:bodyPr wrap="square">
            <a:spAutoFit/>
          </a:bodyPr>
          <a:lstStyle/>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支払方法は、利用登録時に選択します。また、登録後は、アプリから支払方法の変更も可能です。</a:t>
            </a:r>
            <a:endParaRPr lang="en-US" altLang="ja-JP" dirty="0">
              <a:latin typeface="メイリオ" panose="020B0604030504040204" pitchFamily="50" charset="-128"/>
              <a:ea typeface="メイリオ" panose="020B0604030504040204" pitchFamily="50" charset="-128"/>
            </a:endParaRPr>
          </a:p>
          <a:p>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請求日は、毎月</a:t>
            </a:r>
            <a:r>
              <a:rPr lang="en-US" altLang="ja-JP" dirty="0">
                <a:latin typeface="メイリオ" panose="020B0604030504040204" pitchFamily="50" charset="-128"/>
                <a:ea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rPr>
              <a:t>日です（例：</a:t>
            </a:r>
            <a:r>
              <a:rPr lang="en-US" altLang="ja-JP" dirty="0">
                <a:latin typeface="メイリオ" panose="020B0604030504040204" pitchFamily="50" charset="-128"/>
                <a:ea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rPr>
              <a:t>月分の利用料金→　</a:t>
            </a:r>
            <a:r>
              <a:rPr lang="en-US" altLang="ja-JP" dirty="0">
                <a:latin typeface="メイリオ" panose="020B0604030504040204" pitchFamily="50" charset="-128"/>
                <a:ea typeface="メイリオ" panose="020B0604030504040204" pitchFamily="50" charset="-128"/>
              </a:rPr>
              <a:t>11</a:t>
            </a:r>
            <a:r>
              <a:rPr lang="ja-JP" altLang="en-US" dirty="0">
                <a:latin typeface="メイリオ" panose="020B0604030504040204" pitchFamily="50" charset="-128"/>
                <a:ea typeface="メイリオ" panose="020B0604030504040204" pitchFamily="50" charset="-128"/>
              </a:rPr>
              <a:t>月</a:t>
            </a:r>
            <a:r>
              <a:rPr lang="en-US" altLang="ja-JP" dirty="0">
                <a:latin typeface="メイリオ" panose="020B0604030504040204" pitchFamily="50" charset="-128"/>
                <a:ea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rPr>
              <a:t>日に請求）</a:t>
            </a:r>
          </a:p>
        </p:txBody>
      </p:sp>
      <p:sp>
        <p:nvSpPr>
          <p:cNvPr id="10" name="正方形/長方形 9">
            <a:extLst>
              <a:ext uri="{FF2B5EF4-FFF2-40B4-BE49-F238E27FC236}">
                <a16:creationId xmlns:a16="http://schemas.microsoft.com/office/drawing/2014/main" id="{07BFC80B-9AF8-45B4-A3B8-7B1DBC3F06E5}"/>
              </a:ext>
            </a:extLst>
          </p:cNvPr>
          <p:cNvSpPr/>
          <p:nvPr/>
        </p:nvSpPr>
        <p:spPr>
          <a:xfrm>
            <a:off x="6058903" y="2019980"/>
            <a:ext cx="2725240" cy="2031325"/>
          </a:xfrm>
          <a:prstGeom prst="rect">
            <a:avLst/>
          </a:prstGeom>
          <a:solidFill>
            <a:schemeClr val="accent5">
              <a:lumMod val="20000"/>
              <a:lumOff val="80000"/>
            </a:schemeClr>
          </a:solidFill>
        </p:spPr>
        <p:txBody>
          <a:bodyPr wrap="square">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払込票決済</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コンビニ払</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郵便局払</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pPr algn="ct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01875975"/>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4C8BDFC-28BA-461C-A018-E5739EFBDC24}"/>
              </a:ext>
            </a:extLst>
          </p:cNvPr>
          <p:cNvSpPr/>
          <p:nvPr/>
        </p:nvSpPr>
        <p:spPr>
          <a:xfrm>
            <a:off x="639191" y="2432483"/>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利用方法</a:t>
            </a:r>
          </a:p>
        </p:txBody>
      </p:sp>
      <p:sp>
        <p:nvSpPr>
          <p:cNvPr id="3" name="四角形: 角を丸くする 2">
            <a:extLst>
              <a:ext uri="{FF2B5EF4-FFF2-40B4-BE49-F238E27FC236}">
                <a16:creationId xmlns:a16="http://schemas.microsoft.com/office/drawing/2014/main" id="{B8BCACE4-501B-40F7-83EA-4914B469F8B1}"/>
              </a:ext>
            </a:extLst>
          </p:cNvPr>
          <p:cNvSpPr/>
          <p:nvPr/>
        </p:nvSpPr>
        <p:spPr>
          <a:xfrm>
            <a:off x="639191" y="1634972"/>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電話リレーサービスのしくみ</a:t>
            </a:r>
          </a:p>
        </p:txBody>
      </p:sp>
      <p:sp>
        <p:nvSpPr>
          <p:cNvPr id="4" name="正方形/長方形 3">
            <a:extLst>
              <a:ext uri="{FF2B5EF4-FFF2-40B4-BE49-F238E27FC236}">
                <a16:creationId xmlns:a16="http://schemas.microsoft.com/office/drawing/2014/main" id="{B70E9785-4E72-44E4-AD23-60ED8C05E834}"/>
              </a:ext>
            </a:extLst>
          </p:cNvPr>
          <p:cNvSpPr/>
          <p:nvPr/>
        </p:nvSpPr>
        <p:spPr>
          <a:xfrm>
            <a:off x="3350904" y="874812"/>
            <a:ext cx="2492991" cy="400110"/>
          </a:xfrm>
          <a:prstGeom prst="rect">
            <a:avLst/>
          </a:prstGeom>
        </p:spPr>
        <p:txBody>
          <a:bodyPr wrap="none">
            <a:spAutoFit/>
          </a:bodyPr>
          <a:lstStyle/>
          <a:p>
            <a:pPr algn="ctr"/>
            <a:r>
              <a:rPr kumimoji="1" lang="ja-JP" altLang="en-US" sz="2000" b="1" dirty="0">
                <a:latin typeface="メイリオ" panose="020B0604030504040204" pitchFamily="50" charset="-128"/>
                <a:ea typeface="メイリオ" panose="020B0604030504040204" pitchFamily="50" charset="-128"/>
              </a:rPr>
              <a:t>今日お話しする内容</a:t>
            </a:r>
          </a:p>
        </p:txBody>
      </p:sp>
      <p:sp>
        <p:nvSpPr>
          <p:cNvPr id="5" name="四角形: 角を丸くする 4">
            <a:extLst>
              <a:ext uri="{FF2B5EF4-FFF2-40B4-BE49-F238E27FC236}">
                <a16:creationId xmlns:a16="http://schemas.microsoft.com/office/drawing/2014/main" id="{3DFAD62B-D170-4D16-9117-E1FBAA99F1C2}"/>
              </a:ext>
            </a:extLst>
          </p:cNvPr>
          <p:cNvSpPr/>
          <p:nvPr/>
        </p:nvSpPr>
        <p:spPr>
          <a:xfrm>
            <a:off x="664591" y="3229994"/>
            <a:ext cx="7865615" cy="5149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利用料金</a:t>
            </a:r>
          </a:p>
        </p:txBody>
      </p:sp>
      <p:sp>
        <p:nvSpPr>
          <p:cNvPr id="6" name="四角形: 角を丸くする 5">
            <a:extLst>
              <a:ext uri="{FF2B5EF4-FFF2-40B4-BE49-F238E27FC236}">
                <a16:creationId xmlns:a16="http://schemas.microsoft.com/office/drawing/2014/main" id="{C22A970E-9B4F-4FA4-A245-D0380862DF36}"/>
              </a:ext>
            </a:extLst>
          </p:cNvPr>
          <p:cNvSpPr/>
          <p:nvPr/>
        </p:nvSpPr>
        <p:spPr>
          <a:xfrm>
            <a:off x="664591" y="4027505"/>
            <a:ext cx="7865615" cy="51490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1800" b="1" dirty="0">
                <a:latin typeface="メイリオ" panose="020B0604030504040204" pitchFamily="50" charset="-128"/>
                <a:ea typeface="メイリオ" panose="020B0604030504040204" pitchFamily="50" charset="-128"/>
              </a:rPr>
              <a:t>登録方法</a:t>
            </a:r>
          </a:p>
        </p:txBody>
      </p:sp>
    </p:spTree>
    <p:extLst>
      <p:ext uri="{BB962C8B-B14F-4D97-AF65-F5344CB8AC3E}">
        <p14:creationId xmlns:p14="http://schemas.microsoft.com/office/powerpoint/2010/main" val="4100325661"/>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5" name="四角形: 角を丸くする 14">
            <a:extLst>
              <a:ext uri="{FF2B5EF4-FFF2-40B4-BE49-F238E27FC236}">
                <a16:creationId xmlns:a16="http://schemas.microsoft.com/office/drawing/2014/main" id="{A8258B1C-A9DC-48DA-B789-FB73F58C1AD2}"/>
              </a:ext>
            </a:extLst>
          </p:cNvPr>
          <p:cNvSpPr/>
          <p:nvPr/>
        </p:nvSpPr>
        <p:spPr>
          <a:xfrm>
            <a:off x="639899" y="3070371"/>
            <a:ext cx="3806988" cy="2727363"/>
          </a:xfrm>
          <a:prstGeom prst="roundRect">
            <a:avLst>
              <a:gd name="adj" fmla="val 5752"/>
            </a:avLst>
          </a:prstGeom>
          <a:ln w="76200"/>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b="1" dirty="0">
                <a:latin typeface="メイリオ" panose="020B0604030504040204" pitchFamily="50" charset="-128"/>
                <a:ea typeface="メイリオ" panose="020B0604030504040204" pitchFamily="50" charset="-128"/>
              </a:rPr>
              <a:t>身体障害者手帳の</a:t>
            </a:r>
            <a:endParaRPr kumimoji="1" lang="en-US" altLang="ja-JP" b="1" dirty="0">
              <a:latin typeface="メイリオ" panose="020B0604030504040204" pitchFamily="50" charset="-128"/>
              <a:ea typeface="メイリオ" panose="020B0604030504040204" pitchFamily="50" charset="-128"/>
            </a:endParaRPr>
          </a:p>
          <a:p>
            <a:pPr algn="ct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①障害名（種別）②氏　名</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③生年月日　　　④住　所</a:t>
            </a:r>
            <a:endParaRPr kumimoji="1" lang="en-US" altLang="ja-JP" b="1" dirty="0">
              <a:latin typeface="メイリオ" panose="020B0604030504040204" pitchFamily="50" charset="-128"/>
              <a:ea typeface="メイリオ" panose="020B0604030504040204" pitchFamily="50" charset="-128"/>
            </a:endParaRPr>
          </a:p>
          <a:p>
            <a:pPr algn="ctr"/>
            <a:endParaRPr kumimoji="1" lang="en-US" altLang="ja-JP" b="1" dirty="0">
              <a:latin typeface="メイリオ" panose="020B0604030504040204" pitchFamily="50" charset="-128"/>
              <a:ea typeface="メイリオ" panose="020B0604030504040204" pitchFamily="50" charset="-128"/>
            </a:endParaRPr>
          </a:p>
          <a:p>
            <a:pPr algn="ctr"/>
            <a:r>
              <a:rPr kumimoji="1" lang="ja-JP" altLang="en-US" b="1" dirty="0">
                <a:latin typeface="メイリオ" panose="020B0604030504040204" pitchFamily="50" charset="-128"/>
                <a:ea typeface="メイリオ" panose="020B0604030504040204" pitchFamily="50" charset="-128"/>
              </a:rPr>
              <a:t>の記載されたページを送付</a:t>
            </a:r>
            <a:endParaRPr kumimoji="1" lang="en-US" altLang="ja-JP" b="1"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CAB4A624-3E83-49AA-A0A7-5065031A6F6D}"/>
              </a:ext>
            </a:extLst>
          </p:cNvPr>
          <p:cNvSpPr txBox="1"/>
          <p:nvPr/>
        </p:nvSpPr>
        <p:spPr>
          <a:xfrm>
            <a:off x="738910" y="538145"/>
            <a:ext cx="7666182" cy="461665"/>
          </a:xfrm>
          <a:prstGeom prst="rect">
            <a:avLst/>
          </a:prstGeom>
          <a:solidFill>
            <a:schemeClr val="accent4">
              <a:lumMod val="20000"/>
              <a:lumOff val="80000"/>
            </a:schemeClr>
          </a:solidFill>
        </p:spPr>
        <p:txBody>
          <a:bodyPr wrap="squar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登録できる人と登録に必要な書類</a:t>
            </a:r>
            <a:endParaRPr lang="ja-JP"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6" name="Picture 8" descr="タブレットスタンドのイラスト">
            <a:extLst>
              <a:ext uri="{FF2B5EF4-FFF2-40B4-BE49-F238E27FC236}">
                <a16:creationId xmlns:a16="http://schemas.microsoft.com/office/drawing/2014/main" id="{C68BAEE8-E6FC-4A23-827B-01E32C8873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292" y="3241519"/>
            <a:ext cx="502789" cy="524454"/>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0BEC8938-9777-48D1-BF00-93BEB2EDCA84}"/>
              </a:ext>
            </a:extLst>
          </p:cNvPr>
          <p:cNvSpPr txBox="1"/>
          <p:nvPr/>
        </p:nvSpPr>
        <p:spPr>
          <a:xfrm>
            <a:off x="498090" y="1492634"/>
            <a:ext cx="3806988" cy="707886"/>
          </a:xfrm>
          <a:prstGeom prst="rect">
            <a:avLst/>
          </a:prstGeom>
          <a:solidFill>
            <a:schemeClr val="accent3">
              <a:lumMod val="20000"/>
              <a:lumOff val="80000"/>
            </a:schemeClr>
          </a:solidFill>
          <a:ln w="38100">
            <a:solidFill>
              <a:srgbClr val="FF0000"/>
            </a:solidFill>
          </a:ln>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聴覚、音声・言語機能障害の</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身体障害者手帳を持っている人</a:t>
            </a:r>
          </a:p>
        </p:txBody>
      </p:sp>
      <p:sp>
        <p:nvSpPr>
          <p:cNvPr id="8" name="テキスト ボックス 7">
            <a:extLst>
              <a:ext uri="{FF2B5EF4-FFF2-40B4-BE49-F238E27FC236}">
                <a16:creationId xmlns:a16="http://schemas.microsoft.com/office/drawing/2014/main" id="{D0EDC909-4A35-4CF8-8D07-864CCF3448D4}"/>
              </a:ext>
            </a:extLst>
          </p:cNvPr>
          <p:cNvSpPr txBox="1"/>
          <p:nvPr/>
        </p:nvSpPr>
        <p:spPr>
          <a:xfrm>
            <a:off x="4782215" y="1407996"/>
            <a:ext cx="3863695" cy="877163"/>
          </a:xfrm>
          <a:prstGeom prst="rect">
            <a:avLst/>
          </a:prstGeom>
          <a:solidFill>
            <a:schemeClr val="accent3">
              <a:lumMod val="20000"/>
              <a:lumOff val="80000"/>
            </a:schemeClr>
          </a:solidFill>
          <a:ln w="38100">
            <a:solidFill>
              <a:srgbClr val="0070C0"/>
            </a:solidFill>
          </a:ln>
        </p:spPr>
        <p:txBody>
          <a:bodyPr wrap="square" rtlCol="0">
            <a:spAutoFit/>
          </a:bodyPr>
          <a:lstStyle/>
          <a:p>
            <a:r>
              <a:rPr kumimoji="1" lang="ja-JP" altLang="en-US" sz="2000" b="1" dirty="0">
                <a:latin typeface="メイリオ" panose="020B0604030504040204" pitchFamily="50" charset="-128"/>
                <a:ea typeface="メイリオ" panose="020B0604030504040204" pitchFamily="50" charset="-128"/>
              </a:rPr>
              <a:t>左の手帳を持っていない人で</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2000" b="1" dirty="0">
                <a:latin typeface="メイリオ" panose="020B0604030504040204" pitchFamily="50" charset="-128"/>
                <a:ea typeface="メイリオ" panose="020B0604030504040204" pitchFamily="50" charset="-128"/>
              </a:rPr>
              <a:t>　　　　電話の利用が困難な人</a:t>
            </a:r>
            <a:endParaRPr kumimoji="1" lang="en-US" altLang="ja-JP" sz="2000" b="1" dirty="0">
              <a:latin typeface="メイリオ" panose="020B0604030504040204" pitchFamily="50" charset="-128"/>
              <a:ea typeface="メイリオ" panose="020B0604030504040204" pitchFamily="50" charset="-128"/>
            </a:endParaRPr>
          </a:p>
          <a:p>
            <a:r>
              <a:rPr kumimoji="1" lang="ja-JP" altLang="en-US" sz="1100" b="1" dirty="0">
                <a:latin typeface="メイリオ" panose="020B0604030504040204" pitchFamily="50" charset="-128"/>
                <a:ea typeface="メイリオ" panose="020B0604030504040204" pitchFamily="50" charset="-128"/>
              </a:rPr>
              <a:t>（加齢等できこえにくくなった人や発話に困難のある人）</a:t>
            </a:r>
          </a:p>
        </p:txBody>
      </p:sp>
      <p:sp>
        <p:nvSpPr>
          <p:cNvPr id="3" name="矢印: 右 2">
            <a:extLst>
              <a:ext uri="{FF2B5EF4-FFF2-40B4-BE49-F238E27FC236}">
                <a16:creationId xmlns:a16="http://schemas.microsoft.com/office/drawing/2014/main" id="{2C80EEA2-064C-4DFA-B159-AC29AA175864}"/>
              </a:ext>
            </a:extLst>
          </p:cNvPr>
          <p:cNvSpPr/>
          <p:nvPr/>
        </p:nvSpPr>
        <p:spPr>
          <a:xfrm rot="5400000">
            <a:off x="2132863" y="2263731"/>
            <a:ext cx="286360" cy="461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右 10">
            <a:extLst>
              <a:ext uri="{FF2B5EF4-FFF2-40B4-BE49-F238E27FC236}">
                <a16:creationId xmlns:a16="http://schemas.microsoft.com/office/drawing/2014/main" id="{9A206AC2-C484-403D-85ED-F299B4902473}"/>
              </a:ext>
            </a:extLst>
          </p:cNvPr>
          <p:cNvSpPr/>
          <p:nvPr/>
        </p:nvSpPr>
        <p:spPr>
          <a:xfrm rot="5400000">
            <a:off x="6766612" y="2320201"/>
            <a:ext cx="286360" cy="4612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四角形: 角を丸くする 11">
            <a:extLst>
              <a:ext uri="{FF2B5EF4-FFF2-40B4-BE49-F238E27FC236}">
                <a16:creationId xmlns:a16="http://schemas.microsoft.com/office/drawing/2014/main" id="{A09C308F-DDF3-4409-A032-18B7ED035C84}"/>
              </a:ext>
            </a:extLst>
          </p:cNvPr>
          <p:cNvSpPr/>
          <p:nvPr/>
        </p:nvSpPr>
        <p:spPr>
          <a:xfrm>
            <a:off x="4782215" y="3070371"/>
            <a:ext cx="3863695" cy="623086"/>
          </a:xfrm>
          <a:prstGeom prst="roundRect">
            <a:avLst/>
          </a:prstGeom>
          <a:ln w="57150"/>
        </p:spPr>
        <p:style>
          <a:lnRef idx="2">
            <a:schemeClr val="accent4"/>
          </a:lnRef>
          <a:fillRef idx="1">
            <a:schemeClr val="lt1"/>
          </a:fillRef>
          <a:effectRef idx="0">
            <a:schemeClr val="accent4"/>
          </a:effectRef>
          <a:fontRef idx="minor">
            <a:schemeClr val="dk1"/>
          </a:fontRef>
        </p:style>
        <p:txBody>
          <a:bodyPr rtlCol="0" anchor="ctr"/>
          <a:lstStyle/>
          <a:p>
            <a:pPr algn="ctr"/>
            <a:r>
              <a:rPr kumimoji="1" lang="ja-JP" altLang="en-US" b="1" dirty="0">
                <a:latin typeface="メイリオ" panose="020B0604030504040204" pitchFamily="50" charset="-128"/>
                <a:ea typeface="メイリオ" panose="020B0604030504040204" pitchFamily="50" charset="-128"/>
              </a:rPr>
              <a:t>診断書等</a:t>
            </a:r>
            <a:endParaRPr kumimoji="1" lang="en-US" altLang="ja-JP" b="1"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（音声電話が使えないこと等の証明）</a:t>
            </a:r>
            <a:endParaRPr kumimoji="1" lang="ja-JP" altLang="en-US" b="1" dirty="0">
              <a:latin typeface="メイリオ" panose="020B0604030504040204" pitchFamily="50" charset="-128"/>
              <a:ea typeface="メイリオ" panose="020B0604030504040204" pitchFamily="50" charset="-128"/>
            </a:endParaRPr>
          </a:p>
        </p:txBody>
      </p:sp>
      <p:sp>
        <p:nvSpPr>
          <p:cNvPr id="13" name="四角形: 角を丸くする 12">
            <a:extLst>
              <a:ext uri="{FF2B5EF4-FFF2-40B4-BE49-F238E27FC236}">
                <a16:creationId xmlns:a16="http://schemas.microsoft.com/office/drawing/2014/main" id="{56C51F8A-FA03-49F1-BB98-ADB858AF4878}"/>
              </a:ext>
            </a:extLst>
          </p:cNvPr>
          <p:cNvSpPr/>
          <p:nvPr/>
        </p:nvSpPr>
        <p:spPr>
          <a:xfrm>
            <a:off x="4926421" y="4537220"/>
            <a:ext cx="3760648" cy="1260514"/>
          </a:xfrm>
          <a:prstGeom prst="roundRect">
            <a:avLst>
              <a:gd name="adj" fmla="val 2611"/>
            </a:avLst>
          </a:prstGeom>
        </p:spPr>
        <p:style>
          <a:lnRef idx="2">
            <a:schemeClr val="accent1"/>
          </a:lnRef>
          <a:fillRef idx="1">
            <a:schemeClr val="lt1"/>
          </a:fillRef>
          <a:effectRef idx="0">
            <a:schemeClr val="accent1"/>
          </a:effectRef>
          <a:fontRef idx="minor">
            <a:schemeClr val="dk1"/>
          </a:fontRef>
        </p:style>
        <p:txBody>
          <a:bodyPr rtlCol="0" anchor="b"/>
          <a:lstStyle/>
          <a:p>
            <a:pPr algn="ctr"/>
            <a:r>
              <a:rPr kumimoji="1" lang="ja-JP" altLang="en-US" sz="1600" b="1" dirty="0">
                <a:latin typeface="メイリオ" panose="020B0604030504040204" pitchFamily="50" charset="-128"/>
                <a:ea typeface="メイリオ" panose="020B0604030504040204" pitchFamily="50" charset="-128"/>
              </a:rPr>
              <a:t>運転免許証・マイナンバーカード・</a:t>
            </a:r>
            <a:endParaRPr kumimoji="1" lang="en-US" altLang="ja-JP" sz="1600" b="1"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パスポート・在留カード</a:t>
            </a:r>
            <a:endParaRPr kumimoji="1" lang="en-US" altLang="ja-JP" sz="1600" b="1"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保険証・年金手帳</a:t>
            </a:r>
            <a:endParaRPr kumimoji="1" lang="en-US" altLang="ja-JP" sz="1600" b="1"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精神、その他の障害者手帳　など</a:t>
            </a:r>
            <a:endParaRPr kumimoji="1" lang="en-US" altLang="ja-JP" sz="1600" b="1" dirty="0">
              <a:latin typeface="メイリオ" panose="020B0604030504040204" pitchFamily="50" charset="-128"/>
              <a:ea typeface="メイリオ" panose="020B0604030504040204" pitchFamily="50" charset="-128"/>
            </a:endParaRPr>
          </a:p>
        </p:txBody>
      </p:sp>
      <p:sp>
        <p:nvSpPr>
          <p:cNvPr id="14" name="四角形: 角を丸くする 13">
            <a:extLst>
              <a:ext uri="{FF2B5EF4-FFF2-40B4-BE49-F238E27FC236}">
                <a16:creationId xmlns:a16="http://schemas.microsoft.com/office/drawing/2014/main" id="{7B2BA1A9-DD31-498E-9B99-B0B515F28FC7}"/>
              </a:ext>
            </a:extLst>
          </p:cNvPr>
          <p:cNvSpPr/>
          <p:nvPr/>
        </p:nvSpPr>
        <p:spPr>
          <a:xfrm>
            <a:off x="4782215" y="4365611"/>
            <a:ext cx="1658676" cy="22611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r>
              <a:rPr kumimoji="1" lang="ja-JP" altLang="en-US" b="1" dirty="0">
                <a:latin typeface="メイリオ" panose="020B0604030504040204" pitchFamily="50" charset="-128"/>
                <a:ea typeface="メイリオ" panose="020B0604030504040204" pitchFamily="50" charset="-128"/>
              </a:rPr>
              <a:t>本人確認書類</a:t>
            </a:r>
          </a:p>
        </p:txBody>
      </p:sp>
      <p:pic>
        <p:nvPicPr>
          <p:cNvPr id="5" name="Picture 6" descr="手話をしている人のイラスト">
            <a:extLst>
              <a:ext uri="{FF2B5EF4-FFF2-40B4-BE49-F238E27FC236}">
                <a16:creationId xmlns:a16="http://schemas.microsoft.com/office/drawing/2014/main" id="{802A3A3E-7A61-4AB0-BD30-741AB4E65F9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6714"/>
          <a:stretch/>
        </p:blipFill>
        <p:spPr bwMode="auto">
          <a:xfrm>
            <a:off x="146700" y="2494354"/>
            <a:ext cx="793949" cy="1363792"/>
          </a:xfrm>
          <a:prstGeom prst="rect">
            <a:avLst/>
          </a:prstGeom>
          <a:noFill/>
          <a:extLst>
            <a:ext uri="{909E8E84-426E-40DD-AFC4-6F175D3DCCD1}">
              <a14:hiddenFill xmlns:a14="http://schemas.microsoft.com/office/drawing/2010/main">
                <a:solidFill>
                  <a:srgbClr val="FFFFFF"/>
                </a:solidFill>
              </a14:hiddenFill>
            </a:ext>
          </a:extLst>
        </p:spPr>
      </p:pic>
      <p:sp>
        <p:nvSpPr>
          <p:cNvPr id="7" name="十字形 6">
            <a:extLst>
              <a:ext uri="{FF2B5EF4-FFF2-40B4-BE49-F238E27FC236}">
                <a16:creationId xmlns:a16="http://schemas.microsoft.com/office/drawing/2014/main" id="{5DBE8C24-7EF2-4F4A-8348-0CCC3E3C5549}"/>
              </a:ext>
            </a:extLst>
          </p:cNvPr>
          <p:cNvSpPr/>
          <p:nvPr/>
        </p:nvSpPr>
        <p:spPr>
          <a:xfrm>
            <a:off x="6714062" y="3815907"/>
            <a:ext cx="475276" cy="475276"/>
          </a:xfrm>
          <a:prstGeom prst="plus">
            <a:avLst>
              <a:gd name="adj" fmla="val 3343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388860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up)">
                                      <p:cBhvr>
                                        <p:cTn id="13" dur="500"/>
                                        <p:tgtEl>
                                          <p:spTgt spid="1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up)">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P spid="11"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四角形: 角を丸くする 3">
            <a:extLst>
              <a:ext uri="{FF2B5EF4-FFF2-40B4-BE49-F238E27FC236}">
                <a16:creationId xmlns:a16="http://schemas.microsoft.com/office/drawing/2014/main" id="{A374B234-8EF7-44A6-8812-9E0EC46448B7}"/>
              </a:ext>
            </a:extLst>
          </p:cNvPr>
          <p:cNvSpPr/>
          <p:nvPr/>
        </p:nvSpPr>
        <p:spPr>
          <a:xfrm>
            <a:off x="1072778" y="4750174"/>
            <a:ext cx="7691828" cy="2026088"/>
          </a:xfrm>
          <a:prstGeom prst="roundRect">
            <a:avLst/>
          </a:prstGeom>
          <a:solidFill>
            <a:schemeClr val="accent3">
              <a:lumMod val="20000"/>
              <a:lumOff val="8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EC33AD9-05F0-4E2B-8538-CC50B81C00D9}"/>
              </a:ext>
            </a:extLst>
          </p:cNvPr>
          <p:cNvSpPr txBox="1"/>
          <p:nvPr/>
        </p:nvSpPr>
        <p:spPr>
          <a:xfrm>
            <a:off x="738910" y="711120"/>
            <a:ext cx="7666182" cy="461665"/>
          </a:xfrm>
          <a:prstGeom prst="rect">
            <a:avLst/>
          </a:prstGeom>
          <a:solidFill>
            <a:schemeClr val="accent4">
              <a:lumMod val="20000"/>
              <a:lumOff val="80000"/>
            </a:schemeClr>
          </a:solidFill>
        </p:spPr>
        <p:txBody>
          <a:bodyPr wrap="square" rtlCol="0">
            <a:spAutoFit/>
          </a:bodyPr>
          <a:lstStyle/>
          <a:p>
            <a:pPr algn="ctr"/>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電話リレーサービス利用で、用意が必要なもの</a:t>
            </a:r>
            <a:endParaRPr lang="ja-JP" altLang="ja-JP"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正方形/長方形 1">
            <a:extLst>
              <a:ext uri="{FF2B5EF4-FFF2-40B4-BE49-F238E27FC236}">
                <a16:creationId xmlns:a16="http://schemas.microsoft.com/office/drawing/2014/main" id="{A3E94B57-154E-43B6-86BD-578D27F954B2}"/>
              </a:ext>
            </a:extLst>
          </p:cNvPr>
          <p:cNvSpPr/>
          <p:nvPr/>
        </p:nvSpPr>
        <p:spPr>
          <a:xfrm>
            <a:off x="1217269" y="1705750"/>
            <a:ext cx="6853953" cy="4216539"/>
          </a:xfrm>
          <a:prstGeom prst="rect">
            <a:avLst/>
          </a:prstGeom>
        </p:spPr>
        <p:txBody>
          <a:bodyPr wrap="square">
            <a:spAutoFit/>
          </a:bodyPr>
          <a:lstStyle/>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インターネット接続のできる</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　　　　　　　　スマートフォン・タブレット</a:t>
            </a:r>
            <a:endParaRPr lang="en-US" altLang="ja-JP" sz="2000"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（電話リレーサービス用アプリのダウンロードが必要です）</a:t>
            </a:r>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16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電話リレーサービス用電話番号をすでに持っている場合は、</a:t>
            </a:r>
            <a:endParaRPr lang="en-US" altLang="ja-JP" b="1"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PC</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（パソコン）でも利用できます</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600" b="1" dirty="0">
                <a:latin typeface="メイリオ" panose="020B0604030504040204" pitchFamily="50" charset="-128"/>
                <a:ea typeface="メイリオ" panose="020B0604030504040204" pitchFamily="50" charset="-128"/>
                <a:cs typeface="メイリオ" panose="020B0604030504040204" pitchFamily="50" charset="-128"/>
              </a:rPr>
              <a:t>URL</a:t>
            </a:r>
            <a:r>
              <a:rPr lang="ja-JP" altLang="en-US" sz="1600" b="1" dirty="0">
                <a:latin typeface="メイリオ" panose="020B0604030504040204" pitchFamily="50" charset="-128"/>
                <a:ea typeface="メイリオ" panose="020B0604030504040204" pitchFamily="50" charset="-128"/>
                <a:cs typeface="メイリオ" panose="020B0604030504040204" pitchFamily="50" charset="-128"/>
              </a:rPr>
              <a:t>に接続して利用）</a:t>
            </a:r>
            <a:endParaRPr lang="en-US" altLang="ja-JP" sz="2400" b="1" dirty="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b="1" dirty="0">
                <a:latin typeface="メイリオ" panose="020B0604030504040204" pitchFamily="50" charset="-128"/>
                <a:ea typeface="メイリオ" panose="020B0604030504040204" pitchFamily="50" charset="-128"/>
                <a:cs typeface="メイリオ" panose="020B0604030504040204" pitchFamily="50" charset="-128"/>
              </a:rPr>
              <a:t>PC</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からの登録申込はできません。</a:t>
            </a:r>
            <a:endParaRPr lang="en-US" altLang="ja-JP" sz="1100"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30" name="Picture 6" descr="ノートパソコンのイラスト">
            <a:extLst>
              <a:ext uri="{FF2B5EF4-FFF2-40B4-BE49-F238E27FC236}">
                <a16:creationId xmlns:a16="http://schemas.microsoft.com/office/drawing/2014/main" id="{AC348CBE-C530-4912-A7A2-68EE2E498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9680" y="5632952"/>
            <a:ext cx="1018498" cy="10184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タブレットPCのイラスト">
            <a:extLst>
              <a:ext uri="{FF2B5EF4-FFF2-40B4-BE49-F238E27FC236}">
                <a16:creationId xmlns:a16="http://schemas.microsoft.com/office/drawing/2014/main" id="{28AFEF8F-6B87-4E00-8B1B-60E615BC8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9348" y="2639916"/>
            <a:ext cx="15049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大きな画面のスマートフォンのイラスト">
            <a:extLst>
              <a:ext uri="{FF2B5EF4-FFF2-40B4-BE49-F238E27FC236}">
                <a16:creationId xmlns:a16="http://schemas.microsoft.com/office/drawing/2014/main" id="{C57C8ED2-96C4-4665-9E28-3855E76FBA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68106">
            <a:off x="2546021" y="2670846"/>
            <a:ext cx="136207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電話リレーサービス - Apps on Google Play">
            <a:extLst>
              <a:ext uri="{FF2B5EF4-FFF2-40B4-BE49-F238E27FC236}">
                <a16:creationId xmlns:a16="http://schemas.microsoft.com/office/drawing/2014/main" id="{661D87AD-C413-419A-BE49-EFCB0553E3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5565" y="2825124"/>
            <a:ext cx="1117407" cy="1117407"/>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3" name="矢印: 右 2">
            <a:extLst>
              <a:ext uri="{FF2B5EF4-FFF2-40B4-BE49-F238E27FC236}">
                <a16:creationId xmlns:a16="http://schemas.microsoft.com/office/drawing/2014/main" id="{9CBE20EF-22AC-4E86-97EB-DCC6E03B0963}"/>
              </a:ext>
            </a:extLst>
          </p:cNvPr>
          <p:cNvSpPr/>
          <p:nvPr/>
        </p:nvSpPr>
        <p:spPr>
          <a:xfrm>
            <a:off x="2482972" y="3121188"/>
            <a:ext cx="595619" cy="4613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Picture 2" descr="電話リレーサービス - Apps on Google Play">
            <a:extLst>
              <a:ext uri="{FF2B5EF4-FFF2-40B4-BE49-F238E27FC236}">
                <a16:creationId xmlns:a16="http://schemas.microsoft.com/office/drawing/2014/main" id="{9443E146-0E06-460C-B223-BA92D7B57C7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7999" y="2825124"/>
            <a:ext cx="1117407" cy="1117407"/>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1" name="矢印: 右 10">
            <a:extLst>
              <a:ext uri="{FF2B5EF4-FFF2-40B4-BE49-F238E27FC236}">
                <a16:creationId xmlns:a16="http://schemas.microsoft.com/office/drawing/2014/main" id="{17119D0C-AAD1-415A-80AB-155B97765C5B}"/>
              </a:ext>
            </a:extLst>
          </p:cNvPr>
          <p:cNvSpPr/>
          <p:nvPr/>
        </p:nvSpPr>
        <p:spPr>
          <a:xfrm>
            <a:off x="5575406" y="3121188"/>
            <a:ext cx="595619" cy="461395"/>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Picture 2" descr="電話リレーサービス - Apps on Google Play">
            <a:extLst>
              <a:ext uri="{FF2B5EF4-FFF2-40B4-BE49-F238E27FC236}">
                <a16:creationId xmlns:a16="http://schemas.microsoft.com/office/drawing/2014/main" id="{F4A11155-1F3F-4380-9439-859321597BD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2636" y="5654104"/>
            <a:ext cx="886709" cy="886709"/>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13" name="矢印: 右 12">
            <a:extLst>
              <a:ext uri="{FF2B5EF4-FFF2-40B4-BE49-F238E27FC236}">
                <a16:creationId xmlns:a16="http://schemas.microsoft.com/office/drawing/2014/main" id="{36025F55-5410-4C1D-BAF8-A49935896F45}"/>
              </a:ext>
            </a:extLst>
          </p:cNvPr>
          <p:cNvSpPr/>
          <p:nvPr/>
        </p:nvSpPr>
        <p:spPr>
          <a:xfrm>
            <a:off x="7049345" y="5914390"/>
            <a:ext cx="472648" cy="366136"/>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十字形 4">
            <a:extLst>
              <a:ext uri="{FF2B5EF4-FFF2-40B4-BE49-F238E27FC236}">
                <a16:creationId xmlns:a16="http://schemas.microsoft.com/office/drawing/2014/main" id="{94BCBB05-B4A7-4CC1-BEAD-D7AD0D95A1B0}"/>
              </a:ext>
            </a:extLst>
          </p:cNvPr>
          <p:cNvSpPr/>
          <p:nvPr/>
        </p:nvSpPr>
        <p:spPr>
          <a:xfrm rot="2652286">
            <a:off x="7517880" y="5751145"/>
            <a:ext cx="654219" cy="654219"/>
          </a:xfrm>
          <a:prstGeom prst="plus">
            <a:avLst>
              <a:gd name="adj" fmla="val 42029"/>
            </a:avLst>
          </a:prstGeom>
          <a:solidFill>
            <a:srgbClr val="00B0F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355275720"/>
      </p:ext>
    </p:extLst>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14" name="矢印: 下 13">
            <a:extLst>
              <a:ext uri="{FF2B5EF4-FFF2-40B4-BE49-F238E27FC236}">
                <a16:creationId xmlns:a16="http://schemas.microsoft.com/office/drawing/2014/main" id="{F1BE845C-E649-40B2-8AA4-9EC5DDB1C598}"/>
              </a:ext>
            </a:extLst>
          </p:cNvPr>
          <p:cNvSpPr/>
          <p:nvPr/>
        </p:nvSpPr>
        <p:spPr>
          <a:xfrm>
            <a:off x="6770341" y="2184611"/>
            <a:ext cx="411061" cy="3394068"/>
          </a:xfrm>
          <a:prstGeom prst="downArrow">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下 5">
            <a:extLst>
              <a:ext uri="{FF2B5EF4-FFF2-40B4-BE49-F238E27FC236}">
                <a16:creationId xmlns:a16="http://schemas.microsoft.com/office/drawing/2014/main" id="{54858068-96D9-474E-A5A2-AD87D849184C}"/>
              </a:ext>
            </a:extLst>
          </p:cNvPr>
          <p:cNvSpPr/>
          <p:nvPr/>
        </p:nvSpPr>
        <p:spPr>
          <a:xfrm>
            <a:off x="2251679" y="2184611"/>
            <a:ext cx="411061" cy="3394068"/>
          </a:xfrm>
          <a:prstGeom prst="downArrow">
            <a:avLst/>
          </a:prstGeom>
          <a:solidFill>
            <a:schemeClr val="accent2">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7" name="Google Shape;327;p15"/>
          <p:cNvSpPr txBox="1"/>
          <p:nvPr/>
        </p:nvSpPr>
        <p:spPr>
          <a:xfrm>
            <a:off x="381000" y="810390"/>
            <a:ext cx="8382000" cy="461665"/>
          </a:xfrm>
          <a:prstGeom prst="rect">
            <a:avLst/>
          </a:prstGeom>
          <a:solidFill>
            <a:srgbClr val="FFF2CC"/>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400" b="1" dirty="0">
                <a:solidFill>
                  <a:schemeClr val="dk1"/>
                </a:solidFill>
                <a:latin typeface="Meiryo"/>
                <a:ea typeface="Meiryo"/>
                <a:cs typeface="Meiryo"/>
                <a:sym typeface="Meiryo"/>
              </a:rPr>
              <a:t>登録方法</a:t>
            </a:r>
            <a:endParaRPr sz="2400" dirty="0">
              <a:solidFill>
                <a:schemeClr val="dk1"/>
              </a:solidFill>
              <a:latin typeface="Meiryo"/>
              <a:ea typeface="Meiryo"/>
              <a:cs typeface="Meiryo"/>
              <a:sym typeface="Meiryo"/>
            </a:endParaRPr>
          </a:p>
        </p:txBody>
      </p:sp>
      <p:pic>
        <p:nvPicPr>
          <p:cNvPr id="329" name="Google Shape;329;p15" descr="タブレットPCのイラスト"/>
          <p:cNvPicPr preferRelativeResize="0"/>
          <p:nvPr/>
        </p:nvPicPr>
        <p:blipFill rotWithShape="1">
          <a:blip r:embed="rId3">
            <a:alphaModFix/>
          </a:blip>
          <a:srcRect/>
          <a:stretch/>
        </p:blipFill>
        <p:spPr>
          <a:xfrm rot="333734">
            <a:off x="315870" y="1534119"/>
            <a:ext cx="871173" cy="871173"/>
          </a:xfrm>
          <a:prstGeom prst="rect">
            <a:avLst/>
          </a:prstGeom>
          <a:noFill/>
          <a:ln>
            <a:noFill/>
          </a:ln>
        </p:spPr>
      </p:pic>
      <p:pic>
        <p:nvPicPr>
          <p:cNvPr id="330" name="Google Shape;330;p15" descr="大きな画面のスマートフォンのイラスト"/>
          <p:cNvPicPr preferRelativeResize="0"/>
          <p:nvPr/>
        </p:nvPicPr>
        <p:blipFill rotWithShape="1">
          <a:blip r:embed="rId4">
            <a:alphaModFix/>
          </a:blip>
          <a:srcRect/>
          <a:stretch/>
        </p:blipFill>
        <p:spPr>
          <a:xfrm rot="-833599">
            <a:off x="791627" y="1365270"/>
            <a:ext cx="871173" cy="777753"/>
          </a:xfrm>
          <a:prstGeom prst="rect">
            <a:avLst/>
          </a:prstGeom>
          <a:noFill/>
          <a:ln>
            <a:noFill/>
          </a:ln>
        </p:spPr>
      </p:pic>
      <p:pic>
        <p:nvPicPr>
          <p:cNvPr id="331" name="Google Shape;331;p15"/>
          <p:cNvPicPr preferRelativeResize="0"/>
          <p:nvPr/>
        </p:nvPicPr>
        <p:blipFill rotWithShape="1">
          <a:blip r:embed="rId5">
            <a:alphaModFix/>
          </a:blip>
          <a:srcRect/>
          <a:stretch/>
        </p:blipFill>
        <p:spPr>
          <a:xfrm>
            <a:off x="275700" y="5377024"/>
            <a:ext cx="1281995" cy="1168400"/>
          </a:xfrm>
          <a:prstGeom prst="rect">
            <a:avLst/>
          </a:prstGeom>
          <a:noFill/>
          <a:ln>
            <a:noFill/>
          </a:ln>
        </p:spPr>
      </p:pic>
      <p:sp>
        <p:nvSpPr>
          <p:cNvPr id="2" name="正方形/長方形 1">
            <a:extLst>
              <a:ext uri="{FF2B5EF4-FFF2-40B4-BE49-F238E27FC236}">
                <a16:creationId xmlns:a16="http://schemas.microsoft.com/office/drawing/2014/main" id="{2A4B41DF-4223-4578-83C9-9C9C549B2579}"/>
              </a:ext>
            </a:extLst>
          </p:cNvPr>
          <p:cNvSpPr/>
          <p:nvPr/>
        </p:nvSpPr>
        <p:spPr>
          <a:xfrm>
            <a:off x="1557695" y="5685978"/>
            <a:ext cx="6951165" cy="646331"/>
          </a:xfrm>
          <a:prstGeom prst="rec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lvl="0"/>
            <a:r>
              <a:rPr lang="ja-JP" altLang="en-US" b="1" dirty="0">
                <a:solidFill>
                  <a:schemeClr val="dk1"/>
                </a:solidFill>
                <a:latin typeface="Meiryo"/>
                <a:ea typeface="Meiryo"/>
                <a:cs typeface="Meiryo"/>
                <a:sym typeface="Meiryo"/>
              </a:rPr>
              <a:t>電話リレー用番号と初回パスワードを</a:t>
            </a:r>
            <a:endParaRPr lang="en-US" altLang="ja-JP" b="1" dirty="0">
              <a:solidFill>
                <a:schemeClr val="dk1"/>
              </a:solidFill>
              <a:latin typeface="Meiryo"/>
              <a:ea typeface="Meiryo"/>
              <a:cs typeface="Meiryo"/>
              <a:sym typeface="Meiryo"/>
            </a:endParaRPr>
          </a:p>
          <a:p>
            <a:pPr lvl="0"/>
            <a:r>
              <a:rPr lang="ja-JP" altLang="en-US" b="1" dirty="0">
                <a:solidFill>
                  <a:schemeClr val="dk1"/>
                </a:solidFill>
                <a:latin typeface="Meiryo"/>
                <a:ea typeface="Meiryo"/>
                <a:cs typeface="Meiryo"/>
                <a:sym typeface="Meiryo"/>
              </a:rPr>
              <a:t>　　転送不要の簡易書留で送ります。</a:t>
            </a:r>
            <a:r>
              <a:rPr lang="en-US" altLang="ja-JP" sz="1600" dirty="0">
                <a:solidFill>
                  <a:schemeClr val="dk1"/>
                </a:solidFill>
                <a:latin typeface="Meiryo"/>
                <a:ea typeface="Meiryo"/>
                <a:cs typeface="Meiryo"/>
                <a:sym typeface="Meiryo"/>
              </a:rPr>
              <a:t>7</a:t>
            </a:r>
            <a:r>
              <a:rPr lang="ja-JP" altLang="en-US" sz="1600" dirty="0">
                <a:solidFill>
                  <a:schemeClr val="dk1"/>
                </a:solidFill>
                <a:latin typeface="Meiryo"/>
                <a:ea typeface="Meiryo"/>
                <a:cs typeface="Meiryo"/>
                <a:sym typeface="Meiryo"/>
              </a:rPr>
              <a:t>～</a:t>
            </a:r>
            <a:r>
              <a:rPr lang="en-US" altLang="ja-JP" sz="1600" dirty="0">
                <a:solidFill>
                  <a:schemeClr val="dk1"/>
                </a:solidFill>
                <a:latin typeface="Meiryo"/>
                <a:ea typeface="Meiryo"/>
                <a:cs typeface="Meiryo"/>
                <a:sym typeface="Meiryo"/>
              </a:rPr>
              <a:t>10</a:t>
            </a:r>
            <a:r>
              <a:rPr lang="ja-JP" altLang="en-US" sz="1600" dirty="0">
                <a:solidFill>
                  <a:schemeClr val="dk1"/>
                </a:solidFill>
                <a:latin typeface="Meiryo"/>
                <a:ea typeface="Meiryo"/>
                <a:cs typeface="Meiryo"/>
                <a:sym typeface="Meiryo"/>
              </a:rPr>
              <a:t>日ほどお待ちください。</a:t>
            </a:r>
          </a:p>
        </p:txBody>
      </p:sp>
      <p:sp>
        <p:nvSpPr>
          <p:cNvPr id="3" name="正方形/長方形 2">
            <a:extLst>
              <a:ext uri="{FF2B5EF4-FFF2-40B4-BE49-F238E27FC236}">
                <a16:creationId xmlns:a16="http://schemas.microsoft.com/office/drawing/2014/main" id="{F7B90AB3-85AC-46D0-B147-CEC9DADD06DF}"/>
              </a:ext>
            </a:extLst>
          </p:cNvPr>
          <p:cNvSpPr/>
          <p:nvPr/>
        </p:nvSpPr>
        <p:spPr>
          <a:xfrm>
            <a:off x="1662508" y="1754146"/>
            <a:ext cx="1723549" cy="461665"/>
          </a:xfrm>
          <a:prstGeom prst="rect">
            <a:avLst/>
          </a:prstGeom>
          <a:solidFill>
            <a:schemeClr val="accent2">
              <a:lumMod val="20000"/>
              <a:lumOff val="80000"/>
            </a:schemeClr>
          </a:solidFill>
        </p:spPr>
        <p:txBody>
          <a:bodyPr wrap="none">
            <a:spAutoFit/>
          </a:bodyPr>
          <a:lstStyle/>
          <a:p>
            <a:pPr lvl="0"/>
            <a:r>
              <a:rPr lang="ja-JP" altLang="en-US" sz="2400" b="1" dirty="0">
                <a:solidFill>
                  <a:schemeClr val="dk1"/>
                </a:solidFill>
                <a:latin typeface="Meiryo"/>
                <a:ea typeface="Meiryo"/>
                <a:cs typeface="Meiryo"/>
                <a:sym typeface="Meiryo"/>
              </a:rPr>
              <a:t>アプリ申請</a:t>
            </a:r>
          </a:p>
        </p:txBody>
      </p:sp>
      <p:sp>
        <p:nvSpPr>
          <p:cNvPr id="10" name="正方形/長方形 9">
            <a:extLst>
              <a:ext uri="{FF2B5EF4-FFF2-40B4-BE49-F238E27FC236}">
                <a16:creationId xmlns:a16="http://schemas.microsoft.com/office/drawing/2014/main" id="{EF63C511-867F-4B4D-8574-44CA0133220F}"/>
              </a:ext>
            </a:extLst>
          </p:cNvPr>
          <p:cNvSpPr/>
          <p:nvPr/>
        </p:nvSpPr>
        <p:spPr>
          <a:xfrm>
            <a:off x="6300234" y="1722946"/>
            <a:ext cx="1415772" cy="461665"/>
          </a:xfrm>
          <a:prstGeom prst="rect">
            <a:avLst/>
          </a:prstGeom>
          <a:solidFill>
            <a:schemeClr val="accent5">
              <a:lumMod val="20000"/>
              <a:lumOff val="80000"/>
            </a:schemeClr>
          </a:solidFill>
        </p:spPr>
        <p:txBody>
          <a:bodyPr wrap="none">
            <a:spAutoFit/>
          </a:bodyPr>
          <a:lstStyle/>
          <a:p>
            <a:pPr lvl="0"/>
            <a:r>
              <a:rPr lang="ja-JP" altLang="en-US" sz="2400" b="1" dirty="0">
                <a:solidFill>
                  <a:schemeClr val="dk1"/>
                </a:solidFill>
                <a:latin typeface="Meiryo"/>
                <a:ea typeface="Meiryo"/>
                <a:cs typeface="Meiryo"/>
                <a:sym typeface="Meiryo"/>
              </a:rPr>
              <a:t>郵送申請</a:t>
            </a:r>
            <a:endParaRPr lang="ja-JP" altLang="en-US" b="1" dirty="0">
              <a:solidFill>
                <a:schemeClr val="dk1"/>
              </a:solidFill>
              <a:latin typeface="Meiryo"/>
              <a:ea typeface="Meiryo"/>
              <a:cs typeface="Meiryo"/>
              <a:sym typeface="Meiryo"/>
            </a:endParaRPr>
          </a:p>
        </p:txBody>
      </p:sp>
      <p:sp>
        <p:nvSpPr>
          <p:cNvPr id="4" name="正方形/長方形 3">
            <a:extLst>
              <a:ext uri="{FF2B5EF4-FFF2-40B4-BE49-F238E27FC236}">
                <a16:creationId xmlns:a16="http://schemas.microsoft.com/office/drawing/2014/main" id="{1DBA06C6-529E-48DD-8E6A-4B2F853A7B7E}"/>
              </a:ext>
            </a:extLst>
          </p:cNvPr>
          <p:cNvSpPr/>
          <p:nvPr/>
        </p:nvSpPr>
        <p:spPr>
          <a:xfrm>
            <a:off x="5402226" y="2546737"/>
            <a:ext cx="3558352" cy="2308324"/>
          </a:xfrm>
          <a:prstGeom prst="rect">
            <a:avLst/>
          </a:prstGeom>
        </p:spPr>
        <p:txBody>
          <a:bodyPr wrap="square">
            <a:spAutoFit/>
          </a:bodyPr>
          <a:lstStyle/>
          <a:p>
            <a:pPr lvl="0"/>
            <a:r>
              <a:rPr lang="ja-JP" altLang="en-US" b="1" dirty="0">
                <a:solidFill>
                  <a:schemeClr val="dk1"/>
                </a:solidFill>
                <a:latin typeface="Meiryo"/>
                <a:ea typeface="Meiryo"/>
                <a:cs typeface="Meiryo"/>
                <a:sym typeface="Meiryo"/>
              </a:rPr>
              <a:t>申込用紙の印刷</a:t>
            </a:r>
          </a:p>
          <a:p>
            <a:pPr lvl="0"/>
            <a:r>
              <a:rPr lang="ja-JP" altLang="en-US" sz="1600" b="1" dirty="0">
                <a:solidFill>
                  <a:schemeClr val="dk1"/>
                </a:solidFill>
                <a:latin typeface="Meiryo"/>
                <a:ea typeface="Meiryo"/>
                <a:cs typeface="Meiryo"/>
                <a:sym typeface="Meiryo"/>
              </a:rPr>
              <a:t>（ホームページにあります）</a:t>
            </a:r>
            <a:endParaRPr lang="ja-JP" altLang="en-US" sz="1600" dirty="0">
              <a:solidFill>
                <a:schemeClr val="dk1"/>
              </a:solidFill>
              <a:latin typeface="Meiryo"/>
              <a:ea typeface="Meiryo"/>
              <a:cs typeface="Meiryo"/>
              <a:sym typeface="Meiryo"/>
            </a:endParaRPr>
          </a:p>
          <a:p>
            <a:pPr lvl="0"/>
            <a:r>
              <a:rPr lang="ja-JP" altLang="en-US" sz="1600" dirty="0">
                <a:solidFill>
                  <a:schemeClr val="dk1"/>
                </a:solidFill>
                <a:latin typeface="Meiryo"/>
                <a:ea typeface="Meiryo"/>
                <a:cs typeface="Meiryo"/>
                <a:sym typeface="Meiryo"/>
              </a:rPr>
              <a:t>　　　　　　　　　　</a:t>
            </a:r>
          </a:p>
          <a:p>
            <a:pPr lvl="0"/>
            <a:endParaRPr lang="ja-JP" altLang="en-US" sz="1600" dirty="0">
              <a:solidFill>
                <a:schemeClr val="dk1"/>
              </a:solidFill>
              <a:latin typeface="Meiryo"/>
              <a:ea typeface="Meiryo"/>
              <a:cs typeface="Meiryo"/>
              <a:sym typeface="Meiryo"/>
            </a:endParaRPr>
          </a:p>
          <a:p>
            <a:pPr lvl="0"/>
            <a:r>
              <a:rPr lang="ja-JP" altLang="en-US" b="1" dirty="0">
                <a:solidFill>
                  <a:schemeClr val="dk1"/>
                </a:solidFill>
                <a:latin typeface="Meiryo"/>
                <a:ea typeface="Meiryo"/>
                <a:cs typeface="Meiryo"/>
                <a:sym typeface="Meiryo"/>
              </a:rPr>
              <a:t>身体障害者手帳コピーの添付</a:t>
            </a:r>
            <a:endParaRPr lang="en-US" altLang="ja-JP" b="1" dirty="0">
              <a:solidFill>
                <a:schemeClr val="dk1"/>
              </a:solidFill>
              <a:latin typeface="Meiryo"/>
              <a:ea typeface="Meiryo"/>
              <a:cs typeface="Meiryo"/>
              <a:sym typeface="Meiryo"/>
            </a:endParaRPr>
          </a:p>
          <a:p>
            <a:pPr lvl="0"/>
            <a:r>
              <a:rPr lang="ja-JP" altLang="en-US" sz="1400" dirty="0">
                <a:solidFill>
                  <a:schemeClr val="dk1"/>
                </a:solidFill>
                <a:latin typeface="Meiryo"/>
                <a:ea typeface="Meiryo"/>
                <a:cs typeface="Meiryo"/>
                <a:sym typeface="Meiryo"/>
              </a:rPr>
              <a:t>（または診断書等と本人確認書類）</a:t>
            </a:r>
            <a:endParaRPr lang="ja-JP" altLang="en-US" sz="1100" dirty="0">
              <a:solidFill>
                <a:schemeClr val="dk1"/>
              </a:solidFill>
              <a:latin typeface="Meiryo"/>
              <a:ea typeface="Meiryo"/>
              <a:cs typeface="Meiryo"/>
              <a:sym typeface="Meiryo"/>
            </a:endParaRPr>
          </a:p>
          <a:p>
            <a:pPr lvl="0"/>
            <a:endParaRPr lang="en-US" altLang="ja-JP" sz="1400" b="1" dirty="0">
              <a:solidFill>
                <a:schemeClr val="dk1"/>
              </a:solidFill>
              <a:latin typeface="Meiryo"/>
              <a:ea typeface="Meiryo"/>
              <a:cs typeface="Meiryo"/>
              <a:sym typeface="Meiryo"/>
            </a:endParaRPr>
          </a:p>
          <a:p>
            <a:pPr lvl="0"/>
            <a:endParaRPr lang="ja-JP" altLang="en-US" sz="1400" b="1" dirty="0">
              <a:solidFill>
                <a:schemeClr val="dk1"/>
              </a:solidFill>
              <a:latin typeface="Meiryo"/>
              <a:ea typeface="Meiryo"/>
              <a:cs typeface="Meiryo"/>
              <a:sym typeface="Meiryo"/>
            </a:endParaRPr>
          </a:p>
          <a:p>
            <a:pPr lvl="0"/>
            <a:r>
              <a:rPr lang="ja-JP" altLang="en-US" b="1" dirty="0">
                <a:solidFill>
                  <a:schemeClr val="dk1"/>
                </a:solidFill>
                <a:latin typeface="Meiryo"/>
                <a:ea typeface="Meiryo"/>
                <a:cs typeface="Meiryo"/>
                <a:sym typeface="Meiryo"/>
              </a:rPr>
              <a:t>必要事項を記入し、郵送</a:t>
            </a:r>
          </a:p>
        </p:txBody>
      </p:sp>
      <p:sp>
        <p:nvSpPr>
          <p:cNvPr id="5" name="正方形/長方形 4">
            <a:extLst>
              <a:ext uri="{FF2B5EF4-FFF2-40B4-BE49-F238E27FC236}">
                <a16:creationId xmlns:a16="http://schemas.microsoft.com/office/drawing/2014/main" id="{89DFA80E-7085-4618-8344-13BCB03FFFA8}"/>
              </a:ext>
            </a:extLst>
          </p:cNvPr>
          <p:cNvSpPr/>
          <p:nvPr/>
        </p:nvSpPr>
        <p:spPr>
          <a:xfrm>
            <a:off x="1130096" y="2585588"/>
            <a:ext cx="3558352" cy="2062103"/>
          </a:xfrm>
          <a:prstGeom prst="rect">
            <a:avLst/>
          </a:prstGeom>
        </p:spPr>
        <p:txBody>
          <a:bodyPr wrap="square">
            <a:spAutoFit/>
          </a:bodyPr>
          <a:lstStyle/>
          <a:p>
            <a:pPr lvl="0"/>
            <a:r>
              <a:rPr lang="ja-JP" altLang="en-US" b="1" dirty="0">
                <a:solidFill>
                  <a:schemeClr val="dk1"/>
                </a:solidFill>
                <a:latin typeface="Meiryo"/>
                <a:ea typeface="Meiryo"/>
                <a:cs typeface="Meiryo"/>
                <a:sym typeface="Meiryo"/>
              </a:rPr>
              <a:t>アプリをダウンロード</a:t>
            </a:r>
          </a:p>
          <a:p>
            <a:pPr lvl="0"/>
            <a:r>
              <a:rPr lang="en-US" altLang="ja-JP" sz="1200" dirty="0">
                <a:solidFill>
                  <a:schemeClr val="dk1"/>
                </a:solidFill>
                <a:latin typeface="Meiryo"/>
                <a:ea typeface="Meiryo"/>
                <a:cs typeface="Meiryo"/>
                <a:sym typeface="Meiryo"/>
              </a:rPr>
              <a:t>PC</a:t>
            </a:r>
            <a:r>
              <a:rPr lang="ja-JP" altLang="en-US" sz="1200" dirty="0">
                <a:solidFill>
                  <a:schemeClr val="dk1"/>
                </a:solidFill>
                <a:latin typeface="Meiryo"/>
                <a:ea typeface="Meiryo"/>
                <a:cs typeface="Meiryo"/>
                <a:sym typeface="Meiryo"/>
              </a:rPr>
              <a:t>（パソコン）からの申込はできません。</a:t>
            </a:r>
          </a:p>
          <a:p>
            <a:pPr lvl="0"/>
            <a:endParaRPr lang="ja-JP" altLang="en-US" sz="1600" dirty="0">
              <a:solidFill>
                <a:schemeClr val="dk1"/>
              </a:solidFill>
              <a:latin typeface="Meiryo"/>
              <a:ea typeface="Meiryo"/>
              <a:cs typeface="Meiryo"/>
              <a:sym typeface="Meiryo"/>
            </a:endParaRPr>
          </a:p>
          <a:p>
            <a:pPr lvl="0"/>
            <a:r>
              <a:rPr lang="ja-JP" altLang="en-US" b="1" dirty="0">
                <a:solidFill>
                  <a:schemeClr val="dk1"/>
                </a:solidFill>
                <a:latin typeface="Meiryo"/>
                <a:ea typeface="Meiryo"/>
                <a:cs typeface="Meiryo"/>
                <a:sym typeface="Meiryo"/>
              </a:rPr>
              <a:t>身体障害者手帳の写真添付</a:t>
            </a:r>
            <a:endParaRPr lang="en-US" altLang="ja-JP" b="1" dirty="0">
              <a:solidFill>
                <a:schemeClr val="dk1"/>
              </a:solidFill>
              <a:latin typeface="Meiryo"/>
              <a:ea typeface="Meiryo"/>
              <a:cs typeface="Meiryo"/>
              <a:sym typeface="Meiryo"/>
            </a:endParaRPr>
          </a:p>
          <a:p>
            <a:pPr lvl="0"/>
            <a:r>
              <a:rPr lang="ja-JP" altLang="en-US" sz="1400" dirty="0">
                <a:solidFill>
                  <a:schemeClr val="dk1"/>
                </a:solidFill>
                <a:latin typeface="Meiryo"/>
                <a:ea typeface="Meiryo"/>
                <a:cs typeface="Meiryo"/>
                <a:sym typeface="Meiryo"/>
              </a:rPr>
              <a:t>（または診断書等と本人確認書類）</a:t>
            </a:r>
            <a:endParaRPr lang="en-US" altLang="ja-JP" sz="1400" dirty="0">
              <a:solidFill>
                <a:schemeClr val="dk1"/>
              </a:solidFill>
              <a:latin typeface="Meiryo"/>
              <a:ea typeface="Meiryo"/>
              <a:cs typeface="Meiryo"/>
              <a:sym typeface="Meiryo"/>
            </a:endParaRPr>
          </a:p>
          <a:p>
            <a:pPr lvl="0"/>
            <a:endParaRPr lang="ja-JP" altLang="en-US" sz="1400" dirty="0">
              <a:solidFill>
                <a:schemeClr val="dk1"/>
              </a:solidFill>
              <a:latin typeface="Meiryo"/>
              <a:ea typeface="Meiryo"/>
              <a:cs typeface="Meiryo"/>
              <a:sym typeface="Meiryo"/>
            </a:endParaRPr>
          </a:p>
          <a:p>
            <a:pPr lvl="0"/>
            <a:r>
              <a:rPr lang="ja-JP" altLang="en-US" b="1" dirty="0">
                <a:solidFill>
                  <a:schemeClr val="dk1"/>
                </a:solidFill>
                <a:latin typeface="Meiryo"/>
                <a:ea typeface="Meiryo"/>
                <a:cs typeface="Meiryo"/>
                <a:sym typeface="Meiryo"/>
              </a:rPr>
              <a:t>必要事項を入力し、申請</a:t>
            </a:r>
            <a:endParaRPr lang="ja-JP" altLang="en-US" dirty="0">
              <a:solidFill>
                <a:schemeClr val="dk1"/>
              </a:solidFill>
              <a:latin typeface="Meiryo"/>
              <a:ea typeface="Meiryo"/>
              <a:cs typeface="Meiryo"/>
              <a:sym typeface="Meiryo"/>
            </a:endParaRPr>
          </a:p>
          <a:p>
            <a:pPr lvl="0"/>
            <a:endParaRPr lang="ja-JP" altLang="en-US" b="1" dirty="0">
              <a:solidFill>
                <a:schemeClr val="dk1"/>
              </a:solidFill>
              <a:latin typeface="Meiryo"/>
              <a:ea typeface="Meiryo"/>
              <a:cs typeface="Meiryo"/>
              <a:sym typeface="Meiryo"/>
            </a:endParaRPr>
          </a:p>
        </p:txBody>
      </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2" name="Google Shape;152;p39"/>
          <p:cNvSpPr txBox="1"/>
          <p:nvPr/>
        </p:nvSpPr>
        <p:spPr>
          <a:xfrm>
            <a:off x="273682" y="464254"/>
            <a:ext cx="5697035" cy="356636"/>
          </a:xfrm>
          <a:prstGeom prst="rect">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rmAutofit/>
          </a:bodyPr>
          <a:lstStyle/>
          <a:p>
            <a:pPr>
              <a:lnSpc>
                <a:spcPct val="90000"/>
              </a:lnSpc>
              <a:buClr>
                <a:schemeClr val="dk1"/>
              </a:buClr>
              <a:buSzPts val="2400"/>
            </a:pPr>
            <a:r>
              <a:rPr lang="ja-JP" altLang="en-US" b="1">
                <a:solidFill>
                  <a:schemeClr val="dk1"/>
                </a:solidFill>
                <a:latin typeface="Meiryo"/>
                <a:ea typeface="Meiryo"/>
                <a:cs typeface="Meiryo"/>
                <a:sym typeface="Meiryo"/>
              </a:rPr>
              <a:t>アプリのダウンロード</a:t>
            </a:r>
            <a:endParaRPr sz="1050">
              <a:solidFill>
                <a:srgbClr val="000000"/>
              </a:solidFill>
              <a:latin typeface="Arial"/>
              <a:ea typeface="Arial"/>
              <a:cs typeface="Arial"/>
              <a:sym typeface="Arial"/>
            </a:endParaRPr>
          </a:p>
        </p:txBody>
      </p:sp>
      <p:sp>
        <p:nvSpPr>
          <p:cNvPr id="153" name="Google Shape;153;p39"/>
          <p:cNvSpPr txBox="1"/>
          <p:nvPr/>
        </p:nvSpPr>
        <p:spPr>
          <a:xfrm>
            <a:off x="4620717" y="464254"/>
            <a:ext cx="1350000" cy="356636"/>
          </a:xfrm>
          <a:prstGeom prst="rect">
            <a:avLst/>
          </a:prstGeom>
          <a:solidFill>
            <a:srgbClr val="FFF2CC"/>
          </a:solidFill>
          <a:ln>
            <a:noFill/>
          </a:ln>
        </p:spPr>
        <p:txBody>
          <a:bodyPr spcFirstLastPara="1" wrap="square" lIns="68569" tIns="34275" rIns="68569" bIns="34275" anchor="ctr" anchorCtr="0">
            <a:normAutofit/>
          </a:bodyPr>
          <a:lstStyle/>
          <a:p>
            <a:pPr>
              <a:lnSpc>
                <a:spcPct val="90000"/>
              </a:lnSpc>
              <a:buClr>
                <a:srgbClr val="000000"/>
              </a:buClr>
              <a:buSzPts val="1800"/>
            </a:pPr>
            <a:r>
              <a:rPr lang="en-US" altLang="ja-JP" sz="1350" b="1" dirty="0">
                <a:solidFill>
                  <a:schemeClr val="dk1"/>
                </a:solidFill>
                <a:latin typeface="Meiryo"/>
                <a:ea typeface="Meiryo"/>
                <a:cs typeface="Meiryo"/>
                <a:sym typeface="Meiryo"/>
              </a:rPr>
              <a:t>【iOS</a:t>
            </a:r>
            <a:r>
              <a:rPr lang="ja-JP" altLang="en-US" sz="1350" b="1" dirty="0">
                <a:solidFill>
                  <a:schemeClr val="dk1"/>
                </a:solidFill>
                <a:latin typeface="Meiryo"/>
                <a:ea typeface="Meiryo"/>
                <a:cs typeface="Meiryo"/>
                <a:sym typeface="Meiryo"/>
              </a:rPr>
              <a:t>の場合</a:t>
            </a:r>
            <a:r>
              <a:rPr lang="en-US" altLang="ja-JP" sz="1350" b="1" dirty="0">
                <a:solidFill>
                  <a:schemeClr val="dk1"/>
                </a:solidFill>
                <a:latin typeface="Meiryo"/>
                <a:ea typeface="Meiryo"/>
                <a:cs typeface="Meiryo"/>
                <a:sym typeface="Meiryo"/>
              </a:rPr>
              <a:t>】</a:t>
            </a:r>
            <a:endParaRPr sz="1350" dirty="0">
              <a:solidFill>
                <a:srgbClr val="000000"/>
              </a:solidFill>
              <a:latin typeface="Arial"/>
              <a:ea typeface="Arial"/>
              <a:cs typeface="Arial"/>
              <a:sym typeface="Arial"/>
            </a:endParaRPr>
          </a:p>
        </p:txBody>
      </p:sp>
      <p:sp>
        <p:nvSpPr>
          <p:cNvPr id="154" name="Google Shape;154;p39"/>
          <p:cNvSpPr txBox="1"/>
          <p:nvPr/>
        </p:nvSpPr>
        <p:spPr>
          <a:xfrm>
            <a:off x="471637" y="5210011"/>
            <a:ext cx="2078685" cy="438551"/>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①「</a:t>
            </a:r>
            <a:r>
              <a:rPr lang="en-US" altLang="ja-JP" sz="1200" b="1">
                <a:solidFill>
                  <a:schemeClr val="dk1"/>
                </a:solidFill>
                <a:latin typeface="Meiryo"/>
                <a:ea typeface="Meiryo"/>
                <a:cs typeface="Meiryo"/>
                <a:sym typeface="Meiryo"/>
              </a:rPr>
              <a:t>App Store</a:t>
            </a:r>
            <a:r>
              <a:rPr lang="ja-JP" altLang="en-US" sz="1200" b="1">
                <a:solidFill>
                  <a:schemeClr val="dk1"/>
                </a:solidFill>
                <a:latin typeface="Meiryo"/>
                <a:ea typeface="Meiryo"/>
                <a:cs typeface="Meiryo"/>
                <a:sym typeface="Meiryo"/>
              </a:rPr>
              <a:t>」をタップする</a:t>
            </a:r>
            <a:endParaRPr sz="1200" b="1">
              <a:solidFill>
                <a:schemeClr val="dk1"/>
              </a:solidFill>
              <a:latin typeface="Meiryo"/>
              <a:ea typeface="Meiryo"/>
              <a:cs typeface="Meiryo"/>
              <a:sym typeface="Meiryo"/>
            </a:endParaRPr>
          </a:p>
        </p:txBody>
      </p:sp>
      <p:sp>
        <p:nvSpPr>
          <p:cNvPr id="157" name="Google Shape;157;p39"/>
          <p:cNvSpPr txBox="1"/>
          <p:nvPr/>
        </p:nvSpPr>
        <p:spPr>
          <a:xfrm>
            <a:off x="6577897" y="5157243"/>
            <a:ext cx="2045865"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④電話リレーサービスのアプリがダウンロードされ、アイコンが追加される</a:t>
            </a:r>
            <a:endParaRPr sz="1200" b="1" dirty="0">
              <a:solidFill>
                <a:schemeClr val="dk1"/>
              </a:solidFill>
              <a:latin typeface="Meiryo"/>
              <a:ea typeface="Meiryo"/>
              <a:cs typeface="Meiryo"/>
              <a:sym typeface="Meiryo"/>
            </a:endParaRPr>
          </a:p>
        </p:txBody>
      </p:sp>
      <p:pic>
        <p:nvPicPr>
          <p:cNvPr id="159" name="Google Shape;159;p39" descr="図形&#10;&#10;自動的に生成された説明"/>
          <p:cNvPicPr preferRelativeResize="0"/>
          <p:nvPr/>
        </p:nvPicPr>
        <p:blipFill rotWithShape="1">
          <a:blip r:embed="rId3">
            <a:alphaModFix/>
          </a:blip>
          <a:srcRect/>
          <a:stretch/>
        </p:blipFill>
        <p:spPr>
          <a:xfrm>
            <a:off x="562439" y="1597753"/>
            <a:ext cx="1883276" cy="3578224"/>
          </a:xfrm>
          <a:prstGeom prst="rect">
            <a:avLst/>
          </a:prstGeom>
          <a:noFill/>
          <a:ln>
            <a:noFill/>
          </a:ln>
        </p:spPr>
      </p:pic>
      <p:sp>
        <p:nvSpPr>
          <p:cNvPr id="162" name="Google Shape;162;p39"/>
          <p:cNvSpPr/>
          <p:nvPr/>
        </p:nvSpPr>
        <p:spPr>
          <a:xfrm>
            <a:off x="656148" y="1731373"/>
            <a:ext cx="352063" cy="352067"/>
          </a:xfrm>
          <a:prstGeom prst="rect">
            <a:avLst/>
          </a:prstGeom>
          <a:noFill/>
          <a:ln w="5715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172" name="Google Shape;172;p39"/>
          <p:cNvSpPr/>
          <p:nvPr/>
        </p:nvSpPr>
        <p:spPr>
          <a:xfrm>
            <a:off x="2042394" y="4798390"/>
            <a:ext cx="231684" cy="236220"/>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173" name="Google Shape;173;p39"/>
          <p:cNvSpPr/>
          <p:nvPr/>
        </p:nvSpPr>
        <p:spPr>
          <a:xfrm>
            <a:off x="1596552" y="4790770"/>
            <a:ext cx="231684" cy="236220"/>
          </a:xfrm>
          <a:prstGeom prst="roundRect">
            <a:avLst>
              <a:gd name="adj" fmla="val 16667"/>
            </a:avLst>
          </a:prstGeom>
          <a:solidFill>
            <a:srgbClr val="FF0000"/>
          </a:solidFill>
          <a:ln w="9525" cap="flat" cmpd="sng">
            <a:solidFill>
              <a:srgbClr val="EB792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174" name="Google Shape;174;p39"/>
          <p:cNvSpPr/>
          <p:nvPr/>
        </p:nvSpPr>
        <p:spPr>
          <a:xfrm>
            <a:off x="1168617" y="4798513"/>
            <a:ext cx="231684" cy="236220"/>
          </a:xfrm>
          <a:prstGeom prst="roundRect">
            <a:avLst>
              <a:gd name="adj" fmla="val 16667"/>
            </a:avLst>
          </a:prstGeom>
          <a:gradFill>
            <a:gsLst>
              <a:gs pos="0">
                <a:srgbClr val="489BE7"/>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175" name="Google Shape;175;p39"/>
          <p:cNvSpPr/>
          <p:nvPr/>
        </p:nvSpPr>
        <p:spPr>
          <a:xfrm>
            <a:off x="739197" y="4790770"/>
            <a:ext cx="231684" cy="236220"/>
          </a:xfrm>
          <a:prstGeom prst="roundRect">
            <a:avLst>
              <a:gd name="adj" fmla="val 16667"/>
            </a:avLst>
          </a:prstGeom>
          <a:gradFill>
            <a:gsLst>
              <a:gs pos="0">
                <a:srgbClr val="6DBC37"/>
              </a:gs>
              <a:gs pos="100000">
                <a:srgbClr val="B8FE9C"/>
              </a:gs>
            </a:gsLst>
            <a:lin ang="16200000" scaled="0"/>
          </a:gradFill>
          <a:ln w="9525" cap="flat" cmpd="sng">
            <a:solidFill>
              <a:srgbClr val="6CAB4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grpSp>
        <p:nvGrpSpPr>
          <p:cNvPr id="7" name="グループ化 6">
            <a:extLst>
              <a:ext uri="{FF2B5EF4-FFF2-40B4-BE49-F238E27FC236}">
                <a16:creationId xmlns:a16="http://schemas.microsoft.com/office/drawing/2014/main" id="{C8A0B1D9-0F90-4EB0-ABBB-954416F4E60D}"/>
              </a:ext>
            </a:extLst>
          </p:cNvPr>
          <p:cNvGrpSpPr/>
          <p:nvPr/>
        </p:nvGrpSpPr>
        <p:grpSpPr>
          <a:xfrm>
            <a:off x="6558464" y="1547717"/>
            <a:ext cx="1883276" cy="3572681"/>
            <a:chOff x="6692089" y="1551182"/>
            <a:chExt cx="1883276" cy="3572681"/>
          </a:xfrm>
        </p:grpSpPr>
        <p:pic>
          <p:nvPicPr>
            <p:cNvPr id="166" name="Google Shape;166;p39"/>
            <p:cNvPicPr preferRelativeResize="0"/>
            <p:nvPr/>
          </p:nvPicPr>
          <p:blipFill rotWithShape="1">
            <a:blip r:embed="rId4">
              <a:alphaModFix/>
            </a:blip>
            <a:srcRect/>
            <a:stretch/>
          </p:blipFill>
          <p:spPr>
            <a:xfrm>
              <a:off x="6692089" y="1551182"/>
              <a:ext cx="1883276" cy="3572681"/>
            </a:xfrm>
            <a:prstGeom prst="rect">
              <a:avLst/>
            </a:prstGeom>
            <a:noFill/>
            <a:ln>
              <a:noFill/>
            </a:ln>
          </p:spPr>
        </p:pic>
        <p:sp>
          <p:nvSpPr>
            <p:cNvPr id="167" name="Google Shape;167;p39"/>
            <p:cNvSpPr/>
            <p:nvPr/>
          </p:nvSpPr>
          <p:spPr>
            <a:xfrm rot="10800000" flipH="1">
              <a:off x="7242559" y="1681181"/>
              <a:ext cx="350063" cy="414419"/>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176" name="Google Shape;176;p39"/>
            <p:cNvSpPr/>
            <p:nvPr/>
          </p:nvSpPr>
          <p:spPr>
            <a:xfrm>
              <a:off x="8190864" y="4734513"/>
              <a:ext cx="231684" cy="236220"/>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177" name="Google Shape;177;p39"/>
            <p:cNvSpPr/>
            <p:nvPr/>
          </p:nvSpPr>
          <p:spPr>
            <a:xfrm>
              <a:off x="7706224" y="4741294"/>
              <a:ext cx="231684" cy="236220"/>
            </a:xfrm>
            <a:prstGeom prst="roundRect">
              <a:avLst>
                <a:gd name="adj" fmla="val 16667"/>
              </a:avLst>
            </a:prstGeom>
            <a:solidFill>
              <a:srgbClr val="FF0000"/>
            </a:solidFill>
            <a:ln w="9525" cap="flat" cmpd="sng">
              <a:solidFill>
                <a:srgbClr val="EB792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178" name="Google Shape;178;p39"/>
            <p:cNvSpPr/>
            <p:nvPr/>
          </p:nvSpPr>
          <p:spPr>
            <a:xfrm>
              <a:off x="7294227" y="4742256"/>
              <a:ext cx="231684" cy="236220"/>
            </a:xfrm>
            <a:prstGeom prst="roundRect">
              <a:avLst>
                <a:gd name="adj" fmla="val 16667"/>
              </a:avLst>
            </a:prstGeom>
            <a:gradFill>
              <a:gsLst>
                <a:gs pos="0">
                  <a:srgbClr val="489BE7"/>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179" name="Google Shape;179;p39"/>
            <p:cNvSpPr/>
            <p:nvPr/>
          </p:nvSpPr>
          <p:spPr>
            <a:xfrm>
              <a:off x="6902907" y="4734513"/>
              <a:ext cx="231684" cy="236220"/>
            </a:xfrm>
            <a:prstGeom prst="roundRect">
              <a:avLst>
                <a:gd name="adj" fmla="val 16667"/>
              </a:avLst>
            </a:prstGeom>
            <a:gradFill>
              <a:gsLst>
                <a:gs pos="0">
                  <a:srgbClr val="6DBC37"/>
                </a:gs>
                <a:gs pos="100000">
                  <a:srgbClr val="B8FE9C"/>
                </a:gs>
              </a:gsLst>
              <a:lin ang="16200000" scaled="0"/>
            </a:gradFill>
            <a:ln w="9525" cap="flat" cmpd="sng">
              <a:solidFill>
                <a:srgbClr val="6CAB4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grpSp>
      <p:grpSp>
        <p:nvGrpSpPr>
          <p:cNvPr id="5" name="グループ化 4">
            <a:extLst>
              <a:ext uri="{FF2B5EF4-FFF2-40B4-BE49-F238E27FC236}">
                <a16:creationId xmlns:a16="http://schemas.microsoft.com/office/drawing/2014/main" id="{84002579-AC81-47C4-9CAB-3BC3D1AAB23C}"/>
              </a:ext>
            </a:extLst>
          </p:cNvPr>
          <p:cNvGrpSpPr/>
          <p:nvPr/>
        </p:nvGrpSpPr>
        <p:grpSpPr>
          <a:xfrm>
            <a:off x="2525298" y="1597753"/>
            <a:ext cx="1920666" cy="3895821"/>
            <a:chOff x="2053661" y="1568877"/>
            <a:chExt cx="1920666" cy="3895821"/>
          </a:xfrm>
        </p:grpSpPr>
        <p:sp>
          <p:nvSpPr>
            <p:cNvPr id="155" name="Google Shape;155;p39"/>
            <p:cNvSpPr txBox="1"/>
            <p:nvPr/>
          </p:nvSpPr>
          <p:spPr>
            <a:xfrm>
              <a:off x="2138537" y="5210813"/>
              <a:ext cx="1835790" cy="253885"/>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②「検索」をタップする</a:t>
              </a:r>
              <a:endParaRPr sz="1200" b="1">
                <a:solidFill>
                  <a:schemeClr val="dk1"/>
                </a:solidFill>
                <a:latin typeface="Meiryo"/>
                <a:ea typeface="Meiryo"/>
                <a:cs typeface="Meiryo"/>
                <a:sym typeface="Meiryo"/>
              </a:endParaRPr>
            </a:p>
          </p:txBody>
        </p:sp>
        <p:pic>
          <p:nvPicPr>
            <p:cNvPr id="160" name="Google Shape;160;p39" descr="グラフィカル ユーザー インターフェイス, アプリケーション&#10;&#10;自動的に生成された説明"/>
            <p:cNvPicPr preferRelativeResize="0"/>
            <p:nvPr/>
          </p:nvPicPr>
          <p:blipFill rotWithShape="1">
            <a:blip r:embed="rId5">
              <a:alphaModFix/>
            </a:blip>
            <a:srcRect/>
            <a:stretch/>
          </p:blipFill>
          <p:spPr>
            <a:xfrm>
              <a:off x="2053661" y="1568877"/>
              <a:ext cx="1883276" cy="3578224"/>
            </a:xfrm>
            <a:prstGeom prst="rect">
              <a:avLst/>
            </a:prstGeom>
            <a:noFill/>
            <a:ln w="9525" cap="flat" cmpd="sng">
              <a:solidFill>
                <a:schemeClr val="dk1"/>
              </a:solidFill>
              <a:prstDash val="solid"/>
              <a:round/>
              <a:headEnd type="none" w="sm" len="sm"/>
              <a:tailEnd type="none" w="sm" len="sm"/>
            </a:ln>
          </p:spPr>
        </p:pic>
        <p:sp>
          <p:nvSpPr>
            <p:cNvPr id="165" name="Google Shape;165;p39"/>
            <p:cNvSpPr/>
            <p:nvPr/>
          </p:nvSpPr>
          <p:spPr>
            <a:xfrm>
              <a:off x="3594914" y="4744031"/>
              <a:ext cx="290892" cy="299761"/>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168" name="Google Shape;168;p39"/>
            <p:cNvSpPr/>
            <p:nvPr/>
          </p:nvSpPr>
          <p:spPr>
            <a:xfrm>
              <a:off x="2469606" y="3725448"/>
              <a:ext cx="806153" cy="1013460"/>
            </a:xfrm>
            <a:prstGeom prst="rect">
              <a:avLst/>
            </a:prstGeom>
            <a:solidFill>
              <a:schemeClr val="lt1"/>
            </a:solidFill>
            <a:ln>
              <a:noFill/>
            </a:ln>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169" name="Google Shape;169;p39"/>
            <p:cNvSpPr/>
            <p:nvPr/>
          </p:nvSpPr>
          <p:spPr>
            <a:xfrm>
              <a:off x="2144249" y="3638943"/>
              <a:ext cx="304200" cy="327825"/>
            </a:xfrm>
            <a:prstGeom prst="roundRect">
              <a:avLst>
                <a:gd name="adj" fmla="val 16667"/>
              </a:avLst>
            </a:prstGeom>
            <a:solidFill>
              <a:srgbClr val="F4B08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170" name="Google Shape;170;p39"/>
            <p:cNvSpPr/>
            <p:nvPr/>
          </p:nvSpPr>
          <p:spPr>
            <a:xfrm>
              <a:off x="2144249" y="3995339"/>
              <a:ext cx="304200" cy="327825"/>
            </a:xfrm>
            <a:prstGeom prst="roundRect">
              <a:avLst>
                <a:gd name="adj" fmla="val 16667"/>
              </a:avLst>
            </a:prstGeom>
            <a:solidFill>
              <a:srgbClr val="00B0F0"/>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171" name="Google Shape;171;p39"/>
            <p:cNvSpPr/>
            <p:nvPr/>
          </p:nvSpPr>
          <p:spPr>
            <a:xfrm>
              <a:off x="2144249" y="4355792"/>
              <a:ext cx="273150" cy="245925"/>
            </a:xfrm>
            <a:prstGeom prst="roundRect">
              <a:avLst>
                <a:gd name="adj" fmla="val 16667"/>
              </a:avLst>
            </a:prstGeom>
            <a:gradFill>
              <a:gsLst>
                <a:gs pos="0">
                  <a:srgbClr val="FFD300"/>
                </a:gs>
                <a:gs pos="100000">
                  <a:srgbClr val="FFEF63"/>
                </a:gs>
              </a:gsLst>
              <a:lin ang="16200000" scaled="0"/>
            </a:gradFill>
            <a:ln w="9525" cap="flat" cmpd="sng">
              <a:solidFill>
                <a:srgbClr val="FFBE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180" name="Google Shape;180;p39"/>
            <p:cNvSpPr/>
            <p:nvPr/>
          </p:nvSpPr>
          <p:spPr>
            <a:xfrm>
              <a:off x="2502025" y="2590132"/>
              <a:ext cx="1037025" cy="715050"/>
            </a:xfrm>
            <a:prstGeom prst="rect">
              <a:avLst/>
            </a:prstGeom>
            <a:solidFill>
              <a:schemeClr val="lt1"/>
            </a:solidFill>
            <a:ln>
              <a:noFill/>
            </a:ln>
          </p:spPr>
          <p:txBody>
            <a:bodyPr spcFirstLastPara="1" wrap="square" lIns="68569" tIns="68569" rIns="68569" bIns="68569" anchor="ctr" anchorCtr="0">
              <a:noAutofit/>
            </a:bodyPr>
            <a:lstStyle/>
            <a:p>
              <a:endParaRPr sz="1350"/>
            </a:p>
          </p:txBody>
        </p:sp>
      </p:grpSp>
      <p:grpSp>
        <p:nvGrpSpPr>
          <p:cNvPr id="6" name="グループ化 5">
            <a:extLst>
              <a:ext uri="{FF2B5EF4-FFF2-40B4-BE49-F238E27FC236}">
                <a16:creationId xmlns:a16="http://schemas.microsoft.com/office/drawing/2014/main" id="{7B3E6177-7335-402E-8608-A9D92CA1FED1}"/>
              </a:ext>
            </a:extLst>
          </p:cNvPr>
          <p:cNvGrpSpPr/>
          <p:nvPr/>
        </p:nvGrpSpPr>
        <p:grpSpPr>
          <a:xfrm>
            <a:off x="4467895" y="1580058"/>
            <a:ext cx="2025430" cy="4259270"/>
            <a:chOff x="4419600" y="1511047"/>
            <a:chExt cx="2025430" cy="4259270"/>
          </a:xfrm>
        </p:grpSpPr>
        <p:sp>
          <p:nvSpPr>
            <p:cNvPr id="156" name="Google Shape;156;p39"/>
            <p:cNvSpPr txBox="1"/>
            <p:nvPr/>
          </p:nvSpPr>
          <p:spPr>
            <a:xfrm>
              <a:off x="4500776" y="5147100"/>
              <a:ext cx="1944254"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③検索窓に「電話リレーサービス」と入力し、「検索」をタップする</a:t>
              </a:r>
              <a:endParaRPr sz="1200" b="1" dirty="0">
                <a:solidFill>
                  <a:schemeClr val="dk1"/>
                </a:solidFill>
                <a:latin typeface="Meiryo"/>
                <a:ea typeface="Meiryo"/>
                <a:cs typeface="Meiryo"/>
                <a:sym typeface="Meiryo"/>
              </a:endParaRPr>
            </a:p>
          </p:txBody>
        </p:sp>
        <p:pic>
          <p:nvPicPr>
            <p:cNvPr id="161" name="Google Shape;161;p39" descr="テーブル&#10;&#10;自動的に生成された説明"/>
            <p:cNvPicPr preferRelativeResize="0"/>
            <p:nvPr/>
          </p:nvPicPr>
          <p:blipFill rotWithShape="1">
            <a:blip r:embed="rId6">
              <a:alphaModFix/>
            </a:blip>
            <a:srcRect/>
            <a:stretch/>
          </p:blipFill>
          <p:spPr>
            <a:xfrm>
              <a:off x="4470133" y="1511047"/>
              <a:ext cx="1883275" cy="3578226"/>
            </a:xfrm>
            <a:prstGeom prst="rect">
              <a:avLst/>
            </a:prstGeom>
            <a:noFill/>
            <a:ln w="9525" cap="flat" cmpd="sng">
              <a:solidFill>
                <a:schemeClr val="dk2"/>
              </a:solidFill>
              <a:prstDash val="solid"/>
              <a:round/>
              <a:headEnd type="none" w="sm" len="sm"/>
              <a:tailEnd type="none" w="sm" len="sm"/>
            </a:ln>
          </p:spPr>
        </p:pic>
        <p:sp>
          <p:nvSpPr>
            <p:cNvPr id="163" name="Google Shape;163;p39"/>
            <p:cNvSpPr/>
            <p:nvPr/>
          </p:nvSpPr>
          <p:spPr>
            <a:xfrm>
              <a:off x="4626894" y="1659422"/>
              <a:ext cx="877920" cy="125730"/>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164" name="Google Shape;164;p39"/>
            <p:cNvSpPr/>
            <p:nvPr/>
          </p:nvSpPr>
          <p:spPr>
            <a:xfrm>
              <a:off x="6049493" y="4384717"/>
              <a:ext cx="265651" cy="334899"/>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2" name="AutoShape 2" descr="IMG_0169.PNG">
              <a:extLst>
                <a:ext uri="{FF2B5EF4-FFF2-40B4-BE49-F238E27FC236}">
                  <a16:creationId xmlns:a16="http://schemas.microsoft.com/office/drawing/2014/main" id="{9915D919-E706-4231-954F-DE5D6D46A34A}"/>
                </a:ext>
              </a:extLst>
            </p:cNvPr>
            <p:cNvSpPr>
              <a:spLocks noChangeAspect="1" noChangeArrowheads="1"/>
            </p:cNvSpPr>
            <p:nvPr/>
          </p:nvSpPr>
          <p:spPr bwMode="auto">
            <a:xfrm>
              <a:off x="4419600" y="3276600"/>
              <a:ext cx="304800" cy="191651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pic>
        <p:nvPicPr>
          <p:cNvPr id="4" name="図 3">
            <a:extLst>
              <a:ext uri="{FF2B5EF4-FFF2-40B4-BE49-F238E27FC236}">
                <a16:creationId xmlns:a16="http://schemas.microsoft.com/office/drawing/2014/main" id="{4AFB9602-B8E8-44E6-9529-48FCEE7D646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1970" y="2002538"/>
            <a:ext cx="1786544" cy="1624564"/>
          </a:xfrm>
          <a:prstGeom prst="rect">
            <a:avLst/>
          </a:prstGeom>
        </p:spPr>
      </p:pic>
    </p:spTree>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40"/>
          <p:cNvSpPr txBox="1"/>
          <p:nvPr/>
        </p:nvSpPr>
        <p:spPr>
          <a:xfrm>
            <a:off x="212692" y="427430"/>
            <a:ext cx="5697035" cy="356636"/>
          </a:xfrm>
          <a:prstGeom prst="rect">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rmAutofit/>
          </a:bodyPr>
          <a:lstStyle/>
          <a:p>
            <a:pPr>
              <a:lnSpc>
                <a:spcPct val="90000"/>
              </a:lnSpc>
              <a:buClr>
                <a:schemeClr val="dk1"/>
              </a:buClr>
              <a:buSzPts val="2400"/>
            </a:pPr>
            <a:r>
              <a:rPr lang="ja-JP" altLang="en-US" b="1" dirty="0">
                <a:solidFill>
                  <a:schemeClr val="dk1"/>
                </a:solidFill>
                <a:latin typeface="Meiryo"/>
                <a:ea typeface="Meiryo"/>
                <a:cs typeface="Meiryo"/>
                <a:sym typeface="Meiryo"/>
              </a:rPr>
              <a:t>アプリのダウンロード</a:t>
            </a:r>
            <a:endParaRPr sz="1050" dirty="0">
              <a:solidFill>
                <a:srgbClr val="000000"/>
              </a:solidFill>
              <a:latin typeface="Arial"/>
              <a:ea typeface="Arial"/>
              <a:cs typeface="Arial"/>
              <a:sym typeface="Arial"/>
            </a:endParaRPr>
          </a:p>
        </p:txBody>
      </p:sp>
      <p:sp>
        <p:nvSpPr>
          <p:cNvPr id="186" name="Google Shape;186;p40"/>
          <p:cNvSpPr txBox="1"/>
          <p:nvPr/>
        </p:nvSpPr>
        <p:spPr>
          <a:xfrm>
            <a:off x="3995251" y="427430"/>
            <a:ext cx="1914476" cy="356636"/>
          </a:xfrm>
          <a:prstGeom prst="rect">
            <a:avLst/>
          </a:prstGeom>
          <a:solidFill>
            <a:srgbClr val="FFF2CC"/>
          </a:solidFill>
          <a:ln>
            <a:noFill/>
          </a:ln>
        </p:spPr>
        <p:txBody>
          <a:bodyPr spcFirstLastPara="1" wrap="square" lIns="68569" tIns="34275" rIns="68569" bIns="34275" anchor="ctr" anchorCtr="0">
            <a:normAutofit/>
          </a:bodyPr>
          <a:lstStyle/>
          <a:p>
            <a:pPr>
              <a:lnSpc>
                <a:spcPct val="90000"/>
              </a:lnSpc>
              <a:buClr>
                <a:srgbClr val="000000"/>
              </a:buClr>
              <a:buSzPts val="1800"/>
            </a:pPr>
            <a:r>
              <a:rPr lang="en-US" altLang="ja-JP" sz="1350" b="1" dirty="0">
                <a:solidFill>
                  <a:schemeClr val="dk1"/>
                </a:solidFill>
                <a:latin typeface="Meiryo"/>
                <a:ea typeface="Meiryo"/>
                <a:cs typeface="Meiryo"/>
                <a:sym typeface="Meiryo"/>
              </a:rPr>
              <a:t>【Android</a:t>
            </a:r>
            <a:r>
              <a:rPr lang="ja-JP" altLang="en-US" sz="1350" b="1" dirty="0">
                <a:solidFill>
                  <a:schemeClr val="dk1"/>
                </a:solidFill>
                <a:latin typeface="Meiryo"/>
                <a:ea typeface="Meiryo"/>
                <a:cs typeface="Meiryo"/>
                <a:sym typeface="Meiryo"/>
              </a:rPr>
              <a:t>の場合</a:t>
            </a:r>
            <a:r>
              <a:rPr lang="en-US" altLang="ja-JP" sz="1350" b="1" dirty="0">
                <a:solidFill>
                  <a:schemeClr val="dk1"/>
                </a:solidFill>
                <a:latin typeface="Meiryo"/>
                <a:ea typeface="Meiryo"/>
                <a:cs typeface="Meiryo"/>
                <a:sym typeface="Meiryo"/>
              </a:rPr>
              <a:t>】</a:t>
            </a:r>
            <a:endParaRPr sz="1350" dirty="0">
              <a:solidFill>
                <a:srgbClr val="000000"/>
              </a:solidFill>
              <a:latin typeface="Arial"/>
              <a:ea typeface="Arial"/>
              <a:cs typeface="Arial"/>
              <a:sym typeface="Arial"/>
            </a:endParaRPr>
          </a:p>
        </p:txBody>
      </p:sp>
      <p:sp>
        <p:nvSpPr>
          <p:cNvPr id="187" name="Google Shape;187;p40"/>
          <p:cNvSpPr txBox="1"/>
          <p:nvPr/>
        </p:nvSpPr>
        <p:spPr>
          <a:xfrm>
            <a:off x="385755" y="4791467"/>
            <a:ext cx="2077676" cy="438551"/>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①「</a:t>
            </a:r>
            <a:r>
              <a:rPr lang="en-US" altLang="ja-JP" sz="1200" b="1">
                <a:solidFill>
                  <a:schemeClr val="dk1"/>
                </a:solidFill>
                <a:latin typeface="Meiryo"/>
                <a:ea typeface="Meiryo"/>
                <a:cs typeface="Meiryo"/>
                <a:sym typeface="Meiryo"/>
              </a:rPr>
              <a:t>Play</a:t>
            </a:r>
            <a:r>
              <a:rPr lang="ja-JP" altLang="en-US" sz="1200" b="1">
                <a:solidFill>
                  <a:schemeClr val="dk1"/>
                </a:solidFill>
                <a:latin typeface="Meiryo"/>
                <a:ea typeface="Meiryo"/>
                <a:cs typeface="Meiryo"/>
                <a:sym typeface="Meiryo"/>
              </a:rPr>
              <a:t>ストア」をタップする</a:t>
            </a:r>
            <a:endParaRPr sz="1200" b="1">
              <a:solidFill>
                <a:schemeClr val="dk1"/>
              </a:solidFill>
              <a:latin typeface="Meiryo"/>
              <a:ea typeface="Meiryo"/>
              <a:cs typeface="Meiryo"/>
              <a:sym typeface="Meiryo"/>
            </a:endParaRPr>
          </a:p>
        </p:txBody>
      </p:sp>
      <p:sp>
        <p:nvSpPr>
          <p:cNvPr id="188" name="Google Shape;188;p40"/>
          <p:cNvSpPr txBox="1"/>
          <p:nvPr/>
        </p:nvSpPr>
        <p:spPr>
          <a:xfrm>
            <a:off x="2513697" y="4849191"/>
            <a:ext cx="1835790" cy="253885"/>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②検索窓をタップする</a:t>
            </a:r>
            <a:endParaRPr sz="1200" b="1">
              <a:solidFill>
                <a:schemeClr val="dk1"/>
              </a:solidFill>
              <a:latin typeface="Meiryo"/>
              <a:ea typeface="Meiryo"/>
              <a:cs typeface="Meiryo"/>
              <a:sym typeface="Meiryo"/>
            </a:endParaRPr>
          </a:p>
        </p:txBody>
      </p:sp>
      <p:sp>
        <p:nvSpPr>
          <p:cNvPr id="189" name="Google Shape;189;p40"/>
          <p:cNvSpPr txBox="1"/>
          <p:nvPr/>
        </p:nvSpPr>
        <p:spPr>
          <a:xfrm>
            <a:off x="4582419" y="4791468"/>
            <a:ext cx="2038196"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③検索窓に「電話リレーサービス」と入力し、「検索」をタップする</a:t>
            </a:r>
            <a:endParaRPr sz="1200" b="1">
              <a:solidFill>
                <a:schemeClr val="dk1"/>
              </a:solidFill>
              <a:latin typeface="Meiryo"/>
              <a:ea typeface="Meiryo"/>
              <a:cs typeface="Meiryo"/>
              <a:sym typeface="Meiryo"/>
            </a:endParaRPr>
          </a:p>
        </p:txBody>
      </p:sp>
      <p:sp>
        <p:nvSpPr>
          <p:cNvPr id="190" name="Google Shape;190;p40"/>
          <p:cNvSpPr txBox="1"/>
          <p:nvPr/>
        </p:nvSpPr>
        <p:spPr>
          <a:xfrm>
            <a:off x="6720049" y="4791467"/>
            <a:ext cx="2038196"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④電話リレーサービスのアプリがダウンロードされ、アイコンが追加される</a:t>
            </a:r>
            <a:endParaRPr sz="1200" b="1">
              <a:solidFill>
                <a:schemeClr val="dk1"/>
              </a:solidFill>
              <a:latin typeface="Meiryo"/>
              <a:ea typeface="Meiryo"/>
              <a:cs typeface="Meiryo"/>
              <a:sym typeface="Meiryo"/>
            </a:endParaRPr>
          </a:p>
        </p:txBody>
      </p:sp>
      <p:grpSp>
        <p:nvGrpSpPr>
          <p:cNvPr id="191" name="Google Shape;191;p40"/>
          <p:cNvGrpSpPr/>
          <p:nvPr/>
        </p:nvGrpSpPr>
        <p:grpSpPr>
          <a:xfrm>
            <a:off x="445985" y="1613548"/>
            <a:ext cx="8209289" cy="3177923"/>
            <a:chOff x="838200" y="1008396"/>
            <a:chExt cx="10945718" cy="4237230"/>
          </a:xfrm>
        </p:grpSpPr>
        <p:pic>
          <p:nvPicPr>
            <p:cNvPr id="192" name="Google Shape;192;p40"/>
            <p:cNvPicPr preferRelativeResize="0"/>
            <p:nvPr/>
          </p:nvPicPr>
          <p:blipFill rotWithShape="1">
            <a:blip r:embed="rId3">
              <a:alphaModFix/>
            </a:blip>
            <a:srcRect/>
            <a:stretch/>
          </p:blipFill>
          <p:spPr>
            <a:xfrm>
              <a:off x="9553799" y="1008399"/>
              <a:ext cx="2230119" cy="4237227"/>
            </a:xfrm>
            <a:prstGeom prst="rect">
              <a:avLst/>
            </a:prstGeom>
            <a:noFill/>
            <a:ln>
              <a:noFill/>
            </a:ln>
          </p:spPr>
        </p:pic>
        <p:pic>
          <p:nvPicPr>
            <p:cNvPr id="193" name="Google Shape;193;p40"/>
            <p:cNvPicPr preferRelativeResize="0"/>
            <p:nvPr/>
          </p:nvPicPr>
          <p:blipFill rotWithShape="1">
            <a:blip r:embed="rId4">
              <a:alphaModFix/>
            </a:blip>
            <a:srcRect/>
            <a:stretch/>
          </p:blipFill>
          <p:spPr>
            <a:xfrm>
              <a:off x="838200" y="1008399"/>
              <a:ext cx="2230120" cy="4237227"/>
            </a:xfrm>
            <a:prstGeom prst="rect">
              <a:avLst/>
            </a:prstGeom>
            <a:noFill/>
            <a:ln>
              <a:noFill/>
            </a:ln>
          </p:spPr>
        </p:pic>
        <p:sp>
          <p:nvSpPr>
            <p:cNvPr id="194" name="Google Shape;194;p40"/>
            <p:cNvSpPr/>
            <p:nvPr/>
          </p:nvSpPr>
          <p:spPr>
            <a:xfrm>
              <a:off x="10207308" y="1151998"/>
              <a:ext cx="440341" cy="508034"/>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195" name="Google Shape;195;p40"/>
            <p:cNvSpPr/>
            <p:nvPr/>
          </p:nvSpPr>
          <p:spPr>
            <a:xfrm>
              <a:off x="1005089" y="1049111"/>
              <a:ext cx="440341" cy="514384"/>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pic>
          <p:nvPicPr>
            <p:cNvPr id="196" name="Google Shape;196;p40" descr="キーボードの上にあるコンピューターのスクリーンショット&#10;&#10;中程度の精度で自動的に生成された説明"/>
            <p:cNvPicPr preferRelativeResize="0"/>
            <p:nvPr/>
          </p:nvPicPr>
          <p:blipFill rotWithShape="1">
            <a:blip r:embed="rId5">
              <a:alphaModFix/>
            </a:blip>
            <a:srcRect/>
            <a:stretch/>
          </p:blipFill>
          <p:spPr>
            <a:xfrm>
              <a:off x="6634246" y="1008396"/>
              <a:ext cx="2230119" cy="4237226"/>
            </a:xfrm>
            <a:prstGeom prst="rect">
              <a:avLst/>
            </a:prstGeom>
            <a:noFill/>
            <a:ln>
              <a:noFill/>
            </a:ln>
          </p:spPr>
        </p:pic>
        <p:sp>
          <p:nvSpPr>
            <p:cNvPr id="197" name="Google Shape;197;p40"/>
            <p:cNvSpPr/>
            <p:nvPr/>
          </p:nvSpPr>
          <p:spPr>
            <a:xfrm>
              <a:off x="6825349" y="1049111"/>
              <a:ext cx="1576144" cy="205774"/>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pic>
          <p:nvPicPr>
            <p:cNvPr id="198" name="Google Shape;198;p40" descr="ゲーム画面のスクリーンショット&#10;&#10;中程度の精度で自動的に生成された説明"/>
            <p:cNvPicPr preferRelativeResize="0"/>
            <p:nvPr/>
          </p:nvPicPr>
          <p:blipFill rotWithShape="1">
            <a:blip r:embed="rId6">
              <a:alphaModFix/>
            </a:blip>
            <a:srcRect/>
            <a:stretch/>
          </p:blipFill>
          <p:spPr>
            <a:xfrm>
              <a:off x="3714695" y="1008398"/>
              <a:ext cx="2230120" cy="4237224"/>
            </a:xfrm>
            <a:prstGeom prst="rect">
              <a:avLst/>
            </a:prstGeom>
            <a:noFill/>
            <a:ln>
              <a:noFill/>
            </a:ln>
          </p:spPr>
        </p:pic>
        <p:sp>
          <p:nvSpPr>
            <p:cNvPr id="199" name="Google Shape;199;p40"/>
            <p:cNvSpPr/>
            <p:nvPr/>
          </p:nvSpPr>
          <p:spPr>
            <a:xfrm>
              <a:off x="3948543" y="1068090"/>
              <a:ext cx="1178923" cy="205774"/>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200" name="Google Shape;200;p40"/>
            <p:cNvSpPr/>
            <p:nvPr/>
          </p:nvSpPr>
          <p:spPr>
            <a:xfrm>
              <a:off x="3789648" y="1660032"/>
              <a:ext cx="2104332" cy="3044048"/>
            </a:xfrm>
            <a:prstGeom prst="rect">
              <a:avLst/>
            </a:prstGeom>
            <a:solidFill>
              <a:schemeClr val="dk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gr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41"/>
          <p:cNvSpPr/>
          <p:nvPr/>
        </p:nvSpPr>
        <p:spPr>
          <a:xfrm>
            <a:off x="6911828" y="2434590"/>
            <a:ext cx="1813976" cy="3060618"/>
          </a:xfrm>
          <a:prstGeom prst="roundRect">
            <a:avLst>
              <a:gd name="adj" fmla="val 16667"/>
            </a:avLst>
          </a:prstGeom>
          <a:solidFill>
            <a:srgbClr val="FFF2CC"/>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206" name="Google Shape;206;p41"/>
          <p:cNvSpPr txBox="1"/>
          <p:nvPr/>
        </p:nvSpPr>
        <p:spPr>
          <a:xfrm>
            <a:off x="244648" y="361029"/>
            <a:ext cx="5729329" cy="356636"/>
          </a:xfrm>
          <a:prstGeom prst="rect">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rmAutofit/>
          </a:bodyPr>
          <a:lstStyle/>
          <a:p>
            <a:pPr>
              <a:lnSpc>
                <a:spcPct val="90000"/>
              </a:lnSpc>
              <a:buClr>
                <a:schemeClr val="dk1"/>
              </a:buClr>
              <a:buSzPts val="2400"/>
            </a:pPr>
            <a:r>
              <a:rPr lang="ja-JP" altLang="en-US" b="1" dirty="0">
                <a:solidFill>
                  <a:schemeClr val="dk1"/>
                </a:solidFill>
                <a:latin typeface="Meiryo"/>
                <a:ea typeface="Meiryo"/>
                <a:cs typeface="Meiryo"/>
                <a:sym typeface="Meiryo"/>
              </a:rPr>
              <a:t>利用者登録申請　新規登録、動作環境の確認</a:t>
            </a:r>
            <a:endParaRPr dirty="0">
              <a:solidFill>
                <a:srgbClr val="000000"/>
              </a:solidFill>
              <a:latin typeface="Arial"/>
              <a:ea typeface="Arial"/>
              <a:cs typeface="Arial"/>
              <a:sym typeface="Arial"/>
            </a:endParaRPr>
          </a:p>
        </p:txBody>
      </p:sp>
      <p:sp>
        <p:nvSpPr>
          <p:cNvPr id="207" name="Google Shape;207;p41"/>
          <p:cNvSpPr txBox="1"/>
          <p:nvPr/>
        </p:nvSpPr>
        <p:spPr>
          <a:xfrm>
            <a:off x="160018" y="5021993"/>
            <a:ext cx="2039212"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①アプリ「電話リレーサービス」のアイコンをタップする</a:t>
            </a:r>
            <a:endParaRPr sz="1050">
              <a:solidFill>
                <a:srgbClr val="000000"/>
              </a:solidFill>
              <a:latin typeface="Arial"/>
              <a:ea typeface="Arial"/>
              <a:cs typeface="Arial"/>
              <a:sym typeface="Arial"/>
            </a:endParaRPr>
          </a:p>
        </p:txBody>
      </p:sp>
      <p:sp>
        <p:nvSpPr>
          <p:cNvPr id="208" name="Google Shape;208;p41"/>
          <p:cNvSpPr txBox="1"/>
          <p:nvPr/>
        </p:nvSpPr>
        <p:spPr>
          <a:xfrm>
            <a:off x="2308396" y="5020188"/>
            <a:ext cx="2143173" cy="253885"/>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②「新規登録」をタップする</a:t>
            </a:r>
            <a:endParaRPr sz="1050">
              <a:solidFill>
                <a:srgbClr val="000000"/>
              </a:solidFill>
              <a:latin typeface="Arial"/>
              <a:ea typeface="Arial"/>
              <a:cs typeface="Arial"/>
              <a:sym typeface="Arial"/>
            </a:endParaRPr>
          </a:p>
        </p:txBody>
      </p:sp>
      <p:sp>
        <p:nvSpPr>
          <p:cNvPr id="209" name="Google Shape;209;p41"/>
          <p:cNvSpPr txBox="1"/>
          <p:nvPr/>
        </p:nvSpPr>
        <p:spPr>
          <a:xfrm>
            <a:off x="4659489" y="5056657"/>
            <a:ext cx="1842249" cy="438551"/>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③動作環境を確認し、「次へ」をタップする</a:t>
            </a:r>
            <a:endParaRPr sz="1050">
              <a:solidFill>
                <a:srgbClr val="000000"/>
              </a:solidFill>
              <a:latin typeface="Arial"/>
              <a:ea typeface="Arial"/>
              <a:cs typeface="Arial"/>
              <a:sym typeface="Arial"/>
            </a:endParaRPr>
          </a:p>
        </p:txBody>
      </p:sp>
      <p:pic>
        <p:nvPicPr>
          <p:cNvPr id="210" name="Google Shape;210;p41" descr="グラフィカル ユーザー インターフェイス&#10;&#10;自動的に生成された説明"/>
          <p:cNvPicPr preferRelativeResize="0"/>
          <p:nvPr/>
        </p:nvPicPr>
        <p:blipFill rotWithShape="1">
          <a:blip r:embed="rId3">
            <a:alphaModFix/>
          </a:blip>
          <a:srcRect/>
          <a:stretch/>
        </p:blipFill>
        <p:spPr>
          <a:xfrm>
            <a:off x="2425054" y="1578128"/>
            <a:ext cx="1813976" cy="3446553"/>
          </a:xfrm>
          <a:prstGeom prst="rect">
            <a:avLst/>
          </a:prstGeom>
          <a:noFill/>
          <a:ln>
            <a:noFill/>
          </a:ln>
        </p:spPr>
      </p:pic>
      <p:pic>
        <p:nvPicPr>
          <p:cNvPr id="211" name="Google Shape;211;p41" descr="テーブル&#10;&#10;自動的に生成された説明"/>
          <p:cNvPicPr preferRelativeResize="0"/>
          <p:nvPr/>
        </p:nvPicPr>
        <p:blipFill rotWithShape="1">
          <a:blip r:embed="rId4">
            <a:alphaModFix/>
          </a:blip>
          <a:srcRect/>
          <a:stretch/>
        </p:blipFill>
        <p:spPr>
          <a:xfrm>
            <a:off x="4623827" y="1575956"/>
            <a:ext cx="1813976" cy="3446553"/>
          </a:xfrm>
          <a:prstGeom prst="rect">
            <a:avLst/>
          </a:prstGeom>
          <a:noFill/>
          <a:ln w="9525" cap="flat" cmpd="sng">
            <a:solidFill>
              <a:schemeClr val="dk1"/>
            </a:solidFill>
            <a:prstDash val="solid"/>
            <a:round/>
            <a:headEnd type="none" w="sm" len="sm"/>
            <a:tailEnd type="none" w="sm" len="sm"/>
          </a:ln>
        </p:spPr>
      </p:pic>
      <p:pic>
        <p:nvPicPr>
          <p:cNvPr id="212" name="Google Shape;212;p41" descr="学習ポイントイラスト／無料イラストなら「イラストAC」"/>
          <p:cNvPicPr preferRelativeResize="0"/>
          <p:nvPr/>
        </p:nvPicPr>
        <p:blipFill rotWithShape="1">
          <a:blip r:embed="rId5">
            <a:alphaModFix/>
          </a:blip>
          <a:srcRect/>
          <a:stretch/>
        </p:blipFill>
        <p:spPr>
          <a:xfrm>
            <a:off x="6827954" y="2249983"/>
            <a:ext cx="369214" cy="369214"/>
          </a:xfrm>
          <a:prstGeom prst="rect">
            <a:avLst/>
          </a:prstGeom>
          <a:noFill/>
          <a:ln>
            <a:noFill/>
          </a:ln>
        </p:spPr>
      </p:pic>
      <p:grpSp>
        <p:nvGrpSpPr>
          <p:cNvPr id="213" name="Google Shape;213;p41"/>
          <p:cNvGrpSpPr/>
          <p:nvPr/>
        </p:nvGrpSpPr>
        <p:grpSpPr>
          <a:xfrm>
            <a:off x="7197168" y="2764831"/>
            <a:ext cx="1329106" cy="1365603"/>
            <a:chOff x="668790" y="5418449"/>
            <a:chExt cx="1244449" cy="1323381"/>
          </a:xfrm>
        </p:grpSpPr>
        <p:pic>
          <p:nvPicPr>
            <p:cNvPr id="214" name="Google Shape;214;p41" descr="スマホをタップするのイラスト | かわいいフリー素材が無料のイラストレイン"/>
            <p:cNvPicPr preferRelativeResize="0"/>
            <p:nvPr/>
          </p:nvPicPr>
          <p:blipFill rotWithShape="1">
            <a:blip r:embed="rId6">
              <a:alphaModFix/>
            </a:blip>
            <a:srcRect/>
            <a:stretch/>
          </p:blipFill>
          <p:spPr>
            <a:xfrm>
              <a:off x="754879" y="5418449"/>
              <a:ext cx="1072272" cy="1072272"/>
            </a:xfrm>
            <a:prstGeom prst="rect">
              <a:avLst/>
            </a:prstGeom>
            <a:noFill/>
            <a:ln w="9525" cap="flat" cmpd="sng">
              <a:solidFill>
                <a:schemeClr val="dk1"/>
              </a:solidFill>
              <a:prstDash val="solid"/>
              <a:round/>
              <a:headEnd type="none" w="sm" len="sm"/>
              <a:tailEnd type="none" w="sm" len="sm"/>
            </a:ln>
          </p:spPr>
        </p:pic>
        <p:sp>
          <p:nvSpPr>
            <p:cNvPr id="215" name="Google Shape;215;p41"/>
            <p:cNvSpPr txBox="1"/>
            <p:nvPr/>
          </p:nvSpPr>
          <p:spPr>
            <a:xfrm>
              <a:off x="668790" y="6495795"/>
              <a:ext cx="1244449" cy="246035"/>
            </a:xfrm>
            <a:prstGeom prst="rect">
              <a:avLst/>
            </a:prstGeom>
            <a:noFill/>
            <a:ln>
              <a:noFill/>
            </a:ln>
          </p:spPr>
          <p:txBody>
            <a:bodyPr spcFirstLastPara="1" wrap="square" lIns="68569" tIns="34275" rIns="68569" bIns="34275" anchor="t" anchorCtr="0">
              <a:spAutoFit/>
            </a:bodyPr>
            <a:lstStyle/>
            <a:p>
              <a:pPr algn="ctr">
                <a:buClr>
                  <a:srgbClr val="000000"/>
                </a:buClr>
                <a:buSzPts val="1600"/>
              </a:pPr>
              <a:r>
                <a:rPr lang="ja-JP" altLang="en-US" sz="1200" b="1">
                  <a:solidFill>
                    <a:schemeClr val="dk1"/>
                  </a:solidFill>
                  <a:latin typeface="Meiryo"/>
                  <a:ea typeface="Meiryo"/>
                  <a:cs typeface="Meiryo"/>
                  <a:sym typeface="Meiryo"/>
                </a:rPr>
                <a:t>タップ</a:t>
              </a:r>
              <a:endParaRPr sz="1200" b="1">
                <a:solidFill>
                  <a:schemeClr val="dk1"/>
                </a:solidFill>
                <a:latin typeface="Meiryo"/>
                <a:ea typeface="Meiryo"/>
                <a:cs typeface="Meiryo"/>
                <a:sym typeface="Meiryo"/>
              </a:endParaRPr>
            </a:p>
          </p:txBody>
        </p:sp>
      </p:grpSp>
      <p:grpSp>
        <p:nvGrpSpPr>
          <p:cNvPr id="216" name="Google Shape;216;p41"/>
          <p:cNvGrpSpPr/>
          <p:nvPr/>
        </p:nvGrpSpPr>
        <p:grpSpPr>
          <a:xfrm>
            <a:off x="7289114" y="4231100"/>
            <a:ext cx="1145216" cy="1217595"/>
            <a:chOff x="8654067" y="4427397"/>
            <a:chExt cx="1438011" cy="1372095"/>
          </a:xfrm>
        </p:grpSpPr>
        <p:pic>
          <p:nvPicPr>
            <p:cNvPr id="217" name="Google Shape;217;p41" descr="縦スクロールイラスト／無料イラストなら「イラストAC」"/>
            <p:cNvPicPr preferRelativeResize="0"/>
            <p:nvPr/>
          </p:nvPicPr>
          <p:blipFill rotWithShape="1">
            <a:blip r:embed="rId7">
              <a:alphaModFix/>
            </a:blip>
            <a:srcRect/>
            <a:stretch/>
          </p:blipFill>
          <p:spPr>
            <a:xfrm>
              <a:off x="8654067" y="4427397"/>
              <a:ext cx="1438011" cy="1077120"/>
            </a:xfrm>
            <a:prstGeom prst="rect">
              <a:avLst/>
            </a:prstGeom>
            <a:noFill/>
            <a:ln w="9525" cap="flat" cmpd="sng">
              <a:solidFill>
                <a:schemeClr val="dk1"/>
              </a:solidFill>
              <a:prstDash val="solid"/>
              <a:round/>
              <a:headEnd type="none" w="sm" len="sm"/>
              <a:tailEnd type="none" w="sm" len="sm"/>
            </a:ln>
          </p:spPr>
        </p:pic>
        <p:sp>
          <p:nvSpPr>
            <p:cNvPr id="218" name="Google Shape;218;p41"/>
            <p:cNvSpPr txBox="1"/>
            <p:nvPr/>
          </p:nvSpPr>
          <p:spPr>
            <a:xfrm>
              <a:off x="8750848" y="5513392"/>
              <a:ext cx="1244449" cy="286100"/>
            </a:xfrm>
            <a:prstGeom prst="rect">
              <a:avLst/>
            </a:prstGeom>
            <a:noFill/>
            <a:ln>
              <a:noFill/>
            </a:ln>
          </p:spPr>
          <p:txBody>
            <a:bodyPr spcFirstLastPara="1" wrap="square" lIns="68569" tIns="34275" rIns="68569" bIns="34275" anchor="t" anchorCtr="0">
              <a:spAutoFit/>
            </a:bodyPr>
            <a:lstStyle/>
            <a:p>
              <a:pPr algn="ctr">
                <a:buClr>
                  <a:srgbClr val="000000"/>
                </a:buClr>
                <a:buSzPts val="1600"/>
              </a:pPr>
              <a:r>
                <a:rPr lang="ja-JP" altLang="en-US" sz="1200" b="1">
                  <a:solidFill>
                    <a:schemeClr val="dk1"/>
                  </a:solidFill>
                  <a:latin typeface="Meiryo"/>
                  <a:ea typeface="Meiryo"/>
                  <a:cs typeface="Meiryo"/>
                  <a:sym typeface="Meiryo"/>
                </a:rPr>
                <a:t>スクロール</a:t>
              </a:r>
              <a:endParaRPr sz="1200" b="1">
                <a:solidFill>
                  <a:schemeClr val="dk1"/>
                </a:solidFill>
                <a:latin typeface="Meiryo"/>
                <a:ea typeface="Meiryo"/>
                <a:cs typeface="Meiryo"/>
                <a:sym typeface="Meiryo"/>
              </a:endParaRPr>
            </a:p>
          </p:txBody>
        </p:sp>
      </p:grpSp>
      <p:sp>
        <p:nvSpPr>
          <p:cNvPr id="219" name="Google Shape;219;p41"/>
          <p:cNvSpPr/>
          <p:nvPr/>
        </p:nvSpPr>
        <p:spPr>
          <a:xfrm>
            <a:off x="2978407" y="4199818"/>
            <a:ext cx="696571" cy="193229"/>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220" name="Google Shape;220;p41"/>
          <p:cNvSpPr/>
          <p:nvPr/>
        </p:nvSpPr>
        <p:spPr>
          <a:xfrm>
            <a:off x="4792383" y="3990997"/>
            <a:ext cx="1444353" cy="402050"/>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221" name="Google Shape;221;p41"/>
          <p:cNvSpPr txBox="1"/>
          <p:nvPr/>
        </p:nvSpPr>
        <p:spPr>
          <a:xfrm>
            <a:off x="4995718" y="366265"/>
            <a:ext cx="2293621" cy="356636"/>
          </a:xfrm>
          <a:prstGeom prst="rect">
            <a:avLst/>
          </a:prstGeom>
          <a:solidFill>
            <a:srgbClr val="FFF2CC"/>
          </a:solidFill>
          <a:ln>
            <a:noFill/>
          </a:ln>
        </p:spPr>
        <p:txBody>
          <a:bodyPr spcFirstLastPara="1" wrap="square" lIns="68569" tIns="34275" rIns="68569" bIns="34275" anchor="ctr" anchorCtr="0">
            <a:normAutofit/>
          </a:bodyPr>
          <a:lstStyle/>
          <a:p>
            <a:pPr>
              <a:lnSpc>
                <a:spcPct val="90000"/>
              </a:lnSpc>
              <a:buClr>
                <a:srgbClr val="000000"/>
              </a:buClr>
              <a:buSzPts val="1800"/>
            </a:pPr>
            <a:r>
              <a:rPr lang="en-US" altLang="ja-JP" sz="1350" b="1">
                <a:solidFill>
                  <a:schemeClr val="dk1"/>
                </a:solidFill>
                <a:latin typeface="Meiryo"/>
                <a:ea typeface="Meiryo"/>
                <a:cs typeface="Meiryo"/>
                <a:sym typeface="Meiryo"/>
              </a:rPr>
              <a:t>【iOS】【Android】</a:t>
            </a:r>
            <a:r>
              <a:rPr lang="ja-JP" altLang="en-US" sz="1350" b="1">
                <a:solidFill>
                  <a:schemeClr val="dk1"/>
                </a:solidFill>
                <a:latin typeface="Meiryo"/>
                <a:ea typeface="Meiryo"/>
                <a:cs typeface="Meiryo"/>
                <a:sym typeface="Meiryo"/>
              </a:rPr>
              <a:t>共通</a:t>
            </a:r>
            <a:endParaRPr sz="1350" b="1">
              <a:solidFill>
                <a:schemeClr val="dk1"/>
              </a:solidFill>
              <a:latin typeface="Meiryo"/>
              <a:ea typeface="Meiryo"/>
              <a:cs typeface="Meiryo"/>
              <a:sym typeface="Meiryo"/>
            </a:endParaRPr>
          </a:p>
        </p:txBody>
      </p:sp>
      <p:pic>
        <p:nvPicPr>
          <p:cNvPr id="222" name="Google Shape;222;p41"/>
          <p:cNvPicPr preferRelativeResize="0"/>
          <p:nvPr/>
        </p:nvPicPr>
        <p:blipFill rotWithShape="1">
          <a:blip r:embed="rId8">
            <a:alphaModFix/>
          </a:blip>
          <a:srcRect/>
          <a:stretch/>
        </p:blipFill>
        <p:spPr>
          <a:xfrm>
            <a:off x="276211" y="1580871"/>
            <a:ext cx="1785859" cy="3441214"/>
          </a:xfrm>
          <a:prstGeom prst="rect">
            <a:avLst/>
          </a:prstGeom>
          <a:noFill/>
          <a:ln>
            <a:noFill/>
          </a:ln>
        </p:spPr>
      </p:pic>
      <p:sp>
        <p:nvSpPr>
          <p:cNvPr id="223" name="Google Shape;223;p41"/>
          <p:cNvSpPr/>
          <p:nvPr/>
        </p:nvSpPr>
        <p:spPr>
          <a:xfrm>
            <a:off x="721249" y="1628791"/>
            <a:ext cx="439010" cy="439010"/>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224" name="Google Shape;224;p41"/>
          <p:cNvSpPr/>
          <p:nvPr/>
        </p:nvSpPr>
        <p:spPr>
          <a:xfrm>
            <a:off x="1676061" y="4642378"/>
            <a:ext cx="231684" cy="236220"/>
          </a:xfrm>
          <a:prstGeom prst="roundRect">
            <a:avLst>
              <a:gd name="adj" fmla="val 16667"/>
            </a:avLst>
          </a:prstGeom>
          <a:solidFill>
            <a:schemeClr val="accent1"/>
          </a:solidFill>
          <a:ln w="25400" cap="flat" cmpd="sng">
            <a:solidFill>
              <a:srgbClr val="31538F"/>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225" name="Google Shape;225;p41"/>
          <p:cNvSpPr/>
          <p:nvPr/>
        </p:nvSpPr>
        <p:spPr>
          <a:xfrm>
            <a:off x="1253079" y="4642378"/>
            <a:ext cx="231684" cy="236220"/>
          </a:xfrm>
          <a:prstGeom prst="roundRect">
            <a:avLst>
              <a:gd name="adj" fmla="val 16667"/>
            </a:avLst>
          </a:prstGeom>
          <a:solidFill>
            <a:srgbClr val="FF0000"/>
          </a:solidFill>
          <a:ln w="9525" cap="flat" cmpd="sng">
            <a:solidFill>
              <a:srgbClr val="EB792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226" name="Google Shape;226;p41"/>
          <p:cNvSpPr/>
          <p:nvPr/>
        </p:nvSpPr>
        <p:spPr>
          <a:xfrm>
            <a:off x="863244" y="4650121"/>
            <a:ext cx="231684" cy="236220"/>
          </a:xfrm>
          <a:prstGeom prst="roundRect">
            <a:avLst>
              <a:gd name="adj" fmla="val 16667"/>
            </a:avLst>
          </a:prstGeom>
          <a:gradFill>
            <a:gsLst>
              <a:gs pos="0">
                <a:srgbClr val="489BE7"/>
              </a:gs>
              <a:gs pos="100000">
                <a:srgbClr val="91CCFF"/>
              </a:gs>
            </a:gsLst>
            <a:lin ang="16200000" scaled="0"/>
          </a:gradFill>
          <a:ln w="9525" cap="flat" cmpd="sng">
            <a:solidFill>
              <a:srgbClr val="5597D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
        <p:nvSpPr>
          <p:cNvPr id="227" name="Google Shape;227;p41"/>
          <p:cNvSpPr/>
          <p:nvPr/>
        </p:nvSpPr>
        <p:spPr>
          <a:xfrm>
            <a:off x="433824" y="4642378"/>
            <a:ext cx="231684" cy="236220"/>
          </a:xfrm>
          <a:prstGeom prst="roundRect">
            <a:avLst>
              <a:gd name="adj" fmla="val 16667"/>
            </a:avLst>
          </a:prstGeom>
          <a:gradFill>
            <a:gsLst>
              <a:gs pos="0">
                <a:srgbClr val="6DBC37"/>
              </a:gs>
              <a:gs pos="100000">
                <a:srgbClr val="B8FE9C"/>
              </a:gs>
            </a:gsLst>
            <a:lin ang="16200000" scaled="0"/>
          </a:gradFill>
          <a:ln w="9525" cap="flat" cmpd="sng">
            <a:solidFill>
              <a:srgbClr val="6CAB42"/>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68569" tIns="34275" rIns="68569" bIns="34275" anchor="ctr" anchorCtr="0">
            <a:noAutofit/>
          </a:bodyPr>
          <a:lstStyle/>
          <a:p>
            <a:pPr algn="ctr"/>
            <a:endParaRPr sz="1050">
              <a:solidFill>
                <a:schemeClr val="lt1"/>
              </a:solidFill>
              <a:latin typeface="Arial"/>
              <a:ea typeface="Arial"/>
              <a:cs typeface="Arial"/>
              <a:sym typeface="Arial"/>
            </a:endParaRPr>
          </a:p>
        </p:txBody>
      </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2"/>
          <p:cNvSpPr txBox="1"/>
          <p:nvPr/>
        </p:nvSpPr>
        <p:spPr>
          <a:xfrm>
            <a:off x="161241" y="486433"/>
            <a:ext cx="5729329" cy="356636"/>
          </a:xfrm>
          <a:prstGeom prst="rect">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rmAutofit/>
          </a:bodyPr>
          <a:lstStyle/>
          <a:p>
            <a:pPr>
              <a:lnSpc>
                <a:spcPct val="90000"/>
              </a:lnSpc>
              <a:buClr>
                <a:schemeClr val="dk1"/>
              </a:buClr>
              <a:buSzPts val="2400"/>
            </a:pPr>
            <a:r>
              <a:rPr lang="ja-JP" altLang="en-US" b="1">
                <a:solidFill>
                  <a:schemeClr val="dk1"/>
                </a:solidFill>
                <a:latin typeface="Meiryo"/>
                <a:ea typeface="Meiryo"/>
                <a:cs typeface="Meiryo"/>
                <a:sym typeface="Meiryo"/>
              </a:rPr>
              <a:t>利用者登録申請　利用規約、重要事項説明の同意</a:t>
            </a:r>
            <a:endParaRPr>
              <a:solidFill>
                <a:srgbClr val="000000"/>
              </a:solidFill>
              <a:latin typeface="Arial"/>
              <a:ea typeface="Arial"/>
              <a:cs typeface="Arial"/>
              <a:sym typeface="Arial"/>
            </a:endParaRPr>
          </a:p>
        </p:txBody>
      </p:sp>
      <p:sp>
        <p:nvSpPr>
          <p:cNvPr id="233" name="Google Shape;233;p42"/>
          <p:cNvSpPr txBox="1"/>
          <p:nvPr/>
        </p:nvSpPr>
        <p:spPr>
          <a:xfrm>
            <a:off x="273324" y="5121235"/>
            <a:ext cx="1980570"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④利用規約を確認（枠内を最後までスクロールして読むと、同意バッジが出る）</a:t>
            </a:r>
            <a:endParaRPr sz="1050">
              <a:solidFill>
                <a:srgbClr val="000000"/>
              </a:solidFill>
              <a:latin typeface="Arial"/>
              <a:ea typeface="Arial"/>
              <a:cs typeface="Arial"/>
              <a:sym typeface="Arial"/>
            </a:endParaRPr>
          </a:p>
        </p:txBody>
      </p:sp>
      <p:sp>
        <p:nvSpPr>
          <p:cNvPr id="234" name="Google Shape;234;p42"/>
          <p:cNvSpPr txBox="1"/>
          <p:nvPr/>
        </p:nvSpPr>
        <p:spPr>
          <a:xfrm>
            <a:off x="2492080" y="5121235"/>
            <a:ext cx="1980569" cy="807883"/>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⑤「利用規約に同意します」をタップ、バッジが緑色、文字が黒色になったことを確認する</a:t>
            </a:r>
            <a:endParaRPr sz="1200" b="1">
              <a:solidFill>
                <a:schemeClr val="dk1"/>
              </a:solidFill>
              <a:latin typeface="Meiryo"/>
              <a:ea typeface="Meiryo"/>
              <a:cs typeface="Meiryo"/>
              <a:sym typeface="Meiryo"/>
            </a:endParaRPr>
          </a:p>
        </p:txBody>
      </p:sp>
      <p:sp>
        <p:nvSpPr>
          <p:cNvPr id="235" name="Google Shape;235;p42"/>
          <p:cNvSpPr txBox="1"/>
          <p:nvPr/>
        </p:nvSpPr>
        <p:spPr>
          <a:xfrm>
            <a:off x="4569600" y="5121235"/>
            <a:ext cx="2134912"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⑥重要事項説明を確認（枠内を最後までスクロールして読むと、同意バッジが出る）</a:t>
            </a:r>
            <a:endParaRPr sz="1050">
              <a:solidFill>
                <a:srgbClr val="000000"/>
              </a:solidFill>
              <a:latin typeface="Arial"/>
              <a:ea typeface="Arial"/>
              <a:cs typeface="Arial"/>
              <a:sym typeface="Arial"/>
            </a:endParaRPr>
          </a:p>
        </p:txBody>
      </p:sp>
      <p:sp>
        <p:nvSpPr>
          <p:cNvPr id="236" name="Google Shape;236;p42"/>
          <p:cNvSpPr txBox="1"/>
          <p:nvPr/>
        </p:nvSpPr>
        <p:spPr>
          <a:xfrm>
            <a:off x="6929395" y="5121235"/>
            <a:ext cx="1980569" cy="807883"/>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⑦ 「重要事項説明に同意します」をタップ、バッジが緑色、文字が黒色を確認し「次へ」をタップする</a:t>
            </a:r>
            <a:endParaRPr sz="1200" b="1">
              <a:solidFill>
                <a:schemeClr val="dk1"/>
              </a:solidFill>
              <a:latin typeface="Meiryo"/>
              <a:ea typeface="Meiryo"/>
              <a:cs typeface="Meiryo"/>
              <a:sym typeface="Meiryo"/>
            </a:endParaRPr>
          </a:p>
        </p:txBody>
      </p:sp>
      <p:grpSp>
        <p:nvGrpSpPr>
          <p:cNvPr id="237" name="Google Shape;237;p42"/>
          <p:cNvGrpSpPr/>
          <p:nvPr/>
        </p:nvGrpSpPr>
        <p:grpSpPr>
          <a:xfrm>
            <a:off x="452230" y="1573779"/>
            <a:ext cx="8325263" cy="3440147"/>
            <a:chOff x="871420" y="1011297"/>
            <a:chExt cx="11100351" cy="4586863"/>
          </a:xfrm>
        </p:grpSpPr>
        <p:pic>
          <p:nvPicPr>
            <p:cNvPr id="238" name="Google Shape;238;p42"/>
            <p:cNvPicPr preferRelativeResize="0"/>
            <p:nvPr/>
          </p:nvPicPr>
          <p:blipFill rotWithShape="1">
            <a:blip r:embed="rId3">
              <a:alphaModFix/>
            </a:blip>
            <a:srcRect/>
            <a:stretch/>
          </p:blipFill>
          <p:spPr>
            <a:xfrm>
              <a:off x="6630174" y="1021871"/>
              <a:ext cx="2408540" cy="4576285"/>
            </a:xfrm>
            <a:prstGeom prst="rect">
              <a:avLst/>
            </a:prstGeom>
            <a:noFill/>
            <a:ln w="9525" cap="flat" cmpd="sng">
              <a:solidFill>
                <a:schemeClr val="dk1"/>
              </a:solidFill>
              <a:prstDash val="solid"/>
              <a:round/>
              <a:headEnd type="none" w="sm" len="sm"/>
              <a:tailEnd type="none" w="sm" len="sm"/>
            </a:ln>
          </p:spPr>
        </p:pic>
        <p:pic>
          <p:nvPicPr>
            <p:cNvPr id="239" name="Google Shape;239;p42"/>
            <p:cNvPicPr preferRelativeResize="0"/>
            <p:nvPr/>
          </p:nvPicPr>
          <p:blipFill rotWithShape="1">
            <a:blip r:embed="rId4">
              <a:alphaModFix/>
            </a:blip>
            <a:srcRect/>
            <a:stretch/>
          </p:blipFill>
          <p:spPr>
            <a:xfrm>
              <a:off x="3659334" y="1021870"/>
              <a:ext cx="2504530" cy="4576286"/>
            </a:xfrm>
            <a:prstGeom prst="rect">
              <a:avLst/>
            </a:prstGeom>
            <a:noFill/>
            <a:ln w="9525" cap="flat" cmpd="sng">
              <a:solidFill>
                <a:schemeClr val="dk1"/>
              </a:solidFill>
              <a:prstDash val="solid"/>
              <a:round/>
              <a:headEnd type="none" w="sm" len="sm"/>
              <a:tailEnd type="none" w="sm" len="sm"/>
            </a:ln>
          </p:spPr>
        </p:pic>
        <p:pic>
          <p:nvPicPr>
            <p:cNvPr id="240" name="Google Shape;240;p42"/>
            <p:cNvPicPr preferRelativeResize="0"/>
            <p:nvPr/>
          </p:nvPicPr>
          <p:blipFill rotWithShape="1">
            <a:blip r:embed="rId5">
              <a:alphaModFix/>
            </a:blip>
            <a:srcRect/>
            <a:stretch/>
          </p:blipFill>
          <p:spPr>
            <a:xfrm>
              <a:off x="871420" y="1011297"/>
              <a:ext cx="2408571" cy="4576284"/>
            </a:xfrm>
            <a:prstGeom prst="rect">
              <a:avLst/>
            </a:prstGeom>
            <a:noFill/>
            <a:ln w="9525" cap="flat" cmpd="sng">
              <a:solidFill>
                <a:schemeClr val="dk1"/>
              </a:solidFill>
              <a:prstDash val="solid"/>
              <a:round/>
              <a:headEnd type="none" w="sm" len="sm"/>
              <a:tailEnd type="none" w="sm" len="sm"/>
            </a:ln>
          </p:spPr>
        </p:pic>
        <p:pic>
          <p:nvPicPr>
            <p:cNvPr id="241" name="Google Shape;241;p42" descr="スクロールイラスト／無料イラストなら「イラストAC」"/>
            <p:cNvPicPr preferRelativeResize="0"/>
            <p:nvPr/>
          </p:nvPicPr>
          <p:blipFill rotWithShape="1">
            <a:blip r:embed="rId6">
              <a:alphaModFix/>
            </a:blip>
            <a:srcRect/>
            <a:stretch/>
          </p:blipFill>
          <p:spPr>
            <a:xfrm>
              <a:off x="1908514" y="3354831"/>
              <a:ext cx="1054289" cy="1357796"/>
            </a:xfrm>
            <a:prstGeom prst="rect">
              <a:avLst/>
            </a:prstGeom>
            <a:noFill/>
            <a:ln>
              <a:noFill/>
            </a:ln>
          </p:spPr>
        </p:pic>
        <p:sp>
          <p:nvSpPr>
            <p:cNvPr id="242" name="Google Shape;242;p42"/>
            <p:cNvSpPr/>
            <p:nvPr/>
          </p:nvSpPr>
          <p:spPr>
            <a:xfrm>
              <a:off x="4170008" y="5225414"/>
              <a:ext cx="1641511" cy="240665"/>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pic>
          <p:nvPicPr>
            <p:cNvPr id="243" name="Google Shape;243;p42"/>
            <p:cNvPicPr preferRelativeResize="0"/>
            <p:nvPr/>
          </p:nvPicPr>
          <p:blipFill rotWithShape="1">
            <a:blip r:embed="rId7">
              <a:alphaModFix/>
            </a:blip>
            <a:srcRect/>
            <a:stretch/>
          </p:blipFill>
          <p:spPr>
            <a:xfrm>
              <a:off x="9563201" y="1021872"/>
              <a:ext cx="2408570" cy="4576288"/>
            </a:xfrm>
            <a:prstGeom prst="rect">
              <a:avLst/>
            </a:prstGeom>
            <a:noFill/>
            <a:ln w="9525" cap="flat" cmpd="sng">
              <a:solidFill>
                <a:schemeClr val="dk1"/>
              </a:solidFill>
              <a:prstDash val="solid"/>
              <a:round/>
              <a:headEnd type="none" w="sm" len="sm"/>
              <a:tailEnd type="none" w="sm" len="sm"/>
            </a:ln>
          </p:spPr>
        </p:pic>
        <p:pic>
          <p:nvPicPr>
            <p:cNvPr id="244" name="Google Shape;244;p42" descr="スクロールイラスト／無料イラストなら「イラストAC」"/>
            <p:cNvPicPr preferRelativeResize="0"/>
            <p:nvPr/>
          </p:nvPicPr>
          <p:blipFill rotWithShape="1">
            <a:blip r:embed="rId6">
              <a:alphaModFix/>
            </a:blip>
            <a:srcRect/>
            <a:stretch/>
          </p:blipFill>
          <p:spPr>
            <a:xfrm>
              <a:off x="7690598" y="2961824"/>
              <a:ext cx="1054289" cy="1357796"/>
            </a:xfrm>
            <a:prstGeom prst="rect">
              <a:avLst/>
            </a:prstGeom>
            <a:noFill/>
            <a:ln>
              <a:noFill/>
            </a:ln>
          </p:spPr>
        </p:pic>
        <p:sp>
          <p:nvSpPr>
            <p:cNvPr id="245" name="Google Shape;245;p42"/>
            <p:cNvSpPr/>
            <p:nvPr/>
          </p:nvSpPr>
          <p:spPr>
            <a:xfrm>
              <a:off x="9812901" y="4712627"/>
              <a:ext cx="1909169" cy="304220"/>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3"/>
          <p:cNvSpPr txBox="1"/>
          <p:nvPr/>
        </p:nvSpPr>
        <p:spPr>
          <a:xfrm>
            <a:off x="184034" y="350711"/>
            <a:ext cx="5729329" cy="356636"/>
          </a:xfrm>
          <a:prstGeom prst="rect">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rmAutofit/>
          </a:bodyPr>
          <a:lstStyle/>
          <a:p>
            <a:pPr>
              <a:lnSpc>
                <a:spcPct val="90000"/>
              </a:lnSpc>
              <a:buClr>
                <a:schemeClr val="dk1"/>
              </a:buClr>
              <a:buSzPts val="2400"/>
            </a:pPr>
            <a:r>
              <a:rPr lang="ja-JP" altLang="en-US" b="1">
                <a:solidFill>
                  <a:schemeClr val="dk1"/>
                </a:solidFill>
                <a:latin typeface="Meiryo"/>
                <a:ea typeface="Meiryo"/>
                <a:cs typeface="Meiryo"/>
                <a:sym typeface="Meiryo"/>
              </a:rPr>
              <a:t>利用者登録申請　アプリの通知設定、利用者登録</a:t>
            </a:r>
            <a:endParaRPr>
              <a:solidFill>
                <a:srgbClr val="000000"/>
              </a:solidFill>
              <a:latin typeface="Arial"/>
              <a:ea typeface="Arial"/>
              <a:cs typeface="Arial"/>
              <a:sym typeface="Arial"/>
            </a:endParaRPr>
          </a:p>
        </p:txBody>
      </p:sp>
      <p:sp>
        <p:nvSpPr>
          <p:cNvPr id="251" name="Google Shape;251;p43"/>
          <p:cNvSpPr txBox="1"/>
          <p:nvPr/>
        </p:nvSpPr>
        <p:spPr>
          <a:xfrm>
            <a:off x="107590" y="5084518"/>
            <a:ext cx="2300778" cy="992549"/>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⑧アプリの通知、</a:t>
            </a:r>
            <a:r>
              <a:rPr lang="en-US" altLang="ja-JP" sz="1200" b="1">
                <a:solidFill>
                  <a:schemeClr val="dk1"/>
                </a:solidFill>
                <a:latin typeface="Meiryo"/>
                <a:ea typeface="Meiryo"/>
                <a:cs typeface="Meiryo"/>
                <a:sym typeface="Meiryo"/>
              </a:rPr>
              <a:t>GPS</a:t>
            </a:r>
            <a:r>
              <a:rPr lang="ja-JP" altLang="en-US" sz="1200" b="1">
                <a:solidFill>
                  <a:schemeClr val="dk1"/>
                </a:solidFill>
                <a:latin typeface="Meiryo"/>
                <a:ea typeface="Meiryo"/>
                <a:cs typeface="Meiryo"/>
                <a:sym typeface="Meiryo"/>
              </a:rPr>
              <a:t>の許可を</a:t>
            </a:r>
            <a:r>
              <a:rPr lang="en-US" altLang="ja-JP" sz="1200" b="1">
                <a:solidFill>
                  <a:schemeClr val="dk1"/>
                </a:solidFill>
                <a:latin typeface="Meiryo"/>
                <a:ea typeface="Meiryo"/>
                <a:cs typeface="Meiryo"/>
                <a:sym typeface="Meiryo"/>
              </a:rPr>
              <a:t>ON</a:t>
            </a:r>
            <a:r>
              <a:rPr lang="ja-JP" altLang="en-US" sz="1200" b="1">
                <a:solidFill>
                  <a:schemeClr val="dk1"/>
                </a:solidFill>
                <a:latin typeface="Meiryo"/>
                <a:ea typeface="Meiryo"/>
                <a:cs typeface="Meiryo"/>
                <a:sym typeface="Meiryo"/>
              </a:rPr>
              <a:t>にして利用することに同意して「はい」をタップ、「次へ」をタップする</a:t>
            </a:r>
            <a:endParaRPr sz="1200" b="1">
              <a:solidFill>
                <a:schemeClr val="dk1"/>
              </a:solidFill>
              <a:latin typeface="Meiryo"/>
              <a:ea typeface="Meiryo"/>
              <a:cs typeface="Meiryo"/>
              <a:sym typeface="Meiryo"/>
            </a:endParaRPr>
          </a:p>
          <a:p>
            <a:pPr>
              <a:buClr>
                <a:srgbClr val="000000"/>
              </a:buClr>
              <a:buSzPts val="1600"/>
            </a:pPr>
            <a:r>
              <a:rPr lang="en-US" altLang="ja-JP" sz="1200" b="1">
                <a:solidFill>
                  <a:schemeClr val="dk1"/>
                </a:solidFill>
                <a:latin typeface="Meiryo"/>
                <a:ea typeface="Meiryo"/>
                <a:cs typeface="Meiryo"/>
                <a:sym typeface="Meiryo"/>
              </a:rPr>
              <a:t>※</a:t>
            </a:r>
            <a:r>
              <a:rPr lang="ja-JP" altLang="en-US" sz="1200" b="1">
                <a:solidFill>
                  <a:schemeClr val="dk1"/>
                </a:solidFill>
                <a:latin typeface="Meiryo"/>
                <a:ea typeface="Meiryo"/>
                <a:cs typeface="Meiryo"/>
                <a:sym typeface="Meiryo"/>
              </a:rPr>
              <a:t>緊急通報時に必要です</a:t>
            </a:r>
            <a:endParaRPr sz="1200" b="1">
              <a:solidFill>
                <a:schemeClr val="dk1"/>
              </a:solidFill>
              <a:latin typeface="Meiryo"/>
              <a:ea typeface="Meiryo"/>
              <a:cs typeface="Meiryo"/>
              <a:sym typeface="Meiryo"/>
            </a:endParaRPr>
          </a:p>
        </p:txBody>
      </p:sp>
      <p:pic>
        <p:nvPicPr>
          <p:cNvPr id="252" name="Google Shape;252;p43"/>
          <p:cNvPicPr preferRelativeResize="0"/>
          <p:nvPr/>
        </p:nvPicPr>
        <p:blipFill rotWithShape="1">
          <a:blip r:embed="rId3">
            <a:alphaModFix/>
          </a:blip>
          <a:srcRect/>
          <a:stretch/>
        </p:blipFill>
        <p:spPr>
          <a:xfrm>
            <a:off x="430371" y="2379639"/>
            <a:ext cx="1350000" cy="2565000"/>
          </a:xfrm>
          <a:prstGeom prst="rect">
            <a:avLst/>
          </a:prstGeom>
          <a:noFill/>
          <a:ln>
            <a:noFill/>
          </a:ln>
        </p:spPr>
      </p:pic>
      <p:sp>
        <p:nvSpPr>
          <p:cNvPr id="253" name="Google Shape;253;p43"/>
          <p:cNvSpPr/>
          <p:nvPr/>
        </p:nvSpPr>
        <p:spPr>
          <a:xfrm>
            <a:off x="606261" y="3644985"/>
            <a:ext cx="998220" cy="169308"/>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254" name="Google Shape;254;p43"/>
          <p:cNvSpPr/>
          <p:nvPr/>
        </p:nvSpPr>
        <p:spPr>
          <a:xfrm>
            <a:off x="693897" y="3339338"/>
            <a:ext cx="241459" cy="106361"/>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pic>
        <p:nvPicPr>
          <p:cNvPr id="255" name="Google Shape;255;p43"/>
          <p:cNvPicPr preferRelativeResize="0"/>
          <p:nvPr/>
        </p:nvPicPr>
        <p:blipFill rotWithShape="1">
          <a:blip r:embed="rId3">
            <a:alphaModFix/>
          </a:blip>
          <a:srcRect/>
          <a:stretch/>
        </p:blipFill>
        <p:spPr>
          <a:xfrm>
            <a:off x="442483" y="1810376"/>
            <a:ext cx="1672591" cy="3177923"/>
          </a:xfrm>
          <a:prstGeom prst="rect">
            <a:avLst/>
          </a:prstGeom>
          <a:noFill/>
          <a:ln w="9525" cap="flat" cmpd="sng">
            <a:solidFill>
              <a:schemeClr val="dk1"/>
            </a:solidFill>
            <a:prstDash val="solid"/>
            <a:round/>
            <a:headEnd type="none" w="sm" len="sm"/>
            <a:tailEnd type="none" w="sm" len="sm"/>
          </a:ln>
        </p:spPr>
      </p:pic>
      <p:sp>
        <p:nvSpPr>
          <p:cNvPr id="256" name="Google Shape;256;p43"/>
          <p:cNvSpPr/>
          <p:nvPr/>
        </p:nvSpPr>
        <p:spPr>
          <a:xfrm>
            <a:off x="643237" y="3243118"/>
            <a:ext cx="1276586" cy="271900"/>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257" name="Google Shape;257;p43"/>
          <p:cNvSpPr/>
          <p:nvPr/>
        </p:nvSpPr>
        <p:spPr>
          <a:xfrm>
            <a:off x="733895" y="2942089"/>
            <a:ext cx="364950" cy="169425"/>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pic>
        <p:nvPicPr>
          <p:cNvPr id="258" name="Google Shape;258;p43" descr="グラフィカル ユーザー インターフェイス, テキスト, アプリケーション&#10;&#10;自動的に生成された説明"/>
          <p:cNvPicPr preferRelativeResize="0"/>
          <p:nvPr/>
        </p:nvPicPr>
        <p:blipFill rotWithShape="1">
          <a:blip r:embed="rId4">
            <a:alphaModFix/>
          </a:blip>
          <a:srcRect/>
          <a:stretch/>
        </p:blipFill>
        <p:spPr>
          <a:xfrm>
            <a:off x="2749120" y="1744018"/>
            <a:ext cx="1672591" cy="4227802"/>
          </a:xfrm>
          <a:prstGeom prst="rect">
            <a:avLst/>
          </a:prstGeom>
          <a:noFill/>
          <a:ln w="9525" cap="flat" cmpd="sng">
            <a:solidFill>
              <a:schemeClr val="dk1"/>
            </a:solidFill>
            <a:prstDash val="solid"/>
            <a:round/>
            <a:headEnd type="none" w="sm" len="sm"/>
            <a:tailEnd type="none" w="sm" len="sm"/>
          </a:ln>
        </p:spPr>
      </p:pic>
      <p:pic>
        <p:nvPicPr>
          <p:cNvPr id="259" name="Google Shape;259;p43" descr="グラフィカル ユーザー インターフェイス, テキスト, アプリケーション&#10;&#10;自動的に生成された説明"/>
          <p:cNvPicPr preferRelativeResize="0"/>
          <p:nvPr/>
        </p:nvPicPr>
        <p:blipFill rotWithShape="1">
          <a:blip r:embed="rId5">
            <a:alphaModFix/>
          </a:blip>
          <a:srcRect/>
          <a:stretch/>
        </p:blipFill>
        <p:spPr>
          <a:xfrm>
            <a:off x="4759753" y="1756404"/>
            <a:ext cx="1672591" cy="3904347"/>
          </a:xfrm>
          <a:prstGeom prst="rect">
            <a:avLst/>
          </a:prstGeom>
          <a:noFill/>
          <a:ln w="9525" cap="flat" cmpd="sng">
            <a:solidFill>
              <a:schemeClr val="dk1"/>
            </a:solidFill>
            <a:prstDash val="solid"/>
            <a:round/>
            <a:headEnd type="none" w="sm" len="sm"/>
            <a:tailEnd type="none" w="sm" len="sm"/>
          </a:ln>
        </p:spPr>
      </p:pic>
      <p:pic>
        <p:nvPicPr>
          <p:cNvPr id="260" name="Google Shape;260;p43" descr="グラフィカル ユーザー インターフェイス, テキスト, アプリケーション&#10;&#10;自動的に生成された説明"/>
          <p:cNvPicPr preferRelativeResize="0"/>
          <p:nvPr/>
        </p:nvPicPr>
        <p:blipFill rotWithShape="1">
          <a:blip r:embed="rId6">
            <a:alphaModFix/>
          </a:blip>
          <a:srcRect/>
          <a:stretch/>
        </p:blipFill>
        <p:spPr>
          <a:xfrm>
            <a:off x="6571795" y="1460413"/>
            <a:ext cx="1672591" cy="4108544"/>
          </a:xfrm>
          <a:prstGeom prst="rect">
            <a:avLst/>
          </a:prstGeom>
          <a:noFill/>
          <a:ln w="9525" cap="flat" cmpd="sng">
            <a:solidFill>
              <a:schemeClr val="dk1"/>
            </a:solidFill>
            <a:prstDash val="solid"/>
            <a:round/>
            <a:headEnd type="none" w="sm" len="sm"/>
            <a:tailEnd type="none" w="sm" len="sm"/>
          </a:ln>
        </p:spPr>
      </p:pic>
      <p:sp>
        <p:nvSpPr>
          <p:cNvPr id="261" name="Google Shape;261;p43"/>
          <p:cNvSpPr txBox="1"/>
          <p:nvPr/>
        </p:nvSpPr>
        <p:spPr>
          <a:xfrm>
            <a:off x="4572000" y="5403598"/>
            <a:ext cx="3999591" cy="623217"/>
          </a:xfrm>
          <a:prstGeom prst="rect">
            <a:avLst/>
          </a:prstGeom>
          <a:solidFill>
            <a:schemeClr val="lt1"/>
          </a:solid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latin typeface="Meiryo"/>
                <a:ea typeface="Meiryo"/>
                <a:cs typeface="Meiryo"/>
                <a:sym typeface="Meiryo"/>
              </a:rPr>
              <a:t>⑨利用者名やフリガナ等利用者情報を入力する。また、電話を受けるときの通訳方法やサービス利用者対象者であることの確認、料金体系についてどちらかを選択する。</a:t>
            </a:r>
            <a:endParaRPr sz="1200" b="1">
              <a:solidFill>
                <a:schemeClr val="dk1"/>
              </a:solidFill>
              <a:latin typeface="Meiryo"/>
              <a:ea typeface="Meiryo"/>
              <a:cs typeface="Meiryo"/>
              <a:sym typeface="Meiryo"/>
            </a:endParaRPr>
          </a:p>
        </p:txBody>
      </p:sp>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378857" y="583837"/>
            <a:ext cx="63862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こんなとき、どうしていますか？</a:t>
            </a:r>
          </a:p>
        </p:txBody>
      </p:sp>
      <p:sp>
        <p:nvSpPr>
          <p:cNvPr id="4" name="テキスト ボックス 3"/>
          <p:cNvSpPr txBox="1"/>
          <p:nvPr/>
        </p:nvSpPr>
        <p:spPr>
          <a:xfrm>
            <a:off x="3153573" y="2105105"/>
            <a:ext cx="49551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予約や変更</a:t>
            </a:r>
            <a:endParaRPr kumimoji="1" lang="en-US" altLang="ja-JP" sz="4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3076" name="Picture 4" descr="メニューを選ぶカップルのイラスト | かわいいフリー素材集 いらすとや">
            <a:extLst>
              <a:ext uri="{FF2B5EF4-FFF2-40B4-BE49-F238E27FC236}">
                <a16:creationId xmlns:a16="http://schemas.microsoft.com/office/drawing/2014/main" id="{F4E2E154-E7A1-4B8A-A367-6E32C7C49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587" y="1395076"/>
            <a:ext cx="2484539" cy="2189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予約席のイラスト | かわいいフリー素材集 いらすとや">
            <a:extLst>
              <a:ext uri="{FF2B5EF4-FFF2-40B4-BE49-F238E27FC236}">
                <a16:creationId xmlns:a16="http://schemas.microsoft.com/office/drawing/2014/main" id="{448E56DC-9D22-447B-9AE0-9F03C6B17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654" y="3091261"/>
            <a:ext cx="3182902" cy="31829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歯医者のイラスト「治療中」 | かわいいフリー素材集 いらすとや">
            <a:extLst>
              <a:ext uri="{FF2B5EF4-FFF2-40B4-BE49-F238E27FC236}">
                <a16:creationId xmlns:a16="http://schemas.microsoft.com/office/drawing/2014/main" id="{26AADB8D-ACAE-437E-8FD8-4339E800FF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3726" y="3191415"/>
            <a:ext cx="3082748" cy="308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037292"/>
      </p:ext>
    </p:extLst>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13" name="図 12">
            <a:extLst>
              <a:ext uri="{FF2B5EF4-FFF2-40B4-BE49-F238E27FC236}">
                <a16:creationId xmlns:a16="http://schemas.microsoft.com/office/drawing/2014/main" id="{9A5CB003-B369-47C9-A54C-FCE37BAA24AA}"/>
              </a:ext>
            </a:extLst>
          </p:cNvPr>
          <p:cNvPicPr>
            <a:picLocks noChangeAspect="1"/>
          </p:cNvPicPr>
          <p:nvPr/>
        </p:nvPicPr>
        <p:blipFill rotWithShape="1">
          <a:blip r:embed="rId3"/>
          <a:srcRect l="197" t="11" r="-197" b="-6100"/>
          <a:stretch/>
        </p:blipFill>
        <p:spPr>
          <a:xfrm>
            <a:off x="285552" y="1408292"/>
            <a:ext cx="1969604" cy="3689080"/>
          </a:xfrm>
          <a:prstGeom prst="rect">
            <a:avLst/>
          </a:prstGeom>
          <a:ln>
            <a:solidFill>
              <a:schemeClr val="tx1"/>
            </a:solidFill>
          </a:ln>
        </p:spPr>
      </p:pic>
      <p:pic>
        <p:nvPicPr>
          <p:cNvPr id="266" name="Google Shape;266;p44"/>
          <p:cNvPicPr preferRelativeResize="0"/>
          <p:nvPr/>
        </p:nvPicPr>
        <p:blipFill rotWithShape="1">
          <a:blip r:embed="rId4">
            <a:alphaModFix/>
          </a:blip>
          <a:srcRect/>
          <a:stretch/>
        </p:blipFill>
        <p:spPr>
          <a:xfrm>
            <a:off x="2453408" y="1469410"/>
            <a:ext cx="1901770" cy="3576504"/>
          </a:xfrm>
          <a:prstGeom prst="rect">
            <a:avLst/>
          </a:prstGeom>
          <a:noFill/>
          <a:ln w="9525" cap="flat" cmpd="sng">
            <a:solidFill>
              <a:schemeClr val="dk1"/>
            </a:solidFill>
            <a:prstDash val="solid"/>
            <a:round/>
            <a:headEnd type="none" w="sm" len="sm"/>
            <a:tailEnd type="none" w="sm" len="sm"/>
          </a:ln>
        </p:spPr>
      </p:pic>
      <p:sp>
        <p:nvSpPr>
          <p:cNvPr id="268" name="Google Shape;268;p44"/>
          <p:cNvSpPr txBox="1"/>
          <p:nvPr/>
        </p:nvSpPr>
        <p:spPr>
          <a:xfrm>
            <a:off x="310219" y="401888"/>
            <a:ext cx="5729329" cy="356636"/>
          </a:xfrm>
          <a:prstGeom prst="rect">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rmAutofit/>
          </a:bodyPr>
          <a:lstStyle/>
          <a:p>
            <a:pPr>
              <a:lnSpc>
                <a:spcPct val="90000"/>
              </a:lnSpc>
              <a:buClr>
                <a:schemeClr val="dk1"/>
              </a:buClr>
              <a:buSzPts val="2400"/>
            </a:pPr>
            <a:r>
              <a:rPr lang="ja-JP" altLang="en-US" b="1" dirty="0">
                <a:solidFill>
                  <a:schemeClr val="dk1"/>
                </a:solidFill>
                <a:latin typeface="Meiryo"/>
                <a:ea typeface="Meiryo"/>
                <a:cs typeface="Meiryo"/>
                <a:sym typeface="Meiryo"/>
              </a:rPr>
              <a:t>利用者登録申請　アプリの通知設定、利用者登録</a:t>
            </a:r>
            <a:endParaRPr dirty="0">
              <a:solidFill>
                <a:srgbClr val="000000"/>
              </a:solidFill>
              <a:latin typeface="Arial"/>
              <a:ea typeface="Arial"/>
              <a:cs typeface="Arial"/>
              <a:sym typeface="Arial"/>
            </a:endParaRPr>
          </a:p>
        </p:txBody>
      </p:sp>
      <p:sp>
        <p:nvSpPr>
          <p:cNvPr id="269" name="Google Shape;269;p44"/>
          <p:cNvSpPr txBox="1"/>
          <p:nvPr/>
        </p:nvSpPr>
        <p:spPr>
          <a:xfrm>
            <a:off x="119539" y="5158490"/>
            <a:ext cx="2135617" cy="438551"/>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highlight>
                  <a:schemeClr val="lt1"/>
                </a:highlight>
                <a:latin typeface="Meiryo"/>
                <a:ea typeface="Meiryo"/>
                <a:cs typeface="Meiryo"/>
                <a:sym typeface="Meiryo"/>
              </a:rPr>
              <a:t>⑩「ファイルを選択」をタップする</a:t>
            </a:r>
            <a:endParaRPr sz="1050">
              <a:solidFill>
                <a:srgbClr val="000000"/>
              </a:solidFill>
              <a:highlight>
                <a:schemeClr val="lt1"/>
              </a:highlight>
              <a:latin typeface="Arial"/>
              <a:ea typeface="Arial"/>
              <a:cs typeface="Arial"/>
              <a:sym typeface="Arial"/>
            </a:endParaRPr>
          </a:p>
        </p:txBody>
      </p:sp>
      <p:sp>
        <p:nvSpPr>
          <p:cNvPr id="270" name="Google Shape;270;p44"/>
          <p:cNvSpPr txBox="1"/>
          <p:nvPr/>
        </p:nvSpPr>
        <p:spPr>
          <a:xfrm>
            <a:off x="2320816" y="5158490"/>
            <a:ext cx="2090436" cy="438551"/>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a:solidFill>
                  <a:schemeClr val="dk1"/>
                </a:solidFill>
                <a:highlight>
                  <a:schemeClr val="lt1"/>
                </a:highlight>
                <a:latin typeface="Meiryo"/>
                <a:ea typeface="Meiryo"/>
                <a:cs typeface="Meiryo"/>
                <a:sym typeface="Meiryo"/>
              </a:rPr>
              <a:t>⑪「写真を撮る」をタップして、カメラを起動</a:t>
            </a:r>
            <a:endParaRPr sz="1050">
              <a:solidFill>
                <a:srgbClr val="000000"/>
              </a:solidFill>
              <a:highlight>
                <a:schemeClr val="lt1"/>
              </a:highlight>
              <a:latin typeface="Arial"/>
              <a:ea typeface="Arial"/>
              <a:cs typeface="Arial"/>
              <a:sym typeface="Arial"/>
            </a:endParaRPr>
          </a:p>
        </p:txBody>
      </p:sp>
      <p:sp>
        <p:nvSpPr>
          <p:cNvPr id="271" name="Google Shape;271;p44"/>
          <p:cNvSpPr txBox="1"/>
          <p:nvPr/>
        </p:nvSpPr>
        <p:spPr>
          <a:xfrm>
            <a:off x="4692327" y="5158490"/>
            <a:ext cx="2090435" cy="438551"/>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highlight>
                  <a:schemeClr val="lt1"/>
                </a:highlight>
                <a:latin typeface="Meiryo"/>
                <a:ea typeface="Meiryo"/>
                <a:cs typeface="Meiryo"/>
                <a:sym typeface="Meiryo"/>
              </a:rPr>
              <a:t>⑫</a:t>
            </a:r>
            <a:r>
              <a:rPr lang="en-US" altLang="ja-JP" sz="1200" b="1" dirty="0">
                <a:solidFill>
                  <a:schemeClr val="dk1"/>
                </a:solidFill>
                <a:highlight>
                  <a:schemeClr val="lt1"/>
                </a:highlight>
                <a:latin typeface="Meiryo"/>
                <a:ea typeface="Meiryo"/>
                <a:cs typeface="Meiryo"/>
                <a:sym typeface="Meiryo"/>
              </a:rPr>
              <a:t>A</a:t>
            </a:r>
            <a:r>
              <a:rPr lang="ja-JP" altLang="en-US" sz="1200" b="1" dirty="0">
                <a:solidFill>
                  <a:schemeClr val="dk1"/>
                </a:solidFill>
                <a:highlight>
                  <a:schemeClr val="lt1"/>
                </a:highlight>
                <a:latin typeface="Meiryo"/>
                <a:ea typeface="Meiryo"/>
                <a:cs typeface="Meiryo"/>
                <a:sym typeface="Meiryo"/>
              </a:rPr>
              <a:t>書類、</a:t>
            </a:r>
            <a:r>
              <a:rPr lang="en-US" altLang="ja-JP" sz="1200" b="1" dirty="0">
                <a:solidFill>
                  <a:schemeClr val="dk1"/>
                </a:solidFill>
                <a:highlight>
                  <a:schemeClr val="lt1"/>
                </a:highlight>
                <a:latin typeface="Meiryo"/>
                <a:ea typeface="Meiryo"/>
                <a:cs typeface="Meiryo"/>
                <a:sym typeface="Meiryo"/>
              </a:rPr>
              <a:t>B</a:t>
            </a:r>
            <a:r>
              <a:rPr lang="ja-JP" altLang="en-US" sz="1200" b="1" dirty="0">
                <a:solidFill>
                  <a:schemeClr val="dk1"/>
                </a:solidFill>
                <a:highlight>
                  <a:schemeClr val="lt1"/>
                </a:highlight>
                <a:latin typeface="Meiryo"/>
                <a:ea typeface="Meiryo"/>
                <a:cs typeface="Meiryo"/>
                <a:sym typeface="Meiryo"/>
              </a:rPr>
              <a:t>書類、</a:t>
            </a:r>
            <a:r>
              <a:rPr lang="en-US" altLang="ja-JP" sz="1200" b="1" dirty="0">
                <a:solidFill>
                  <a:schemeClr val="dk1"/>
                </a:solidFill>
                <a:highlight>
                  <a:schemeClr val="lt1"/>
                </a:highlight>
                <a:latin typeface="Meiryo"/>
                <a:ea typeface="Meiryo"/>
                <a:cs typeface="Meiryo"/>
                <a:sym typeface="Meiryo"/>
              </a:rPr>
              <a:t>C</a:t>
            </a:r>
            <a:r>
              <a:rPr lang="ja-JP" altLang="en-US" sz="1200" b="1" dirty="0">
                <a:solidFill>
                  <a:schemeClr val="dk1"/>
                </a:solidFill>
                <a:highlight>
                  <a:schemeClr val="lt1"/>
                </a:highlight>
                <a:latin typeface="Meiryo"/>
                <a:ea typeface="Meiryo"/>
                <a:cs typeface="Meiryo"/>
                <a:sym typeface="Meiryo"/>
              </a:rPr>
              <a:t>書類、</a:t>
            </a:r>
            <a:r>
              <a:rPr lang="en-US" altLang="ja-JP" sz="1200" b="1" dirty="0">
                <a:solidFill>
                  <a:schemeClr val="dk1"/>
                </a:solidFill>
                <a:highlight>
                  <a:schemeClr val="lt1"/>
                </a:highlight>
                <a:latin typeface="Meiryo"/>
                <a:ea typeface="Meiryo"/>
                <a:cs typeface="Meiryo"/>
                <a:sym typeface="Meiryo"/>
              </a:rPr>
              <a:t>D</a:t>
            </a:r>
            <a:r>
              <a:rPr lang="ja-JP" altLang="en-US" sz="1200" b="1" dirty="0">
                <a:solidFill>
                  <a:schemeClr val="dk1"/>
                </a:solidFill>
                <a:highlight>
                  <a:schemeClr val="lt1"/>
                </a:highlight>
                <a:latin typeface="Meiryo"/>
                <a:ea typeface="Meiryo"/>
                <a:cs typeface="Meiryo"/>
                <a:sym typeface="Meiryo"/>
              </a:rPr>
              <a:t>書類を</a:t>
            </a:r>
            <a:r>
              <a:rPr lang="en-US" altLang="ja-JP" sz="1200" b="1" dirty="0">
                <a:solidFill>
                  <a:schemeClr val="dk1"/>
                </a:solidFill>
                <a:highlight>
                  <a:schemeClr val="lt1"/>
                </a:highlight>
                <a:latin typeface="Meiryo"/>
                <a:ea typeface="Meiryo"/>
                <a:cs typeface="Meiryo"/>
                <a:sym typeface="Meiryo"/>
              </a:rPr>
              <a:t>1</a:t>
            </a:r>
            <a:r>
              <a:rPr lang="ja-JP" altLang="en-US" sz="1200" b="1" dirty="0">
                <a:solidFill>
                  <a:schemeClr val="dk1"/>
                </a:solidFill>
                <a:highlight>
                  <a:schemeClr val="lt1"/>
                </a:highlight>
                <a:latin typeface="Meiryo"/>
                <a:ea typeface="Meiryo"/>
                <a:cs typeface="Meiryo"/>
                <a:sym typeface="Meiryo"/>
              </a:rPr>
              <a:t>枚ずつ撮影する</a:t>
            </a:r>
            <a:endParaRPr sz="1050" dirty="0">
              <a:solidFill>
                <a:srgbClr val="000000"/>
              </a:solidFill>
              <a:highlight>
                <a:schemeClr val="lt1"/>
              </a:highlight>
              <a:latin typeface="Arial"/>
              <a:ea typeface="Arial"/>
              <a:cs typeface="Arial"/>
              <a:sym typeface="Arial"/>
            </a:endParaRPr>
          </a:p>
        </p:txBody>
      </p:sp>
      <p:sp>
        <p:nvSpPr>
          <p:cNvPr id="272" name="Google Shape;272;p44"/>
          <p:cNvSpPr/>
          <p:nvPr/>
        </p:nvSpPr>
        <p:spPr>
          <a:xfrm>
            <a:off x="483804" y="3762814"/>
            <a:ext cx="555312" cy="217728"/>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273" name="Google Shape;273;p44"/>
          <p:cNvSpPr/>
          <p:nvPr/>
        </p:nvSpPr>
        <p:spPr>
          <a:xfrm>
            <a:off x="2685737" y="3788540"/>
            <a:ext cx="1370899" cy="192002"/>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pic>
        <p:nvPicPr>
          <p:cNvPr id="274" name="Google Shape;274;p44" descr="コンピューターの画面&#10;&#10;自動的に生成された説明"/>
          <p:cNvPicPr preferRelativeResize="0"/>
          <p:nvPr/>
        </p:nvPicPr>
        <p:blipFill rotWithShape="1">
          <a:blip r:embed="rId5">
            <a:alphaModFix/>
          </a:blip>
          <a:srcRect/>
          <a:stretch/>
        </p:blipFill>
        <p:spPr>
          <a:xfrm>
            <a:off x="4692320" y="1469410"/>
            <a:ext cx="1901770" cy="3613361"/>
          </a:xfrm>
          <a:prstGeom prst="rect">
            <a:avLst/>
          </a:prstGeom>
          <a:noFill/>
          <a:ln>
            <a:noFill/>
          </a:ln>
        </p:spPr>
      </p:pic>
      <p:sp>
        <p:nvSpPr>
          <p:cNvPr id="275" name="Google Shape;275;p44"/>
          <p:cNvSpPr/>
          <p:nvPr/>
        </p:nvSpPr>
        <p:spPr>
          <a:xfrm>
            <a:off x="6875157" y="2820544"/>
            <a:ext cx="1600200" cy="2186940"/>
          </a:xfrm>
          <a:prstGeom prst="wedgeRoundRectCallout">
            <a:avLst>
              <a:gd name="adj1" fmla="val -74833"/>
              <a:gd name="adj2" fmla="val 56413"/>
              <a:gd name="adj3" fmla="val 16667"/>
            </a:avLst>
          </a:prstGeom>
          <a:solidFill>
            <a:srgbClr val="FFF2CC"/>
          </a:solidFill>
          <a:ln w="25400" cap="flat" cmpd="sng">
            <a:solidFill>
              <a:schemeClr val="accent6"/>
            </a:solidFill>
            <a:prstDash val="solid"/>
            <a:round/>
            <a:headEnd type="none" w="sm" len="sm"/>
            <a:tailEnd type="none" w="sm" len="sm"/>
          </a:ln>
        </p:spPr>
        <p:txBody>
          <a:bodyPr spcFirstLastPara="1" wrap="square" lIns="68569" tIns="34275" rIns="68569" bIns="34275" anchor="ctr" anchorCtr="0">
            <a:noAutofit/>
          </a:bodyPr>
          <a:lstStyle/>
          <a:p>
            <a:pPr algn="ctr"/>
            <a:r>
              <a:rPr lang="en-US" altLang="ja-JP" b="1" dirty="0">
                <a:solidFill>
                  <a:schemeClr val="dk1"/>
                </a:solidFill>
                <a:latin typeface="Arial"/>
                <a:ea typeface="Arial"/>
                <a:cs typeface="Arial"/>
                <a:sym typeface="Arial"/>
              </a:rPr>
              <a:t>A</a:t>
            </a:r>
            <a:r>
              <a:rPr lang="ja-JP" altLang="en-US" b="1" dirty="0">
                <a:solidFill>
                  <a:schemeClr val="dk1"/>
                </a:solidFill>
                <a:latin typeface="Arial"/>
                <a:ea typeface="Arial"/>
                <a:cs typeface="Arial"/>
                <a:sym typeface="Arial"/>
              </a:rPr>
              <a:t>書類</a:t>
            </a:r>
            <a:endParaRPr lang="en-US" altLang="ja-JP" b="1" dirty="0">
              <a:solidFill>
                <a:schemeClr val="dk1"/>
              </a:solidFill>
              <a:latin typeface="Arial"/>
              <a:ea typeface="Arial"/>
              <a:cs typeface="Arial"/>
              <a:sym typeface="Arial"/>
            </a:endParaRPr>
          </a:p>
          <a:p>
            <a:pPr algn="ctr"/>
            <a:r>
              <a:rPr lang="en-US" altLang="ja-JP" b="1" dirty="0">
                <a:solidFill>
                  <a:schemeClr val="dk1"/>
                </a:solidFill>
                <a:latin typeface="Arial"/>
                <a:ea typeface="Arial"/>
                <a:cs typeface="Arial"/>
                <a:sym typeface="Arial"/>
              </a:rPr>
              <a:t>B</a:t>
            </a:r>
            <a:r>
              <a:rPr lang="ja-JP" altLang="en-US" b="1" dirty="0">
                <a:solidFill>
                  <a:schemeClr val="dk1"/>
                </a:solidFill>
                <a:latin typeface="Arial"/>
                <a:ea typeface="Arial"/>
                <a:cs typeface="Arial"/>
                <a:sym typeface="Arial"/>
              </a:rPr>
              <a:t>書類</a:t>
            </a:r>
            <a:endParaRPr b="1" dirty="0">
              <a:solidFill>
                <a:schemeClr val="dk1"/>
              </a:solidFill>
              <a:latin typeface="Arial"/>
              <a:ea typeface="Arial"/>
              <a:cs typeface="Arial"/>
              <a:sym typeface="Arial"/>
            </a:endParaRPr>
          </a:p>
          <a:p>
            <a:pPr algn="ctr"/>
            <a:r>
              <a:rPr lang="ja-JP" altLang="en-US" b="1" dirty="0">
                <a:solidFill>
                  <a:schemeClr val="dk1"/>
                </a:solidFill>
                <a:latin typeface="Arial"/>
                <a:ea typeface="Arial"/>
                <a:cs typeface="Arial"/>
                <a:sym typeface="Arial"/>
              </a:rPr>
              <a:t>の説明は</a:t>
            </a:r>
            <a:endParaRPr b="1" dirty="0">
              <a:solidFill>
                <a:schemeClr val="dk1"/>
              </a:solidFill>
              <a:latin typeface="Arial"/>
              <a:ea typeface="Arial"/>
              <a:cs typeface="Arial"/>
              <a:sym typeface="Arial"/>
            </a:endParaRPr>
          </a:p>
          <a:p>
            <a:pPr algn="ctr"/>
            <a:r>
              <a:rPr lang="ja-JP" altLang="en-US" b="1" dirty="0">
                <a:solidFill>
                  <a:schemeClr val="dk1"/>
                </a:solidFill>
                <a:latin typeface="Arial"/>
                <a:ea typeface="Arial"/>
                <a:cs typeface="Arial"/>
                <a:sym typeface="Arial"/>
              </a:rPr>
              <a:t>次ページです</a:t>
            </a:r>
            <a:endParaRPr sz="1350" dirty="0"/>
          </a:p>
        </p:txBody>
      </p:sp>
      <p:pic>
        <p:nvPicPr>
          <p:cNvPr id="276" name="Google Shape;276;p44" descr="学習ポイントイラスト／無料イラストなら「イラストAC」"/>
          <p:cNvPicPr preferRelativeResize="0"/>
          <p:nvPr/>
        </p:nvPicPr>
        <p:blipFill rotWithShape="1">
          <a:blip r:embed="rId6">
            <a:alphaModFix/>
          </a:blip>
          <a:srcRect/>
          <a:stretch/>
        </p:blipFill>
        <p:spPr>
          <a:xfrm>
            <a:off x="6875157" y="2635937"/>
            <a:ext cx="369214" cy="369214"/>
          </a:xfrm>
          <a:prstGeom prst="rect">
            <a:avLst/>
          </a:prstGeom>
          <a:noFill/>
          <a:ln>
            <a:noFill/>
          </a:ln>
        </p:spPr>
      </p:pic>
      <p:pic>
        <p:nvPicPr>
          <p:cNvPr id="15" name="図 14">
            <a:extLst>
              <a:ext uri="{FF2B5EF4-FFF2-40B4-BE49-F238E27FC236}">
                <a16:creationId xmlns:a16="http://schemas.microsoft.com/office/drawing/2014/main" id="{05376B3F-91B3-4C8A-AF7B-EF162081AA4C}"/>
              </a:ext>
            </a:extLst>
          </p:cNvPr>
          <p:cNvPicPr>
            <a:picLocks noChangeAspect="1"/>
          </p:cNvPicPr>
          <p:nvPr/>
        </p:nvPicPr>
        <p:blipFill rotWithShape="1">
          <a:blip r:embed="rId3"/>
          <a:srcRect l="197" t="10554" r="-197" b="26885"/>
          <a:stretch/>
        </p:blipFill>
        <p:spPr>
          <a:xfrm>
            <a:off x="2456045" y="1408292"/>
            <a:ext cx="1899132" cy="2175430"/>
          </a:xfrm>
          <a:prstGeom prst="rect">
            <a:avLst/>
          </a:prstGeom>
          <a:ln>
            <a:noFill/>
          </a:ln>
        </p:spPr>
      </p:pic>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四角形: 角を丸くする 42">
            <a:extLst>
              <a:ext uri="{FF2B5EF4-FFF2-40B4-BE49-F238E27FC236}">
                <a16:creationId xmlns:a16="http://schemas.microsoft.com/office/drawing/2014/main" id="{5906AFC7-6694-4A74-886B-EB62F7826E40}"/>
              </a:ext>
            </a:extLst>
          </p:cNvPr>
          <p:cNvSpPr/>
          <p:nvPr/>
        </p:nvSpPr>
        <p:spPr>
          <a:xfrm>
            <a:off x="1606316" y="1885604"/>
            <a:ext cx="6673618" cy="3104023"/>
          </a:xfrm>
          <a:prstGeom prst="roundRect">
            <a:avLst>
              <a:gd name="adj" fmla="val 1165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 name="タイトル 1">
            <a:extLst>
              <a:ext uri="{FF2B5EF4-FFF2-40B4-BE49-F238E27FC236}">
                <a16:creationId xmlns:a16="http://schemas.microsoft.com/office/drawing/2014/main" id="{EDB6B0C0-29B6-4128-8D4F-803B307CAB7E}"/>
              </a:ext>
            </a:extLst>
          </p:cNvPr>
          <p:cNvSpPr>
            <a:spLocks noGrp="1"/>
          </p:cNvSpPr>
          <p:nvPr>
            <p:ph type="title"/>
          </p:nvPr>
        </p:nvSpPr>
        <p:spPr>
          <a:xfrm>
            <a:off x="386659" y="307367"/>
            <a:ext cx="7433072" cy="650450"/>
          </a:xfrm>
        </p:spPr>
        <p:style>
          <a:lnRef idx="1">
            <a:schemeClr val="accent4"/>
          </a:lnRef>
          <a:fillRef idx="2">
            <a:schemeClr val="accent4"/>
          </a:fillRef>
          <a:effectRef idx="1">
            <a:schemeClr val="accent4"/>
          </a:effectRef>
          <a:fontRef idx="minor">
            <a:schemeClr val="dk1"/>
          </a:fontRef>
        </p:style>
        <p:txBody>
          <a:bodyPr>
            <a:normAutofit/>
          </a:bodyPr>
          <a:lstStyle/>
          <a:p>
            <a:pPr algn="ctr"/>
            <a:r>
              <a:rPr lang="en-US" altLang="ja-JP" sz="1800" b="1" dirty="0">
                <a:latin typeface="メイリオ" panose="020B0604030504040204" pitchFamily="50" charset="-128"/>
                <a:ea typeface="メイリオ" panose="020B0604030504040204" pitchFamily="50" charset="-128"/>
              </a:rPr>
              <a:t>A</a:t>
            </a:r>
            <a:r>
              <a:rPr lang="ja-JP" altLang="en-US" sz="1800" b="1" dirty="0">
                <a:latin typeface="メイリオ" panose="020B0604030504040204" pitchFamily="50" charset="-128"/>
                <a:ea typeface="メイリオ" panose="020B0604030504040204" pitchFamily="50" charset="-128"/>
              </a:rPr>
              <a:t>書類　　　身体障害者手帳（聴覚・言語）をお持ちの方は、</a:t>
            </a:r>
            <a:br>
              <a:rPr lang="en-US" altLang="ja-JP" sz="1800" b="1" dirty="0">
                <a:latin typeface="メイリオ" panose="020B0604030504040204" pitchFamily="50" charset="-128"/>
                <a:ea typeface="メイリオ" panose="020B0604030504040204" pitchFamily="50" charset="-128"/>
              </a:rPr>
            </a:br>
            <a:r>
              <a:rPr lang="ja-JP" altLang="en-US" sz="1800" b="1" dirty="0">
                <a:latin typeface="メイリオ" panose="020B0604030504040204" pitchFamily="50" charset="-128"/>
                <a:ea typeface="メイリオ" panose="020B0604030504040204" pitchFamily="50" charset="-128"/>
              </a:rPr>
              <a:t>身体障害者手帳だけで申請できます（</a:t>
            </a:r>
            <a:r>
              <a:rPr lang="en-US" altLang="ja-JP" sz="1800" b="1" dirty="0">
                <a:latin typeface="メイリオ" panose="020B0604030504040204" pitchFamily="50" charset="-128"/>
                <a:ea typeface="メイリオ" panose="020B0604030504040204" pitchFamily="50" charset="-128"/>
              </a:rPr>
              <a:t>B</a:t>
            </a:r>
            <a:r>
              <a:rPr lang="ja-JP" altLang="en-US" sz="1800" b="1" dirty="0">
                <a:latin typeface="メイリオ" panose="020B0604030504040204" pitchFamily="50" charset="-128"/>
                <a:ea typeface="メイリオ" panose="020B0604030504040204" pitchFamily="50" charset="-128"/>
              </a:rPr>
              <a:t>書類は不要です）</a:t>
            </a:r>
          </a:p>
        </p:txBody>
      </p:sp>
      <p:sp>
        <p:nvSpPr>
          <p:cNvPr id="9" name="四角形: 角を丸くする 8">
            <a:extLst>
              <a:ext uri="{FF2B5EF4-FFF2-40B4-BE49-F238E27FC236}">
                <a16:creationId xmlns:a16="http://schemas.microsoft.com/office/drawing/2014/main" id="{4CC35857-4C22-47D8-A8F7-A7C48CEA4F9A}"/>
              </a:ext>
            </a:extLst>
          </p:cNvPr>
          <p:cNvSpPr/>
          <p:nvPr/>
        </p:nvSpPr>
        <p:spPr>
          <a:xfrm>
            <a:off x="327936" y="5149689"/>
            <a:ext cx="8237220" cy="1400944"/>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pic>
        <p:nvPicPr>
          <p:cNvPr id="1026" name="Picture 2" descr="障害者手帳のイラスト">
            <a:extLst>
              <a:ext uri="{FF2B5EF4-FFF2-40B4-BE49-F238E27FC236}">
                <a16:creationId xmlns:a16="http://schemas.microsoft.com/office/drawing/2014/main" id="{269EC035-627C-4EDD-9F04-4B5033798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659" y="1109558"/>
            <a:ext cx="1219658" cy="908645"/>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AEC80935-0DB5-439D-BD6D-613BFA913E70}"/>
              </a:ext>
            </a:extLst>
          </p:cNvPr>
          <p:cNvSpPr txBox="1"/>
          <p:nvPr/>
        </p:nvSpPr>
        <p:spPr>
          <a:xfrm>
            <a:off x="548440" y="5285237"/>
            <a:ext cx="7929674" cy="1246495"/>
          </a:xfrm>
          <a:prstGeom prst="rect">
            <a:avLst/>
          </a:prstGeom>
          <a:noFill/>
        </p:spPr>
        <p:txBody>
          <a:bodyPr wrap="square" rtlCol="0">
            <a:spAutoFit/>
          </a:bodyPr>
          <a:lstStyle/>
          <a:p>
            <a:r>
              <a:rPr kumimoji="1" lang="en-US" altLang="ja-JP" sz="1500" b="1" dirty="0">
                <a:solidFill>
                  <a:srgbClr val="FF0000"/>
                </a:solidFill>
                <a:latin typeface="メイリオ" panose="020B0604030504040204" pitchFamily="50" charset="-128"/>
                <a:ea typeface="メイリオ" panose="020B0604030504040204" pitchFamily="50" charset="-128"/>
              </a:rPr>
              <a:t>A</a:t>
            </a:r>
            <a:r>
              <a:rPr kumimoji="1" lang="ja-JP" altLang="en-US" sz="1500" b="1" dirty="0">
                <a:solidFill>
                  <a:srgbClr val="FF0000"/>
                </a:solidFill>
                <a:latin typeface="メイリオ" panose="020B0604030504040204" pitchFamily="50" charset="-128"/>
                <a:ea typeface="メイリオ" panose="020B0604030504040204" pitchFamily="50" charset="-128"/>
              </a:rPr>
              <a:t>書類　</a:t>
            </a:r>
            <a:r>
              <a:rPr kumimoji="1" lang="ja-JP" altLang="en-US" sz="1500" dirty="0">
                <a:latin typeface="メイリオ" panose="020B0604030504040204" pitchFamily="50" charset="-128"/>
                <a:ea typeface="メイリオ" panose="020B0604030504040204" pitchFamily="50" charset="-128"/>
              </a:rPr>
              <a:t>身体障害者手帳（聴覚・音声言語機能障害）の</a:t>
            </a:r>
            <a:endParaRPr kumimoji="1" lang="en-US" altLang="ja-JP" sz="1500" dirty="0">
              <a:latin typeface="メイリオ" panose="020B0604030504040204" pitchFamily="50" charset="-128"/>
              <a:ea typeface="メイリオ" panose="020B0604030504040204" pitchFamily="50" charset="-128"/>
            </a:endParaRPr>
          </a:p>
          <a:p>
            <a:r>
              <a:rPr kumimoji="1" lang="ja-JP" altLang="en-US" sz="1500" b="1" dirty="0">
                <a:latin typeface="メイリオ" panose="020B0604030504040204" pitchFamily="50" charset="-128"/>
                <a:ea typeface="メイリオ" panose="020B0604030504040204" pitchFamily="50" charset="-128"/>
              </a:rPr>
              <a:t>①障害名　②氏名　③生年月日　④住所　のページの写真またはスキャンデータ</a:t>
            </a:r>
            <a:r>
              <a:rPr kumimoji="1" lang="ja-JP" altLang="en-US" sz="1500" dirty="0">
                <a:latin typeface="メイリオ" panose="020B0604030504040204" pitchFamily="50" charset="-128"/>
                <a:ea typeface="メイリオ" panose="020B0604030504040204" pitchFamily="50" charset="-128"/>
              </a:rPr>
              <a:t>を送ってください。記載されているところが分かれている場合は、</a:t>
            </a:r>
            <a:r>
              <a:rPr kumimoji="1" lang="en-US" altLang="ja-JP" sz="1500" dirty="0">
                <a:latin typeface="メイリオ" panose="020B0604030504040204" pitchFamily="50" charset="-128"/>
                <a:ea typeface="メイリオ" panose="020B0604030504040204" pitchFamily="50" charset="-128"/>
              </a:rPr>
              <a:t>2</a:t>
            </a:r>
            <a:r>
              <a:rPr kumimoji="1" lang="ja-JP" altLang="en-US" sz="1500" dirty="0">
                <a:latin typeface="メイリオ" panose="020B0604030504040204" pitchFamily="50" charset="-128"/>
                <a:ea typeface="メイリオ" panose="020B0604030504040204" pitchFamily="50" charset="-128"/>
              </a:rPr>
              <a:t>枚以上に分けて撮影・添付しても大丈夫です。</a:t>
            </a:r>
            <a:endParaRPr kumimoji="1" lang="en-US" altLang="ja-JP" sz="1500" dirty="0">
              <a:latin typeface="メイリオ" panose="020B0604030504040204" pitchFamily="50" charset="-128"/>
              <a:ea typeface="メイリオ" panose="020B0604030504040204" pitchFamily="50" charset="-128"/>
            </a:endParaRPr>
          </a:p>
          <a:p>
            <a:r>
              <a:rPr kumimoji="1" lang="en-US" altLang="ja-JP" sz="1500" b="1" dirty="0">
                <a:solidFill>
                  <a:srgbClr val="FF0000"/>
                </a:solidFill>
                <a:latin typeface="メイリオ" panose="020B0604030504040204" pitchFamily="50" charset="-128"/>
                <a:ea typeface="メイリオ" panose="020B0604030504040204" pitchFamily="50" charset="-128"/>
              </a:rPr>
              <a:t>B</a:t>
            </a:r>
            <a:r>
              <a:rPr kumimoji="1" lang="ja-JP" altLang="en-US" sz="1500" b="1" dirty="0">
                <a:solidFill>
                  <a:srgbClr val="FF0000"/>
                </a:solidFill>
                <a:latin typeface="メイリオ" panose="020B0604030504040204" pitchFamily="50" charset="-128"/>
                <a:ea typeface="メイリオ" panose="020B0604030504040204" pitchFamily="50" charset="-128"/>
              </a:rPr>
              <a:t>書類は不要です</a:t>
            </a:r>
          </a:p>
        </p:txBody>
      </p:sp>
      <p:pic>
        <p:nvPicPr>
          <p:cNvPr id="18" name="図 17">
            <a:extLst>
              <a:ext uri="{FF2B5EF4-FFF2-40B4-BE49-F238E27FC236}">
                <a16:creationId xmlns:a16="http://schemas.microsoft.com/office/drawing/2014/main" id="{72F87668-BA83-432B-A525-92F8B2B9AE86}"/>
              </a:ext>
            </a:extLst>
          </p:cNvPr>
          <p:cNvPicPr>
            <a:picLocks noChangeAspect="1"/>
          </p:cNvPicPr>
          <p:nvPr/>
        </p:nvPicPr>
        <p:blipFill>
          <a:blip r:embed="rId4"/>
          <a:stretch>
            <a:fillRect/>
          </a:stretch>
        </p:blipFill>
        <p:spPr>
          <a:xfrm>
            <a:off x="5390625" y="1937446"/>
            <a:ext cx="2695577" cy="2968477"/>
          </a:xfrm>
          <a:prstGeom prst="rect">
            <a:avLst/>
          </a:prstGeom>
        </p:spPr>
      </p:pic>
      <p:pic>
        <p:nvPicPr>
          <p:cNvPr id="19" name="図 18">
            <a:extLst>
              <a:ext uri="{FF2B5EF4-FFF2-40B4-BE49-F238E27FC236}">
                <a16:creationId xmlns:a16="http://schemas.microsoft.com/office/drawing/2014/main" id="{9C81C454-7C44-4D8F-948D-74A67F5DDADA}"/>
              </a:ext>
            </a:extLst>
          </p:cNvPr>
          <p:cNvPicPr>
            <a:picLocks noChangeAspect="1"/>
          </p:cNvPicPr>
          <p:nvPr/>
        </p:nvPicPr>
        <p:blipFill>
          <a:blip r:embed="rId5"/>
          <a:stretch>
            <a:fillRect/>
          </a:stretch>
        </p:blipFill>
        <p:spPr>
          <a:xfrm>
            <a:off x="2835479" y="2018203"/>
            <a:ext cx="2361414" cy="2806964"/>
          </a:xfrm>
          <a:prstGeom prst="rect">
            <a:avLst/>
          </a:prstGeom>
        </p:spPr>
      </p:pic>
      <p:sp>
        <p:nvSpPr>
          <p:cNvPr id="3" name="吹き出し: 角を丸めた四角形 2">
            <a:extLst>
              <a:ext uri="{FF2B5EF4-FFF2-40B4-BE49-F238E27FC236}">
                <a16:creationId xmlns:a16="http://schemas.microsoft.com/office/drawing/2014/main" id="{10ECFEFE-C974-4B33-AC82-497C82D06362}"/>
              </a:ext>
            </a:extLst>
          </p:cNvPr>
          <p:cNvSpPr/>
          <p:nvPr/>
        </p:nvSpPr>
        <p:spPr>
          <a:xfrm>
            <a:off x="1712663" y="1235719"/>
            <a:ext cx="2733883" cy="834272"/>
          </a:xfrm>
          <a:prstGeom prst="wedgeRoundRectCallout">
            <a:avLst>
              <a:gd name="adj1" fmla="val -59927"/>
              <a:gd name="adj2" fmla="val -27823"/>
              <a:gd name="adj3" fmla="val 16667"/>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kumimoji="1" lang="ja-JP" altLang="en-US" sz="1350" b="1" dirty="0">
                <a:solidFill>
                  <a:schemeClr val="bg1"/>
                </a:solidFill>
                <a:latin typeface="メイリオ" panose="020B0604030504040204" pitchFamily="50" charset="-128"/>
                <a:ea typeface="メイリオ" panose="020B0604030504040204" pitchFamily="50" charset="-128"/>
              </a:rPr>
              <a:t>身体障害者手帳（聴覚・言語）だけで申請</a:t>
            </a:r>
            <a:r>
              <a:rPr kumimoji="1" lang="en-US" altLang="ja-JP" sz="1350" b="1" dirty="0">
                <a:solidFill>
                  <a:schemeClr val="bg1"/>
                </a:solidFill>
                <a:latin typeface="メイリオ" panose="020B0604030504040204" pitchFamily="50" charset="-128"/>
                <a:ea typeface="メイリオ" panose="020B0604030504040204" pitchFamily="50" charset="-128"/>
              </a:rPr>
              <a:t>OK</a:t>
            </a:r>
            <a:r>
              <a:rPr kumimoji="1" lang="ja-JP" altLang="en-US" sz="1350" b="1" dirty="0">
                <a:solidFill>
                  <a:schemeClr val="bg1"/>
                </a:solidFill>
                <a:latin typeface="メイリオ" panose="020B0604030504040204" pitchFamily="50" charset="-128"/>
                <a:ea typeface="メイリオ" panose="020B0604030504040204" pitchFamily="50" charset="-128"/>
              </a:rPr>
              <a:t>！</a:t>
            </a:r>
            <a:endParaRPr kumimoji="1"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BF354FE2-5BB4-47EA-A5F3-B9E1BC55788F}"/>
              </a:ext>
            </a:extLst>
          </p:cNvPr>
          <p:cNvSpPr/>
          <p:nvPr/>
        </p:nvSpPr>
        <p:spPr>
          <a:xfrm>
            <a:off x="530877" y="3938055"/>
            <a:ext cx="2130038" cy="983009"/>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400" b="1" dirty="0"/>
              <a:t>注意！</a:t>
            </a:r>
            <a:endParaRPr kumimoji="1" lang="en-US" altLang="ja-JP" sz="1400" b="1" dirty="0"/>
          </a:p>
          <a:p>
            <a:pPr algn="ctr"/>
            <a:r>
              <a:rPr kumimoji="1" lang="ja-JP" altLang="en-US" sz="1400" b="1" dirty="0"/>
              <a:t>等級（</a:t>
            </a:r>
            <a:r>
              <a:rPr kumimoji="1" lang="en-US" altLang="ja-JP" sz="1400" b="1" dirty="0"/>
              <a:t>2</a:t>
            </a:r>
            <a:r>
              <a:rPr kumimoji="1" lang="ja-JP" altLang="en-US" sz="1400" b="1" dirty="0"/>
              <a:t>級・</a:t>
            </a:r>
            <a:r>
              <a:rPr kumimoji="1" lang="en-US" altLang="ja-JP" sz="1400" b="1" dirty="0"/>
              <a:t>3</a:t>
            </a:r>
            <a:r>
              <a:rPr kumimoji="1" lang="ja-JP" altLang="en-US" sz="1400" b="1" dirty="0"/>
              <a:t>級）は</a:t>
            </a:r>
            <a:endParaRPr kumimoji="1" lang="en-US" altLang="ja-JP" sz="1400" b="1" dirty="0"/>
          </a:p>
          <a:p>
            <a:pPr algn="ctr"/>
            <a:r>
              <a:rPr kumimoji="1" lang="ja-JP" altLang="en-US" sz="1400" b="1" dirty="0"/>
              <a:t>障害名ではないので</a:t>
            </a:r>
            <a:endParaRPr kumimoji="1" lang="en-US" altLang="ja-JP" sz="1400" b="1" dirty="0"/>
          </a:p>
          <a:p>
            <a:pPr algn="ctr"/>
            <a:r>
              <a:rPr kumimoji="1" lang="ja-JP" altLang="en-US" sz="1400" b="1" dirty="0"/>
              <a:t>注意してください</a:t>
            </a:r>
          </a:p>
        </p:txBody>
      </p:sp>
    </p:spTree>
    <p:extLst>
      <p:ext uri="{BB962C8B-B14F-4D97-AF65-F5344CB8AC3E}">
        <p14:creationId xmlns:p14="http://schemas.microsoft.com/office/powerpoint/2010/main" val="2436986451"/>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DB6B0C0-29B6-4128-8D4F-803B307CAB7E}"/>
              </a:ext>
            </a:extLst>
          </p:cNvPr>
          <p:cNvSpPr>
            <a:spLocks noGrp="1"/>
          </p:cNvSpPr>
          <p:nvPr>
            <p:ph type="title"/>
          </p:nvPr>
        </p:nvSpPr>
        <p:spPr>
          <a:xfrm>
            <a:off x="266701" y="360073"/>
            <a:ext cx="7597023" cy="692480"/>
          </a:xfrm>
        </p:spPr>
        <p:style>
          <a:lnRef idx="1">
            <a:schemeClr val="accent6"/>
          </a:lnRef>
          <a:fillRef idx="2">
            <a:schemeClr val="accent6"/>
          </a:fillRef>
          <a:effectRef idx="1">
            <a:schemeClr val="accent6"/>
          </a:effectRef>
          <a:fontRef idx="minor">
            <a:schemeClr val="dk1"/>
          </a:fontRef>
        </p:style>
        <p:txBody>
          <a:bodyPr>
            <a:noAutofit/>
          </a:bodyPr>
          <a:lstStyle/>
          <a:p>
            <a:pPr algn="ctr"/>
            <a:r>
              <a:rPr lang="ja-JP" altLang="en-US" sz="1800" b="1" dirty="0">
                <a:latin typeface="メイリオ" panose="020B0604030504040204" pitchFamily="50" charset="-128"/>
                <a:ea typeface="メイリオ" panose="020B0604030504040204" pitchFamily="50" charset="-128"/>
              </a:rPr>
              <a:t>身体障害者手帳（聴覚・言語）をお持ちでない方は、</a:t>
            </a:r>
            <a:br>
              <a:rPr lang="en-US" altLang="ja-JP" sz="1800" b="1" dirty="0">
                <a:latin typeface="メイリオ" panose="020B0604030504040204" pitchFamily="50" charset="-128"/>
                <a:ea typeface="メイリオ" panose="020B0604030504040204" pitchFamily="50" charset="-128"/>
              </a:rPr>
            </a:br>
            <a:r>
              <a:rPr lang="en-US" altLang="ja-JP" sz="1800" b="1" dirty="0">
                <a:solidFill>
                  <a:srgbClr val="FF0000"/>
                </a:solidFill>
                <a:latin typeface="メイリオ" panose="020B0604030504040204" pitchFamily="50" charset="-128"/>
                <a:ea typeface="メイリオ" panose="020B0604030504040204" pitchFamily="50" charset="-128"/>
              </a:rPr>
              <a:t>A</a:t>
            </a:r>
            <a:r>
              <a:rPr lang="ja-JP" altLang="en-US" sz="1800" b="1" dirty="0">
                <a:solidFill>
                  <a:srgbClr val="FF0000"/>
                </a:solidFill>
                <a:latin typeface="メイリオ" panose="020B0604030504040204" pitchFamily="50" charset="-128"/>
                <a:ea typeface="メイリオ" panose="020B0604030504040204" pitchFamily="50" charset="-128"/>
              </a:rPr>
              <a:t>書類</a:t>
            </a:r>
            <a:r>
              <a:rPr lang="ja-JP" altLang="en-US" sz="1800" b="1" dirty="0">
                <a:latin typeface="メイリオ" panose="020B0604030504040204" pitchFamily="50" charset="-128"/>
                <a:ea typeface="メイリオ" panose="020B0604030504040204" pitchFamily="50" charset="-128"/>
              </a:rPr>
              <a:t>は診断書等の証明書類、</a:t>
            </a:r>
            <a:r>
              <a:rPr lang="en-US" altLang="ja-JP" sz="1800" b="1" dirty="0">
                <a:solidFill>
                  <a:srgbClr val="FF0000"/>
                </a:solidFill>
                <a:latin typeface="メイリオ" panose="020B0604030504040204" pitchFamily="50" charset="-128"/>
                <a:ea typeface="メイリオ" panose="020B0604030504040204" pitchFamily="50" charset="-128"/>
              </a:rPr>
              <a:t>B</a:t>
            </a:r>
            <a:r>
              <a:rPr lang="ja-JP" altLang="en-US" sz="1800" b="1" dirty="0">
                <a:solidFill>
                  <a:srgbClr val="FF0000"/>
                </a:solidFill>
                <a:latin typeface="メイリオ" panose="020B0604030504040204" pitchFamily="50" charset="-128"/>
                <a:ea typeface="メイリオ" panose="020B0604030504040204" pitchFamily="50" charset="-128"/>
              </a:rPr>
              <a:t>書類</a:t>
            </a:r>
            <a:r>
              <a:rPr lang="ja-JP" altLang="en-US" sz="1800" b="1" dirty="0">
                <a:latin typeface="メイリオ" panose="020B0604030504040204" pitchFamily="50" charset="-128"/>
                <a:ea typeface="メイリオ" panose="020B0604030504040204" pitchFamily="50" charset="-128"/>
              </a:rPr>
              <a:t>は本人確認書類</a:t>
            </a:r>
            <a:r>
              <a:rPr lang="en-US" altLang="ja-JP" sz="1800" b="1" dirty="0">
                <a:latin typeface="メイリオ" panose="020B0604030504040204" pitchFamily="50" charset="-128"/>
                <a:ea typeface="メイリオ" panose="020B0604030504040204" pitchFamily="50" charset="-128"/>
              </a:rPr>
              <a:t>1</a:t>
            </a:r>
            <a:r>
              <a:rPr lang="ja-JP" altLang="en-US" sz="1800" b="1" dirty="0">
                <a:latin typeface="メイリオ" panose="020B0604030504040204" pitchFamily="50" charset="-128"/>
                <a:ea typeface="メイリオ" panose="020B0604030504040204" pitchFamily="50" charset="-128"/>
              </a:rPr>
              <a:t>種類が必要です</a:t>
            </a:r>
            <a:endParaRPr lang="ja-JP" altLang="en-US" sz="2100" b="1" dirty="0">
              <a:latin typeface="メイリオ" panose="020B0604030504040204" pitchFamily="50" charset="-128"/>
              <a:ea typeface="メイリオ" panose="020B0604030504040204" pitchFamily="50" charset="-128"/>
            </a:endParaRPr>
          </a:p>
        </p:txBody>
      </p:sp>
      <p:sp>
        <p:nvSpPr>
          <p:cNvPr id="9" name="四角形: 角を丸くする 8">
            <a:extLst>
              <a:ext uri="{FF2B5EF4-FFF2-40B4-BE49-F238E27FC236}">
                <a16:creationId xmlns:a16="http://schemas.microsoft.com/office/drawing/2014/main" id="{4CC35857-4C22-47D8-A8F7-A7C48CEA4F9A}"/>
              </a:ext>
            </a:extLst>
          </p:cNvPr>
          <p:cNvSpPr/>
          <p:nvPr/>
        </p:nvSpPr>
        <p:spPr>
          <a:xfrm>
            <a:off x="464820" y="4170982"/>
            <a:ext cx="7513093" cy="76232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3" name="テキスト ボックス 22">
            <a:extLst>
              <a:ext uri="{FF2B5EF4-FFF2-40B4-BE49-F238E27FC236}">
                <a16:creationId xmlns:a16="http://schemas.microsoft.com/office/drawing/2014/main" id="{CEFEB6EC-1FCD-4BA7-A6FD-05ADEAAFFFDE}"/>
              </a:ext>
            </a:extLst>
          </p:cNvPr>
          <p:cNvSpPr txBox="1"/>
          <p:nvPr/>
        </p:nvSpPr>
        <p:spPr>
          <a:xfrm>
            <a:off x="655205" y="4275144"/>
            <a:ext cx="7208519" cy="553998"/>
          </a:xfrm>
          <a:prstGeom prst="rect">
            <a:avLst/>
          </a:prstGeom>
          <a:noFill/>
        </p:spPr>
        <p:txBody>
          <a:bodyPr wrap="square" rtlCol="0">
            <a:spAutoFit/>
          </a:bodyPr>
          <a:lstStyle/>
          <a:p>
            <a:r>
              <a:rPr kumimoji="1" lang="en-US" altLang="ja-JP" sz="1500" b="1" dirty="0">
                <a:solidFill>
                  <a:srgbClr val="FF0000"/>
                </a:solidFill>
                <a:latin typeface="メイリオ" panose="020B0604030504040204" pitchFamily="50" charset="-128"/>
                <a:ea typeface="メイリオ" panose="020B0604030504040204" pitchFamily="50" charset="-128"/>
              </a:rPr>
              <a:t>A</a:t>
            </a:r>
            <a:r>
              <a:rPr kumimoji="1" lang="ja-JP" altLang="en-US" sz="1500" b="1" dirty="0">
                <a:solidFill>
                  <a:srgbClr val="FF0000"/>
                </a:solidFill>
                <a:latin typeface="メイリオ" panose="020B0604030504040204" pitchFamily="50" charset="-128"/>
                <a:ea typeface="メイリオ" panose="020B0604030504040204" pitchFamily="50" charset="-128"/>
              </a:rPr>
              <a:t>書類に</a:t>
            </a:r>
            <a:r>
              <a:rPr kumimoji="1" lang="ja-JP" altLang="en-US" sz="1500" dirty="0">
                <a:latin typeface="メイリオ" panose="020B0604030504040204" pitchFamily="50" charset="-128"/>
                <a:ea typeface="メイリオ" panose="020B0604030504040204" pitchFamily="50" charset="-128"/>
              </a:rPr>
              <a:t>電話リレーサービスを必要とすることを</a:t>
            </a:r>
            <a:r>
              <a:rPr kumimoji="1" lang="ja-JP" altLang="en-US" sz="1500" b="1" dirty="0">
                <a:latin typeface="メイリオ" panose="020B0604030504040204" pitchFamily="50" charset="-128"/>
                <a:ea typeface="メイリオ" panose="020B0604030504040204" pitchFamily="50" charset="-128"/>
              </a:rPr>
              <a:t>証明する書類（診断書など）</a:t>
            </a:r>
            <a:r>
              <a:rPr kumimoji="1" lang="ja-JP" altLang="en-US" sz="1500" dirty="0">
                <a:latin typeface="メイリオ" panose="020B0604030504040204" pitchFamily="50" charset="-128"/>
                <a:ea typeface="メイリオ" panose="020B0604030504040204" pitchFamily="50" charset="-128"/>
              </a:rPr>
              <a:t>を</a:t>
            </a:r>
            <a:endParaRPr kumimoji="1" lang="en-US" altLang="ja-JP" sz="1500" dirty="0">
              <a:latin typeface="メイリオ" panose="020B0604030504040204" pitchFamily="50" charset="-128"/>
              <a:ea typeface="メイリオ" panose="020B0604030504040204" pitchFamily="50" charset="-128"/>
            </a:endParaRPr>
          </a:p>
          <a:p>
            <a:r>
              <a:rPr kumimoji="1" lang="ja-JP" altLang="en-US" sz="1500" dirty="0">
                <a:latin typeface="メイリオ" panose="020B0604030504040204" pitchFamily="50" charset="-128"/>
                <a:ea typeface="メイリオ" panose="020B0604030504040204" pitchFamily="50" charset="-128"/>
              </a:rPr>
              <a:t>撮影した写真またはスキャンしたデータ</a:t>
            </a:r>
          </a:p>
        </p:txBody>
      </p:sp>
      <p:grpSp>
        <p:nvGrpSpPr>
          <p:cNvPr id="13" name="グループ化 12">
            <a:extLst>
              <a:ext uri="{FF2B5EF4-FFF2-40B4-BE49-F238E27FC236}">
                <a16:creationId xmlns:a16="http://schemas.microsoft.com/office/drawing/2014/main" id="{263A13B7-DF2C-4293-A267-5F79BC391A0A}"/>
              </a:ext>
            </a:extLst>
          </p:cNvPr>
          <p:cNvGrpSpPr/>
          <p:nvPr/>
        </p:nvGrpSpPr>
        <p:grpSpPr>
          <a:xfrm>
            <a:off x="464820" y="1594415"/>
            <a:ext cx="5394221" cy="1861981"/>
            <a:chOff x="2787313" y="4278490"/>
            <a:chExt cx="7192294" cy="2482641"/>
          </a:xfrm>
        </p:grpSpPr>
        <p:pic>
          <p:nvPicPr>
            <p:cNvPr id="25" name="Picture 6" descr="診断書のイラスト">
              <a:extLst>
                <a:ext uri="{FF2B5EF4-FFF2-40B4-BE49-F238E27FC236}">
                  <a16:creationId xmlns:a16="http://schemas.microsoft.com/office/drawing/2014/main" id="{D98153CF-887A-44EA-B5EC-D519077184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145108">
              <a:off x="2787313" y="4278490"/>
              <a:ext cx="2420576" cy="2482641"/>
            </a:xfrm>
            <a:prstGeom prst="rect">
              <a:avLst/>
            </a:prstGeom>
            <a:noFill/>
            <a:extLst>
              <a:ext uri="{909E8E84-426E-40DD-AFC4-6F175D3DCCD1}">
                <a14:hiddenFill xmlns:a14="http://schemas.microsoft.com/office/drawing/2010/main">
                  <a:solidFill>
                    <a:srgbClr val="FFFFFF"/>
                  </a:solidFill>
                </a14:hiddenFill>
              </a:ext>
            </a:extLst>
          </p:spPr>
        </p:pic>
        <p:sp>
          <p:nvSpPr>
            <p:cNvPr id="26" name="吹き出し: 角を丸めた四角形 25">
              <a:extLst>
                <a:ext uri="{FF2B5EF4-FFF2-40B4-BE49-F238E27FC236}">
                  <a16:creationId xmlns:a16="http://schemas.microsoft.com/office/drawing/2014/main" id="{4B52E8F5-4714-4AEE-9B00-D5CB3D4AD61D}"/>
                </a:ext>
              </a:extLst>
            </p:cNvPr>
            <p:cNvSpPr/>
            <p:nvPr/>
          </p:nvSpPr>
          <p:spPr>
            <a:xfrm>
              <a:off x="5170485" y="4785201"/>
              <a:ext cx="4809122" cy="1070001"/>
            </a:xfrm>
            <a:prstGeom prst="wedgeRoundRectCallout">
              <a:avLst>
                <a:gd name="adj1" fmla="val -65852"/>
                <a:gd name="adj2" fmla="val 495"/>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350" dirty="0"/>
                <a:t>「音声電話の利用が困難であることまたは電話リレーサービスを必要とすることが</a:t>
              </a:r>
              <a:endParaRPr kumimoji="1" lang="en-US" altLang="ja-JP" sz="1350" dirty="0"/>
            </a:p>
            <a:p>
              <a:pPr algn="ctr"/>
              <a:r>
                <a:rPr kumimoji="1" lang="ja-JP" altLang="en-US" sz="1350" dirty="0"/>
                <a:t>わかること」の記述</a:t>
              </a:r>
              <a:endParaRPr kumimoji="1" lang="en-US" altLang="ja-JP" sz="1350" dirty="0"/>
            </a:p>
          </p:txBody>
        </p:sp>
        <p:sp>
          <p:nvSpPr>
            <p:cNvPr id="27" name="吹き出し: 角を丸めた四角形 26">
              <a:extLst>
                <a:ext uri="{FF2B5EF4-FFF2-40B4-BE49-F238E27FC236}">
                  <a16:creationId xmlns:a16="http://schemas.microsoft.com/office/drawing/2014/main" id="{9F181859-0B72-4E12-B224-5A501C2066E0}"/>
                </a:ext>
              </a:extLst>
            </p:cNvPr>
            <p:cNvSpPr/>
            <p:nvPr/>
          </p:nvSpPr>
          <p:spPr>
            <a:xfrm>
              <a:off x="5170484" y="6097838"/>
              <a:ext cx="4809122" cy="545894"/>
            </a:xfrm>
            <a:prstGeom prst="wedgeRoundRectCallout">
              <a:avLst>
                <a:gd name="adj1" fmla="val -68036"/>
                <a:gd name="adj2" fmla="val -53038"/>
                <a:gd name="adj3" fmla="val 16667"/>
              </a:avLst>
            </a:prstGeom>
            <a:ln w="28575"/>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1350" dirty="0"/>
                <a:t>文字が鮮明に読めるよう全体を撮影</a:t>
              </a:r>
              <a:endParaRPr kumimoji="1" lang="en-US" altLang="ja-JP" sz="1350" dirty="0"/>
            </a:p>
          </p:txBody>
        </p:sp>
      </p:grpSp>
      <p:sp>
        <p:nvSpPr>
          <p:cNvPr id="29" name="四角形: 角を丸くする 28">
            <a:extLst>
              <a:ext uri="{FF2B5EF4-FFF2-40B4-BE49-F238E27FC236}">
                <a16:creationId xmlns:a16="http://schemas.microsoft.com/office/drawing/2014/main" id="{C9C15309-3AE1-4428-9C36-04365E3C3EA5}"/>
              </a:ext>
            </a:extLst>
          </p:cNvPr>
          <p:cNvSpPr/>
          <p:nvPr/>
        </p:nvSpPr>
        <p:spPr>
          <a:xfrm>
            <a:off x="464821" y="5043098"/>
            <a:ext cx="7513094" cy="762323"/>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30" name="テキスト ボックス 29">
            <a:extLst>
              <a:ext uri="{FF2B5EF4-FFF2-40B4-BE49-F238E27FC236}">
                <a16:creationId xmlns:a16="http://schemas.microsoft.com/office/drawing/2014/main" id="{9692BFBD-1456-4DA7-9BF3-77DE3C4EB081}"/>
              </a:ext>
            </a:extLst>
          </p:cNvPr>
          <p:cNvSpPr txBox="1"/>
          <p:nvPr/>
        </p:nvSpPr>
        <p:spPr>
          <a:xfrm>
            <a:off x="708662" y="5158801"/>
            <a:ext cx="7061274" cy="553998"/>
          </a:xfrm>
          <a:prstGeom prst="rect">
            <a:avLst/>
          </a:prstGeom>
          <a:noFill/>
        </p:spPr>
        <p:txBody>
          <a:bodyPr wrap="square" rtlCol="0">
            <a:spAutoFit/>
          </a:bodyPr>
          <a:lstStyle/>
          <a:p>
            <a:r>
              <a:rPr kumimoji="1" lang="en-US" altLang="ja-JP" sz="1500" b="1" dirty="0">
                <a:solidFill>
                  <a:srgbClr val="FF0000"/>
                </a:solidFill>
                <a:latin typeface="メイリオ" panose="020B0604030504040204" pitchFamily="50" charset="-128"/>
                <a:ea typeface="メイリオ" panose="020B0604030504040204" pitchFamily="50" charset="-128"/>
              </a:rPr>
              <a:t>B</a:t>
            </a:r>
            <a:r>
              <a:rPr kumimoji="1" lang="ja-JP" altLang="en-US" sz="1500" b="1" dirty="0">
                <a:solidFill>
                  <a:srgbClr val="FF0000"/>
                </a:solidFill>
                <a:latin typeface="メイリオ" panose="020B0604030504040204" pitchFamily="50" charset="-128"/>
                <a:ea typeface="メイリオ" panose="020B0604030504040204" pitchFamily="50" charset="-128"/>
              </a:rPr>
              <a:t>書類に</a:t>
            </a:r>
            <a:r>
              <a:rPr kumimoji="1" lang="ja-JP" altLang="en-US" sz="1500" b="1" dirty="0">
                <a:latin typeface="メイリオ" panose="020B0604030504040204" pitchFamily="50" charset="-128"/>
                <a:ea typeface="メイリオ" panose="020B0604030504040204" pitchFamily="50" charset="-128"/>
              </a:rPr>
              <a:t>本人確認書類</a:t>
            </a:r>
            <a:r>
              <a:rPr kumimoji="1" lang="ja-JP" altLang="en-US" sz="1500" dirty="0">
                <a:latin typeface="メイリオ" panose="020B0604030504040204" pitchFamily="50" charset="-128"/>
                <a:ea typeface="メイリオ" panose="020B0604030504040204" pitchFamily="50" charset="-128"/>
              </a:rPr>
              <a:t>の</a:t>
            </a:r>
            <a:r>
              <a:rPr kumimoji="1" lang="ja-JP" altLang="en-US" sz="1500" b="1" dirty="0">
                <a:latin typeface="メイリオ" panose="020B0604030504040204" pitchFamily="50" charset="-128"/>
                <a:ea typeface="メイリオ" panose="020B0604030504040204" pitchFamily="50" charset="-128"/>
              </a:rPr>
              <a:t>①氏名　②生年月日　③住所　</a:t>
            </a:r>
            <a:r>
              <a:rPr kumimoji="1" lang="ja-JP" altLang="en-US" sz="1500" dirty="0">
                <a:latin typeface="メイリオ" panose="020B0604030504040204" pitchFamily="50" charset="-128"/>
                <a:ea typeface="メイリオ" panose="020B0604030504040204" pitchFamily="50" charset="-128"/>
              </a:rPr>
              <a:t>がわかるところを撮影した写真またはスキャンしたデータ</a:t>
            </a:r>
          </a:p>
        </p:txBody>
      </p:sp>
      <p:sp>
        <p:nvSpPr>
          <p:cNvPr id="18" name="加算記号 17">
            <a:extLst>
              <a:ext uri="{FF2B5EF4-FFF2-40B4-BE49-F238E27FC236}">
                <a16:creationId xmlns:a16="http://schemas.microsoft.com/office/drawing/2014/main" id="{308AE35F-5408-4BA7-8A58-FEB3C898812B}"/>
              </a:ext>
            </a:extLst>
          </p:cNvPr>
          <p:cNvSpPr/>
          <p:nvPr/>
        </p:nvSpPr>
        <p:spPr>
          <a:xfrm>
            <a:off x="6095734" y="2340850"/>
            <a:ext cx="401251" cy="401251"/>
          </a:xfrm>
          <a:prstGeom prst="mathPl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50"/>
          </a:p>
        </p:txBody>
      </p:sp>
      <p:sp>
        <p:nvSpPr>
          <p:cNvPr id="22" name="正方形/長方形 21">
            <a:extLst>
              <a:ext uri="{FF2B5EF4-FFF2-40B4-BE49-F238E27FC236}">
                <a16:creationId xmlns:a16="http://schemas.microsoft.com/office/drawing/2014/main" id="{75F43386-0770-43E6-B9D6-B04FA1C29EAC}"/>
              </a:ext>
            </a:extLst>
          </p:cNvPr>
          <p:cNvSpPr/>
          <p:nvPr/>
        </p:nvSpPr>
        <p:spPr>
          <a:xfrm>
            <a:off x="6733680" y="1592758"/>
            <a:ext cx="823427" cy="1722810"/>
          </a:xfrm>
          <a:prstGeom prst="rect">
            <a:avLst/>
          </a:prstGeom>
          <a:ln w="57150">
            <a:solidFill>
              <a:schemeClr val="accent1"/>
            </a:solidFill>
          </a:ln>
        </p:spPr>
        <p:style>
          <a:lnRef idx="2">
            <a:schemeClr val="accent6"/>
          </a:lnRef>
          <a:fillRef idx="1">
            <a:schemeClr val="lt1"/>
          </a:fillRef>
          <a:effectRef idx="0">
            <a:schemeClr val="accent6"/>
          </a:effectRef>
          <a:fontRef idx="minor">
            <a:schemeClr val="dk1"/>
          </a:fontRef>
        </p:style>
        <p:txBody>
          <a:bodyPr vert="eaVert" rtlCol="0" anchor="ctr"/>
          <a:lstStyle/>
          <a:p>
            <a:pPr algn="ctr"/>
            <a:r>
              <a:rPr kumimoji="1" lang="ja-JP" altLang="en-US" b="1" dirty="0">
                <a:latin typeface="メイリオ" panose="020B0604030504040204" pitchFamily="50" charset="-128"/>
                <a:ea typeface="メイリオ" panose="020B0604030504040204" pitchFamily="50" charset="-128"/>
              </a:rPr>
              <a:t>本人確認書類</a:t>
            </a:r>
            <a:endParaRPr kumimoji="1" lang="en-US" altLang="ja-JP" b="1" dirty="0">
              <a:latin typeface="メイリオ" panose="020B0604030504040204" pitchFamily="50" charset="-128"/>
              <a:ea typeface="メイリオ" panose="020B0604030504040204" pitchFamily="50" charset="-128"/>
            </a:endParaRPr>
          </a:p>
          <a:p>
            <a:pPr algn="ctr"/>
            <a:r>
              <a:rPr kumimoji="1" lang="ja-JP" altLang="en-US" sz="1350" dirty="0"/>
              <a:t>（氏名・生年月日・</a:t>
            </a:r>
            <a:endParaRPr kumimoji="1" lang="en-US" altLang="ja-JP" sz="1350" dirty="0"/>
          </a:p>
          <a:p>
            <a:pPr algn="r"/>
            <a:r>
              <a:rPr kumimoji="1" lang="ja-JP" altLang="en-US" sz="1350" dirty="0"/>
              <a:t>住所）</a:t>
            </a:r>
          </a:p>
        </p:txBody>
      </p:sp>
    </p:spTree>
    <p:extLst>
      <p:ext uri="{BB962C8B-B14F-4D97-AF65-F5344CB8AC3E}">
        <p14:creationId xmlns:p14="http://schemas.microsoft.com/office/powerpoint/2010/main" val="1345216249"/>
      </p:ext>
    </p:extLst>
  </p:cSld>
  <p:clrMapOvr>
    <a:masterClrMapping/>
  </p:clrMapOvr>
  <p:transition spd="slow">
    <p:push/>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8"/>
          <p:cNvPicPr preferRelativeResize="0"/>
          <p:nvPr/>
        </p:nvPicPr>
        <p:blipFill rotWithShape="1">
          <a:blip r:embed="rId3">
            <a:alphaModFix/>
          </a:blip>
          <a:srcRect t="72470"/>
          <a:stretch/>
        </p:blipFill>
        <p:spPr>
          <a:xfrm>
            <a:off x="6352238" y="2112101"/>
            <a:ext cx="1976630" cy="948000"/>
          </a:xfrm>
          <a:prstGeom prst="rect">
            <a:avLst/>
          </a:prstGeom>
          <a:noFill/>
          <a:ln w="9525" cap="flat" cmpd="sng">
            <a:solidFill>
              <a:schemeClr val="dk1"/>
            </a:solidFill>
            <a:prstDash val="solid"/>
            <a:round/>
            <a:headEnd type="none" w="sm" len="sm"/>
            <a:tailEnd type="none" w="sm" len="sm"/>
          </a:ln>
        </p:spPr>
      </p:pic>
      <p:sp>
        <p:nvSpPr>
          <p:cNvPr id="335" name="Google Shape;335;p48"/>
          <p:cNvSpPr txBox="1"/>
          <p:nvPr/>
        </p:nvSpPr>
        <p:spPr>
          <a:xfrm>
            <a:off x="512263" y="354434"/>
            <a:ext cx="5729329" cy="356636"/>
          </a:xfrm>
          <a:prstGeom prst="rect">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rmAutofit/>
          </a:bodyPr>
          <a:lstStyle/>
          <a:p>
            <a:pPr>
              <a:lnSpc>
                <a:spcPct val="90000"/>
              </a:lnSpc>
              <a:buClr>
                <a:schemeClr val="dk1"/>
              </a:buClr>
              <a:buSzPts val="2400"/>
            </a:pPr>
            <a:r>
              <a:rPr lang="ja-JP" altLang="en-US" b="1" dirty="0">
                <a:solidFill>
                  <a:schemeClr val="dk1"/>
                </a:solidFill>
                <a:latin typeface="Meiryo"/>
                <a:ea typeface="Meiryo"/>
                <a:cs typeface="Meiryo"/>
                <a:sym typeface="Meiryo"/>
              </a:rPr>
              <a:t>利用者登録申請　アプリの通知設定、利用者登録</a:t>
            </a:r>
            <a:endParaRPr dirty="0">
              <a:solidFill>
                <a:srgbClr val="000000"/>
              </a:solidFill>
              <a:latin typeface="Arial"/>
              <a:ea typeface="Arial"/>
              <a:cs typeface="Arial"/>
              <a:sym typeface="Arial"/>
            </a:endParaRPr>
          </a:p>
        </p:txBody>
      </p:sp>
      <p:sp>
        <p:nvSpPr>
          <p:cNvPr id="336" name="Google Shape;336;p48"/>
          <p:cNvSpPr txBox="1"/>
          <p:nvPr/>
        </p:nvSpPr>
        <p:spPr>
          <a:xfrm>
            <a:off x="554222" y="4705387"/>
            <a:ext cx="2105088" cy="253885"/>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⑬</a:t>
            </a:r>
            <a:r>
              <a:rPr lang="ja-JP" altLang="en-US" sz="1200" b="1" dirty="0">
                <a:solidFill>
                  <a:schemeClr val="dk1"/>
                </a:solidFill>
                <a:highlight>
                  <a:schemeClr val="lt1"/>
                </a:highlight>
                <a:latin typeface="Meiryo"/>
                <a:ea typeface="Meiryo"/>
                <a:cs typeface="Meiryo"/>
                <a:sym typeface="Meiryo"/>
              </a:rPr>
              <a:t>書類をアップロードする</a:t>
            </a:r>
            <a:endParaRPr sz="1200" b="1" dirty="0">
              <a:solidFill>
                <a:schemeClr val="dk1"/>
              </a:solidFill>
              <a:latin typeface="Meiryo"/>
              <a:ea typeface="Meiryo"/>
              <a:cs typeface="Meiryo"/>
              <a:sym typeface="Meiryo"/>
            </a:endParaRPr>
          </a:p>
        </p:txBody>
      </p:sp>
      <p:sp>
        <p:nvSpPr>
          <p:cNvPr id="337" name="Google Shape;337;p48"/>
          <p:cNvSpPr txBox="1"/>
          <p:nvPr/>
        </p:nvSpPr>
        <p:spPr>
          <a:xfrm>
            <a:off x="6341030" y="3245655"/>
            <a:ext cx="2290707" cy="438551"/>
          </a:xfrm>
          <a:prstGeom prst="rect">
            <a:avLst/>
          </a:prstGeom>
          <a:noFill/>
          <a:ln>
            <a:noFill/>
          </a:ln>
        </p:spPr>
        <p:txBody>
          <a:bodyPr spcFirstLastPara="1" wrap="square" lIns="68569" tIns="34275" rIns="68569" bIns="34275" anchor="t" anchorCtr="0">
            <a:spAutoFit/>
          </a:bodyPr>
          <a:lstStyle/>
          <a:p>
            <a:pPr>
              <a:buClr>
                <a:schemeClr val="dk1"/>
              </a:buClr>
              <a:buSzPts val="1600"/>
            </a:pPr>
            <a:r>
              <a:rPr lang="ja-JP" altLang="en-US" sz="1200" b="1" dirty="0">
                <a:solidFill>
                  <a:schemeClr val="dk1"/>
                </a:solidFill>
                <a:latin typeface="Meiryo"/>
                <a:ea typeface="Meiryo"/>
                <a:cs typeface="Meiryo"/>
                <a:sym typeface="Meiryo"/>
              </a:rPr>
              <a:t>⑭入力内容を確認し、「次へ」をタップ</a:t>
            </a:r>
            <a:endParaRPr sz="1200" b="1" dirty="0">
              <a:solidFill>
                <a:schemeClr val="dk1"/>
              </a:solidFill>
              <a:latin typeface="Meiryo"/>
              <a:ea typeface="Meiryo"/>
              <a:cs typeface="Meiryo"/>
              <a:sym typeface="Meiryo"/>
            </a:endParaRPr>
          </a:p>
        </p:txBody>
      </p:sp>
      <p:sp>
        <p:nvSpPr>
          <p:cNvPr id="338" name="Google Shape;338;p48"/>
          <p:cNvSpPr/>
          <p:nvPr/>
        </p:nvSpPr>
        <p:spPr>
          <a:xfrm>
            <a:off x="6570933" y="2298046"/>
            <a:ext cx="1539239" cy="324361"/>
          </a:xfrm>
          <a:prstGeom prst="rect">
            <a:avLst/>
          </a:prstGeom>
          <a:noFill/>
          <a:ln w="28575"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pic>
        <p:nvPicPr>
          <p:cNvPr id="339" name="Google Shape;339;p48"/>
          <p:cNvPicPr preferRelativeResize="0"/>
          <p:nvPr/>
        </p:nvPicPr>
        <p:blipFill rotWithShape="1">
          <a:blip r:embed="rId4">
            <a:alphaModFix/>
          </a:blip>
          <a:srcRect t="54626" b="17924"/>
          <a:stretch/>
        </p:blipFill>
        <p:spPr>
          <a:xfrm>
            <a:off x="512263" y="3684206"/>
            <a:ext cx="1969604" cy="948000"/>
          </a:xfrm>
          <a:prstGeom prst="rect">
            <a:avLst/>
          </a:prstGeom>
          <a:noFill/>
          <a:ln w="9525" cap="flat" cmpd="sng">
            <a:solidFill>
              <a:schemeClr val="dk1"/>
            </a:solidFill>
            <a:prstDash val="solid"/>
            <a:round/>
            <a:headEnd type="none" w="sm" len="sm"/>
            <a:tailEnd type="none" w="sm" len="sm"/>
          </a:ln>
        </p:spPr>
      </p:pic>
      <p:pic>
        <p:nvPicPr>
          <p:cNvPr id="3" name="図 2">
            <a:extLst>
              <a:ext uri="{FF2B5EF4-FFF2-40B4-BE49-F238E27FC236}">
                <a16:creationId xmlns:a16="http://schemas.microsoft.com/office/drawing/2014/main" id="{40685BCC-3B3C-45FB-AC58-846884834FA7}"/>
              </a:ext>
            </a:extLst>
          </p:cNvPr>
          <p:cNvPicPr>
            <a:picLocks noChangeAspect="1"/>
          </p:cNvPicPr>
          <p:nvPr/>
        </p:nvPicPr>
        <p:blipFill rotWithShape="1">
          <a:blip r:embed="rId5"/>
          <a:srcRect b="24642"/>
          <a:stretch/>
        </p:blipFill>
        <p:spPr>
          <a:xfrm>
            <a:off x="512263" y="1063804"/>
            <a:ext cx="1969604" cy="2620403"/>
          </a:xfrm>
          <a:prstGeom prst="rect">
            <a:avLst/>
          </a:prstGeom>
          <a:ln>
            <a:solidFill>
              <a:schemeClr val="tx1"/>
            </a:solidFill>
          </a:ln>
        </p:spPr>
      </p:pic>
      <p:pic>
        <p:nvPicPr>
          <p:cNvPr id="11" name="Google Shape;339;p48">
            <a:extLst>
              <a:ext uri="{FF2B5EF4-FFF2-40B4-BE49-F238E27FC236}">
                <a16:creationId xmlns:a16="http://schemas.microsoft.com/office/drawing/2014/main" id="{2DBABB65-4CEE-4FC6-A6A2-192CDAAACB7A}"/>
              </a:ext>
            </a:extLst>
          </p:cNvPr>
          <p:cNvPicPr preferRelativeResize="0"/>
          <p:nvPr/>
        </p:nvPicPr>
        <p:blipFill rotWithShape="1">
          <a:blip r:embed="rId4">
            <a:alphaModFix/>
          </a:blip>
          <a:srcRect t="54626" b="17924"/>
          <a:stretch/>
        </p:blipFill>
        <p:spPr>
          <a:xfrm>
            <a:off x="6359264" y="1164101"/>
            <a:ext cx="1969604" cy="948000"/>
          </a:xfrm>
          <a:prstGeom prst="rect">
            <a:avLst/>
          </a:prstGeom>
          <a:noFill/>
          <a:ln w="9525" cap="flat" cmpd="sng">
            <a:solidFill>
              <a:schemeClr val="dk1"/>
            </a:solidFill>
            <a:prstDash val="solid"/>
            <a:round/>
            <a:headEnd type="none" w="sm" len="sm"/>
            <a:tailEnd type="none" w="sm" len="sm"/>
          </a:ln>
        </p:spPr>
      </p:pic>
      <p:pic>
        <p:nvPicPr>
          <p:cNvPr id="2" name="図 1">
            <a:extLst>
              <a:ext uri="{FF2B5EF4-FFF2-40B4-BE49-F238E27FC236}">
                <a16:creationId xmlns:a16="http://schemas.microsoft.com/office/drawing/2014/main" id="{28B27E1F-77BC-4B21-98BE-3A41D988F3B8}"/>
              </a:ext>
            </a:extLst>
          </p:cNvPr>
          <p:cNvPicPr>
            <a:picLocks noChangeAspect="1"/>
          </p:cNvPicPr>
          <p:nvPr/>
        </p:nvPicPr>
        <p:blipFill rotWithShape="1">
          <a:blip r:embed="rId6"/>
          <a:srcRect r="6808"/>
          <a:stretch/>
        </p:blipFill>
        <p:spPr>
          <a:xfrm>
            <a:off x="3151063" y="4571797"/>
            <a:ext cx="3419870" cy="2244203"/>
          </a:xfrm>
          <a:prstGeom prst="rect">
            <a:avLst/>
          </a:prstGeom>
        </p:spPr>
      </p:pic>
      <p:sp>
        <p:nvSpPr>
          <p:cNvPr id="4" name="矢印: 折線 3">
            <a:extLst>
              <a:ext uri="{FF2B5EF4-FFF2-40B4-BE49-F238E27FC236}">
                <a16:creationId xmlns:a16="http://schemas.microsoft.com/office/drawing/2014/main" id="{E5C52B11-AFAE-4784-A7EC-E226AA837CC2}"/>
              </a:ext>
            </a:extLst>
          </p:cNvPr>
          <p:cNvSpPr/>
          <p:nvPr/>
        </p:nvSpPr>
        <p:spPr>
          <a:xfrm rot="10800000" flipH="1">
            <a:off x="1396671" y="4959272"/>
            <a:ext cx="1754392" cy="1048624"/>
          </a:xfrm>
          <a:prstGeom prst="ben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22" name="正方形/長方形 21">
            <a:extLst>
              <a:ext uri="{FF2B5EF4-FFF2-40B4-BE49-F238E27FC236}">
                <a16:creationId xmlns:a16="http://schemas.microsoft.com/office/drawing/2014/main" id="{558C85EE-A847-4397-9885-2EAA1C235F11}"/>
              </a:ext>
            </a:extLst>
          </p:cNvPr>
          <p:cNvSpPr/>
          <p:nvPr/>
        </p:nvSpPr>
        <p:spPr>
          <a:xfrm>
            <a:off x="331651" y="5725620"/>
            <a:ext cx="2130038" cy="983009"/>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400" b="1" dirty="0"/>
              <a:t>注意！</a:t>
            </a:r>
            <a:endParaRPr kumimoji="1" lang="en-US" altLang="ja-JP" sz="1400" b="1" dirty="0"/>
          </a:p>
          <a:p>
            <a:pPr algn="ctr"/>
            <a:r>
              <a:rPr kumimoji="1" lang="ja-JP" altLang="en-US" sz="1400" b="1" dirty="0"/>
              <a:t>書類が</a:t>
            </a:r>
            <a:r>
              <a:rPr kumimoji="1" lang="en-US" altLang="ja-JP" sz="1400" b="1" dirty="0"/>
              <a:t>2</a:t>
            </a:r>
            <a:r>
              <a:rPr kumimoji="1" lang="ja-JP" altLang="en-US" sz="1400" b="1" dirty="0"/>
              <a:t>枚以上のときは、アップロードの操作を繰り返してください。</a:t>
            </a:r>
          </a:p>
        </p:txBody>
      </p:sp>
      <p:sp>
        <p:nvSpPr>
          <p:cNvPr id="23" name="矢印: 折線 22">
            <a:extLst>
              <a:ext uri="{FF2B5EF4-FFF2-40B4-BE49-F238E27FC236}">
                <a16:creationId xmlns:a16="http://schemas.microsoft.com/office/drawing/2014/main" id="{9080E2B4-CD98-4E0B-93FF-204982FA6432}"/>
              </a:ext>
            </a:extLst>
          </p:cNvPr>
          <p:cNvSpPr/>
          <p:nvPr/>
        </p:nvSpPr>
        <p:spPr>
          <a:xfrm flipH="1">
            <a:off x="2569974" y="3593965"/>
            <a:ext cx="3332571" cy="984479"/>
          </a:xfrm>
          <a:prstGeom prst="bentArrow">
            <a:avLst>
              <a:gd name="adj1" fmla="val 25000"/>
              <a:gd name="adj2" fmla="val 22345"/>
              <a:gd name="adj3" fmla="val 25000"/>
              <a:gd name="adj4" fmla="val 43750"/>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kumimoji="1" lang="ja-JP" altLang="en-US">
              <a:solidFill>
                <a:schemeClr val="tx1"/>
              </a:solidFill>
            </a:endParaRPr>
          </a:p>
        </p:txBody>
      </p:sp>
      <p:sp>
        <p:nvSpPr>
          <p:cNvPr id="5" name="矢印: 右 4">
            <a:extLst>
              <a:ext uri="{FF2B5EF4-FFF2-40B4-BE49-F238E27FC236}">
                <a16:creationId xmlns:a16="http://schemas.microsoft.com/office/drawing/2014/main" id="{F36C989C-7921-4476-AE8B-2B6C092F1BD4}"/>
              </a:ext>
            </a:extLst>
          </p:cNvPr>
          <p:cNvSpPr/>
          <p:nvPr/>
        </p:nvSpPr>
        <p:spPr>
          <a:xfrm>
            <a:off x="5249874" y="2112101"/>
            <a:ext cx="1091156" cy="5285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21573B46-A360-49EF-96CE-16C7FE0172DE}"/>
              </a:ext>
            </a:extLst>
          </p:cNvPr>
          <p:cNvSpPr txBox="1"/>
          <p:nvPr/>
        </p:nvSpPr>
        <p:spPr>
          <a:xfrm>
            <a:off x="2481867" y="2021833"/>
            <a:ext cx="2760981" cy="783193"/>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　</a:t>
            </a:r>
            <a:r>
              <a:rPr kumimoji="1" lang="ja-JP" altLang="en-US" sz="1600" dirty="0">
                <a:latin typeface="メイリオ" panose="020B0604030504040204" pitchFamily="50" charset="-128"/>
                <a:ea typeface="メイリオ" panose="020B0604030504040204" pitchFamily="50" charset="-128"/>
              </a:rPr>
              <a:t>必要な書類すべてを</a:t>
            </a:r>
            <a:endParaRPr kumimoji="1" lang="en-US" altLang="ja-JP" sz="1600" dirty="0">
              <a:latin typeface="メイリオ" panose="020B0604030504040204" pitchFamily="50" charset="-128"/>
              <a:ea typeface="メイリオ" panose="020B0604030504040204" pitchFamily="50" charset="-128"/>
            </a:endParaRPr>
          </a:p>
          <a:p>
            <a:pPr algn="ctr"/>
            <a:r>
              <a:rPr kumimoji="1" lang="ja-JP" altLang="en-US" sz="1600" b="1" dirty="0">
                <a:latin typeface="メイリオ" panose="020B0604030504040204" pitchFamily="50" charset="-128"/>
                <a:ea typeface="メイリオ" panose="020B0604030504040204" pitchFamily="50" charset="-128"/>
              </a:rPr>
              <a:t>アップロードしたら次へ</a:t>
            </a:r>
            <a:endParaRPr kumimoji="1" lang="en-US" altLang="ja-JP" sz="1600" b="1" dirty="0">
              <a:latin typeface="メイリオ" panose="020B0604030504040204" pitchFamily="50" charset="-128"/>
              <a:ea typeface="メイリオ" panose="020B0604030504040204" pitchFamily="50" charset="-128"/>
            </a:endParaRPr>
          </a:p>
        </p:txBody>
      </p:sp>
      <p:sp>
        <p:nvSpPr>
          <p:cNvPr id="26" name="正方形/長方形 25">
            <a:extLst>
              <a:ext uri="{FF2B5EF4-FFF2-40B4-BE49-F238E27FC236}">
                <a16:creationId xmlns:a16="http://schemas.microsoft.com/office/drawing/2014/main" id="{81105CE8-0BE8-4AC0-9449-225D33F7A785}"/>
              </a:ext>
            </a:extLst>
          </p:cNvPr>
          <p:cNvSpPr/>
          <p:nvPr/>
        </p:nvSpPr>
        <p:spPr>
          <a:xfrm>
            <a:off x="3950464" y="1505163"/>
            <a:ext cx="2130038" cy="403788"/>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ja-JP" altLang="en-US" sz="1400" b="1" dirty="0"/>
              <a:t>書類の添付漏れに</a:t>
            </a:r>
            <a:endParaRPr kumimoji="1" lang="en-US" altLang="ja-JP" sz="1400" b="1" dirty="0"/>
          </a:p>
          <a:p>
            <a:pPr algn="ctr"/>
            <a:r>
              <a:rPr kumimoji="1" lang="ja-JP" altLang="en-US" sz="1400" b="1" dirty="0"/>
              <a:t>ご注意！</a:t>
            </a: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left)">
                                      <p:cBhvr>
                                        <p:cTn id="10" dur="500"/>
                                        <p:tgtEl>
                                          <p:spTgt spid="25"/>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wipe(left)">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34"/>
                                        </p:tgtEl>
                                        <p:attrNameLst>
                                          <p:attrName>style.visibility</p:attrName>
                                        </p:attrNameLst>
                                      </p:cBhvr>
                                      <p:to>
                                        <p:strVal val="visible"/>
                                      </p:to>
                                    </p:set>
                                    <p:animEffect transition="in" filter="wipe(left)">
                                      <p:cBhvr>
                                        <p:cTn id="18" dur="500"/>
                                        <p:tgtEl>
                                          <p:spTgt spid="33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37"/>
                                        </p:tgtEl>
                                        <p:attrNameLst>
                                          <p:attrName>style.visibility</p:attrName>
                                        </p:attrNameLst>
                                      </p:cBhvr>
                                      <p:to>
                                        <p:strVal val="visible"/>
                                      </p:to>
                                    </p:set>
                                    <p:animEffect transition="in" filter="wipe(left)">
                                      <p:cBhvr>
                                        <p:cTn id="21" dur="500"/>
                                        <p:tgtEl>
                                          <p:spTgt spid="337"/>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338"/>
                                        </p:tgtEl>
                                        <p:attrNameLst>
                                          <p:attrName>style.visibility</p:attrName>
                                        </p:attrNameLst>
                                      </p:cBhvr>
                                      <p:to>
                                        <p:strVal val="visible"/>
                                      </p:to>
                                    </p:set>
                                    <p:animEffect transition="in" filter="wipe(left)">
                                      <p:cBhvr>
                                        <p:cTn id="24" dur="500"/>
                                        <p:tgtEl>
                                          <p:spTgt spid="338"/>
                                        </p:tgtEl>
                                      </p:cBhvr>
                                    </p:animEffect>
                                  </p:childTnLst>
                                </p:cTn>
                              </p:par>
                              <p:par>
                                <p:cTn id="25" presetID="22" presetClass="entr" presetSubtype="8"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 grpId="0"/>
      <p:bldP spid="338" grpId="0" animBg="1"/>
      <p:bldP spid="5" grpId="0" animBg="1"/>
      <p:bldP spid="25" grpId="0" animBg="1"/>
      <p:bldP spid="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sp>
        <p:nvSpPr>
          <p:cNvPr id="380" name="Google Shape;380;p50"/>
          <p:cNvSpPr txBox="1"/>
          <p:nvPr/>
        </p:nvSpPr>
        <p:spPr>
          <a:xfrm>
            <a:off x="239169" y="358971"/>
            <a:ext cx="5729329" cy="356636"/>
          </a:xfrm>
          <a:prstGeom prst="rect">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rmAutofit/>
          </a:bodyPr>
          <a:lstStyle/>
          <a:p>
            <a:pPr>
              <a:lnSpc>
                <a:spcPct val="90000"/>
              </a:lnSpc>
              <a:buClr>
                <a:schemeClr val="dk1"/>
              </a:buClr>
              <a:buSzPts val="2400"/>
            </a:pPr>
            <a:r>
              <a:rPr lang="ja-JP" altLang="en-US" b="1">
                <a:solidFill>
                  <a:schemeClr val="dk1"/>
                </a:solidFill>
                <a:latin typeface="Meiryo"/>
                <a:ea typeface="Meiryo"/>
                <a:cs typeface="Meiryo"/>
                <a:sym typeface="Meiryo"/>
              </a:rPr>
              <a:t>利用者登録申請　支払い方法の選択</a:t>
            </a:r>
            <a:endParaRPr>
              <a:solidFill>
                <a:srgbClr val="000000"/>
              </a:solidFill>
              <a:latin typeface="Arial"/>
              <a:ea typeface="Arial"/>
              <a:cs typeface="Arial"/>
              <a:sym typeface="Arial"/>
            </a:endParaRPr>
          </a:p>
        </p:txBody>
      </p:sp>
      <p:sp>
        <p:nvSpPr>
          <p:cNvPr id="381" name="Google Shape;381;p50"/>
          <p:cNvSpPr txBox="1"/>
          <p:nvPr/>
        </p:nvSpPr>
        <p:spPr>
          <a:xfrm>
            <a:off x="457201" y="4994858"/>
            <a:ext cx="2180613"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⑮支払い方法を選択する</a:t>
            </a:r>
            <a:endParaRPr sz="1200" b="1" dirty="0">
              <a:solidFill>
                <a:schemeClr val="dk1"/>
              </a:solidFill>
              <a:latin typeface="Meiryo"/>
              <a:ea typeface="Meiryo"/>
              <a:cs typeface="Meiryo"/>
              <a:sym typeface="Meiryo"/>
            </a:endParaRPr>
          </a:p>
          <a:p>
            <a:pPr>
              <a:buClr>
                <a:srgbClr val="000000"/>
              </a:buClr>
              <a:buSzPts val="1600"/>
            </a:pPr>
            <a:r>
              <a:rPr lang="en-US" altLang="ja-JP" sz="1200" b="1" dirty="0">
                <a:solidFill>
                  <a:schemeClr val="dk1"/>
                </a:solidFill>
                <a:latin typeface="Meiryo"/>
                <a:ea typeface="Meiryo"/>
                <a:cs typeface="Meiryo"/>
                <a:sym typeface="Meiryo"/>
              </a:rPr>
              <a:t>※</a:t>
            </a:r>
            <a:r>
              <a:rPr lang="ja-JP" altLang="en-US" sz="1200" b="1" dirty="0">
                <a:solidFill>
                  <a:schemeClr val="dk1"/>
                </a:solidFill>
                <a:latin typeface="Meiryo"/>
                <a:ea typeface="Meiryo"/>
                <a:cs typeface="Meiryo"/>
                <a:sym typeface="Meiryo"/>
              </a:rPr>
              <a:t>「払込票振込決済」を選択した人は⑱へ。</a:t>
            </a:r>
            <a:endParaRPr sz="1200" b="1" dirty="0">
              <a:solidFill>
                <a:schemeClr val="dk1"/>
              </a:solidFill>
              <a:latin typeface="Meiryo"/>
              <a:ea typeface="Meiryo"/>
              <a:cs typeface="Meiryo"/>
              <a:sym typeface="Meiryo"/>
            </a:endParaRPr>
          </a:p>
        </p:txBody>
      </p:sp>
      <p:sp>
        <p:nvSpPr>
          <p:cNvPr id="382" name="Google Shape;382;p50"/>
          <p:cNvSpPr txBox="1"/>
          <p:nvPr/>
        </p:nvSpPr>
        <p:spPr>
          <a:xfrm>
            <a:off x="2721800" y="4983103"/>
            <a:ext cx="2508105"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⑯</a:t>
            </a:r>
            <a:r>
              <a:rPr lang="en-US" altLang="ja-JP" sz="1200" b="1" dirty="0">
                <a:solidFill>
                  <a:schemeClr val="dk1"/>
                </a:solidFill>
                <a:latin typeface="Meiryo"/>
                <a:ea typeface="Meiryo"/>
                <a:cs typeface="Meiryo"/>
                <a:sym typeface="Meiryo"/>
              </a:rPr>
              <a:t>-1</a:t>
            </a:r>
            <a:r>
              <a:rPr lang="ja-JP" altLang="en-US" sz="1200" b="1" dirty="0">
                <a:solidFill>
                  <a:schemeClr val="dk1"/>
                </a:solidFill>
                <a:latin typeface="Meiryo"/>
                <a:ea typeface="Meiryo"/>
                <a:cs typeface="Meiryo"/>
                <a:sym typeface="Meiryo"/>
              </a:rPr>
              <a:t>「クレジットカード」を選択した人は、支払い情報を入力して「確認」をタップする</a:t>
            </a:r>
            <a:endParaRPr sz="1050" dirty="0">
              <a:solidFill>
                <a:srgbClr val="000000"/>
              </a:solidFill>
              <a:latin typeface="Arial"/>
              <a:ea typeface="Arial"/>
              <a:cs typeface="Arial"/>
              <a:sym typeface="Arial"/>
            </a:endParaRPr>
          </a:p>
        </p:txBody>
      </p:sp>
      <p:sp>
        <p:nvSpPr>
          <p:cNvPr id="383" name="Google Shape;383;p50"/>
          <p:cNvSpPr txBox="1"/>
          <p:nvPr/>
        </p:nvSpPr>
        <p:spPr>
          <a:xfrm>
            <a:off x="5313892" y="4967972"/>
            <a:ext cx="2660475"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⑯</a:t>
            </a:r>
            <a:r>
              <a:rPr lang="en-US" altLang="ja-JP" sz="1200" b="1" dirty="0">
                <a:solidFill>
                  <a:schemeClr val="dk1"/>
                </a:solidFill>
                <a:latin typeface="Meiryo"/>
                <a:ea typeface="Meiryo"/>
                <a:cs typeface="Meiryo"/>
                <a:sym typeface="Meiryo"/>
              </a:rPr>
              <a:t>-1</a:t>
            </a:r>
            <a:r>
              <a:rPr lang="ja-JP" altLang="en-US" sz="1200" b="1" dirty="0">
                <a:solidFill>
                  <a:schemeClr val="dk1"/>
                </a:solidFill>
                <a:latin typeface="Meiryo"/>
                <a:ea typeface="Meiryo"/>
                <a:cs typeface="Meiryo"/>
                <a:sym typeface="Meiryo"/>
              </a:rPr>
              <a:t>「キャリア決済」を選択した人は、自分のキャリアを選択し、必要事項を入力する</a:t>
            </a:r>
            <a:endParaRPr sz="1050" dirty="0">
              <a:solidFill>
                <a:srgbClr val="000000"/>
              </a:solidFill>
              <a:latin typeface="Arial"/>
              <a:ea typeface="Arial"/>
              <a:cs typeface="Arial"/>
              <a:sym typeface="Arial"/>
            </a:endParaRPr>
          </a:p>
        </p:txBody>
      </p:sp>
      <p:pic>
        <p:nvPicPr>
          <p:cNvPr id="384" name="Google Shape;384;p50" descr="スクロールイラスト／無料イラストなら「イラストAC」"/>
          <p:cNvPicPr preferRelativeResize="0"/>
          <p:nvPr/>
        </p:nvPicPr>
        <p:blipFill rotWithShape="1">
          <a:blip r:embed="rId3">
            <a:alphaModFix/>
          </a:blip>
          <a:srcRect/>
          <a:stretch/>
        </p:blipFill>
        <p:spPr>
          <a:xfrm>
            <a:off x="1001137" y="2826833"/>
            <a:ext cx="590927" cy="761042"/>
          </a:xfrm>
          <a:prstGeom prst="rect">
            <a:avLst/>
          </a:prstGeom>
          <a:noFill/>
          <a:ln>
            <a:noFill/>
          </a:ln>
        </p:spPr>
      </p:pic>
      <p:pic>
        <p:nvPicPr>
          <p:cNvPr id="385" name="Google Shape;385;p50" descr="テキスト, 手紙&#10;&#10;自動的に生成された説明"/>
          <p:cNvPicPr preferRelativeResize="0"/>
          <p:nvPr/>
        </p:nvPicPr>
        <p:blipFill rotWithShape="1">
          <a:blip r:embed="rId4">
            <a:alphaModFix/>
          </a:blip>
          <a:srcRect/>
          <a:stretch/>
        </p:blipFill>
        <p:spPr>
          <a:xfrm>
            <a:off x="5571894" y="1293500"/>
            <a:ext cx="1948084" cy="3701359"/>
          </a:xfrm>
          <a:prstGeom prst="rect">
            <a:avLst/>
          </a:prstGeom>
          <a:noFill/>
          <a:ln w="9525" cap="flat" cmpd="sng">
            <a:solidFill>
              <a:schemeClr val="dk1"/>
            </a:solidFill>
            <a:prstDash val="solid"/>
            <a:round/>
            <a:headEnd type="none" w="sm" len="sm"/>
            <a:tailEnd type="none" w="sm" len="sm"/>
          </a:ln>
        </p:spPr>
      </p:pic>
      <p:pic>
        <p:nvPicPr>
          <p:cNvPr id="386" name="Google Shape;386;p50" descr="グラフィカル ユーザー インターフェイス&#10;&#10;自動的に生成された説明"/>
          <p:cNvPicPr preferRelativeResize="0"/>
          <p:nvPr/>
        </p:nvPicPr>
        <p:blipFill rotWithShape="1">
          <a:blip r:embed="rId5">
            <a:alphaModFix/>
          </a:blip>
          <a:srcRect/>
          <a:stretch/>
        </p:blipFill>
        <p:spPr>
          <a:xfrm>
            <a:off x="635775" y="1271103"/>
            <a:ext cx="1948084" cy="3701359"/>
          </a:xfrm>
          <a:prstGeom prst="rect">
            <a:avLst/>
          </a:prstGeom>
          <a:noFill/>
          <a:ln w="9525" cap="flat" cmpd="sng">
            <a:solidFill>
              <a:schemeClr val="dk1"/>
            </a:solidFill>
            <a:prstDash val="solid"/>
            <a:round/>
            <a:headEnd type="none" w="sm" len="sm"/>
            <a:tailEnd type="none" w="sm" len="sm"/>
          </a:ln>
        </p:spPr>
      </p:pic>
      <p:pic>
        <p:nvPicPr>
          <p:cNvPr id="387" name="Google Shape;387;p50" descr="グラフィカル ユーザー インターフェイス, アプリケーション&#10;&#10;自動的に生成された説明"/>
          <p:cNvPicPr preferRelativeResize="0"/>
          <p:nvPr/>
        </p:nvPicPr>
        <p:blipFill rotWithShape="1">
          <a:blip r:embed="rId6">
            <a:alphaModFix/>
          </a:blip>
          <a:srcRect/>
          <a:stretch/>
        </p:blipFill>
        <p:spPr>
          <a:xfrm>
            <a:off x="3103834" y="1271103"/>
            <a:ext cx="1948084" cy="3701359"/>
          </a:xfrm>
          <a:prstGeom prst="rect">
            <a:avLst/>
          </a:prstGeom>
          <a:noFill/>
          <a:ln w="9525" cap="flat" cmpd="sng">
            <a:solidFill>
              <a:schemeClr val="dk1"/>
            </a:solidFill>
            <a:prstDash val="solid"/>
            <a:round/>
            <a:headEnd type="none" w="sm" len="sm"/>
            <a:tailEnd type="none" w="sm" len="sm"/>
          </a:ln>
        </p:spPr>
      </p:pic>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1"/>
          <p:cNvSpPr txBox="1"/>
          <p:nvPr/>
        </p:nvSpPr>
        <p:spPr>
          <a:xfrm>
            <a:off x="300917" y="428421"/>
            <a:ext cx="5729329" cy="356636"/>
          </a:xfrm>
          <a:prstGeom prst="rect">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rmAutofit/>
          </a:bodyPr>
          <a:lstStyle/>
          <a:p>
            <a:pPr>
              <a:lnSpc>
                <a:spcPct val="90000"/>
              </a:lnSpc>
              <a:buClr>
                <a:schemeClr val="dk1"/>
              </a:buClr>
              <a:buSzPts val="2400"/>
            </a:pPr>
            <a:r>
              <a:rPr lang="ja-JP" altLang="en-US" b="1">
                <a:solidFill>
                  <a:schemeClr val="dk1"/>
                </a:solidFill>
                <a:latin typeface="Meiryo"/>
                <a:ea typeface="Meiryo"/>
                <a:cs typeface="Meiryo"/>
                <a:sym typeface="Meiryo"/>
              </a:rPr>
              <a:t>利用者登録申請　支払い方法の選択</a:t>
            </a:r>
            <a:endParaRPr>
              <a:solidFill>
                <a:srgbClr val="000000"/>
              </a:solidFill>
              <a:latin typeface="Arial"/>
              <a:ea typeface="Arial"/>
              <a:cs typeface="Arial"/>
              <a:sym typeface="Arial"/>
            </a:endParaRPr>
          </a:p>
        </p:txBody>
      </p:sp>
      <p:sp>
        <p:nvSpPr>
          <p:cNvPr id="395" name="Google Shape;395;p51"/>
          <p:cNvSpPr txBox="1"/>
          <p:nvPr/>
        </p:nvSpPr>
        <p:spPr>
          <a:xfrm>
            <a:off x="49879" y="5377533"/>
            <a:ext cx="2312088"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⑰</a:t>
            </a:r>
            <a:r>
              <a:rPr lang="en-US" altLang="ja-JP" sz="1200" b="1" dirty="0">
                <a:solidFill>
                  <a:schemeClr val="dk1"/>
                </a:solidFill>
                <a:latin typeface="Meiryo"/>
                <a:ea typeface="Meiryo"/>
                <a:cs typeface="Meiryo"/>
                <a:sym typeface="Meiryo"/>
              </a:rPr>
              <a:t>-2</a:t>
            </a:r>
            <a:r>
              <a:rPr lang="ja-JP" altLang="en-US" sz="1200" b="1" dirty="0">
                <a:solidFill>
                  <a:schemeClr val="dk1"/>
                </a:solidFill>
                <a:latin typeface="Meiryo"/>
                <a:ea typeface="Meiryo"/>
                <a:cs typeface="Meiryo"/>
                <a:sym typeface="Meiryo"/>
              </a:rPr>
              <a:t>「ドコモ払い」を選択した人は、</a:t>
            </a:r>
            <a:r>
              <a:rPr lang="ja-JP" altLang="en-US" sz="1200" b="1" dirty="0" err="1">
                <a:solidFill>
                  <a:schemeClr val="dk1"/>
                </a:solidFill>
                <a:latin typeface="Meiryo"/>
                <a:ea typeface="Meiryo"/>
                <a:cs typeface="Meiryo"/>
                <a:sym typeface="Meiryo"/>
              </a:rPr>
              <a:t>ｄ</a:t>
            </a:r>
            <a:r>
              <a:rPr lang="ja-JP" altLang="en-US" sz="1200" b="1" dirty="0">
                <a:solidFill>
                  <a:schemeClr val="dk1"/>
                </a:solidFill>
                <a:latin typeface="Meiryo"/>
                <a:ea typeface="Meiryo"/>
                <a:cs typeface="Meiryo"/>
                <a:sym typeface="Meiryo"/>
              </a:rPr>
              <a:t>アカウントの</a:t>
            </a:r>
            <a:r>
              <a:rPr lang="en-US" altLang="ja-JP" sz="1200" b="1" dirty="0">
                <a:solidFill>
                  <a:schemeClr val="dk1"/>
                </a:solidFill>
                <a:latin typeface="Meiryo"/>
                <a:ea typeface="Meiryo"/>
                <a:cs typeface="Meiryo"/>
                <a:sym typeface="Meiryo"/>
              </a:rPr>
              <a:t>ID</a:t>
            </a:r>
            <a:r>
              <a:rPr lang="ja-JP" altLang="en-US" sz="1200" b="1" dirty="0">
                <a:solidFill>
                  <a:schemeClr val="dk1"/>
                </a:solidFill>
                <a:latin typeface="Meiryo"/>
                <a:ea typeface="Meiryo"/>
                <a:cs typeface="Meiryo"/>
                <a:sym typeface="Meiryo"/>
              </a:rPr>
              <a:t>を入力して「次へ」をタップする</a:t>
            </a:r>
            <a:endParaRPr sz="1050" dirty="0">
              <a:solidFill>
                <a:srgbClr val="000000"/>
              </a:solidFill>
              <a:latin typeface="Arial"/>
              <a:ea typeface="Arial"/>
              <a:cs typeface="Arial"/>
              <a:sym typeface="Arial"/>
            </a:endParaRPr>
          </a:p>
        </p:txBody>
      </p:sp>
      <p:sp>
        <p:nvSpPr>
          <p:cNvPr id="396" name="Google Shape;396;p51"/>
          <p:cNvSpPr txBox="1"/>
          <p:nvPr/>
        </p:nvSpPr>
        <p:spPr>
          <a:xfrm>
            <a:off x="2556451" y="5370801"/>
            <a:ext cx="2136139" cy="992549"/>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⑰</a:t>
            </a:r>
            <a:r>
              <a:rPr lang="en-US" altLang="ja-JP" sz="1200" b="1" dirty="0">
                <a:solidFill>
                  <a:schemeClr val="dk1"/>
                </a:solidFill>
                <a:latin typeface="Meiryo"/>
                <a:ea typeface="Meiryo"/>
                <a:cs typeface="Meiryo"/>
                <a:sym typeface="Meiryo"/>
              </a:rPr>
              <a:t>-2</a:t>
            </a:r>
            <a:r>
              <a:rPr lang="ja-JP" altLang="en-US" sz="1200" b="1" dirty="0">
                <a:solidFill>
                  <a:schemeClr val="dk1"/>
                </a:solidFill>
                <a:latin typeface="Meiryo"/>
                <a:ea typeface="Meiryo"/>
                <a:cs typeface="Meiryo"/>
                <a:sym typeface="Meiryo"/>
              </a:rPr>
              <a:t>「ソフトバンクまとめて支払い」「ワイモバイル支払い」を選択した人は、「利用規約に同意して申し込む」をタップ</a:t>
            </a:r>
            <a:endParaRPr sz="1050" dirty="0">
              <a:solidFill>
                <a:srgbClr val="000000"/>
              </a:solidFill>
              <a:latin typeface="Arial"/>
              <a:ea typeface="Arial"/>
              <a:cs typeface="Arial"/>
              <a:sym typeface="Arial"/>
            </a:endParaRPr>
          </a:p>
        </p:txBody>
      </p:sp>
      <p:sp>
        <p:nvSpPr>
          <p:cNvPr id="397" name="Google Shape;397;p51"/>
          <p:cNvSpPr txBox="1"/>
          <p:nvPr/>
        </p:nvSpPr>
        <p:spPr>
          <a:xfrm>
            <a:off x="7011897" y="5377533"/>
            <a:ext cx="2199093" cy="438551"/>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⑱申請完了画面が出たことを確認する</a:t>
            </a:r>
            <a:endParaRPr sz="1200" b="1" dirty="0">
              <a:solidFill>
                <a:schemeClr val="dk1"/>
              </a:solidFill>
              <a:latin typeface="Meiryo"/>
              <a:ea typeface="Meiryo"/>
              <a:cs typeface="Meiryo"/>
              <a:sym typeface="Meiryo"/>
            </a:endParaRPr>
          </a:p>
        </p:txBody>
      </p:sp>
      <p:pic>
        <p:nvPicPr>
          <p:cNvPr id="398" name="Google Shape;398;p51" descr="グラフィカル ユーザー インターフェイス, アプリケーション&#10;&#10;自動的に生成された説明"/>
          <p:cNvPicPr preferRelativeResize="0"/>
          <p:nvPr/>
        </p:nvPicPr>
        <p:blipFill rotWithShape="1">
          <a:blip r:embed="rId3">
            <a:alphaModFix/>
          </a:blip>
          <a:srcRect/>
          <a:stretch/>
        </p:blipFill>
        <p:spPr>
          <a:xfrm>
            <a:off x="338365" y="1506580"/>
            <a:ext cx="2023601" cy="3844841"/>
          </a:xfrm>
          <a:prstGeom prst="rect">
            <a:avLst/>
          </a:prstGeom>
          <a:noFill/>
          <a:ln w="9525" cap="flat" cmpd="sng">
            <a:solidFill>
              <a:schemeClr val="dk1"/>
            </a:solidFill>
            <a:prstDash val="solid"/>
            <a:round/>
            <a:headEnd type="none" w="sm" len="sm"/>
            <a:tailEnd type="none" w="sm" len="sm"/>
          </a:ln>
        </p:spPr>
      </p:pic>
      <p:pic>
        <p:nvPicPr>
          <p:cNvPr id="399" name="Google Shape;399;p51" descr="グラフィカル ユーザー インターフェイス, テキスト, アプリケーション&#10;&#10;自動的に生成された説明"/>
          <p:cNvPicPr preferRelativeResize="0"/>
          <p:nvPr/>
        </p:nvPicPr>
        <p:blipFill rotWithShape="1">
          <a:blip r:embed="rId4">
            <a:alphaModFix/>
          </a:blip>
          <a:srcRect/>
          <a:stretch/>
        </p:blipFill>
        <p:spPr>
          <a:xfrm>
            <a:off x="2612721" y="1506579"/>
            <a:ext cx="2023601" cy="3844841"/>
          </a:xfrm>
          <a:prstGeom prst="rect">
            <a:avLst/>
          </a:prstGeom>
          <a:noFill/>
          <a:ln w="9525" cap="flat" cmpd="sng">
            <a:solidFill>
              <a:schemeClr val="dk1"/>
            </a:solidFill>
            <a:prstDash val="solid"/>
            <a:round/>
            <a:headEnd type="none" w="sm" len="sm"/>
            <a:tailEnd type="none" w="sm" len="sm"/>
          </a:ln>
        </p:spPr>
      </p:pic>
      <p:pic>
        <p:nvPicPr>
          <p:cNvPr id="400" name="Google Shape;400;p51" descr="テキスト, 手紙&#10;&#10;自動的に生成された説明"/>
          <p:cNvPicPr preferRelativeResize="0"/>
          <p:nvPr/>
        </p:nvPicPr>
        <p:blipFill rotWithShape="1">
          <a:blip r:embed="rId5">
            <a:alphaModFix/>
          </a:blip>
          <a:srcRect/>
          <a:stretch/>
        </p:blipFill>
        <p:spPr>
          <a:xfrm>
            <a:off x="7011897" y="1354428"/>
            <a:ext cx="2023601" cy="3844841"/>
          </a:xfrm>
          <a:prstGeom prst="rect">
            <a:avLst/>
          </a:prstGeom>
          <a:noFill/>
          <a:ln w="9525" cap="flat" cmpd="sng">
            <a:solidFill>
              <a:schemeClr val="dk1"/>
            </a:solidFill>
            <a:prstDash val="solid"/>
            <a:round/>
            <a:headEnd type="none" w="sm" len="sm"/>
            <a:tailEnd type="none" w="sm" len="sm"/>
          </a:ln>
        </p:spPr>
      </p:pic>
      <p:sp>
        <p:nvSpPr>
          <p:cNvPr id="401" name="Google Shape;401;p51"/>
          <p:cNvSpPr/>
          <p:nvPr/>
        </p:nvSpPr>
        <p:spPr>
          <a:xfrm>
            <a:off x="265718" y="2844520"/>
            <a:ext cx="2168897" cy="351428"/>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402" name="Google Shape;402;p51"/>
          <p:cNvSpPr/>
          <p:nvPr/>
        </p:nvSpPr>
        <p:spPr>
          <a:xfrm>
            <a:off x="265718" y="2312746"/>
            <a:ext cx="2168897" cy="351428"/>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403" name="Google Shape;403;p51"/>
          <p:cNvSpPr/>
          <p:nvPr/>
        </p:nvSpPr>
        <p:spPr>
          <a:xfrm>
            <a:off x="2470797" y="4212915"/>
            <a:ext cx="2241546" cy="356636"/>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404" name="Google Shape;404;p51"/>
          <p:cNvSpPr/>
          <p:nvPr/>
        </p:nvSpPr>
        <p:spPr>
          <a:xfrm>
            <a:off x="6939248" y="1354428"/>
            <a:ext cx="2168897" cy="566058"/>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pic>
        <p:nvPicPr>
          <p:cNvPr id="3" name="図 2">
            <a:extLst>
              <a:ext uri="{FF2B5EF4-FFF2-40B4-BE49-F238E27FC236}">
                <a16:creationId xmlns:a16="http://schemas.microsoft.com/office/drawing/2014/main" id="{67A2C2A4-7DC9-44B8-BAA0-0C964B6FD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50548" y="1506579"/>
            <a:ext cx="2168897" cy="3262280"/>
          </a:xfrm>
          <a:prstGeom prst="rect">
            <a:avLst/>
          </a:prstGeom>
          <a:ln>
            <a:solidFill>
              <a:schemeClr val="tx1"/>
            </a:solidFill>
          </a:ln>
        </p:spPr>
      </p:pic>
      <p:sp>
        <p:nvSpPr>
          <p:cNvPr id="15" name="Google Shape;396;p51">
            <a:extLst>
              <a:ext uri="{FF2B5EF4-FFF2-40B4-BE49-F238E27FC236}">
                <a16:creationId xmlns:a16="http://schemas.microsoft.com/office/drawing/2014/main" id="{0FB79D1F-DEA8-446F-9752-8A9FF18603E4}"/>
              </a:ext>
            </a:extLst>
          </p:cNvPr>
          <p:cNvSpPr txBox="1"/>
          <p:nvPr/>
        </p:nvSpPr>
        <p:spPr>
          <a:xfrm>
            <a:off x="4766928" y="4881258"/>
            <a:ext cx="2136139" cy="623217"/>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⑰</a:t>
            </a:r>
            <a:r>
              <a:rPr lang="en-US" altLang="ja-JP" sz="1200" b="1" dirty="0">
                <a:solidFill>
                  <a:schemeClr val="dk1"/>
                </a:solidFill>
                <a:latin typeface="Meiryo"/>
                <a:ea typeface="Meiryo"/>
                <a:cs typeface="Meiryo"/>
                <a:sym typeface="Meiryo"/>
              </a:rPr>
              <a:t>-</a:t>
            </a:r>
            <a:r>
              <a:rPr lang="ja-JP" altLang="en-US" sz="1200" b="1" dirty="0">
                <a:solidFill>
                  <a:schemeClr val="dk1"/>
                </a:solidFill>
                <a:latin typeface="Meiryo"/>
                <a:ea typeface="Meiryo"/>
                <a:cs typeface="Meiryo"/>
                <a:sym typeface="Meiryo"/>
              </a:rPr>
              <a:t>３「</a:t>
            </a:r>
            <a:r>
              <a:rPr lang="en-US" altLang="ja-JP" sz="1200" b="1" dirty="0">
                <a:solidFill>
                  <a:schemeClr val="dk1"/>
                </a:solidFill>
                <a:latin typeface="Meiryo"/>
                <a:ea typeface="Meiryo"/>
                <a:cs typeface="Meiryo"/>
                <a:sym typeface="Meiryo"/>
              </a:rPr>
              <a:t>au</a:t>
            </a:r>
            <a:r>
              <a:rPr lang="ja-JP" altLang="en-US" sz="1200" b="1" dirty="0">
                <a:solidFill>
                  <a:schemeClr val="dk1"/>
                </a:solidFill>
                <a:latin typeface="Meiryo"/>
                <a:ea typeface="Meiryo"/>
                <a:cs typeface="Meiryo"/>
                <a:sym typeface="Meiryo"/>
              </a:rPr>
              <a:t>払い」を選択した人は、</a:t>
            </a:r>
            <a:r>
              <a:rPr lang="en-US" altLang="ja-JP" sz="1200" b="1" dirty="0" err="1">
                <a:solidFill>
                  <a:schemeClr val="dk1"/>
                </a:solidFill>
                <a:latin typeface="Meiryo"/>
                <a:ea typeface="Meiryo"/>
                <a:cs typeface="Meiryo"/>
                <a:sym typeface="Meiryo"/>
              </a:rPr>
              <a:t>auID</a:t>
            </a:r>
            <a:r>
              <a:rPr lang="ja-JP" altLang="en-US" sz="1200" b="1" dirty="0">
                <a:solidFill>
                  <a:schemeClr val="dk1"/>
                </a:solidFill>
                <a:latin typeface="Meiryo"/>
                <a:ea typeface="Meiryo"/>
                <a:cs typeface="Meiryo"/>
                <a:sym typeface="Meiryo"/>
              </a:rPr>
              <a:t>を入力して「次へ」をタップ</a:t>
            </a:r>
            <a:endParaRPr sz="1050" dirty="0">
              <a:solidFill>
                <a:srgbClr val="000000"/>
              </a:solidFill>
              <a:latin typeface="Arial"/>
              <a:ea typeface="Arial"/>
              <a:cs typeface="Arial"/>
              <a:sym typeface="Arial"/>
            </a:endParaRPr>
          </a:p>
        </p:txBody>
      </p:sp>
      <p:sp>
        <p:nvSpPr>
          <p:cNvPr id="16" name="Google Shape;403;p51">
            <a:extLst>
              <a:ext uri="{FF2B5EF4-FFF2-40B4-BE49-F238E27FC236}">
                <a16:creationId xmlns:a16="http://schemas.microsoft.com/office/drawing/2014/main" id="{26CB5DFF-CA04-45CB-AD46-EE8D0D31788F}"/>
              </a:ext>
            </a:extLst>
          </p:cNvPr>
          <p:cNvSpPr/>
          <p:nvPr/>
        </p:nvSpPr>
        <p:spPr>
          <a:xfrm>
            <a:off x="4823195" y="2663598"/>
            <a:ext cx="2023601" cy="356636"/>
          </a:xfrm>
          <a:prstGeom prst="rect">
            <a:avLst/>
          </a:prstGeom>
          <a:noFill/>
          <a:ln w="38100" cap="flat" cmpd="sng">
            <a:solidFill>
              <a:srgbClr val="FF0000"/>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Tree>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51"/>
          <p:cNvSpPr txBox="1"/>
          <p:nvPr/>
        </p:nvSpPr>
        <p:spPr>
          <a:xfrm>
            <a:off x="296092" y="469372"/>
            <a:ext cx="7935274" cy="356636"/>
          </a:xfrm>
          <a:prstGeom prst="rect">
            <a:avLst/>
          </a:prstGeom>
          <a:solidFill>
            <a:srgbClr val="C4E0B2"/>
          </a:solidFill>
          <a:ln w="9525" cap="flat" cmpd="sng">
            <a:solidFill>
              <a:schemeClr val="accent6"/>
            </a:solidFill>
            <a:prstDash val="solid"/>
            <a:miter lim="800000"/>
            <a:headEnd type="none" w="sm" len="sm"/>
            <a:tailEnd type="none" w="sm" len="sm"/>
          </a:ln>
        </p:spPr>
        <p:txBody>
          <a:bodyPr spcFirstLastPara="1" wrap="square" lIns="68569" tIns="34275" rIns="68569" bIns="34275" anchor="ctr" anchorCtr="0">
            <a:normAutofit/>
          </a:bodyPr>
          <a:lstStyle/>
          <a:p>
            <a:pPr>
              <a:lnSpc>
                <a:spcPct val="90000"/>
              </a:lnSpc>
              <a:buClr>
                <a:schemeClr val="dk1"/>
              </a:buClr>
              <a:buSzPts val="2400"/>
            </a:pPr>
            <a:r>
              <a:rPr lang="en-US" altLang="ja-JP" b="1" dirty="0">
                <a:solidFill>
                  <a:schemeClr val="dk1"/>
                </a:solidFill>
                <a:latin typeface="Meiryo"/>
                <a:ea typeface="Meiryo"/>
                <a:cs typeface="Meiryo"/>
                <a:sym typeface="Meiryo"/>
              </a:rPr>
              <a:t>1</a:t>
            </a:r>
            <a:r>
              <a:rPr lang="ja-JP" altLang="en-US" b="1" dirty="0">
                <a:solidFill>
                  <a:schemeClr val="dk1"/>
                </a:solidFill>
                <a:latin typeface="Meiryo"/>
                <a:ea typeface="Meiryo"/>
                <a:cs typeface="Meiryo"/>
                <a:sym typeface="Meiryo"/>
              </a:rPr>
              <a:t>週間～</a:t>
            </a:r>
            <a:r>
              <a:rPr lang="en-US" altLang="ja-JP" b="1" dirty="0">
                <a:solidFill>
                  <a:schemeClr val="dk1"/>
                </a:solidFill>
                <a:latin typeface="Meiryo"/>
                <a:ea typeface="Meiryo"/>
                <a:cs typeface="Meiryo"/>
                <a:sym typeface="Meiryo"/>
              </a:rPr>
              <a:t>10</a:t>
            </a:r>
            <a:r>
              <a:rPr lang="ja-JP" altLang="en-US" b="1" dirty="0">
                <a:solidFill>
                  <a:schemeClr val="dk1"/>
                </a:solidFill>
                <a:latin typeface="Meiryo"/>
                <a:ea typeface="Meiryo"/>
                <a:cs typeface="Meiryo"/>
                <a:sym typeface="Meiryo"/>
              </a:rPr>
              <a:t>日後、自宅に、新しい電話リレー用番号とパスワードが届いたら</a:t>
            </a:r>
            <a:endParaRPr dirty="0">
              <a:solidFill>
                <a:srgbClr val="000000"/>
              </a:solidFill>
              <a:latin typeface="Arial"/>
              <a:ea typeface="Arial"/>
              <a:cs typeface="Arial"/>
              <a:sym typeface="Arial"/>
            </a:endParaRPr>
          </a:p>
        </p:txBody>
      </p:sp>
      <p:sp>
        <p:nvSpPr>
          <p:cNvPr id="395" name="Google Shape;395;p51"/>
          <p:cNvSpPr txBox="1"/>
          <p:nvPr/>
        </p:nvSpPr>
        <p:spPr>
          <a:xfrm>
            <a:off x="189948" y="5192866"/>
            <a:ext cx="2312088" cy="438551"/>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①アプリを起動させ、「開始」をタップ</a:t>
            </a:r>
            <a:endParaRPr sz="1050" dirty="0">
              <a:solidFill>
                <a:srgbClr val="000000"/>
              </a:solidFill>
              <a:latin typeface="Arial"/>
              <a:ea typeface="Arial"/>
              <a:cs typeface="Arial"/>
              <a:sym typeface="Arial"/>
            </a:endParaRPr>
          </a:p>
        </p:txBody>
      </p:sp>
      <p:sp>
        <p:nvSpPr>
          <p:cNvPr id="396" name="Google Shape;396;p51"/>
          <p:cNvSpPr txBox="1"/>
          <p:nvPr/>
        </p:nvSpPr>
        <p:spPr>
          <a:xfrm>
            <a:off x="2411007" y="5199269"/>
            <a:ext cx="2136139" cy="807883"/>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②電話リレー用番号を入力</a:t>
            </a:r>
            <a:endParaRPr lang="en-US" altLang="ja-JP" sz="1200" b="1" dirty="0">
              <a:solidFill>
                <a:schemeClr val="dk1"/>
              </a:solidFill>
              <a:latin typeface="Meiryo"/>
              <a:ea typeface="Meiryo"/>
              <a:cs typeface="Meiryo"/>
              <a:sym typeface="Meiryo"/>
            </a:endParaRPr>
          </a:p>
          <a:p>
            <a:pPr>
              <a:buClr>
                <a:srgbClr val="000000"/>
              </a:buClr>
              <a:buSzPts val="1600"/>
            </a:pPr>
            <a:r>
              <a:rPr lang="ja-JP" altLang="en-US" sz="1200" b="1" dirty="0">
                <a:solidFill>
                  <a:schemeClr val="dk1"/>
                </a:solidFill>
                <a:latin typeface="Meiryo"/>
                <a:ea typeface="Meiryo"/>
                <a:cs typeface="Arial"/>
                <a:sym typeface="Meiryo"/>
              </a:rPr>
              <a:t>③初回ログインパスワードを入力</a:t>
            </a:r>
            <a:endParaRPr lang="en-US" altLang="ja-JP" sz="1200" b="1" dirty="0">
              <a:solidFill>
                <a:schemeClr val="dk1"/>
              </a:solidFill>
              <a:latin typeface="Meiryo"/>
              <a:ea typeface="Meiryo"/>
              <a:cs typeface="Arial"/>
              <a:sym typeface="Meiryo"/>
            </a:endParaRPr>
          </a:p>
          <a:p>
            <a:pPr>
              <a:buClr>
                <a:srgbClr val="000000"/>
              </a:buClr>
              <a:buSzPts val="1600"/>
            </a:pPr>
            <a:r>
              <a:rPr lang="ja-JP" altLang="en-US" sz="1200" b="1" dirty="0">
                <a:solidFill>
                  <a:schemeClr val="dk1"/>
                </a:solidFill>
                <a:latin typeface="Meiryo"/>
                <a:ea typeface="Meiryo"/>
                <a:cs typeface="Arial"/>
                <a:sym typeface="Meiryo"/>
              </a:rPr>
              <a:t>④「ログイン」をタップ</a:t>
            </a:r>
            <a:endParaRPr sz="1050" dirty="0">
              <a:solidFill>
                <a:srgbClr val="000000"/>
              </a:solidFill>
              <a:latin typeface="Arial"/>
              <a:ea typeface="Arial"/>
              <a:cs typeface="Arial"/>
              <a:sym typeface="Arial"/>
            </a:endParaRPr>
          </a:p>
        </p:txBody>
      </p:sp>
      <p:sp>
        <p:nvSpPr>
          <p:cNvPr id="397" name="Google Shape;397;p51"/>
          <p:cNvSpPr txBox="1"/>
          <p:nvPr/>
        </p:nvSpPr>
        <p:spPr>
          <a:xfrm>
            <a:off x="6822289" y="5199269"/>
            <a:ext cx="2199093" cy="438551"/>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パスワード変更ができました。</a:t>
            </a:r>
            <a:endParaRPr lang="en-US" altLang="ja-JP" sz="1200" b="1" dirty="0">
              <a:solidFill>
                <a:schemeClr val="dk1"/>
              </a:solidFill>
              <a:latin typeface="Meiryo"/>
              <a:ea typeface="Meiryo"/>
              <a:cs typeface="Meiryo"/>
              <a:sym typeface="Meiryo"/>
            </a:endParaRPr>
          </a:p>
          <a:p>
            <a:pPr>
              <a:buClr>
                <a:srgbClr val="000000"/>
              </a:buClr>
              <a:buSzPts val="1600"/>
            </a:pPr>
            <a:r>
              <a:rPr lang="ja-JP" altLang="en-US" sz="1200" b="1" dirty="0">
                <a:solidFill>
                  <a:schemeClr val="dk1"/>
                </a:solidFill>
                <a:latin typeface="Meiryo"/>
                <a:ea typeface="Meiryo"/>
                <a:cs typeface="Meiryo"/>
                <a:sym typeface="Meiryo"/>
              </a:rPr>
              <a:t>⑤「戻る」をタップ</a:t>
            </a:r>
            <a:endParaRPr sz="1200" b="1" dirty="0">
              <a:solidFill>
                <a:schemeClr val="dk1"/>
              </a:solidFill>
              <a:latin typeface="Meiryo"/>
              <a:ea typeface="Meiryo"/>
              <a:cs typeface="Meiryo"/>
              <a:sym typeface="Meiryo"/>
            </a:endParaRPr>
          </a:p>
        </p:txBody>
      </p:sp>
      <p:sp>
        <p:nvSpPr>
          <p:cNvPr id="15" name="Google Shape;396;p51">
            <a:extLst>
              <a:ext uri="{FF2B5EF4-FFF2-40B4-BE49-F238E27FC236}">
                <a16:creationId xmlns:a16="http://schemas.microsoft.com/office/drawing/2014/main" id="{0FB79D1F-DEA8-446F-9752-8A9FF18603E4}"/>
              </a:ext>
            </a:extLst>
          </p:cNvPr>
          <p:cNvSpPr txBox="1"/>
          <p:nvPr/>
        </p:nvSpPr>
        <p:spPr>
          <a:xfrm>
            <a:off x="4674459" y="5192867"/>
            <a:ext cx="2136139" cy="1361881"/>
          </a:xfrm>
          <a:prstGeom prst="rect">
            <a:avLst/>
          </a:prstGeom>
          <a:noFill/>
          <a:ln>
            <a:noFill/>
          </a:ln>
        </p:spPr>
        <p:txBody>
          <a:bodyPr spcFirstLastPara="1" wrap="square" lIns="68569" tIns="34275" rIns="68569" bIns="34275" anchor="t" anchorCtr="0">
            <a:spAutoFit/>
          </a:bodyPr>
          <a:lstStyle/>
          <a:p>
            <a:pPr>
              <a:buClr>
                <a:srgbClr val="000000"/>
              </a:buClr>
              <a:buSzPts val="1600"/>
            </a:pPr>
            <a:r>
              <a:rPr lang="ja-JP" altLang="en-US" sz="1200" b="1" dirty="0">
                <a:solidFill>
                  <a:schemeClr val="dk1"/>
                </a:solidFill>
                <a:latin typeface="Meiryo"/>
                <a:ea typeface="Meiryo"/>
                <a:cs typeface="Meiryo"/>
                <a:sym typeface="Meiryo"/>
              </a:rPr>
              <a:t>パスワード変更の画面になります。</a:t>
            </a:r>
            <a:endParaRPr lang="en-US" altLang="ja-JP" sz="1200" b="1" dirty="0">
              <a:solidFill>
                <a:schemeClr val="dk1"/>
              </a:solidFill>
              <a:latin typeface="Meiryo"/>
              <a:ea typeface="Meiryo"/>
              <a:cs typeface="Meiryo"/>
              <a:sym typeface="Meiryo"/>
            </a:endParaRPr>
          </a:p>
          <a:p>
            <a:pPr>
              <a:buClr>
                <a:srgbClr val="000000"/>
              </a:buClr>
              <a:buSzPts val="1600"/>
            </a:pPr>
            <a:r>
              <a:rPr lang="ja-JP" altLang="en-US" sz="1200" b="1" dirty="0">
                <a:solidFill>
                  <a:schemeClr val="dk1"/>
                </a:solidFill>
                <a:latin typeface="Meiryo"/>
                <a:ea typeface="Meiryo"/>
                <a:cs typeface="Arial"/>
                <a:sym typeface="Meiryo"/>
              </a:rPr>
              <a:t>①初回ログインパスワードを入力</a:t>
            </a:r>
            <a:endParaRPr lang="en-US" altLang="ja-JP" sz="1200" b="1" dirty="0">
              <a:solidFill>
                <a:schemeClr val="dk1"/>
              </a:solidFill>
              <a:latin typeface="Meiryo"/>
              <a:ea typeface="Meiryo"/>
              <a:cs typeface="Arial"/>
              <a:sym typeface="Meiryo"/>
            </a:endParaRPr>
          </a:p>
          <a:p>
            <a:pPr>
              <a:buClr>
                <a:srgbClr val="000000"/>
              </a:buClr>
              <a:buSzPts val="1600"/>
            </a:pPr>
            <a:r>
              <a:rPr lang="ja-JP" altLang="en-US" sz="1200" b="1" dirty="0">
                <a:solidFill>
                  <a:schemeClr val="dk1"/>
                </a:solidFill>
                <a:latin typeface="Meiryo"/>
                <a:ea typeface="Meiryo"/>
                <a:cs typeface="Arial"/>
                <a:sym typeface="Meiryo"/>
              </a:rPr>
              <a:t>②新しいパスワードを入力</a:t>
            </a:r>
            <a:endParaRPr lang="en-US" altLang="ja-JP" sz="1200" b="1" dirty="0">
              <a:solidFill>
                <a:schemeClr val="dk1"/>
              </a:solidFill>
              <a:latin typeface="Meiryo"/>
              <a:ea typeface="Meiryo"/>
              <a:cs typeface="Arial"/>
              <a:sym typeface="Meiryo"/>
            </a:endParaRPr>
          </a:p>
          <a:p>
            <a:pPr>
              <a:buClr>
                <a:srgbClr val="000000"/>
              </a:buClr>
              <a:buSzPts val="1600"/>
            </a:pPr>
            <a:r>
              <a:rPr lang="ja-JP" altLang="en-US" sz="1200" b="1" dirty="0">
                <a:solidFill>
                  <a:schemeClr val="dk1"/>
                </a:solidFill>
                <a:latin typeface="Meiryo"/>
                <a:ea typeface="Meiryo"/>
                <a:cs typeface="Arial"/>
                <a:sym typeface="Meiryo"/>
              </a:rPr>
              <a:t>③　②と同じ値を入力</a:t>
            </a:r>
            <a:endParaRPr lang="en-US" altLang="ja-JP" sz="1200" b="1" dirty="0">
              <a:solidFill>
                <a:schemeClr val="dk1"/>
              </a:solidFill>
              <a:latin typeface="Meiryo"/>
              <a:ea typeface="Meiryo"/>
              <a:cs typeface="Arial"/>
              <a:sym typeface="Meiryo"/>
            </a:endParaRPr>
          </a:p>
          <a:p>
            <a:pPr>
              <a:buClr>
                <a:srgbClr val="000000"/>
              </a:buClr>
              <a:buSzPts val="1600"/>
            </a:pPr>
            <a:r>
              <a:rPr lang="ja-JP" altLang="en-US" sz="1200" b="1" dirty="0">
                <a:solidFill>
                  <a:schemeClr val="dk1"/>
                </a:solidFill>
                <a:latin typeface="Meiryo"/>
                <a:ea typeface="Meiryo"/>
                <a:cs typeface="Arial"/>
                <a:sym typeface="Meiryo"/>
              </a:rPr>
              <a:t>④「設定」をタップ</a:t>
            </a:r>
            <a:endParaRPr sz="1050" b="1" dirty="0">
              <a:solidFill>
                <a:srgbClr val="000000"/>
              </a:solidFill>
              <a:latin typeface="Arial"/>
              <a:ea typeface="Arial"/>
              <a:cs typeface="Arial"/>
              <a:sym typeface="Arial"/>
            </a:endParaRPr>
          </a:p>
        </p:txBody>
      </p:sp>
      <p:pic>
        <p:nvPicPr>
          <p:cNvPr id="2" name="図 1">
            <a:extLst>
              <a:ext uri="{FF2B5EF4-FFF2-40B4-BE49-F238E27FC236}">
                <a16:creationId xmlns:a16="http://schemas.microsoft.com/office/drawing/2014/main" id="{C4271922-0F1A-4EEB-B8BF-A60D9D66ECCB}"/>
              </a:ext>
            </a:extLst>
          </p:cNvPr>
          <p:cNvPicPr>
            <a:picLocks noChangeAspect="1"/>
          </p:cNvPicPr>
          <p:nvPr/>
        </p:nvPicPr>
        <p:blipFill>
          <a:blip r:embed="rId3"/>
          <a:stretch>
            <a:fillRect/>
          </a:stretch>
        </p:blipFill>
        <p:spPr>
          <a:xfrm>
            <a:off x="168418" y="1330186"/>
            <a:ext cx="2203584" cy="3712077"/>
          </a:xfrm>
          <a:prstGeom prst="rect">
            <a:avLst/>
          </a:prstGeom>
        </p:spPr>
      </p:pic>
      <p:pic>
        <p:nvPicPr>
          <p:cNvPr id="4" name="図 3">
            <a:extLst>
              <a:ext uri="{FF2B5EF4-FFF2-40B4-BE49-F238E27FC236}">
                <a16:creationId xmlns:a16="http://schemas.microsoft.com/office/drawing/2014/main" id="{E590F93D-12C3-4126-9F95-7985F67D9994}"/>
              </a:ext>
            </a:extLst>
          </p:cNvPr>
          <p:cNvPicPr>
            <a:picLocks noChangeAspect="1"/>
          </p:cNvPicPr>
          <p:nvPr/>
        </p:nvPicPr>
        <p:blipFill>
          <a:blip r:embed="rId4"/>
          <a:stretch>
            <a:fillRect/>
          </a:stretch>
        </p:blipFill>
        <p:spPr>
          <a:xfrm>
            <a:off x="2372002" y="1330185"/>
            <a:ext cx="2214150" cy="3844841"/>
          </a:xfrm>
          <a:prstGeom prst="rect">
            <a:avLst/>
          </a:prstGeom>
        </p:spPr>
      </p:pic>
      <p:pic>
        <p:nvPicPr>
          <p:cNvPr id="5" name="図 4">
            <a:extLst>
              <a:ext uri="{FF2B5EF4-FFF2-40B4-BE49-F238E27FC236}">
                <a16:creationId xmlns:a16="http://schemas.microsoft.com/office/drawing/2014/main" id="{2BFDE4A9-691E-4854-8036-4C5ABFBC105E}"/>
              </a:ext>
            </a:extLst>
          </p:cNvPr>
          <p:cNvPicPr>
            <a:picLocks noChangeAspect="1"/>
          </p:cNvPicPr>
          <p:nvPr/>
        </p:nvPicPr>
        <p:blipFill>
          <a:blip r:embed="rId5"/>
          <a:stretch>
            <a:fillRect/>
          </a:stretch>
        </p:blipFill>
        <p:spPr>
          <a:xfrm>
            <a:off x="4641701" y="1353525"/>
            <a:ext cx="2168897" cy="3708592"/>
          </a:xfrm>
          <a:prstGeom prst="rect">
            <a:avLst/>
          </a:prstGeom>
        </p:spPr>
      </p:pic>
      <p:pic>
        <p:nvPicPr>
          <p:cNvPr id="6" name="図 5">
            <a:extLst>
              <a:ext uri="{FF2B5EF4-FFF2-40B4-BE49-F238E27FC236}">
                <a16:creationId xmlns:a16="http://schemas.microsoft.com/office/drawing/2014/main" id="{92C6CDE6-E122-4B80-980D-3331AE35F265}"/>
              </a:ext>
            </a:extLst>
          </p:cNvPr>
          <p:cNvPicPr>
            <a:picLocks noChangeAspect="1"/>
          </p:cNvPicPr>
          <p:nvPr/>
        </p:nvPicPr>
        <p:blipFill>
          <a:blip r:embed="rId6"/>
          <a:stretch>
            <a:fillRect/>
          </a:stretch>
        </p:blipFill>
        <p:spPr>
          <a:xfrm>
            <a:off x="6810598" y="1330185"/>
            <a:ext cx="2210784" cy="3844842"/>
          </a:xfrm>
          <a:prstGeom prst="rect">
            <a:avLst/>
          </a:prstGeom>
        </p:spPr>
      </p:pic>
    </p:spTree>
    <p:extLst>
      <p:ext uri="{BB962C8B-B14F-4D97-AF65-F5344CB8AC3E}">
        <p14:creationId xmlns:p14="http://schemas.microsoft.com/office/powerpoint/2010/main" val="621566403"/>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C5E79DF-F587-4B3B-B11A-25D2D7CFFBC0}"/>
              </a:ext>
            </a:extLst>
          </p:cNvPr>
          <p:cNvPicPr>
            <a:picLocks noChangeAspect="1"/>
          </p:cNvPicPr>
          <p:nvPr/>
        </p:nvPicPr>
        <p:blipFill>
          <a:blip r:embed="rId3"/>
          <a:stretch>
            <a:fillRect/>
          </a:stretch>
        </p:blipFill>
        <p:spPr>
          <a:xfrm>
            <a:off x="5151689" y="0"/>
            <a:ext cx="3169343" cy="6858000"/>
          </a:xfrm>
          <a:prstGeom prst="rect">
            <a:avLst/>
          </a:prstGeom>
        </p:spPr>
      </p:pic>
      <p:sp>
        <p:nvSpPr>
          <p:cNvPr id="6" name="テキスト ボックス 5">
            <a:extLst>
              <a:ext uri="{FF2B5EF4-FFF2-40B4-BE49-F238E27FC236}">
                <a16:creationId xmlns:a16="http://schemas.microsoft.com/office/drawing/2014/main" id="{E73719FE-9B32-437C-A631-7F62E9EBE9C4}"/>
              </a:ext>
            </a:extLst>
          </p:cNvPr>
          <p:cNvSpPr txBox="1"/>
          <p:nvPr/>
        </p:nvSpPr>
        <p:spPr>
          <a:xfrm>
            <a:off x="703263" y="464769"/>
            <a:ext cx="3868737" cy="919401"/>
          </a:xfrm>
          <a:prstGeom prst="roundRect">
            <a:avLst/>
          </a:prstGeom>
          <a:solidFill>
            <a:schemeClr val="accent6">
              <a:lumMod val="20000"/>
              <a:lumOff val="80000"/>
            </a:schemeClr>
          </a:solid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　</a:t>
            </a:r>
            <a:r>
              <a:rPr kumimoji="1" lang="ja-JP" altLang="en-US" sz="2400" b="1" dirty="0">
                <a:latin typeface="メイリオ" panose="020B0604030504040204" pitchFamily="50" charset="-128"/>
                <a:ea typeface="メイリオ" panose="020B0604030504040204" pitchFamily="50" charset="-128"/>
              </a:rPr>
              <a:t>登録方法の説明は</a:t>
            </a:r>
            <a:endParaRPr kumimoji="1" lang="en-US" altLang="ja-JP" sz="2400" b="1" dirty="0">
              <a:latin typeface="メイリオ" panose="020B0604030504040204" pitchFamily="50" charset="-128"/>
              <a:ea typeface="メイリオ" panose="020B0604030504040204" pitchFamily="50" charset="-128"/>
            </a:endParaRPr>
          </a:p>
          <a:p>
            <a:pPr algn="ctr"/>
            <a:r>
              <a:rPr kumimoji="1" lang="ja-JP" altLang="en-US" sz="2400" b="1" dirty="0">
                <a:latin typeface="メイリオ" panose="020B0604030504040204" pitchFamily="50" charset="-128"/>
                <a:ea typeface="メイリオ" panose="020B0604030504040204" pitchFamily="50" charset="-128"/>
              </a:rPr>
              <a:t>ホームページでも！</a:t>
            </a:r>
            <a:endParaRPr kumimoji="1" lang="en-US" altLang="ja-JP" sz="2400" b="1"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81219C90-B0FD-4C16-8E07-1519EDD2A3CB}"/>
              </a:ext>
            </a:extLst>
          </p:cNvPr>
          <p:cNvSpPr txBox="1"/>
          <p:nvPr/>
        </p:nvSpPr>
        <p:spPr>
          <a:xfrm>
            <a:off x="703262" y="3897885"/>
            <a:ext cx="3868737" cy="919401"/>
          </a:xfrm>
          <a:prstGeom prst="round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　登録方法の説明は、</a:t>
            </a:r>
            <a:endParaRPr kumimoji="1" lang="en-US" altLang="ja-JP" sz="2400" dirty="0">
              <a:latin typeface="メイリオ" panose="020B0604030504040204" pitchFamily="50" charset="-128"/>
              <a:ea typeface="メイリオ" panose="020B0604030504040204" pitchFamily="50" charset="-128"/>
            </a:endParaRPr>
          </a:p>
          <a:p>
            <a:pPr algn="ctr"/>
            <a:r>
              <a:rPr kumimoji="1" lang="ja-JP" altLang="en-US" sz="2400" b="1" dirty="0">
                <a:latin typeface="メイリオ" panose="020B0604030504040204" pitchFamily="50" charset="-128"/>
                <a:ea typeface="メイリオ" panose="020B0604030504040204" pitchFamily="50" charset="-128"/>
              </a:rPr>
              <a:t>こちらを確認ください</a:t>
            </a:r>
            <a:endParaRPr kumimoji="1" lang="en-US" altLang="ja-JP" sz="2400" b="1" dirty="0">
              <a:latin typeface="メイリオ" panose="020B0604030504040204" pitchFamily="50" charset="-128"/>
              <a:ea typeface="メイリオ" panose="020B0604030504040204" pitchFamily="50" charset="-128"/>
            </a:endParaRPr>
          </a:p>
        </p:txBody>
      </p:sp>
      <p:sp>
        <p:nvSpPr>
          <p:cNvPr id="8" name="矢印: 上向き折線 7">
            <a:extLst>
              <a:ext uri="{FF2B5EF4-FFF2-40B4-BE49-F238E27FC236}">
                <a16:creationId xmlns:a16="http://schemas.microsoft.com/office/drawing/2014/main" id="{C8695A32-041B-46D0-B0F2-4B2FB62C24A8}"/>
              </a:ext>
            </a:extLst>
          </p:cNvPr>
          <p:cNvSpPr/>
          <p:nvPr/>
        </p:nvSpPr>
        <p:spPr>
          <a:xfrm rot="5400000">
            <a:off x="3272096" y="4084978"/>
            <a:ext cx="1147286" cy="2611902"/>
          </a:xfrm>
          <a:prstGeom prst="bentUpArrow">
            <a:avLst>
              <a:gd name="adj1" fmla="val 16126"/>
              <a:gd name="adj2" fmla="val 18344"/>
              <a:gd name="adj3" fmla="val 3683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18B4AEB-F07E-4B02-844B-997F71F3ED85}"/>
              </a:ext>
            </a:extLst>
          </p:cNvPr>
          <p:cNvSpPr txBox="1"/>
          <p:nvPr/>
        </p:nvSpPr>
        <p:spPr>
          <a:xfrm>
            <a:off x="988193" y="1394384"/>
            <a:ext cx="3416320" cy="923330"/>
          </a:xfrm>
          <a:prstGeom prst="rect">
            <a:avLst/>
          </a:prstGeom>
          <a:noFill/>
        </p:spPr>
        <p:txBody>
          <a:bodyPr wrap="none" rtlCol="0">
            <a:spAutoFit/>
          </a:bodyPr>
          <a:lstStyle/>
          <a:p>
            <a:r>
              <a:rPr kumimoji="1" lang="ja-JP" altLang="en-US" dirty="0"/>
              <a:t>日本財団電話リレーサービスの</a:t>
            </a:r>
            <a:endParaRPr kumimoji="1" lang="en-US" altLang="ja-JP" dirty="0"/>
          </a:p>
          <a:p>
            <a:r>
              <a:rPr kumimoji="1" lang="ja-JP" altLang="en-US" dirty="0"/>
              <a:t>ホームページの「登録方法」</a:t>
            </a:r>
            <a:endParaRPr kumimoji="1" lang="en-US" altLang="ja-JP" dirty="0"/>
          </a:p>
          <a:p>
            <a:r>
              <a:rPr kumimoji="1" lang="en-US" altLang="ja-JP" dirty="0"/>
              <a:t>https://nftrs.or.jp/register/</a:t>
            </a:r>
          </a:p>
        </p:txBody>
      </p:sp>
      <p:pic>
        <p:nvPicPr>
          <p:cNvPr id="10" name="図 9">
            <a:extLst>
              <a:ext uri="{FF2B5EF4-FFF2-40B4-BE49-F238E27FC236}">
                <a16:creationId xmlns:a16="http://schemas.microsoft.com/office/drawing/2014/main" id="{E009F076-56A7-4FF7-96A3-E48CA9096058}"/>
              </a:ext>
            </a:extLst>
          </p:cNvPr>
          <p:cNvPicPr>
            <a:picLocks noChangeAspect="1"/>
          </p:cNvPicPr>
          <p:nvPr/>
        </p:nvPicPr>
        <p:blipFill>
          <a:blip r:embed="rId4"/>
          <a:stretch>
            <a:fillRect/>
          </a:stretch>
        </p:blipFill>
        <p:spPr>
          <a:xfrm>
            <a:off x="1933620" y="2403790"/>
            <a:ext cx="1408019" cy="1408019"/>
          </a:xfrm>
          <a:prstGeom prst="rect">
            <a:avLst/>
          </a:prstGeom>
        </p:spPr>
      </p:pic>
    </p:spTree>
    <p:extLst>
      <p:ext uri="{BB962C8B-B14F-4D97-AF65-F5344CB8AC3E}">
        <p14:creationId xmlns:p14="http://schemas.microsoft.com/office/powerpoint/2010/main" val="2948565333"/>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378857" y="583837"/>
            <a:ext cx="63862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こんなとき、どうしていますか？</a:t>
            </a:r>
          </a:p>
        </p:txBody>
      </p:sp>
      <p:sp>
        <p:nvSpPr>
          <p:cNvPr id="4" name="テキスト ボックス 3"/>
          <p:cNvSpPr txBox="1"/>
          <p:nvPr/>
        </p:nvSpPr>
        <p:spPr>
          <a:xfrm>
            <a:off x="6217920" y="1867049"/>
            <a:ext cx="241844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荷物の</a:t>
            </a:r>
            <a:endParaRPr kumimoji="1" lang="en-US" altLang="ja-JP" sz="4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再配達</a:t>
            </a:r>
            <a:endParaRPr kumimoji="1" lang="en-US" altLang="ja-JP" sz="4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2050" name="Picture 2" descr="トラックのドライバーのイラスト（女性） | かわいいフリー素材集 ...">
            <a:extLst>
              <a:ext uri="{FF2B5EF4-FFF2-40B4-BE49-F238E27FC236}">
                <a16:creationId xmlns:a16="http://schemas.microsoft.com/office/drawing/2014/main" id="{F13E8E6D-FD54-4423-ACD6-FC4ABF2BE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6541" y="3468282"/>
            <a:ext cx="2418442" cy="2813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不在票のイラスト | かわいいフリー素材集 いらすとや">
            <a:extLst>
              <a:ext uri="{FF2B5EF4-FFF2-40B4-BE49-F238E27FC236}">
                <a16:creationId xmlns:a16="http://schemas.microsoft.com/office/drawing/2014/main" id="{9F1587FE-E31C-4387-A3B1-AEE66B6854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96" y="1521060"/>
            <a:ext cx="4985606" cy="5139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21647"/>
      </p:ext>
    </p:extLst>
  </p:cSld>
  <p:clrMapOvr>
    <a:masterClrMapping/>
  </p:clrMapOvr>
  <p:transition spd="slow">
    <p:push/>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378857" y="583837"/>
            <a:ext cx="63862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こんなとき、どうしていますか？</a:t>
            </a:r>
          </a:p>
        </p:txBody>
      </p:sp>
      <p:sp>
        <p:nvSpPr>
          <p:cNvPr id="4" name="テキスト ボックス 3"/>
          <p:cNvSpPr txBox="1"/>
          <p:nvPr/>
        </p:nvSpPr>
        <p:spPr>
          <a:xfrm>
            <a:off x="4724068" y="1945958"/>
            <a:ext cx="3858623"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家族がケガ</a:t>
            </a:r>
            <a:endParaRPr kumimoji="1" lang="en-US" altLang="ja-JP" sz="4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3074" name="Picture 2" descr="119番のイラスト | かわいいフリー素材集 いらすとや">
            <a:extLst>
              <a:ext uri="{FF2B5EF4-FFF2-40B4-BE49-F238E27FC236}">
                <a16:creationId xmlns:a16="http://schemas.microsoft.com/office/drawing/2014/main" id="{B68FE8E6-5117-4F90-8D13-A00D29693F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547" y="3514987"/>
            <a:ext cx="3308313" cy="3073865"/>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転ぶ子供のイラスト | かわいいフリー素材集 いらすとや">
            <a:extLst>
              <a:ext uri="{FF2B5EF4-FFF2-40B4-BE49-F238E27FC236}">
                <a16:creationId xmlns:a16="http://schemas.microsoft.com/office/drawing/2014/main" id="{533BB0ED-000B-43EA-A994-BFE18A91DC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911" y="1291723"/>
            <a:ext cx="3524022" cy="3411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6038"/>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1378857" y="583837"/>
            <a:ext cx="638628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こんなとき、どうしていますか？</a:t>
            </a:r>
          </a:p>
        </p:txBody>
      </p:sp>
      <p:sp>
        <p:nvSpPr>
          <p:cNvPr id="4" name="テキスト ボックス 3"/>
          <p:cNvSpPr txBox="1"/>
          <p:nvPr/>
        </p:nvSpPr>
        <p:spPr>
          <a:xfrm>
            <a:off x="4799046" y="2238329"/>
            <a:ext cx="38586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キャッシュカードをなくした</a:t>
            </a:r>
            <a:endParaRPr kumimoji="1" lang="en-US" altLang="ja-JP" sz="44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1026" name="Picture 2" descr="困る男性のイラスト">
            <a:extLst>
              <a:ext uri="{FF2B5EF4-FFF2-40B4-BE49-F238E27FC236}">
                <a16:creationId xmlns:a16="http://schemas.microsoft.com/office/drawing/2014/main" id="{8B15A974-41F1-4ED0-A9DD-4AF10C13C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044" y="4027449"/>
            <a:ext cx="2465745" cy="246574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s://3.bp.blogspot.com/-0PM6KsPSvXU/UgsxeYz2AcI/AAAAAAAAXYI/sWKJkb7ciqE/s800/money_cashcard.png">
            <a:extLst>
              <a:ext uri="{FF2B5EF4-FFF2-40B4-BE49-F238E27FC236}">
                <a16:creationId xmlns:a16="http://schemas.microsoft.com/office/drawing/2014/main" id="{C2AE5DFD-17EE-4D04-876A-BE67AF0F0E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151429">
            <a:off x="614340" y="2198438"/>
            <a:ext cx="3969198" cy="2972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883091"/>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9A8EC20C-8F92-4832-9D29-9791A9AC8022}"/>
              </a:ext>
            </a:extLst>
          </p:cNvPr>
          <p:cNvSpPr txBox="1"/>
          <p:nvPr/>
        </p:nvSpPr>
        <p:spPr>
          <a:xfrm>
            <a:off x="361020" y="338096"/>
            <a:ext cx="7890235" cy="1123712"/>
          </a:xfrm>
          <a:prstGeom prst="roundRect">
            <a:avLst/>
          </a:prstGeom>
          <a:solidFill>
            <a:schemeClr val="accent6">
              <a:lumMod val="20000"/>
              <a:lumOff val="80000"/>
            </a:schemeClr>
          </a:solid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　</a:t>
            </a:r>
            <a:r>
              <a:rPr kumimoji="1" lang="ja-JP" altLang="en-US" sz="2800" b="1" dirty="0">
                <a:latin typeface="メイリオ" panose="020B0604030504040204" pitchFamily="50" charset="-128"/>
                <a:ea typeface="メイリオ" panose="020B0604030504040204" pitchFamily="50" charset="-128"/>
              </a:rPr>
              <a:t>公的サービス</a:t>
            </a:r>
            <a:r>
              <a:rPr kumimoji="1" lang="ja-JP" altLang="en-US" sz="2000" b="1" dirty="0">
                <a:latin typeface="メイリオ" panose="020B0604030504040204" pitchFamily="50" charset="-128"/>
                <a:ea typeface="メイリオ" panose="020B0604030504040204" pitchFamily="50" charset="-128"/>
              </a:rPr>
              <a:t>としての　</a:t>
            </a:r>
            <a:r>
              <a:rPr kumimoji="1" lang="ja-JP" altLang="en-US" sz="3200" b="1" dirty="0">
                <a:latin typeface="メイリオ" panose="020B0604030504040204" pitchFamily="50" charset="-128"/>
                <a:ea typeface="メイリオ" panose="020B0604030504040204" pitchFamily="50" charset="-128"/>
              </a:rPr>
              <a:t>電話リレーサービス　</a:t>
            </a:r>
            <a:r>
              <a:rPr kumimoji="1" lang="ja-JP" altLang="en-US" sz="2800" dirty="0">
                <a:latin typeface="メイリオ" panose="020B0604030504040204" pitchFamily="50" charset="-128"/>
                <a:ea typeface="メイリオ" panose="020B0604030504040204" pitchFamily="50" charset="-128"/>
              </a:rPr>
              <a:t>令和</a:t>
            </a:r>
            <a:r>
              <a:rPr kumimoji="1" lang="en-US" altLang="ja-JP" sz="2800" dirty="0">
                <a:latin typeface="メイリオ" panose="020B0604030504040204" pitchFamily="50" charset="-128"/>
                <a:ea typeface="メイリオ" panose="020B0604030504040204" pitchFamily="50" charset="-128"/>
              </a:rPr>
              <a:t>3</a:t>
            </a:r>
            <a:r>
              <a:rPr kumimoji="1" lang="ja-JP" altLang="en-US" sz="2800" dirty="0">
                <a:latin typeface="メイリオ" panose="020B0604030504040204" pitchFamily="50" charset="-128"/>
                <a:ea typeface="メイリオ" panose="020B0604030504040204" pitchFamily="50" charset="-128"/>
              </a:rPr>
              <a:t>年</a:t>
            </a:r>
            <a:r>
              <a:rPr kumimoji="1" lang="en-US" altLang="ja-JP" sz="2800" dirty="0">
                <a:latin typeface="メイリオ" panose="020B0604030504040204" pitchFamily="50" charset="-128"/>
                <a:ea typeface="メイリオ" panose="020B0604030504040204" pitchFamily="50" charset="-128"/>
              </a:rPr>
              <a:t>7</a:t>
            </a:r>
            <a:r>
              <a:rPr kumimoji="1" lang="ja-JP" altLang="en-US" sz="2800" dirty="0">
                <a:latin typeface="メイリオ" panose="020B0604030504040204" pitchFamily="50" charset="-128"/>
                <a:ea typeface="メイリオ" panose="020B0604030504040204" pitchFamily="50" charset="-128"/>
              </a:rPr>
              <a:t>月</a:t>
            </a:r>
            <a:r>
              <a:rPr kumimoji="1" lang="en-US" altLang="ja-JP" sz="2800" dirty="0">
                <a:latin typeface="メイリオ" panose="020B0604030504040204" pitchFamily="50" charset="-128"/>
                <a:ea typeface="メイリオ" panose="020B0604030504040204" pitchFamily="50" charset="-128"/>
              </a:rPr>
              <a:t>1</a:t>
            </a:r>
            <a:r>
              <a:rPr kumimoji="1" lang="ja-JP" altLang="en-US" sz="2800" dirty="0">
                <a:latin typeface="メイリオ" panose="020B0604030504040204" pitchFamily="50" charset="-128"/>
                <a:ea typeface="メイリオ" panose="020B0604030504040204" pitchFamily="50" charset="-128"/>
              </a:rPr>
              <a:t>日　開始！</a:t>
            </a:r>
          </a:p>
        </p:txBody>
      </p:sp>
      <p:sp>
        <p:nvSpPr>
          <p:cNvPr id="6" name="正方形/長方形 5">
            <a:extLst>
              <a:ext uri="{FF2B5EF4-FFF2-40B4-BE49-F238E27FC236}">
                <a16:creationId xmlns:a16="http://schemas.microsoft.com/office/drawing/2014/main" id="{3BD9AD6D-A85F-4C6E-B4D4-6EDEAF734739}"/>
              </a:ext>
            </a:extLst>
          </p:cNvPr>
          <p:cNvSpPr/>
          <p:nvPr/>
        </p:nvSpPr>
        <p:spPr>
          <a:xfrm>
            <a:off x="641023" y="5452753"/>
            <a:ext cx="8012782" cy="1169551"/>
          </a:xfrm>
          <a:prstGeom prst="rect">
            <a:avLst/>
          </a:prstGeom>
          <a:solidFill>
            <a:schemeClr val="accent5">
              <a:lumMod val="20000"/>
              <a:lumOff val="80000"/>
            </a:schemeClr>
          </a:solidFill>
        </p:spPr>
        <p:txBody>
          <a:bodyPr wrap="square">
            <a:spAutoFit/>
          </a:bodyPr>
          <a:lstStyle/>
          <a:p>
            <a:pPr>
              <a:lnSpc>
                <a:spcPct val="150000"/>
              </a:lnSpc>
            </a:pPr>
            <a:r>
              <a:rPr lang="ja-JP" altLang="en-US" sz="1600" dirty="0">
                <a:latin typeface="メイリオ" panose="020B0604030504040204" pitchFamily="50" charset="-128"/>
                <a:ea typeface="メイリオ" panose="020B0604030504040204" pitchFamily="50" charset="-128"/>
              </a:rPr>
              <a:t>▶「聴覚障害者等による電話の利用の円滑化に関する法律」による公共サービス</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▶総務大臣の指定を受けた「一般財団法人日本財団電話リレーサービス」が提供</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▶同様のサービスはアメリカやドイツ、韓国やタイなど</a:t>
            </a:r>
            <a:r>
              <a:rPr lang="en-US" altLang="ja-JP" sz="1600" dirty="0">
                <a:latin typeface="メイリオ" panose="020B0604030504040204" pitchFamily="50" charset="-128"/>
                <a:ea typeface="メイリオ" panose="020B0604030504040204" pitchFamily="50" charset="-128"/>
              </a:rPr>
              <a:t>25</a:t>
            </a:r>
            <a:r>
              <a:rPr lang="ja-JP" altLang="en-US" sz="1600" dirty="0">
                <a:latin typeface="メイリオ" panose="020B0604030504040204" pitchFamily="50" charset="-128"/>
                <a:ea typeface="メイリオ" panose="020B0604030504040204" pitchFamily="50" charset="-128"/>
              </a:rPr>
              <a:t>か国で提供</a:t>
            </a:r>
          </a:p>
        </p:txBody>
      </p:sp>
      <p:sp>
        <p:nvSpPr>
          <p:cNvPr id="7" name="矢印: 左右 6">
            <a:extLst>
              <a:ext uri="{FF2B5EF4-FFF2-40B4-BE49-F238E27FC236}">
                <a16:creationId xmlns:a16="http://schemas.microsoft.com/office/drawing/2014/main" id="{6E2F2B8C-C5B9-4A33-AF9B-C4363A0A9A78}"/>
              </a:ext>
            </a:extLst>
          </p:cNvPr>
          <p:cNvSpPr/>
          <p:nvPr/>
        </p:nvSpPr>
        <p:spPr>
          <a:xfrm flipH="1">
            <a:off x="1845245" y="3492049"/>
            <a:ext cx="1676520" cy="471341"/>
          </a:xfrm>
          <a:prstGeom prst="leftRightArrow">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 name="Picture 4" descr="テレフォン・オペレーターのイラスト（男性）">
            <a:extLst>
              <a:ext uri="{FF2B5EF4-FFF2-40B4-BE49-F238E27FC236}">
                <a16:creationId xmlns:a16="http://schemas.microsoft.com/office/drawing/2014/main" id="{DDC148A4-E281-47BD-B950-3D92EBDB0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692618" y="2470865"/>
            <a:ext cx="1842266" cy="20356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icooon-mono.com/i/icon_00029/icon_000291_64.png">
            <a:extLst>
              <a:ext uri="{FF2B5EF4-FFF2-40B4-BE49-F238E27FC236}">
                <a16:creationId xmlns:a16="http://schemas.microsoft.com/office/drawing/2014/main" id="{5C138198-3B87-459E-83F6-48A085002B46}"/>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76495" y="2813718"/>
            <a:ext cx="559324" cy="609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手話をしている人のイラスト">
            <a:extLst>
              <a:ext uri="{FF2B5EF4-FFF2-40B4-BE49-F238E27FC236}">
                <a16:creationId xmlns:a16="http://schemas.microsoft.com/office/drawing/2014/main" id="{03AB906B-AAE5-436E-A986-9B2AD6B1F2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871" r="248"/>
          <a:stretch/>
        </p:blipFill>
        <p:spPr bwMode="auto">
          <a:xfrm>
            <a:off x="7544679" y="2420664"/>
            <a:ext cx="987297" cy="2061955"/>
          </a:xfrm>
          <a:prstGeom prst="rect">
            <a:avLst/>
          </a:prstGeom>
          <a:noFill/>
          <a:extLst>
            <a:ext uri="{909E8E84-426E-40DD-AFC4-6F175D3DCCD1}">
              <a14:hiddenFill xmlns:a14="http://schemas.microsoft.com/office/drawing/2010/main">
                <a:solidFill>
                  <a:srgbClr val="FFFFFF"/>
                </a:solidFill>
              </a14:hiddenFill>
            </a:ext>
          </a:extLst>
        </p:spPr>
      </p:pic>
      <p:sp>
        <p:nvSpPr>
          <p:cNvPr id="13" name="楕円 12">
            <a:extLst>
              <a:ext uri="{FF2B5EF4-FFF2-40B4-BE49-F238E27FC236}">
                <a16:creationId xmlns:a16="http://schemas.microsoft.com/office/drawing/2014/main" id="{911B40C7-83B1-49E3-9F89-3BFF043A5F43}"/>
              </a:ext>
            </a:extLst>
          </p:cNvPr>
          <p:cNvSpPr/>
          <p:nvPr/>
        </p:nvSpPr>
        <p:spPr>
          <a:xfrm>
            <a:off x="1853754" y="2732955"/>
            <a:ext cx="958524" cy="669812"/>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kumimoji="1" lang="ja-JP" altLang="en-US" b="1" dirty="0">
                <a:latin typeface="メイリオ" panose="020B0604030504040204" pitchFamily="50" charset="-128"/>
                <a:ea typeface="メイリオ" panose="020B0604030504040204" pitchFamily="50" charset="-128"/>
              </a:rPr>
              <a:t>音声</a:t>
            </a:r>
          </a:p>
        </p:txBody>
      </p:sp>
      <p:sp>
        <p:nvSpPr>
          <p:cNvPr id="14" name="楕円 13">
            <a:extLst>
              <a:ext uri="{FF2B5EF4-FFF2-40B4-BE49-F238E27FC236}">
                <a16:creationId xmlns:a16="http://schemas.microsoft.com/office/drawing/2014/main" id="{247CEAC6-A063-4E55-8B83-6353A0A56B7F}"/>
              </a:ext>
            </a:extLst>
          </p:cNvPr>
          <p:cNvSpPr/>
          <p:nvPr/>
        </p:nvSpPr>
        <p:spPr>
          <a:xfrm>
            <a:off x="5635949" y="2762717"/>
            <a:ext cx="1558549" cy="66981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latin typeface="メイリオ" panose="020B0604030504040204" pitchFamily="50" charset="-128"/>
                <a:ea typeface="メイリオ" panose="020B0604030504040204" pitchFamily="50" charset="-128"/>
              </a:rPr>
              <a:t>手話･文字</a:t>
            </a:r>
          </a:p>
        </p:txBody>
      </p:sp>
      <p:sp>
        <p:nvSpPr>
          <p:cNvPr id="17" name="テキスト ボックス 16">
            <a:extLst>
              <a:ext uri="{FF2B5EF4-FFF2-40B4-BE49-F238E27FC236}">
                <a16:creationId xmlns:a16="http://schemas.microsoft.com/office/drawing/2014/main" id="{83DCE39D-6A34-4275-A6AE-87182293D022}"/>
              </a:ext>
            </a:extLst>
          </p:cNvPr>
          <p:cNvSpPr txBox="1"/>
          <p:nvPr/>
        </p:nvSpPr>
        <p:spPr>
          <a:xfrm>
            <a:off x="270318" y="1924751"/>
            <a:ext cx="1379324" cy="369332"/>
          </a:xfrm>
          <a:prstGeom prst="rect">
            <a:avLst/>
          </a:prstGeom>
          <a:solidFill>
            <a:schemeClr val="bg1"/>
          </a:solid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きこえる人</a:t>
            </a:r>
            <a:endParaRPr kumimoji="1" lang="en-US" altLang="ja-JP" b="1" dirty="0">
              <a:latin typeface="メイリオ" panose="020B0604030504040204" pitchFamily="50" charset="-128"/>
              <a:ea typeface="メイリオ" panose="020B0604030504040204" pitchFamily="50" charset="-128"/>
            </a:endParaRPr>
          </a:p>
        </p:txBody>
      </p:sp>
      <p:sp>
        <p:nvSpPr>
          <p:cNvPr id="18" name="テキスト ボックス 17">
            <a:extLst>
              <a:ext uri="{FF2B5EF4-FFF2-40B4-BE49-F238E27FC236}">
                <a16:creationId xmlns:a16="http://schemas.microsoft.com/office/drawing/2014/main" id="{BCAD498A-8E43-48DC-8149-7FA6A00156CB}"/>
              </a:ext>
            </a:extLst>
          </p:cNvPr>
          <p:cNvSpPr txBox="1"/>
          <p:nvPr/>
        </p:nvSpPr>
        <p:spPr>
          <a:xfrm>
            <a:off x="7202972" y="1824534"/>
            <a:ext cx="1670710" cy="646331"/>
          </a:xfrm>
          <a:prstGeom prst="rect">
            <a:avLst/>
          </a:prstGeom>
          <a:solidFill>
            <a:schemeClr val="bg1"/>
          </a:solid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きこえない人</a:t>
            </a:r>
            <a:endParaRPr kumimoji="1" lang="en-US" altLang="ja-JP" b="1" dirty="0">
              <a:latin typeface="メイリオ" panose="020B0604030504040204" pitchFamily="50" charset="-128"/>
              <a:ea typeface="メイリオ" panose="020B0604030504040204" pitchFamily="50" charset="-128"/>
            </a:endParaRPr>
          </a:p>
          <a:p>
            <a:r>
              <a:rPr kumimoji="1" lang="ja-JP" altLang="en-US" b="1" dirty="0">
                <a:latin typeface="メイリオ" panose="020B0604030504040204" pitchFamily="50" charset="-128"/>
                <a:ea typeface="メイリオ" panose="020B0604030504040204" pitchFamily="50" charset="-128"/>
              </a:rPr>
              <a:t>発話困難者</a:t>
            </a:r>
            <a:endParaRPr kumimoji="1" lang="en-US" altLang="ja-JP" b="1" dirty="0">
              <a:latin typeface="メイリオ" panose="020B0604030504040204" pitchFamily="50" charset="-128"/>
              <a:ea typeface="メイリオ" panose="020B0604030504040204" pitchFamily="50" charset="-128"/>
            </a:endParaRPr>
          </a:p>
        </p:txBody>
      </p:sp>
      <p:pic>
        <p:nvPicPr>
          <p:cNvPr id="19" name="Picture 6" descr="電話をする人のイラスト（男性・笑顔）">
            <a:extLst>
              <a:ext uri="{FF2B5EF4-FFF2-40B4-BE49-F238E27FC236}">
                <a16:creationId xmlns:a16="http://schemas.microsoft.com/office/drawing/2014/main" id="{AE87B78F-4767-49A6-89E3-3376B270A8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261886" y="2565353"/>
            <a:ext cx="1329606" cy="1846675"/>
          </a:xfrm>
          <a:prstGeom prst="rect">
            <a:avLst/>
          </a:prstGeom>
          <a:noFill/>
          <a:extLst>
            <a:ext uri="{909E8E84-426E-40DD-AFC4-6F175D3DCCD1}">
              <a14:hiddenFill xmlns:a14="http://schemas.microsoft.com/office/drawing/2010/main">
                <a:solidFill>
                  <a:srgbClr val="FFFFFF"/>
                </a:solidFill>
              </a14:hiddenFill>
            </a:ext>
          </a:extLst>
        </p:spPr>
      </p:pic>
      <p:sp>
        <p:nvSpPr>
          <p:cNvPr id="20" name="矢印: 左右 19">
            <a:extLst>
              <a:ext uri="{FF2B5EF4-FFF2-40B4-BE49-F238E27FC236}">
                <a16:creationId xmlns:a16="http://schemas.microsoft.com/office/drawing/2014/main" id="{5340F57F-ACD2-427D-A050-57161612DC8E}"/>
              </a:ext>
            </a:extLst>
          </p:cNvPr>
          <p:cNvSpPr/>
          <p:nvPr/>
        </p:nvSpPr>
        <p:spPr>
          <a:xfrm flipH="1">
            <a:off x="5637315" y="3488690"/>
            <a:ext cx="1676520" cy="471341"/>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E5A5A5B-80C3-4222-BB94-02D721F7067D}"/>
              </a:ext>
            </a:extLst>
          </p:cNvPr>
          <p:cNvSpPr txBox="1"/>
          <p:nvPr/>
        </p:nvSpPr>
        <p:spPr>
          <a:xfrm>
            <a:off x="3629496" y="1963033"/>
            <a:ext cx="2157454" cy="369332"/>
          </a:xfrm>
          <a:prstGeom prst="rect">
            <a:avLst/>
          </a:prstGeom>
          <a:solidFill>
            <a:schemeClr val="bg1"/>
          </a:solidFill>
        </p:spPr>
        <p:txBody>
          <a:bodyPr wrap="square" rtlCol="0">
            <a:spAutoFit/>
          </a:bodyPr>
          <a:lstStyle/>
          <a:p>
            <a:r>
              <a:rPr kumimoji="1" lang="ja-JP" altLang="en-US" b="1" dirty="0">
                <a:latin typeface="メイリオ" panose="020B0604030504040204" pitchFamily="50" charset="-128"/>
                <a:ea typeface="メイリオ" panose="020B0604030504040204" pitchFamily="50" charset="-128"/>
              </a:rPr>
              <a:t>通訳オペレータ</a:t>
            </a:r>
            <a:endParaRPr kumimoji="1" lang="en-US" altLang="ja-JP" b="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78646990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outVertical)">
                                      <p:cBhvr>
                                        <p:cTn id="12" dur="500"/>
                                        <p:tgtEl>
                                          <p:spTgt spid="13"/>
                                        </p:tgtEl>
                                      </p:cBhvr>
                                    </p:animEffect>
                                  </p:childTnLst>
                                </p:cTn>
                              </p:par>
                              <p:par>
                                <p:cTn id="13" presetID="16" presetClass="entr" presetSubtype="37"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outVertical)">
                                      <p:cBhvr>
                                        <p:cTn id="15" dur="500"/>
                                        <p:tgtEl>
                                          <p:spTgt spid="10"/>
                                        </p:tgtEl>
                                      </p:cBhvr>
                                    </p:animEffect>
                                  </p:childTnLst>
                                </p:cTn>
                              </p:par>
                              <p:par>
                                <p:cTn id="16" presetID="16" presetClass="entr" presetSubtype="37"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outVertical)">
                                      <p:cBhvr>
                                        <p:cTn id="18" dur="500"/>
                                        <p:tgtEl>
                                          <p:spTgt spid="7"/>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outVertical)">
                                      <p:cBhvr>
                                        <p:cTn id="21" dur="500"/>
                                        <p:tgtEl>
                                          <p:spTgt spid="14"/>
                                        </p:tgtEl>
                                      </p:cBhvr>
                                    </p:animEffect>
                                  </p:childTnLst>
                                </p:cTn>
                              </p:par>
                              <p:par>
                                <p:cTn id="22" presetID="16" presetClass="entr" presetSubtype="37"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outVertical)">
                                      <p:cBhvr>
                                        <p:cTn id="2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3" grpId="0" animBg="1"/>
      <p:bldP spid="14" grpId="0" animBg="1"/>
      <p:bldP spid="2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3"/>
          <p:cNvSpPr/>
          <p:nvPr/>
        </p:nvSpPr>
        <p:spPr>
          <a:xfrm>
            <a:off x="361020" y="338096"/>
            <a:ext cx="7890235" cy="646941"/>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sz="2400" b="0" i="0" u="none" strike="noStrike" cap="none" dirty="0">
                <a:solidFill>
                  <a:schemeClr val="dk1"/>
                </a:solidFill>
                <a:latin typeface="Meiryo"/>
                <a:ea typeface="Meiryo"/>
                <a:cs typeface="Meiryo"/>
                <a:sym typeface="Meiryo"/>
              </a:rPr>
              <a:t>　</a:t>
            </a:r>
            <a:r>
              <a:rPr lang="ja-JP" sz="3200" b="1" i="0" u="none" strike="noStrike" cap="none" dirty="0">
                <a:solidFill>
                  <a:schemeClr val="dk1"/>
                </a:solidFill>
                <a:latin typeface="Meiryo"/>
                <a:ea typeface="Meiryo"/>
                <a:cs typeface="Meiryo"/>
                <a:sym typeface="Meiryo"/>
              </a:rPr>
              <a:t>電話リレーサービス</a:t>
            </a:r>
            <a:r>
              <a:rPr lang="ja-JP" altLang="en-US" sz="3200" b="1" dirty="0">
                <a:solidFill>
                  <a:schemeClr val="dk1"/>
                </a:solidFill>
                <a:latin typeface="Meiryo"/>
                <a:ea typeface="Meiryo"/>
                <a:cs typeface="Meiryo"/>
                <a:sym typeface="Meiryo"/>
              </a:rPr>
              <a:t>の特長</a:t>
            </a:r>
            <a:endParaRPr dirty="0"/>
          </a:p>
        </p:txBody>
      </p:sp>
      <p:pic>
        <p:nvPicPr>
          <p:cNvPr id="1026" name="Picture 2" descr="119番のイラスト">
            <a:extLst>
              <a:ext uri="{FF2B5EF4-FFF2-40B4-BE49-F238E27FC236}">
                <a16:creationId xmlns:a16="http://schemas.microsoft.com/office/drawing/2014/main" id="{5BE494AA-AC76-43F6-8D85-FB7CAAC83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290" y="3865536"/>
            <a:ext cx="1465865" cy="9625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110番のイラスト">
            <a:extLst>
              <a:ext uri="{FF2B5EF4-FFF2-40B4-BE49-F238E27FC236}">
                <a16:creationId xmlns:a16="http://schemas.microsoft.com/office/drawing/2014/main" id="{CD1971AC-128D-4D0A-B251-EB128DE789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925" y="3349554"/>
            <a:ext cx="972766" cy="90467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118番通報のイラスト（船の事故）">
            <a:extLst>
              <a:ext uri="{FF2B5EF4-FFF2-40B4-BE49-F238E27FC236}">
                <a16:creationId xmlns:a16="http://schemas.microsoft.com/office/drawing/2014/main" id="{B232C276-5709-4240-91E7-D72338F58F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066" y="3127651"/>
            <a:ext cx="972765" cy="87548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4時間のマーク">
            <a:extLst>
              <a:ext uri="{FF2B5EF4-FFF2-40B4-BE49-F238E27FC236}">
                <a16:creationId xmlns:a16="http://schemas.microsoft.com/office/drawing/2014/main" id="{6E5B6D42-93D4-483C-BD4E-FC78D49511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751" y="1236927"/>
            <a:ext cx="1332669" cy="1332669"/>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212;p7" descr="手話をしている人のイラスト">
            <a:extLst>
              <a:ext uri="{FF2B5EF4-FFF2-40B4-BE49-F238E27FC236}">
                <a16:creationId xmlns:a16="http://schemas.microsoft.com/office/drawing/2014/main" id="{C4EAE269-FE4A-4644-986E-67DB0163F28D}"/>
              </a:ext>
            </a:extLst>
          </p:cNvPr>
          <p:cNvPicPr preferRelativeResize="0"/>
          <p:nvPr/>
        </p:nvPicPr>
        <p:blipFill rotWithShape="1">
          <a:blip r:embed="rId7">
            <a:alphaModFix/>
          </a:blip>
          <a:srcRect l="51870" r="247"/>
          <a:stretch/>
        </p:blipFill>
        <p:spPr>
          <a:xfrm>
            <a:off x="1695264" y="5344103"/>
            <a:ext cx="592211" cy="1052807"/>
          </a:xfrm>
          <a:prstGeom prst="rect">
            <a:avLst/>
          </a:prstGeom>
          <a:noFill/>
          <a:ln>
            <a:noFill/>
          </a:ln>
        </p:spPr>
      </p:pic>
      <p:pic>
        <p:nvPicPr>
          <p:cNvPr id="13" name="Google Shape;214;p7" descr="電話をする人のイラスト（男性・笑顔）">
            <a:extLst>
              <a:ext uri="{FF2B5EF4-FFF2-40B4-BE49-F238E27FC236}">
                <a16:creationId xmlns:a16="http://schemas.microsoft.com/office/drawing/2014/main" id="{6754BC05-3048-450F-A247-BF0B9EFF9153}"/>
              </a:ext>
            </a:extLst>
          </p:cNvPr>
          <p:cNvPicPr preferRelativeResize="0"/>
          <p:nvPr/>
        </p:nvPicPr>
        <p:blipFill rotWithShape="1">
          <a:blip r:embed="rId8">
            <a:alphaModFix/>
          </a:blip>
          <a:srcRect/>
          <a:stretch/>
        </p:blipFill>
        <p:spPr>
          <a:xfrm>
            <a:off x="295925" y="5391579"/>
            <a:ext cx="723453" cy="943831"/>
          </a:xfrm>
          <a:prstGeom prst="rect">
            <a:avLst/>
          </a:prstGeom>
          <a:noFill/>
          <a:ln>
            <a:noFill/>
          </a:ln>
        </p:spPr>
      </p:pic>
      <p:sp>
        <p:nvSpPr>
          <p:cNvPr id="2" name="矢印: 左右 1">
            <a:extLst>
              <a:ext uri="{FF2B5EF4-FFF2-40B4-BE49-F238E27FC236}">
                <a16:creationId xmlns:a16="http://schemas.microsoft.com/office/drawing/2014/main" id="{43557A3A-86A6-4FF0-BC48-838125B543BD}"/>
              </a:ext>
            </a:extLst>
          </p:cNvPr>
          <p:cNvSpPr/>
          <p:nvPr/>
        </p:nvSpPr>
        <p:spPr>
          <a:xfrm>
            <a:off x="962573" y="5825483"/>
            <a:ext cx="701563" cy="275208"/>
          </a:xfrm>
          <a:prstGeom prst="lef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kumimoji="1" lang="ja-JP" altLang="en-US"/>
          </a:p>
        </p:txBody>
      </p:sp>
      <p:sp>
        <p:nvSpPr>
          <p:cNvPr id="9" name="Google Shape;141;p4">
            <a:extLst>
              <a:ext uri="{FF2B5EF4-FFF2-40B4-BE49-F238E27FC236}">
                <a16:creationId xmlns:a16="http://schemas.microsoft.com/office/drawing/2014/main" id="{BC997633-B7A8-4AA7-925D-C77DE7F15B8A}"/>
              </a:ext>
            </a:extLst>
          </p:cNvPr>
          <p:cNvSpPr/>
          <p:nvPr/>
        </p:nvSpPr>
        <p:spPr>
          <a:xfrm>
            <a:off x="2431609" y="1660004"/>
            <a:ext cx="6212640" cy="486515"/>
          </a:xfrm>
          <a:prstGeom prst="roundRect">
            <a:avLst>
              <a:gd name="adj" fmla="val 16667"/>
            </a:avLst>
          </a:prstGeom>
          <a:solidFill>
            <a:schemeClr val="accent2">
              <a:lumMod val="20000"/>
              <a:lumOff val="80000"/>
            </a:schemeClr>
          </a:solidFill>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en-US" altLang="ja-JP" sz="2400" b="1" i="0" u="none" strike="noStrike" cap="none" dirty="0">
                <a:solidFill>
                  <a:schemeClr val="dk1"/>
                </a:solidFill>
                <a:latin typeface="Meiryo"/>
                <a:ea typeface="Meiryo"/>
                <a:cs typeface="Meiryo"/>
                <a:sym typeface="Meiryo"/>
              </a:rPr>
              <a:t>24</a:t>
            </a:r>
            <a:r>
              <a:rPr lang="ja-JP" altLang="en-US" sz="2400" b="1" i="0" u="none" strike="noStrike" cap="none" dirty="0">
                <a:solidFill>
                  <a:schemeClr val="dk1"/>
                </a:solidFill>
                <a:latin typeface="Meiryo"/>
                <a:ea typeface="Meiryo"/>
                <a:cs typeface="Meiryo"/>
                <a:sym typeface="Meiryo"/>
              </a:rPr>
              <a:t>時間</a:t>
            </a:r>
            <a:r>
              <a:rPr lang="en-US" altLang="ja-JP" sz="2400" b="1" i="0" u="none" strike="noStrike" cap="none" dirty="0">
                <a:solidFill>
                  <a:schemeClr val="dk1"/>
                </a:solidFill>
                <a:latin typeface="Meiryo"/>
                <a:ea typeface="Meiryo"/>
                <a:cs typeface="Meiryo"/>
                <a:sym typeface="Meiryo"/>
              </a:rPr>
              <a:t>365</a:t>
            </a:r>
            <a:r>
              <a:rPr lang="ja-JP" altLang="en-US" sz="2400" b="1" i="0" u="none" strike="noStrike" cap="none" dirty="0">
                <a:solidFill>
                  <a:schemeClr val="dk1"/>
                </a:solidFill>
                <a:latin typeface="Meiryo"/>
                <a:ea typeface="Meiryo"/>
                <a:cs typeface="Meiryo"/>
                <a:sym typeface="Meiryo"/>
              </a:rPr>
              <a:t>日、いつでも利用できる</a:t>
            </a:r>
            <a:endParaRPr sz="1400" b="1" dirty="0"/>
          </a:p>
        </p:txBody>
      </p:sp>
      <p:sp>
        <p:nvSpPr>
          <p:cNvPr id="10" name="Google Shape;141;p4">
            <a:extLst>
              <a:ext uri="{FF2B5EF4-FFF2-40B4-BE49-F238E27FC236}">
                <a16:creationId xmlns:a16="http://schemas.microsoft.com/office/drawing/2014/main" id="{CB7AFDCB-5F72-4B9A-ABD9-9FD59FABA4F4}"/>
              </a:ext>
            </a:extLst>
          </p:cNvPr>
          <p:cNvSpPr/>
          <p:nvPr/>
        </p:nvSpPr>
        <p:spPr>
          <a:xfrm>
            <a:off x="2431609" y="3640121"/>
            <a:ext cx="6212640" cy="486515"/>
          </a:xfrm>
          <a:prstGeom prst="roundRect">
            <a:avLst>
              <a:gd name="adj" fmla="val 16667"/>
            </a:avLst>
          </a:prstGeom>
          <a:solidFill>
            <a:schemeClr val="accent2">
              <a:lumMod val="20000"/>
              <a:lumOff val="80000"/>
            </a:schemeClr>
          </a:solidFill>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400" b="1" i="0" u="none" strike="noStrike" cap="none" dirty="0">
                <a:solidFill>
                  <a:schemeClr val="dk1"/>
                </a:solidFill>
                <a:latin typeface="Meiryo"/>
                <a:ea typeface="Meiryo"/>
                <a:cs typeface="Meiryo"/>
                <a:sym typeface="Meiryo"/>
              </a:rPr>
              <a:t>火事や救急、事故など緊急通報</a:t>
            </a:r>
            <a:r>
              <a:rPr lang="ja-JP" altLang="en-US" sz="2400" b="1" dirty="0">
                <a:latin typeface="Meiryo"/>
                <a:ea typeface="Meiryo"/>
                <a:cs typeface="Meiryo"/>
                <a:sym typeface="Meiryo"/>
              </a:rPr>
              <a:t>ができる</a:t>
            </a:r>
            <a:endParaRPr sz="1400" b="1" dirty="0"/>
          </a:p>
        </p:txBody>
      </p:sp>
      <p:sp>
        <p:nvSpPr>
          <p:cNvPr id="11" name="Google Shape;141;p4">
            <a:extLst>
              <a:ext uri="{FF2B5EF4-FFF2-40B4-BE49-F238E27FC236}">
                <a16:creationId xmlns:a16="http://schemas.microsoft.com/office/drawing/2014/main" id="{05A26F3B-5E9B-4521-B3FE-29604F5F7359}"/>
              </a:ext>
            </a:extLst>
          </p:cNvPr>
          <p:cNvSpPr/>
          <p:nvPr/>
        </p:nvSpPr>
        <p:spPr>
          <a:xfrm>
            <a:off x="2431609" y="5482169"/>
            <a:ext cx="6212640" cy="762650"/>
          </a:xfrm>
          <a:prstGeom prst="roundRect">
            <a:avLst>
              <a:gd name="adj" fmla="val 16667"/>
            </a:avLst>
          </a:prstGeom>
          <a:solidFill>
            <a:schemeClr val="accent2">
              <a:lumMod val="20000"/>
              <a:lumOff val="80000"/>
            </a:schemeClr>
          </a:solidFill>
          <a:ln>
            <a:headEnd type="none" w="sm" len="sm"/>
            <a:tailEnd type="none" w="sm" len="sm"/>
          </a:ln>
        </p:spPr>
        <p:style>
          <a:lnRef idx="1">
            <a:schemeClr val="accent2"/>
          </a:lnRef>
          <a:fillRef idx="2">
            <a:schemeClr val="accent2"/>
          </a:fillRef>
          <a:effectRef idx="1">
            <a:schemeClr val="accent2"/>
          </a:effectRef>
          <a:fontRef idx="minor">
            <a:schemeClr val="dk1"/>
          </a:fontRef>
        </p:style>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2000" b="1" dirty="0">
                <a:solidFill>
                  <a:schemeClr val="dk1"/>
                </a:solidFill>
                <a:latin typeface="Meiryo"/>
                <a:ea typeface="Meiryo"/>
                <a:sym typeface="Meiryo"/>
              </a:rPr>
              <a:t>きこえない人　⇔　きこえる人</a:t>
            </a:r>
            <a:endParaRPr lang="en-US" altLang="ja-JP" sz="2000" b="1" dirty="0">
              <a:solidFill>
                <a:schemeClr val="dk1"/>
              </a:solidFill>
              <a:latin typeface="Meiryo"/>
              <a:ea typeface="Meiryo"/>
              <a:sym typeface="Meiryo"/>
            </a:endParaRPr>
          </a:p>
          <a:p>
            <a:pPr marL="0" marR="0" lvl="0" indent="0" algn="ctr" rtl="0">
              <a:spcBef>
                <a:spcPts val="0"/>
              </a:spcBef>
              <a:spcAft>
                <a:spcPts val="0"/>
              </a:spcAft>
              <a:buNone/>
            </a:pPr>
            <a:r>
              <a:rPr lang="ja-JP" altLang="en-US" sz="2000" b="1" dirty="0">
                <a:latin typeface="Meiryo"/>
                <a:ea typeface="Meiryo"/>
                <a:sym typeface="Meiryo"/>
              </a:rPr>
              <a:t>どちらからでも発信ができる</a:t>
            </a:r>
            <a:endParaRPr sz="1200" b="1" dirty="0"/>
          </a:p>
        </p:txBody>
      </p:sp>
    </p:spTree>
    <p:extLst>
      <p:ext uri="{BB962C8B-B14F-4D97-AF65-F5344CB8AC3E}">
        <p14:creationId xmlns:p14="http://schemas.microsoft.com/office/powerpoint/2010/main" val="404551289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四角形: 角を丸くする 17">
            <a:extLst>
              <a:ext uri="{FF2B5EF4-FFF2-40B4-BE49-F238E27FC236}">
                <a16:creationId xmlns:a16="http://schemas.microsoft.com/office/drawing/2014/main" id="{9318ED1F-2E7A-473D-BC56-FF7E188DA498}"/>
              </a:ext>
            </a:extLst>
          </p:cNvPr>
          <p:cNvSpPr/>
          <p:nvPr/>
        </p:nvSpPr>
        <p:spPr>
          <a:xfrm>
            <a:off x="1010269" y="4347516"/>
            <a:ext cx="2871622" cy="1405843"/>
          </a:xfrm>
          <a:prstGeom prst="roundRect">
            <a:avLst/>
          </a:prstGeom>
          <a:solidFill>
            <a:schemeClr val="accent2">
              <a:lumMod val="20000"/>
              <a:lumOff val="80000"/>
            </a:schemeClr>
          </a:solidFill>
          <a:ln w="38100">
            <a:solidFill>
              <a:schemeClr val="bg1"/>
            </a:solidFill>
          </a:ln>
        </p:spPr>
        <p:style>
          <a:lnRef idx="1">
            <a:schemeClr val="accent2"/>
          </a:lnRef>
          <a:fillRef idx="2">
            <a:schemeClr val="accent2"/>
          </a:fillRef>
          <a:effectRef idx="1">
            <a:schemeClr val="accent2"/>
          </a:effectRef>
          <a:fontRef idx="minor">
            <a:schemeClr val="dk1"/>
          </a:fontRef>
        </p:style>
        <p:txBody>
          <a:bodyPr vert="horz" rtlCol="0" anchor="ctr"/>
          <a:lstStyle/>
          <a:p>
            <a:pPr algn="ctr"/>
            <a:r>
              <a:rPr kumimoji="1" lang="ja-JP" altLang="en-US" sz="2000" b="1" dirty="0">
                <a:latin typeface="メイリオ" panose="020B0604030504040204" pitchFamily="50" charset="-128"/>
                <a:ea typeface="メイリオ" panose="020B0604030504040204" pitchFamily="50" charset="-128"/>
              </a:rPr>
              <a:t>電話リレー用番号</a:t>
            </a:r>
            <a:endParaRPr kumimoji="1" lang="en-US" altLang="ja-JP" sz="2000" b="1" dirty="0">
              <a:latin typeface="メイリオ" panose="020B0604030504040204" pitchFamily="50" charset="-128"/>
              <a:ea typeface="メイリオ" panose="020B0604030504040204" pitchFamily="50" charset="-128"/>
            </a:endParaRPr>
          </a:p>
          <a:p>
            <a:pPr algn="ctr"/>
            <a:endParaRPr kumimoji="1" lang="en-US" altLang="ja-JP" sz="2000" b="1" dirty="0">
              <a:latin typeface="メイリオ" panose="020B0604030504040204" pitchFamily="50" charset="-128"/>
              <a:ea typeface="メイリオ" panose="020B0604030504040204" pitchFamily="50" charset="-128"/>
            </a:endParaRPr>
          </a:p>
          <a:p>
            <a:pPr algn="ctr"/>
            <a:r>
              <a:rPr kumimoji="1" lang="en-US" altLang="ja-JP" sz="2000" b="1" dirty="0">
                <a:latin typeface="メイリオ" panose="020B0604030504040204" pitchFamily="50" charset="-128"/>
                <a:ea typeface="メイリオ" panose="020B0604030504040204" pitchFamily="50" charset="-128"/>
              </a:rPr>
              <a:t>050‐XXXX-XXXX</a:t>
            </a:r>
            <a:endParaRPr kumimoji="1" lang="ja-JP" altLang="en-US" b="1" dirty="0">
              <a:latin typeface="メイリオ" panose="020B0604030504040204" pitchFamily="50" charset="-128"/>
              <a:ea typeface="メイリオ" panose="020B0604030504040204" pitchFamily="50" charset="-128"/>
            </a:endParaRPr>
          </a:p>
        </p:txBody>
      </p:sp>
      <p:pic>
        <p:nvPicPr>
          <p:cNvPr id="20" name="Picture 4" descr="テレフォン・オペレーターのイラスト（男性）">
            <a:extLst>
              <a:ext uri="{FF2B5EF4-FFF2-40B4-BE49-F238E27FC236}">
                <a16:creationId xmlns:a16="http://schemas.microsoft.com/office/drawing/2014/main" id="{2E6A62A6-4EC0-4668-A45B-5CA5309D77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41211" y="4512727"/>
            <a:ext cx="964720" cy="1065989"/>
          </a:xfrm>
          <a:prstGeom prst="rect">
            <a:avLst/>
          </a:prstGeom>
          <a:noFill/>
          <a:extLst>
            <a:ext uri="{909E8E84-426E-40DD-AFC4-6F175D3DCCD1}">
              <a14:hiddenFill xmlns:a14="http://schemas.microsoft.com/office/drawing/2010/main">
                <a:solidFill>
                  <a:srgbClr val="FFFFFF"/>
                </a:solidFill>
              </a14:hiddenFill>
            </a:ext>
          </a:extLst>
        </p:spPr>
      </p:pic>
      <p:sp>
        <p:nvSpPr>
          <p:cNvPr id="26" name="四角形: 角を丸くする 25">
            <a:extLst>
              <a:ext uri="{FF2B5EF4-FFF2-40B4-BE49-F238E27FC236}">
                <a16:creationId xmlns:a16="http://schemas.microsoft.com/office/drawing/2014/main" id="{9221D8FD-F83C-4907-8B52-8621E84E41DE}"/>
              </a:ext>
            </a:extLst>
          </p:cNvPr>
          <p:cNvSpPr/>
          <p:nvPr/>
        </p:nvSpPr>
        <p:spPr>
          <a:xfrm>
            <a:off x="989935" y="2179786"/>
            <a:ext cx="2871623" cy="1405843"/>
          </a:xfrm>
          <a:prstGeom prst="roundRect">
            <a:avLst/>
          </a:prstGeom>
          <a:solidFill>
            <a:schemeClr val="accent1">
              <a:lumMod val="20000"/>
              <a:lumOff val="80000"/>
            </a:schemeClr>
          </a:solidFill>
        </p:spPr>
        <p:style>
          <a:lnRef idx="1">
            <a:schemeClr val="accent4"/>
          </a:lnRef>
          <a:fillRef idx="2">
            <a:schemeClr val="accent4"/>
          </a:fillRef>
          <a:effectRef idx="1">
            <a:schemeClr val="accent4"/>
          </a:effectRef>
          <a:fontRef idx="minor">
            <a:schemeClr val="dk1"/>
          </a:fontRef>
        </p:style>
        <p:txBody>
          <a:bodyPr vert="horz" rtlCol="0" anchor="ctr"/>
          <a:lstStyle/>
          <a:p>
            <a:pPr algn="ctr"/>
            <a:r>
              <a:rPr kumimoji="1" lang="ja-JP" altLang="en-US" sz="2000" b="1" dirty="0">
                <a:latin typeface="メイリオ" panose="020B0604030504040204" pitchFamily="50" charset="-128"/>
                <a:ea typeface="メイリオ" panose="020B0604030504040204" pitchFamily="50" charset="-128"/>
              </a:rPr>
              <a:t>通常の電話番号</a:t>
            </a:r>
            <a:endParaRPr kumimoji="1" lang="en-US" altLang="ja-JP" sz="2000" b="1" dirty="0">
              <a:latin typeface="メイリオ" panose="020B0604030504040204" pitchFamily="50" charset="-128"/>
              <a:ea typeface="メイリオ" panose="020B0604030504040204" pitchFamily="50" charset="-128"/>
            </a:endParaRPr>
          </a:p>
          <a:p>
            <a:pPr algn="ctr"/>
            <a:endParaRPr kumimoji="1" lang="en-US" altLang="ja-JP" sz="2000" b="1" dirty="0">
              <a:latin typeface="メイリオ" panose="020B0604030504040204" pitchFamily="50" charset="-128"/>
              <a:ea typeface="メイリオ" panose="020B0604030504040204" pitchFamily="50" charset="-128"/>
            </a:endParaRPr>
          </a:p>
          <a:p>
            <a:pPr algn="ctr"/>
            <a:r>
              <a:rPr kumimoji="1" lang="en-US" altLang="ja-JP" sz="1600" b="1" dirty="0">
                <a:latin typeface="メイリオ" panose="020B0604030504040204" pitchFamily="50" charset="-128"/>
                <a:ea typeface="メイリオ" panose="020B0604030504040204" pitchFamily="50" charset="-128"/>
              </a:rPr>
              <a:t>03‐3456-7890</a:t>
            </a:r>
          </a:p>
          <a:p>
            <a:pPr algn="ctr"/>
            <a:r>
              <a:rPr kumimoji="1" lang="en-US" altLang="ja-JP" sz="1600" b="1" dirty="0">
                <a:latin typeface="メイリオ" panose="020B0604030504040204" pitchFamily="50" charset="-128"/>
                <a:ea typeface="メイリオ" panose="020B0604030504040204" pitchFamily="50" charset="-128"/>
              </a:rPr>
              <a:t>090-XXXX-XXXX</a:t>
            </a:r>
            <a:r>
              <a:rPr kumimoji="1" lang="ja-JP" altLang="en-US" sz="1600" b="1" dirty="0">
                <a:latin typeface="メイリオ" panose="020B0604030504040204" pitchFamily="50" charset="-128"/>
                <a:ea typeface="メイリオ" panose="020B0604030504040204" pitchFamily="50" charset="-128"/>
              </a:rPr>
              <a:t>　など</a:t>
            </a:r>
          </a:p>
        </p:txBody>
      </p:sp>
      <p:sp>
        <p:nvSpPr>
          <p:cNvPr id="30" name="四角形: 角を丸くする 29">
            <a:extLst>
              <a:ext uri="{FF2B5EF4-FFF2-40B4-BE49-F238E27FC236}">
                <a16:creationId xmlns:a16="http://schemas.microsoft.com/office/drawing/2014/main" id="{0EF6F86F-69CB-47F9-AF77-684176499FF3}"/>
              </a:ext>
            </a:extLst>
          </p:cNvPr>
          <p:cNvSpPr/>
          <p:nvPr/>
        </p:nvSpPr>
        <p:spPr>
          <a:xfrm>
            <a:off x="4438876" y="2547801"/>
            <a:ext cx="4176617" cy="669812"/>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メイリオ" panose="020B0604030504040204" pitchFamily="50" charset="-128"/>
                <a:ea typeface="メイリオ" panose="020B0604030504040204" pitchFamily="50" charset="-128"/>
              </a:rPr>
              <a:t>音声電話・</a:t>
            </a:r>
            <a:r>
              <a:rPr kumimoji="1" lang="en-US" altLang="ja-JP" sz="2000" b="1" dirty="0">
                <a:latin typeface="メイリオ" panose="020B0604030504040204" pitchFamily="50" charset="-128"/>
                <a:ea typeface="メイリオ" panose="020B0604030504040204" pitchFamily="50" charset="-128"/>
              </a:rPr>
              <a:t>FAX</a:t>
            </a:r>
            <a:r>
              <a:rPr kumimoji="1" lang="ja-JP" altLang="en-US" sz="2000" b="1" dirty="0">
                <a:latin typeface="メイリオ" panose="020B0604030504040204" pitchFamily="50" charset="-128"/>
                <a:ea typeface="メイリオ" panose="020B0604030504040204" pitchFamily="50" charset="-128"/>
              </a:rPr>
              <a:t>　で使う番号</a:t>
            </a:r>
          </a:p>
        </p:txBody>
      </p:sp>
      <p:sp>
        <p:nvSpPr>
          <p:cNvPr id="31" name="四角形: 角を丸くする 30">
            <a:extLst>
              <a:ext uri="{FF2B5EF4-FFF2-40B4-BE49-F238E27FC236}">
                <a16:creationId xmlns:a16="http://schemas.microsoft.com/office/drawing/2014/main" id="{EA162917-03D4-4C42-8AEF-EC441AA18464}"/>
              </a:ext>
            </a:extLst>
          </p:cNvPr>
          <p:cNvSpPr/>
          <p:nvPr/>
        </p:nvSpPr>
        <p:spPr>
          <a:xfrm>
            <a:off x="4438877" y="4748641"/>
            <a:ext cx="4176617" cy="669812"/>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latin typeface="メイリオ" panose="020B0604030504040204" pitchFamily="50" charset="-128"/>
                <a:ea typeface="メイリオ" panose="020B0604030504040204" pitchFamily="50" charset="-128"/>
              </a:rPr>
              <a:t>通訳オペレータにつながる番号</a:t>
            </a:r>
          </a:p>
        </p:txBody>
      </p:sp>
      <p:sp>
        <p:nvSpPr>
          <p:cNvPr id="32" name="正方形/長方形 31">
            <a:extLst>
              <a:ext uri="{FF2B5EF4-FFF2-40B4-BE49-F238E27FC236}">
                <a16:creationId xmlns:a16="http://schemas.microsoft.com/office/drawing/2014/main" id="{C30B9383-E80F-4BD9-AB14-1783CB26EFC0}"/>
              </a:ext>
            </a:extLst>
          </p:cNvPr>
          <p:cNvSpPr/>
          <p:nvPr/>
        </p:nvSpPr>
        <p:spPr>
          <a:xfrm>
            <a:off x="689645" y="5928002"/>
            <a:ext cx="8012782" cy="800219"/>
          </a:xfrm>
          <a:prstGeom prst="rect">
            <a:avLst/>
          </a:prstGeom>
        </p:spPr>
        <p:txBody>
          <a:bodyPr wrap="square">
            <a:spAutoFit/>
          </a:bodyPr>
          <a:lstStyle/>
          <a:p>
            <a:pPr>
              <a:lnSpc>
                <a:spcPct val="150000"/>
              </a:lnSpc>
            </a:pPr>
            <a:r>
              <a:rPr lang="ja-JP" altLang="en-US" sz="1600" dirty="0">
                <a:latin typeface="メイリオ" panose="020B0604030504040204" pitchFamily="50" charset="-128"/>
                <a:ea typeface="メイリオ" panose="020B0604030504040204" pitchFamily="50" charset="-128"/>
              </a:rPr>
              <a:t>▶利用登録した人には、オペレータにつながる番号として電話リレー用番号を付与。</a:t>
            </a:r>
            <a:endParaRPr lang="en-US" altLang="ja-JP" sz="1600" dirty="0">
              <a:latin typeface="メイリオ" panose="020B0604030504040204" pitchFamily="50" charset="-128"/>
              <a:ea typeface="メイリオ" panose="020B0604030504040204" pitchFamily="50" charset="-128"/>
            </a:endParaRPr>
          </a:p>
          <a:p>
            <a:pPr>
              <a:lnSpc>
                <a:spcPct val="150000"/>
              </a:lnSpc>
            </a:pPr>
            <a:r>
              <a:rPr lang="ja-JP" altLang="en-US" sz="1600" dirty="0">
                <a:latin typeface="メイリオ" panose="020B0604030504040204" pitchFamily="50" charset="-128"/>
                <a:ea typeface="メイリオ" panose="020B0604030504040204" pitchFamily="50" charset="-128"/>
              </a:rPr>
              <a:t>▶きこえる人は登録不要で、電話リレー用番号に発信することで利用できる。</a:t>
            </a:r>
            <a:endParaRPr lang="en-US" altLang="ja-JP" sz="1600" dirty="0">
              <a:latin typeface="メイリオ" panose="020B0604030504040204" pitchFamily="50" charset="-128"/>
              <a:ea typeface="メイリオ" panose="020B0604030504040204" pitchFamily="50" charset="-128"/>
            </a:endParaRPr>
          </a:p>
        </p:txBody>
      </p:sp>
      <p:sp>
        <p:nvSpPr>
          <p:cNvPr id="22" name="Google Shape;149;p5">
            <a:extLst>
              <a:ext uri="{FF2B5EF4-FFF2-40B4-BE49-F238E27FC236}">
                <a16:creationId xmlns:a16="http://schemas.microsoft.com/office/drawing/2014/main" id="{956251EE-B298-4CEF-9B02-E11C3E7D74D2}"/>
              </a:ext>
            </a:extLst>
          </p:cNvPr>
          <p:cNvSpPr/>
          <p:nvPr/>
        </p:nvSpPr>
        <p:spPr>
          <a:xfrm>
            <a:off x="544380" y="667629"/>
            <a:ext cx="7890235" cy="1055563"/>
          </a:xfrm>
          <a:prstGeom prst="roundRect">
            <a:avLst>
              <a:gd name="adj" fmla="val 16667"/>
            </a:avLst>
          </a:prstGeom>
          <a:solidFill>
            <a:srgbClr val="E1EFD8"/>
          </a:solidFill>
          <a:ln>
            <a:noFill/>
          </a:ln>
        </p:spPr>
        <p:txBody>
          <a:bodyPr spcFirstLastPara="1" wrap="square" lIns="91425" tIns="45700" rIns="91425" bIns="45700" anchor="t" anchorCtr="0">
            <a:spAutoFit/>
          </a:bodyPr>
          <a:lstStyle/>
          <a:p>
            <a:pPr algn="ctr"/>
            <a:r>
              <a:rPr lang="ja-JP" altLang="en-US" sz="2800" b="1" dirty="0">
                <a:latin typeface="Meiryo"/>
                <a:ea typeface="Meiryo"/>
                <a:cs typeface="Meiryo"/>
                <a:sym typeface="Meiryo"/>
              </a:rPr>
              <a:t>利用者登録</a:t>
            </a:r>
            <a:r>
              <a:rPr lang="ja-JP" altLang="en-US" sz="2800" b="1" dirty="0">
                <a:solidFill>
                  <a:schemeClr val="tx1"/>
                </a:solidFill>
                <a:latin typeface="Meiryo"/>
                <a:ea typeface="Meiryo"/>
                <a:cs typeface="Meiryo"/>
                <a:sym typeface="Meiryo"/>
              </a:rPr>
              <a:t>すると</a:t>
            </a:r>
            <a:endParaRPr lang="en-US" altLang="ja-JP" sz="2800" b="1" dirty="0">
              <a:solidFill>
                <a:schemeClr val="tx1"/>
              </a:solidFill>
              <a:latin typeface="Meiryo"/>
              <a:ea typeface="Meiryo"/>
              <a:cs typeface="Meiryo"/>
              <a:sym typeface="Meiryo"/>
            </a:endParaRPr>
          </a:p>
          <a:p>
            <a:pPr algn="ctr"/>
            <a:r>
              <a:rPr lang="en-US" altLang="ja-JP" sz="2800" b="1" dirty="0">
                <a:latin typeface="Meiryo"/>
                <a:ea typeface="Meiryo"/>
                <a:cs typeface="Meiryo"/>
                <a:sym typeface="Meiryo"/>
              </a:rPr>
              <a:t>050</a:t>
            </a:r>
            <a:r>
              <a:rPr lang="ja-JP" altLang="en-US" sz="2800" b="1" dirty="0">
                <a:latin typeface="Meiryo"/>
                <a:ea typeface="Meiryo"/>
                <a:cs typeface="Meiryo"/>
                <a:sym typeface="Meiryo"/>
              </a:rPr>
              <a:t>番号（電話リレー用番号）がもらえる</a:t>
            </a:r>
            <a:endParaRPr lang="en-US" altLang="ja-JP" sz="2800" b="1" dirty="0">
              <a:solidFill>
                <a:schemeClr val="tx1"/>
              </a:solidFill>
              <a:latin typeface="Meiryo"/>
              <a:ea typeface="Meiryo"/>
              <a:cs typeface="Meiryo"/>
              <a:sym typeface="Meiryo"/>
            </a:endParaRPr>
          </a:p>
        </p:txBody>
      </p:sp>
      <p:pic>
        <p:nvPicPr>
          <p:cNvPr id="21" name="Picture 2" descr="https://icooon-mono.com/i/icon_00029/icon_000291_64.png">
            <a:extLst>
              <a:ext uri="{FF2B5EF4-FFF2-40B4-BE49-F238E27FC236}">
                <a16:creationId xmlns:a16="http://schemas.microsoft.com/office/drawing/2014/main" id="{73D5E20D-E1E2-40C5-9EFF-011DDED183B1}"/>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0675" y="2282439"/>
            <a:ext cx="867951" cy="9459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37094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30" grpId="0" animBg="1"/>
      <p:bldP spid="31" grpId="0" animBg="1"/>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21071420時第9回声を届けるＥミーティング資料</Template>
  <TotalTime>1162</TotalTime>
  <Words>3996</Words>
  <Application>Microsoft Office PowerPoint</Application>
  <PresentationFormat>画面に合わせる (4:3)</PresentationFormat>
  <Paragraphs>403</Paragraphs>
  <Slides>37</Slides>
  <Notes>32</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37</vt:i4>
      </vt:variant>
    </vt:vector>
  </HeadingPairs>
  <TitlesOfParts>
    <vt:vector size="45" baseType="lpstr">
      <vt:lpstr>Meiryo UI</vt:lpstr>
      <vt:lpstr>UD デジタル 教科書体 N-R</vt:lpstr>
      <vt:lpstr>メイリオ</vt:lpstr>
      <vt:lpstr>メイリオ</vt:lpstr>
      <vt:lpstr>游ゴシック</vt:lpstr>
      <vt:lpstr>Arial</vt:lpstr>
      <vt:lpstr>Calibri</vt:lpstr>
      <vt:lpstr>Office テーマ</vt:lpstr>
      <vt:lpstr> 聴覚に障害がある者向けデジタル活用支援に係る調査研究事業  応用講座⑦ 「電話リレーサービスの利用登録方法および利用方法」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A書類　　　身体障害者手帳（聴覚・言語）をお持ちの方は、 身体障害者手帳だけで申請できます（B書類は不要です）</vt:lpstr>
      <vt:lpstr>身体障害者手帳（聴覚・言語）をお持ちでない方は、 A書類は診断書等の証明書類、B書類は本人確認書類1種類が必要です</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人をつなぐ、電話リレーサービス</dc:title>
  <dc:creator>kamijima</dc:creator>
  <cp:lastModifiedBy>兵藤 毅</cp:lastModifiedBy>
  <cp:revision>66</cp:revision>
  <dcterms:created xsi:type="dcterms:W3CDTF">2021-08-17T13:07:45Z</dcterms:created>
  <dcterms:modified xsi:type="dcterms:W3CDTF">2021-11-10T09:16:18Z</dcterms:modified>
</cp:coreProperties>
</file>