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7"/>
  </p:notesMasterIdLst>
  <p:sldIdLst>
    <p:sldId id="283" r:id="rId2"/>
    <p:sldId id="297" r:id="rId3"/>
    <p:sldId id="298" r:id="rId4"/>
    <p:sldId id="341" r:id="rId5"/>
    <p:sldId id="342" r:id="rId6"/>
    <p:sldId id="343" r:id="rId7"/>
    <p:sldId id="344" r:id="rId8"/>
    <p:sldId id="333" r:id="rId9"/>
    <p:sldId id="334" r:id="rId10"/>
    <p:sldId id="336" r:id="rId11"/>
    <p:sldId id="337" r:id="rId12"/>
    <p:sldId id="345" r:id="rId13"/>
    <p:sldId id="338" r:id="rId14"/>
    <p:sldId id="335" r:id="rId15"/>
    <p:sldId id="347" r:id="rId16"/>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6" autoAdjust="0"/>
    <p:restoredTop sz="50324" autoAdjust="0"/>
  </p:normalViewPr>
  <p:slideViewPr>
    <p:cSldViewPr>
      <p:cViewPr varScale="1">
        <p:scale>
          <a:sx n="29" d="100"/>
          <a:sy n="29" d="100"/>
        </p:scale>
        <p:origin x="2572" y="40"/>
      </p:cViewPr>
      <p:guideLst>
        <p:guide orient="horz" pos="2880"/>
        <p:guide pos="2160"/>
      </p:guideLst>
    </p:cSldViewPr>
  </p:slideViewPr>
  <p:outlineViewPr>
    <p:cViewPr>
      <p:scale>
        <a:sx n="33" d="100"/>
        <a:sy n="33" d="100"/>
      </p:scale>
      <p:origin x="0" y="-16728"/>
    </p:cViewPr>
  </p:outlineViewPr>
  <p:notesTextViewPr>
    <p:cViewPr>
      <p:scale>
        <a:sx n="100" d="100"/>
        <a:sy n="100" d="100"/>
      </p:scale>
      <p:origin x="0" y="0"/>
    </p:cViewPr>
  </p:notesTextViewPr>
  <p:sorterViewPr>
    <p:cViewPr>
      <p:scale>
        <a:sx n="100" d="100"/>
        <a:sy n="100" d="100"/>
      </p:scale>
      <p:origin x="0" y="-4748"/>
    </p:cViewPr>
  </p:sorterViewPr>
  <p:notesViewPr>
    <p:cSldViewPr>
      <p:cViewPr>
        <p:scale>
          <a:sx n="66" d="100"/>
          <a:sy n="66" d="100"/>
        </p:scale>
        <p:origin x="2216" y="-7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2021/6/28</a:t>
            </a:fld>
            <a:endParaRPr kumimoji="1" lang="ja-JP" altLang="en-US"/>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33426" y="5146309"/>
            <a:ext cx="6042026" cy="3019792"/>
          </a:xfrm>
        </p:spPr>
        <p:txBody>
          <a:bodyPr/>
          <a:lstStyle/>
          <a:p>
            <a:pPr indent="89398"/>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9398"/>
            <a:r>
              <a:rPr kumimoji="1" lang="ja-JP" altLang="en-US" dirty="0">
                <a:latin typeface="Meiryo UI" panose="020B0604030504040204" pitchFamily="50" charset="-128"/>
                <a:ea typeface="Meiryo UI" panose="020B0604030504040204" pitchFamily="50" charset="-128"/>
              </a:rPr>
              <a:t>今日はスマートフォンをまだ買われてまだあまり操作方法をよくご存じではない方を対象として、機器の初歩的な機能のご説明をいたしたいと存じますのでよろしくお願いいたします。</a:t>
            </a:r>
            <a:endParaRPr kumimoji="1"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kumimoji="1" lang="ja-JP" altLang="en-US" dirty="0">
                <a:latin typeface="Meiryo UI" panose="020B0604030504040204" pitchFamily="50" charset="-128"/>
                <a:ea typeface="Meiryo UI" panose="020B0604030504040204" pitchFamily="50" charset="-128"/>
              </a:rPr>
              <a:t>まず講習会を始める前に皆様がお持ちのスマートフォンの裏側を見てください。</a:t>
            </a:r>
            <a:r>
              <a:rPr lang="ja-JP" altLang="en-US" dirty="0">
                <a:latin typeface="Meiryo UI" panose="020B0604030504040204" pitchFamily="50" charset="-128"/>
                <a:ea typeface="Meiryo UI" panose="020B0604030504040204" pitchFamily="50" charset="-128"/>
              </a:rPr>
              <a:t>リンゴのマークがスマートフォンについていますか？もしついていなければ、それは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スマホです。今回の講習会は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今回は残念ながらこのまま聞いていただいてもあまりお役には立ちませんことをご承知願います。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7" name="テキスト ボックス 6">
            <a:extLst>
              <a:ext uri="{FF2B5EF4-FFF2-40B4-BE49-F238E27FC236}">
                <a16:creationId xmlns:a16="http://schemas.microsoft.com/office/drawing/2014/main" id="{C505EDEA-6F51-42CD-B502-0D2A91D804A4}"/>
              </a:ext>
            </a:extLst>
          </p:cNvPr>
          <p:cNvSpPr txBox="1"/>
          <p:nvPr/>
        </p:nvSpPr>
        <p:spPr>
          <a:xfrm>
            <a:off x="855665" y="7251767"/>
            <a:ext cx="5919787" cy="461665"/>
          </a:xfrm>
          <a:prstGeom prst="rect">
            <a:avLst/>
          </a:prstGeom>
          <a:noFill/>
          <a:ln w="12700">
            <a:solidFill>
              <a:schemeClr val="tx1"/>
            </a:solidFill>
            <a:prstDash val="sysDot"/>
          </a:ln>
        </p:spPr>
        <p:txBody>
          <a:bodyPr wrap="square">
            <a:spAutoFit/>
          </a:bodyPr>
          <a:lstStyle/>
          <a:p>
            <a:pPr indent="92075"/>
            <a:r>
              <a:rPr lang="ja-JP" altLang="en-US" sz="1200" dirty="0">
                <a:latin typeface="Meiryo UI" panose="020B0604030504040204" pitchFamily="50" charset="-128"/>
                <a:ea typeface="Meiryo UI" panose="020B0604030504040204" pitchFamily="50" charset="-128"/>
              </a:rPr>
              <a:t>このような</a:t>
            </a:r>
            <a:r>
              <a:rPr kumimoji="1" lang="ja-JP" altLang="en-US" sz="1200" dirty="0">
                <a:latin typeface="Meiryo UI" panose="020B0604030504040204" pitchFamily="50" charset="-128"/>
                <a:ea typeface="Meiryo UI" panose="020B0604030504040204" pitchFamily="50" charset="-128"/>
              </a:rPr>
              <a:t>方が来られることのないように、講習会を開かれるときは周知徹底をいただくとか</a:t>
            </a:r>
            <a:r>
              <a:rPr lang="ja-JP" altLang="en-US" sz="1200" dirty="0">
                <a:latin typeface="Meiryo UI" panose="020B0604030504040204" pitchFamily="50" charset="-128"/>
                <a:ea typeface="Meiryo UI" panose="020B0604030504040204" pitchFamily="50" charset="-128"/>
              </a:rPr>
              <a:t>間違ってこられた方のために代替の</a:t>
            </a:r>
            <a:r>
              <a:rPr lang="en-US" altLang="ja-JP" sz="1200" dirty="0">
                <a:latin typeface="Meiryo UI" panose="020B0604030504040204" pitchFamily="50" charset="-128"/>
                <a:ea typeface="Meiryo UI" panose="020B0604030504040204" pitchFamily="50" charset="-128"/>
              </a:rPr>
              <a:t>iPhone</a:t>
            </a:r>
            <a:r>
              <a:rPr lang="ja-JP" altLang="en-US" sz="1200" dirty="0">
                <a:latin typeface="Meiryo UI" panose="020B0604030504040204" pitchFamily="50" charset="-128"/>
                <a:ea typeface="Meiryo UI" panose="020B0604030504040204" pitchFamily="50" charset="-128"/>
              </a:rPr>
              <a:t>スマホを用意しておくと良いでしょう。</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4F05ED51-8705-4E18-A3A2-B8F0E7B68358}"/>
              </a:ext>
            </a:extLst>
          </p:cNvPr>
          <p:cNvSpPr>
            <a:spLocks noGrp="1"/>
          </p:cNvSpPr>
          <p:nvPr>
            <p:ph type="body" sz="quarter" idx="3"/>
          </p:nvPr>
        </p:nvSpPr>
        <p:spPr>
          <a:xfrm>
            <a:off x="756734" y="5146929"/>
            <a:ext cx="5920291" cy="4210919"/>
          </a:xfrm>
        </p:spPr>
        <p:txBody>
          <a:bodyPr/>
          <a:lstStyle/>
          <a:p>
            <a:pPr indent="92075"/>
            <a:r>
              <a:rPr lang="ja-JP" altLang="en-US" dirty="0">
                <a:latin typeface="Meiryo UI" panose="020B0604030504040204" pitchFamily="50" charset="-128"/>
                <a:ea typeface="Meiryo UI" panose="020B0604030504040204" pitchFamily="50" charset="-128"/>
              </a:rPr>
              <a:t>次に音量ボタンですが全機種どれも共通していて画面から向かって左側についています。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長細いボタンで、上側の方を押すと音量は大きくなり、下側を押すと音は小さくなります。</a:t>
            </a:r>
          </a:p>
          <a:p>
            <a:pPr indent="92075"/>
            <a:r>
              <a:rPr lang="ja-JP" altLang="en-US" dirty="0">
                <a:latin typeface="Meiryo UI" panose="020B0604030504040204" pitchFamily="50" charset="-128"/>
                <a:ea typeface="Meiryo UI" panose="020B0604030504040204" pitchFamily="50" charset="-128"/>
              </a:rPr>
              <a:t>音を大きくしたり小さくすると画面のような表示が出ます。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また音量ボタンの上にはマナーモードボタン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消音ボタン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が付いていて、このボタンを左にするとマナーモードに設定ができます。</a:t>
            </a:r>
          </a:p>
        </p:txBody>
      </p:sp>
      <p:sp>
        <p:nvSpPr>
          <p:cNvPr id="8" name="テキスト ボックス 7">
            <a:extLst>
              <a:ext uri="{FF2B5EF4-FFF2-40B4-BE49-F238E27FC236}">
                <a16:creationId xmlns:a16="http://schemas.microsoft.com/office/drawing/2014/main" id="{56C02F00-E0B1-4196-B440-E23FA513C2DC}"/>
              </a:ext>
            </a:extLst>
          </p:cNvPr>
          <p:cNvSpPr txBox="1"/>
          <p:nvPr/>
        </p:nvSpPr>
        <p:spPr>
          <a:xfrm>
            <a:off x="821531" y="6489700"/>
            <a:ext cx="5919787" cy="938719"/>
          </a:xfrm>
          <a:prstGeom prst="rect">
            <a:avLst/>
          </a:prstGeom>
          <a:noFill/>
          <a:ln w="12700">
            <a:solidFill>
              <a:schemeClr val="tx1"/>
            </a:solidFill>
            <a:prstDash val="sysDot"/>
          </a:ln>
        </p:spPr>
        <p:txBody>
          <a:bodyPr wrap="square">
            <a:spAutoFit/>
          </a:bodyPr>
          <a:lstStyle/>
          <a:p>
            <a:pPr marL="266700" indent="-266700"/>
            <a:r>
              <a:rPr lang="ja-JP" altLang="en-US" sz="1100" dirty="0">
                <a:latin typeface="Meiryo UI" panose="020B0604030504040204" pitchFamily="50" charset="-128"/>
                <a:ea typeface="Meiryo UI" panose="020B0604030504040204" pitchFamily="50" charset="-128"/>
              </a:rPr>
              <a:t>もし受講者のレベルが上の方なら「画面キャプチャ（スクリーンショット）」を教えても良いかもしれません。</a:t>
            </a:r>
            <a:endParaRPr lang="en-US" altLang="ja-JP" sz="1100" dirty="0">
              <a:latin typeface="Meiryo UI" panose="020B0604030504040204" pitchFamily="50" charset="-128"/>
              <a:ea typeface="Meiryo UI" panose="020B0604030504040204" pitchFamily="50" charset="-128"/>
            </a:endParaRPr>
          </a:p>
          <a:p>
            <a:pPr marL="266700" indent="-266700"/>
            <a:r>
              <a:rPr lang="ja-JP" altLang="en-US" sz="1100" dirty="0">
                <a:latin typeface="Meiryo UI" panose="020B0604030504040204" pitchFamily="50" charset="-128"/>
                <a:ea typeface="Meiryo UI" panose="020B0604030504040204" pitchFamily="50" charset="-128"/>
              </a:rPr>
              <a:t>（ホームボタンあり）</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本体上部または側面にある「スリープ</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スリープ解除ボタン」と「ホームボタン」を同時に押します。</a:t>
            </a:r>
            <a:endParaRPr lang="en-US" altLang="ja-JP" sz="1100" dirty="0">
              <a:latin typeface="Meiryo UI" panose="020B0604030504040204" pitchFamily="50" charset="-128"/>
              <a:ea typeface="Meiryo UI" panose="020B0604030504040204" pitchFamily="50" charset="-128"/>
            </a:endParaRPr>
          </a:p>
          <a:p>
            <a:pPr marL="266700" indent="-266700"/>
            <a:r>
              <a:rPr lang="ja-JP" altLang="en-US" sz="1100" dirty="0">
                <a:latin typeface="Meiryo UI" panose="020B0604030504040204" pitchFamily="50" charset="-128"/>
                <a:ea typeface="Meiryo UI" panose="020B0604030504040204" pitchFamily="50" charset="-128"/>
              </a:rPr>
              <a:t>（ホームボタンなし）</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上側の「音量ボタン」と「電源ボタン」を同時に押します。</a:t>
            </a:r>
          </a:p>
        </p:txBody>
      </p:sp>
    </p:spTree>
    <p:extLst>
      <p:ext uri="{BB962C8B-B14F-4D97-AF65-F5344CB8AC3E}">
        <p14:creationId xmlns:p14="http://schemas.microsoft.com/office/powerpoint/2010/main" val="13949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734" y="5383514"/>
            <a:ext cx="6049382" cy="4210919"/>
          </a:xfrm>
        </p:spPr>
        <p:txBody>
          <a:bodyPr/>
          <a:lstStyle/>
          <a:p>
            <a:pPr indent="92075"/>
            <a:r>
              <a:rPr lang="ja-JP" altLang="en-US" dirty="0">
                <a:latin typeface="Meiryo UI" panose="020B0604030504040204" pitchFamily="50" charset="-128"/>
                <a:ea typeface="Meiryo UI" panose="020B0604030504040204" pitchFamily="50" charset="-128"/>
              </a:rPr>
              <a:t>まず</a:t>
            </a:r>
            <a:r>
              <a:rPr lang="en-US" altLang="ja-JP" dirty="0">
                <a:latin typeface="Meiryo UI" panose="020B0604030504040204" pitchFamily="50" charset="-128"/>
                <a:ea typeface="Meiryo UI" panose="020B0604030504040204" pitchFamily="50" charset="-128"/>
              </a:rPr>
              <a:t>iPhone8,SE2</a:t>
            </a:r>
            <a:r>
              <a:rPr lang="ja-JP" altLang="en-US" dirty="0" err="1">
                <a:latin typeface="Meiryo UI" panose="020B0604030504040204" pitchFamily="50" charset="-128"/>
                <a:ea typeface="Meiryo UI" panose="020B0604030504040204" pitchFamily="50" charset="-128"/>
              </a:rPr>
              <a:t>までの</a:t>
            </a:r>
            <a:r>
              <a:rPr lang="ja-JP" altLang="en-US" dirty="0">
                <a:latin typeface="Meiryo UI" panose="020B0604030504040204" pitchFamily="50" charset="-128"/>
                <a:ea typeface="Meiryo UI" panose="020B0604030504040204" pitchFamily="50" charset="-128"/>
              </a:rPr>
              <a:t>機種の一番下の真ん中には「ホームボタン」というものがあります。これを押すとどんな時でも必ず最初の「ホーム画面」に戻ります。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smtClean="0">
              <a:latin typeface="Meiryo UI" panose="020B0604030504040204" pitchFamily="50" charset="-128"/>
              <a:ea typeface="Meiryo UI" panose="020B0604030504040204" pitchFamily="50" charset="-128"/>
            </a:endParaRPr>
          </a:p>
          <a:p>
            <a:pPr indent="92075"/>
            <a:r>
              <a:rPr lang="ja-JP" altLang="en-US" dirty="0" smtClean="0">
                <a:latin typeface="Meiryo UI" panose="020B0604030504040204" pitchFamily="50" charset="-128"/>
                <a:ea typeface="Meiryo UI" panose="020B0604030504040204" pitchFamily="50" charset="-128"/>
              </a:rPr>
              <a:t>何</a:t>
            </a:r>
            <a:r>
              <a:rPr lang="ja-JP" altLang="en-US" dirty="0">
                <a:latin typeface="Meiryo UI" panose="020B0604030504040204" pitchFamily="50" charset="-128"/>
                <a:ea typeface="Meiryo UI" panose="020B0604030504040204" pitchFamily="50" charset="-128"/>
              </a:rPr>
              <a:t>かのアプリが終わったら「ホームボタン」を押すとホーム画面に戻ります。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どうやって終了させたら良いかわからなくなったらこれを押せばホーム画面に戻ります。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316266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734" y="5383515"/>
            <a:ext cx="6049382" cy="1410986"/>
          </a:xfrm>
        </p:spPr>
        <p:txBody>
          <a:bodyPr/>
          <a:lstStyle/>
          <a:p>
            <a:pPr indent="92075"/>
            <a:r>
              <a:rPr lang="ja-JP" altLang="en-US" dirty="0">
                <a:latin typeface="Meiryo UI" panose="020B0604030504040204" pitchFamily="50" charset="-128"/>
                <a:ea typeface="Meiryo UI" panose="020B0604030504040204" pitchFamily="50" charset="-128"/>
              </a:rPr>
              <a:t>一方、</a:t>
            </a:r>
            <a:r>
              <a:rPr lang="en-US" altLang="ja-JP" dirty="0" err="1">
                <a:latin typeface="Meiryo UI" panose="020B0604030504040204" pitchFamily="50" charset="-128"/>
                <a:ea typeface="Meiryo UI" panose="020B0604030504040204" pitchFamily="50" charset="-128"/>
              </a:rPr>
              <a:t>iPhoneX</a:t>
            </a:r>
            <a:r>
              <a:rPr lang="ja-JP" altLang="en-US" dirty="0">
                <a:latin typeface="Meiryo UI" panose="020B0604030504040204" pitchFamily="50" charset="-128"/>
                <a:ea typeface="Meiryo UI" panose="020B0604030504040204" pitchFamily="50" charset="-128"/>
              </a:rPr>
              <a:t>以降の機種には「ホームボタン」はありません。代わりに各アプリの下には黒い線が表示され、これを下から上にスライドさせることでホーム画面に戻ることができるようになっています。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6634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01AB1379-9A61-450B-9992-09CA734C0CEE}"/>
              </a:ext>
            </a:extLst>
          </p:cNvPr>
          <p:cNvSpPr>
            <a:spLocks noGrp="1"/>
          </p:cNvSpPr>
          <p:nvPr>
            <p:ph type="body" sz="quarter" idx="3"/>
          </p:nvPr>
        </p:nvSpPr>
        <p:spPr>
          <a:xfrm>
            <a:off x="756734" y="5146929"/>
            <a:ext cx="6049382" cy="2485771"/>
          </a:xfrm>
        </p:spPr>
        <p:txBody>
          <a:bodyPr/>
          <a:lstStyle/>
          <a:p>
            <a:pPr indent="92075"/>
            <a:r>
              <a:rPr lang="ja-JP" altLang="en-US" dirty="0">
                <a:latin typeface="Meiryo UI" panose="020B0604030504040204" pitchFamily="50" charset="-128"/>
                <a:ea typeface="Meiryo UI" panose="020B0604030504040204" pitchFamily="50" charset="-128"/>
              </a:rPr>
              <a:t>次は画面の一番上に色々なマークが並んでいる所をご覧ください。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ここは「ステータスバー」というところでいろいろな通知とかスマホの状態を表示しているエリアです。</a:t>
            </a:r>
          </a:p>
          <a:p>
            <a:pPr indent="92075"/>
            <a:r>
              <a:rPr lang="en-US" altLang="ja-JP" dirty="0" err="1">
                <a:latin typeface="Meiryo UI" panose="020B0604030504040204" pitchFamily="50" charset="-128"/>
                <a:ea typeface="Meiryo UI" panose="020B0604030504040204" pitchFamily="50" charset="-128"/>
              </a:rPr>
              <a:t>iPhoneX</a:t>
            </a:r>
            <a:r>
              <a:rPr lang="ja-JP" altLang="en-US" dirty="0">
                <a:latin typeface="Meiryo UI" panose="020B0604030504040204" pitchFamily="50" charset="-128"/>
                <a:ea typeface="Meiryo UI" panose="020B0604030504040204" pitchFamily="50" charset="-128"/>
              </a:rPr>
              <a:t>以降ではちょっとデザインは違っていますが、機能はほぼ同じです。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画面左側は通信電波の状況を表示しており、その右隣りは</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のステータスを表示しています。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このマークが出ていませんと、</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のルーター（</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を接続する装置）が近くに無いか、</a:t>
            </a:r>
            <a:r>
              <a:rPr lang="en-US" altLang="ja-JP" dirty="0">
                <a:latin typeface="Meiryo UI" panose="020B0604030504040204" pitchFamily="50" charset="-128"/>
                <a:ea typeface="Meiryo UI" panose="020B0604030504040204" pitchFamily="50" charset="-128"/>
              </a:rPr>
              <a:t>Wi-Fi</a:t>
            </a:r>
          </a:p>
          <a:p>
            <a:pPr indent="92075"/>
            <a:r>
              <a:rPr lang="ja-JP" altLang="en-US" dirty="0">
                <a:latin typeface="Meiryo UI" panose="020B0604030504040204" pitchFamily="50" charset="-128"/>
                <a:ea typeface="Meiryo UI" panose="020B0604030504040204" pitchFamily="50" charset="-128"/>
              </a:rPr>
              <a:t>の設定が出来ていないので設定をする必要が有ります。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一番右側は電池の残数の容量が</a:t>
            </a:r>
            <a:r>
              <a:rPr lang="en-US" altLang="ja-JP" dirty="0">
                <a:latin typeface="Meiryo UI" panose="020B0604030504040204" pitchFamily="50" charset="-128"/>
                <a:ea typeface="Meiryo UI" panose="020B0604030504040204" pitchFamily="50" charset="-128"/>
              </a:rPr>
              <a:t>80</a:t>
            </a:r>
            <a:r>
              <a:rPr lang="ja-JP" altLang="en-US" dirty="0">
                <a:latin typeface="Meiryo UI" panose="020B0604030504040204" pitchFamily="50" charset="-128"/>
                <a:ea typeface="Meiryo UI" panose="020B0604030504040204" pitchFamily="50" charset="-128"/>
              </a:rPr>
              <a:t>％ということを表示しています</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indent="92075"/>
            <a:r>
              <a:rPr lang="ja-JP" altLang="en-US" dirty="0" smtClean="0">
                <a:latin typeface="Meiryo UI" panose="020B0604030504040204" pitchFamily="50" charset="-128"/>
                <a:ea typeface="Meiryo UI" panose="020B0604030504040204" pitchFamily="50" charset="-128"/>
              </a:rPr>
              <a:t>その隣の目覚まし時計のマークは、アラームが設定されているという表示です。</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935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3781171"/>
          </a:xfrm>
        </p:spPr>
        <p:txBody>
          <a:bodyPr/>
          <a:lstStyle/>
          <a:p>
            <a:pPr indent="92075"/>
            <a:r>
              <a:rPr lang="ja-JP" altLang="en-US" dirty="0">
                <a:latin typeface="Meiryo UI" panose="020B0604030504040204" pitchFamily="50" charset="-128"/>
                <a:ea typeface="Meiryo UI" panose="020B0604030504040204" pitchFamily="50" charset="-128"/>
              </a:rPr>
              <a:t>次はコントロールセンターについてご説明させていただきます。</a:t>
            </a:r>
          </a:p>
          <a:p>
            <a:pPr indent="92075"/>
            <a:r>
              <a:rPr lang="ja-JP" altLang="en-US" dirty="0">
                <a:latin typeface="Meiryo UI" panose="020B0604030504040204" pitchFamily="50" charset="-128"/>
                <a:ea typeface="Meiryo UI" panose="020B0604030504040204" pitchFamily="50" charset="-128"/>
              </a:rPr>
              <a:t>まず</a:t>
            </a:r>
            <a:r>
              <a:rPr lang="en-US" altLang="ja-JP" dirty="0">
                <a:latin typeface="Meiryo UI" panose="020B0604030504040204" pitchFamily="50" charset="-128"/>
                <a:ea typeface="Meiryo UI" panose="020B0604030504040204" pitchFamily="50" charset="-128"/>
              </a:rPr>
              <a:t>iPhone8,SE2</a:t>
            </a:r>
            <a:r>
              <a:rPr lang="ja-JP" altLang="en-US" dirty="0" err="1">
                <a:latin typeface="Meiryo UI" panose="020B0604030504040204" pitchFamily="50" charset="-128"/>
                <a:ea typeface="Meiryo UI" panose="020B0604030504040204" pitchFamily="50" charset="-128"/>
              </a:rPr>
              <a:t>までの</a:t>
            </a:r>
            <a:r>
              <a:rPr lang="ja-JP" altLang="en-US" dirty="0">
                <a:latin typeface="Meiryo UI" panose="020B0604030504040204" pitchFamily="50" charset="-128"/>
                <a:ea typeface="Meiryo UI" panose="020B0604030504040204" pitchFamily="50" charset="-128"/>
              </a:rPr>
              <a:t>機種についてご説明すると</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①画面の一番下から上にスライドして下さい。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このような「コントロールセンター」と呼ばれるものが表示されます。これは各種の設定が直接できるもので、前頁でご説明しました「ステータスバー」で表示されたお知らせとか状態が表示されますのでここから画面の明るさとかを調節することができ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よく使う機能としては</a:t>
            </a:r>
          </a:p>
          <a:p>
            <a:pPr indent="92075"/>
            <a:r>
              <a:rPr lang="ja-JP" altLang="en-US" dirty="0">
                <a:latin typeface="Meiryo UI" panose="020B0604030504040204" pitchFamily="50" charset="-128"/>
                <a:ea typeface="Meiryo UI" panose="020B0604030504040204" pitchFamily="50" charset="-128"/>
              </a:rPr>
              <a:t>Ⓑ機内モード：飛行機に乗った時にすべての通信をオフにできます。</a:t>
            </a:r>
          </a:p>
          <a:p>
            <a:pPr indent="92075"/>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のオンオフができます。</a:t>
            </a:r>
          </a:p>
          <a:p>
            <a:pPr indent="92075"/>
            <a:r>
              <a:rPr lang="ja-JP" altLang="en-US" dirty="0">
                <a:latin typeface="Meiryo UI" panose="020B0604030504040204" pitchFamily="50" charset="-128"/>
                <a:ea typeface="Meiryo UI" panose="020B0604030504040204" pitchFamily="50" charset="-128"/>
              </a:rPr>
              <a:t>Ⓓ画面の回転ロック：見ている画面を縦／横にロックできます。</a:t>
            </a:r>
          </a:p>
          <a:p>
            <a:pPr indent="92075"/>
            <a:r>
              <a:rPr lang="ja-JP" altLang="en-US" dirty="0">
                <a:latin typeface="Meiryo UI" panose="020B0604030504040204" pitchFamily="50" charset="-128"/>
                <a:ea typeface="Meiryo UI" panose="020B0604030504040204" pitchFamily="50" charset="-128"/>
              </a:rPr>
              <a:t>Ⓔタイマー：タイマーをセットできます。</a:t>
            </a:r>
          </a:p>
          <a:p>
            <a:pPr indent="92075"/>
            <a:r>
              <a:rPr lang="ja-JP" altLang="en-US" dirty="0">
                <a:latin typeface="Meiryo UI" panose="020B0604030504040204" pitchFamily="50" charset="-128"/>
                <a:ea typeface="Meiryo UI" panose="020B0604030504040204" pitchFamily="50" charset="-128"/>
              </a:rPr>
              <a:t>Ⓖ画面の明るさ：画面の明るさを変更できます。</a:t>
            </a: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この中で</a:t>
            </a:r>
            <a:r>
              <a:rPr lang="ja-JP" altLang="en-US" b="1" dirty="0">
                <a:solidFill>
                  <a:srgbClr val="FF0000"/>
                </a:solidFill>
                <a:latin typeface="Meiryo UI" panose="020B0604030504040204" pitchFamily="50" charset="-128"/>
                <a:ea typeface="Meiryo UI" panose="020B0604030504040204" pitchFamily="50" charset="-128"/>
              </a:rPr>
              <a:t>Ⓕ「懐中電灯」</a:t>
            </a:r>
            <a:r>
              <a:rPr lang="ja-JP" altLang="en-US" dirty="0">
                <a:latin typeface="Meiryo UI" panose="020B0604030504040204" pitchFamily="50" charset="-128"/>
                <a:ea typeface="Meiryo UI" panose="020B0604030504040204" pitchFamily="50" charset="-128"/>
              </a:rPr>
              <a:t>をタップすると背面にあるライトをすぐにつけることができるので、急な停電とか</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暗い場所で懐中電灯の代わりになり大変便利な機能です。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なお③のように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ホームボタン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を押すと画面はもとに戻ります。</a:t>
            </a:r>
          </a:p>
        </p:txBody>
      </p:sp>
    </p:spTree>
    <p:extLst>
      <p:ext uri="{BB962C8B-B14F-4D97-AF65-F5344CB8AC3E}">
        <p14:creationId xmlns:p14="http://schemas.microsoft.com/office/powerpoint/2010/main" val="3858649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a:xfrm>
            <a:off x="756734" y="5146929"/>
            <a:ext cx="6049382" cy="2866771"/>
          </a:xfrm>
        </p:spPr>
        <p:txBody>
          <a:bodyPr/>
          <a:lstStyle/>
          <a:p>
            <a:pPr indent="92075"/>
            <a:r>
              <a:rPr lang="en-US" altLang="ja-JP" dirty="0" err="1">
                <a:latin typeface="Meiryo UI" panose="020B0604030504040204" pitchFamily="50" charset="-128"/>
                <a:ea typeface="Meiryo UI" panose="020B0604030504040204" pitchFamily="50" charset="-128"/>
              </a:rPr>
              <a:t>iPhoneX</a:t>
            </a:r>
            <a:r>
              <a:rPr lang="ja-JP" altLang="en-US" dirty="0">
                <a:latin typeface="Meiryo UI" panose="020B0604030504040204" pitchFamily="50" charset="-128"/>
                <a:ea typeface="Meiryo UI" panose="020B0604030504040204" pitchFamily="50" charset="-128"/>
              </a:rPr>
              <a:t>以降の機種でこのコントロールセンターを表示する場合は</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a:t>
            </a:r>
            <a:r>
              <a:rPr lang="ja-JP" altLang="en-US" b="1" dirty="0">
                <a:solidFill>
                  <a:srgbClr val="FF0000"/>
                </a:solidFill>
                <a:latin typeface="Meiryo UI" panose="020B0604030504040204" pitchFamily="50" charset="-128"/>
                <a:ea typeface="Meiryo UI" panose="020B0604030504040204" pitchFamily="50" charset="-128"/>
              </a:rPr>
              <a:t>画面の上部右側を上から下にスライドして下さい。</a:t>
            </a:r>
          </a:p>
          <a:p>
            <a:pPr indent="92075"/>
            <a:r>
              <a:rPr lang="ja-JP" altLang="en-US" dirty="0">
                <a:latin typeface="Meiryo UI" panose="020B0604030504040204" pitchFamily="50" charset="-128"/>
                <a:ea typeface="Meiryo UI" panose="020B0604030504040204" pitchFamily="50" charset="-128"/>
              </a:rPr>
              <a:t>　上部でも真ん中の部分とか、左側からではダメです。　</a:t>
            </a:r>
            <a:endParaRPr lang="en-US" altLang="ja-JP" dirty="0">
              <a:latin typeface="Meiryo UI" panose="020B0604030504040204" pitchFamily="50" charset="-128"/>
              <a:ea typeface="Meiryo UI" panose="020B0604030504040204" pitchFamily="50" charset="-128"/>
            </a:endParaRP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②すると同じような「コントロールセンター」と呼ばれるものが表示されます。表示とか機能について</a:t>
            </a:r>
          </a:p>
          <a:p>
            <a:pPr indent="92075"/>
            <a:r>
              <a:rPr lang="ja-JP" altLang="en-US" dirty="0">
                <a:latin typeface="Meiryo UI" panose="020B0604030504040204" pitchFamily="50" charset="-128"/>
                <a:ea typeface="Meiryo UI" panose="020B0604030504040204" pitchFamily="50" charset="-128"/>
              </a:rPr>
              <a:t>　 は前ページと同じです。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画面をもとに戻すには③のように下部に表示されている白または黒い線を下から上にスライドさせます。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これで今回の電源の入れ方、ボタンの操作に関する講習は終了させていただきます。</a:t>
            </a:r>
          </a:p>
        </p:txBody>
      </p:sp>
    </p:spTree>
    <p:extLst>
      <p:ext uri="{BB962C8B-B14F-4D97-AF65-F5344CB8AC3E}">
        <p14:creationId xmlns:p14="http://schemas.microsoft.com/office/powerpoint/2010/main" val="38586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734" y="5146929"/>
            <a:ext cx="6049382" cy="1647571"/>
          </a:xfrm>
        </p:spPr>
        <p:txBody>
          <a:bodyPr/>
          <a:lstStyle/>
          <a:p>
            <a:pPr indent="92075"/>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すべて</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社が製造しているものですが、機種によってソフトのアプリ、ハードウェア機器の性能異なっておりますので、私が説明する内容とお持ちの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で画面の表示とか動作が若干異なることがあると思いますが、どうかご容赦ください。</a:t>
            </a:r>
            <a:endParaRPr lang="en-US" altLang="ja-JP" dirty="0">
              <a:latin typeface="Meiryo UI" panose="020B0604030504040204" pitchFamily="50" charset="-128"/>
              <a:ea typeface="Meiryo UI" panose="020B0604030504040204" pitchFamily="50" charset="-128"/>
            </a:endParaRPr>
          </a:p>
          <a:p>
            <a:pPr indent="92075"/>
            <a:endParaRPr kumimoji="1" lang="en-US" altLang="ja-JP" dirty="0">
              <a:latin typeface="Meiryo UI" panose="020B0604030504040204" pitchFamily="50" charset="-128"/>
              <a:ea typeface="Meiryo UI" panose="020B0604030504040204" pitchFamily="50" charset="-128"/>
            </a:endParaRPr>
          </a:p>
          <a:p>
            <a:pPr indent="92075"/>
            <a:r>
              <a:rPr kumimoji="1" lang="ja-JP" altLang="en-US" b="1" dirty="0">
                <a:solidFill>
                  <a:srgbClr val="FF0000"/>
                </a:solidFill>
                <a:latin typeface="Meiryo UI" panose="020B0604030504040204" pitchFamily="50" charset="-128"/>
                <a:ea typeface="Meiryo UI" panose="020B0604030504040204" pitchFamily="50" charset="-128"/>
              </a:rPr>
              <a:t>受講者のお使いの機種が何であるかを確認してから講習会を始めると良いでしょう。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1952371"/>
          </a:xfrm>
        </p:spPr>
        <p:txBody>
          <a:bodyPr/>
          <a:lstStyle/>
          <a:p>
            <a:r>
              <a:rPr lang="ja-JP" altLang="en-US" dirty="0">
                <a:latin typeface="Meiryo UI" panose="020B0604030504040204" pitchFamily="50" charset="-128"/>
                <a:ea typeface="Meiryo UI" panose="020B0604030504040204" pitchFamily="50" charset="-128"/>
              </a:rPr>
              <a:t>それでは最初に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の電源ボタンはどこにあるのでしょうか？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iPhone6</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iPhone8,SE2</a:t>
            </a:r>
            <a:r>
              <a:rPr lang="ja-JP" altLang="en-US" dirty="0" err="1">
                <a:latin typeface="Meiryo UI" panose="020B0604030504040204" pitchFamily="50" charset="-128"/>
                <a:ea typeface="Meiryo UI" panose="020B0604030504040204" pitchFamily="50" charset="-128"/>
              </a:rPr>
              <a:t>までの</a:t>
            </a:r>
            <a:r>
              <a:rPr lang="ja-JP" altLang="en-US" dirty="0">
                <a:latin typeface="Meiryo UI" panose="020B0604030504040204" pitchFamily="50" charset="-128"/>
                <a:ea typeface="Meiryo UI" panose="020B0604030504040204" pitchFamily="50" charset="-128"/>
              </a:rPr>
              <a:t>機種をご説明します。こちらの機種では、電源ボタンはスマホ右側の側面にあります。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起動するためには電源ボタンを</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秒ほど長押しして下さい。若干起動には時間がかかります。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しばらくすると黒い画面にリンゴのロゴマーク等が出てきますが、そこから２０～３０秒くらい待つているとホーム画面（電話をかけたり各種のアプリを起動できる画面）が起動します。</a:t>
            </a:r>
          </a:p>
        </p:txBody>
      </p:sp>
    </p:spTree>
    <p:extLst>
      <p:ext uri="{BB962C8B-B14F-4D97-AF65-F5344CB8AC3E}">
        <p14:creationId xmlns:p14="http://schemas.microsoft.com/office/powerpoint/2010/main" val="25381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2714371"/>
          </a:xfrm>
        </p:spPr>
        <p:txBody>
          <a:bodyPr/>
          <a:lstStyle/>
          <a:p>
            <a:r>
              <a:rPr lang="en-US" altLang="ja-JP" dirty="0" err="1">
                <a:latin typeface="Meiryo UI" panose="020B0604030504040204" pitchFamily="50" charset="-128"/>
                <a:ea typeface="Meiryo UI" panose="020B0604030504040204" pitchFamily="50" charset="-128"/>
              </a:rPr>
              <a:t>iPhoneX</a:t>
            </a:r>
            <a:r>
              <a:rPr lang="ja-JP" altLang="en-US" dirty="0">
                <a:latin typeface="Meiryo UI" panose="020B0604030504040204" pitchFamily="50" charset="-128"/>
                <a:ea typeface="Meiryo UI" panose="020B0604030504040204" pitchFamily="50" charset="-128"/>
              </a:rPr>
              <a:t>から最新型の</a:t>
            </a:r>
            <a:r>
              <a:rPr lang="en-US" altLang="ja-JP" dirty="0">
                <a:latin typeface="Meiryo UI" panose="020B0604030504040204" pitchFamily="50" charset="-128"/>
                <a:ea typeface="Meiryo UI" panose="020B0604030504040204" pitchFamily="50" charset="-128"/>
              </a:rPr>
              <a:t>iPhone12</a:t>
            </a:r>
            <a:r>
              <a:rPr lang="ja-JP" altLang="en-US" dirty="0">
                <a:latin typeface="Meiryo UI" panose="020B0604030504040204" pitchFamily="50" charset="-128"/>
                <a:ea typeface="Meiryo UI" panose="020B0604030504040204" pitchFamily="50" charset="-128"/>
              </a:rPr>
              <a:t>においても電源ボタンは画面から見て右側の位置にあります。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起動するためには同じように電源ボタンを</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秒ほど長押しして下さい。若干起動には時間がかかります。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しばらくすると黒い画面に②のようなリンゴのロゴマーク等が出てきますが、そこから２０～３０秒くらい待つと起動します。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その後、③のような画面が現れますが、ここで</a:t>
            </a:r>
            <a:r>
              <a:rPr lang="en-US" altLang="ja-JP" dirty="0">
                <a:latin typeface="Meiryo UI" panose="020B0604030504040204" pitchFamily="50" charset="-128"/>
                <a:ea typeface="Meiryo UI" panose="020B0604030504040204" pitchFamily="50" charset="-128"/>
              </a:rPr>
              <a:t>iPhone8,SE2</a:t>
            </a:r>
            <a:r>
              <a:rPr lang="ja-JP" altLang="en-US" dirty="0">
                <a:latin typeface="Meiryo UI" panose="020B0604030504040204" pitchFamily="50" charset="-128"/>
                <a:ea typeface="Meiryo UI" panose="020B0604030504040204" pitchFamily="50" charset="-128"/>
              </a:rPr>
              <a:t>までの機種とは異なる点は、画面一番下に表示されている白い線から上に向かって指をスライドさせるところです。これによりホーム画面が表示されます。</a:t>
            </a: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iPhone6</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iPhone8,SE2</a:t>
            </a:r>
            <a:r>
              <a:rPr lang="ja-JP" altLang="en-US" dirty="0">
                <a:latin typeface="Meiryo UI" panose="020B0604030504040204" pitchFamily="50" charset="-128"/>
                <a:ea typeface="Meiryo UI" panose="020B0604030504040204" pitchFamily="50" charset="-128"/>
              </a:rPr>
              <a:t>までには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ホームボタン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というものが存在しましたが、</a:t>
            </a:r>
            <a:endParaRPr lang="en-US" altLang="ja-JP" dirty="0">
              <a:latin typeface="Meiryo UI" panose="020B0604030504040204" pitchFamily="50" charset="-128"/>
              <a:ea typeface="Meiryo UI" panose="020B0604030504040204" pitchFamily="50" charset="-128"/>
            </a:endParaRPr>
          </a:p>
          <a:p>
            <a:r>
              <a:rPr lang="en-US" altLang="ja-JP" dirty="0" err="1">
                <a:latin typeface="Meiryo UI" panose="020B0604030504040204" pitchFamily="50" charset="-128"/>
                <a:ea typeface="Meiryo UI" panose="020B0604030504040204" pitchFamily="50" charset="-128"/>
              </a:rPr>
              <a:t>iPhoneX</a:t>
            </a:r>
            <a:r>
              <a:rPr lang="ja-JP" altLang="en-US" dirty="0">
                <a:latin typeface="Meiryo UI" panose="020B0604030504040204" pitchFamily="50" charset="-128"/>
                <a:ea typeface="Meiryo UI" panose="020B0604030504040204" pitchFamily="50" charset="-128"/>
              </a:rPr>
              <a:t>以降の機種にはこの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ホームボタン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はありません。</a:t>
            </a:r>
          </a:p>
        </p:txBody>
      </p:sp>
    </p:spTree>
    <p:extLst>
      <p:ext uri="{BB962C8B-B14F-4D97-AF65-F5344CB8AC3E}">
        <p14:creationId xmlns:p14="http://schemas.microsoft.com/office/powerpoint/2010/main" val="427173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2028571"/>
          </a:xfrm>
        </p:spPr>
        <p:txBody>
          <a:bodyPr/>
          <a:lstStyle/>
          <a:p>
            <a:r>
              <a:rPr lang="ja-JP" altLang="en-US" dirty="0">
                <a:latin typeface="Meiryo UI" panose="020B0604030504040204" pitchFamily="50" charset="-128"/>
                <a:ea typeface="Meiryo UI" panose="020B0604030504040204" pitchFamily="50" charset="-128"/>
              </a:rPr>
              <a:t>今度は逆に電源を切る場合をご説明します。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iPhone8,SE2</a:t>
            </a:r>
            <a:r>
              <a:rPr lang="ja-JP" altLang="en-US" dirty="0">
                <a:latin typeface="Meiryo UI" panose="020B0604030504040204" pitchFamily="50" charset="-128"/>
                <a:ea typeface="Meiryo UI" panose="020B0604030504040204" pitchFamily="50" charset="-128"/>
              </a:rPr>
              <a:t>までの機種の場合は電源ボタンを数秒長押します。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次に②の画面において</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スライドで電源オフ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を左から右にスライドさせると電源は切れます。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また、電源は切っていないのにしばらく操作していない時、画面が消えている場合がありますが、その時は電源ボタンかホームボタンを軽く押せば画面は再表示されます。</a:t>
            </a: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571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a:xfrm>
            <a:off x="756734" y="5146929"/>
            <a:ext cx="6049382" cy="2790571"/>
          </a:xfrm>
        </p:spPr>
        <p:txBody>
          <a:bodyPr/>
          <a:lstStyle/>
          <a:p>
            <a:r>
              <a:rPr lang="en-US" altLang="ja-JP" dirty="0" err="1">
                <a:latin typeface="Meiryo UI" panose="020B0604030504040204" pitchFamily="50" charset="-128"/>
                <a:ea typeface="Meiryo UI" panose="020B0604030504040204" pitchFamily="50" charset="-128"/>
              </a:rPr>
              <a:t>iPhoneX</a:t>
            </a:r>
            <a:r>
              <a:rPr lang="ja-JP" altLang="en-US" dirty="0">
                <a:latin typeface="Meiryo UI" panose="020B0604030504040204" pitchFamily="50" charset="-128"/>
                <a:ea typeface="Meiryo UI" panose="020B0604030504040204" pitchFamily="50" charset="-128"/>
              </a:rPr>
              <a:t>以降の機種は、それ以前の機種とは電源の切り方が少し異なります。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まず①のように右側の電源ボタンと、左にある音量ボタンの上でも下でもどちらか</a:t>
            </a:r>
          </a:p>
          <a:p>
            <a:r>
              <a:rPr lang="ja-JP" altLang="en-US" dirty="0">
                <a:latin typeface="Meiryo UI" panose="020B0604030504040204" pitchFamily="50" charset="-128"/>
                <a:ea typeface="Meiryo UI" panose="020B0604030504040204" pitchFamily="50" charset="-128"/>
              </a:rPr>
              <a:t>一方のボタンを同時に３秒程度長押しします。</a:t>
            </a:r>
            <a:br>
              <a:rPr lang="ja-JP" altLang="en-US" dirty="0">
                <a:latin typeface="Meiryo UI" panose="020B0604030504040204" pitchFamily="50" charset="-128"/>
                <a:ea typeface="Meiryo UI" panose="020B0604030504040204" pitchFamily="50" charset="-128"/>
              </a:rPr>
            </a:br>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すると②のような画面が表示されますので以前の機種と同じように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スライドで電源オフ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のボタンを右から左にスライドさせると電源は切れます。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また電源は切っていないのにしばらく操作していない時、画面が消えている場合がありますが、その時は電源ボタンを軽く押せば画面は再表示されます。</a:t>
            </a:r>
          </a:p>
        </p:txBody>
      </p:sp>
    </p:spTree>
    <p:extLst>
      <p:ext uri="{BB962C8B-B14F-4D97-AF65-F5344CB8AC3E}">
        <p14:creationId xmlns:p14="http://schemas.microsoft.com/office/powerpoint/2010/main" val="427471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075"/>
            <a:r>
              <a:rPr kumimoji="1" lang="ja-JP" altLang="en-US" dirty="0">
                <a:latin typeface="Meiryo UI" panose="020B0604030504040204" pitchFamily="50" charset="-128"/>
                <a:ea typeface="Meiryo UI" panose="020B0604030504040204" pitchFamily="50" charset="-128"/>
              </a:rPr>
              <a:t>次はスマホの基本的な操作の仕方をご説明します。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02293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C36F77DF-6F94-434E-B5DD-94AD531EC988}"/>
              </a:ext>
            </a:extLst>
          </p:cNvPr>
          <p:cNvSpPr>
            <a:spLocks noGrp="1"/>
          </p:cNvSpPr>
          <p:nvPr>
            <p:ph type="body" sz="quarter" idx="3"/>
          </p:nvPr>
        </p:nvSpPr>
        <p:spPr>
          <a:xfrm>
            <a:off x="756734" y="5146929"/>
            <a:ext cx="6049382" cy="3247771"/>
          </a:xfrm>
        </p:spPr>
        <p:txBody>
          <a:bodyPr/>
          <a:lstStyle/>
          <a:p>
            <a:pPr indent="92075"/>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の主な機能をご説明します。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これも各機種によって若干変わりますが、基本的な機能をご説明します。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en-US" altLang="ja-JP" dirty="0">
                <a:latin typeface="Meiryo UI" panose="020B0604030504040204" pitchFamily="50" charset="-128"/>
                <a:ea typeface="Meiryo UI" panose="020B0604030504040204" pitchFamily="50" charset="-128"/>
              </a:rPr>
              <a:t>iPhone8,SE2</a:t>
            </a:r>
            <a:r>
              <a:rPr lang="ja-JP" altLang="en-US" dirty="0">
                <a:latin typeface="Meiryo UI" panose="020B0604030504040204" pitchFamily="50" charset="-128"/>
                <a:ea typeface="Meiryo UI" panose="020B0604030504040204" pitchFamily="50" charset="-128"/>
              </a:rPr>
              <a:t>以前の機種には真ん中には「ホームボタン」というものがあります。これが一番基本的なボタンですので後でご説明します。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次にスマホの左にはマナーモードボタン（消音ボタン）がありますがこれは後で説明いたします。</a:t>
            </a: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一方、上の方の前側と後ろ側にはカメラが付いていて、前側の景色と自分側の景色を切りわけ</a:t>
            </a:r>
          </a:p>
          <a:p>
            <a:pPr indent="92075"/>
            <a:r>
              <a:rPr lang="ja-JP" altLang="en-US" dirty="0">
                <a:latin typeface="Meiryo UI" panose="020B0604030504040204" pitchFamily="50" charset="-128"/>
                <a:ea typeface="Meiryo UI" panose="020B0604030504040204" pitchFamily="50" charset="-128"/>
              </a:rPr>
              <a:t>て撮ることができます。一番下部の側面にはイヤホーンジャックが付いている機種もあります。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付いていない機種では、代わりに</a:t>
            </a:r>
            <a:r>
              <a:rPr lang="en-US" altLang="ja-JP" dirty="0">
                <a:latin typeface="Meiryo UI" panose="020B0604030504040204" pitchFamily="50" charset="-128"/>
                <a:ea typeface="Meiryo UI" panose="020B0604030504040204" pitchFamily="50" charset="-128"/>
              </a:rPr>
              <a:t>Lightning</a:t>
            </a:r>
            <a:r>
              <a:rPr lang="ja-JP" altLang="en-US" dirty="0">
                <a:latin typeface="Meiryo UI" panose="020B0604030504040204" pitchFamily="50" charset="-128"/>
                <a:ea typeface="Meiryo UI" panose="020B0604030504040204" pitchFamily="50" charset="-128"/>
              </a:rPr>
              <a:t>コネクタを使います。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一方、</a:t>
            </a:r>
            <a:r>
              <a:rPr lang="en-US" altLang="ja-JP" dirty="0" err="1">
                <a:latin typeface="Meiryo UI" panose="020B0604030504040204" pitchFamily="50" charset="-128"/>
                <a:ea typeface="Meiryo UI" panose="020B0604030504040204" pitchFamily="50" charset="-128"/>
              </a:rPr>
              <a:t>iPhoneX</a:t>
            </a:r>
            <a:r>
              <a:rPr lang="ja-JP" altLang="en-US" dirty="0">
                <a:latin typeface="Meiryo UI" panose="020B0604030504040204" pitchFamily="50" charset="-128"/>
                <a:ea typeface="Meiryo UI" panose="020B0604030504040204" pitchFamily="50" charset="-128"/>
              </a:rPr>
              <a:t>以降の機種には先ほどもご説明いたしましたが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ホームボタン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は付いていません。その代わりタッチパネル操作でホーム画面に戻る機能があります。またカメラが複数個ついていてカメラの操作により自動的にレンズが切り替わるようになっている機種もあります。</a:t>
            </a:r>
          </a:p>
        </p:txBody>
      </p:sp>
    </p:spTree>
    <p:extLst>
      <p:ext uri="{BB962C8B-B14F-4D97-AF65-F5344CB8AC3E}">
        <p14:creationId xmlns:p14="http://schemas.microsoft.com/office/powerpoint/2010/main" val="228071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9713263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1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 name="サブタイトル 2"/>
          <p:cNvSpPr txBox="1">
            <a:spLocks/>
          </p:cNvSpPr>
          <p:nvPr/>
        </p:nvSpPr>
        <p:spPr>
          <a:xfrm>
            <a:off x="2603500" y="2028825"/>
            <a:ext cx="7931999" cy="1473915"/>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電源の入れ方・</a:t>
            </a:r>
            <a:endParaRPr lang="en-US" altLang="ja-JP" sz="4800" dirty="0">
              <a:solidFill>
                <a:schemeClr val="bg1"/>
              </a:solidFill>
            </a:endParaRPr>
          </a:p>
          <a:p>
            <a:r>
              <a:rPr lang="ja-JP" altLang="en-US" sz="4800" dirty="0">
                <a:solidFill>
                  <a:schemeClr val="bg1"/>
                </a:solidFill>
              </a:rPr>
              <a:t>ボタン操作の仕方</a:t>
            </a:r>
          </a:p>
        </p:txBody>
      </p:sp>
      <p:sp>
        <p:nvSpPr>
          <p:cNvPr id="4" name="テキスト ボックス 3">
            <a:extLst>
              <a:ext uri="{FF2B5EF4-FFF2-40B4-BE49-F238E27FC236}">
                <a16:creationId xmlns:a16="http://schemas.microsoft.com/office/drawing/2014/main" id="{C666ED79-23D4-4339-9F1D-786E0861D5BA}"/>
              </a:ext>
            </a:extLst>
          </p:cNvPr>
          <p:cNvSpPr txBox="1"/>
          <p:nvPr/>
        </p:nvSpPr>
        <p:spPr>
          <a:xfrm>
            <a:off x="850900" y="177733"/>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iPhone </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000" y="541134"/>
            <a:ext cx="1137148" cy="659605"/>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2-B</a:t>
            </a:r>
            <a:endParaRPr lang="en-US"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3875077" cy="463846"/>
          </a:xfrm>
        </p:spPr>
        <p:txBody>
          <a:bodyPr wrap="none" lIns="90000" tIns="46800" rIns="90000" bIns="46800">
            <a:spAutoFit/>
          </a:bodyPr>
          <a:lstStyle/>
          <a:p>
            <a:r>
              <a:rPr lang="ja-JP" altLang="en-US" sz="2400" dirty="0"/>
              <a:t>音量ボタンとマナーモード</a:t>
            </a:r>
          </a:p>
        </p:txBody>
      </p:sp>
      <p:sp>
        <p:nvSpPr>
          <p:cNvPr id="7" name="タイトル 9">
            <a:extLst>
              <a:ext uri="{FF2B5EF4-FFF2-40B4-BE49-F238E27FC236}">
                <a16:creationId xmlns:a16="http://schemas.microsoft.com/office/drawing/2014/main" id="{9AA8AFA8-34AA-47D8-AD5F-DE8B217B63AE}"/>
              </a:ext>
            </a:extLst>
          </p:cNvPr>
          <p:cNvSpPr txBox="1">
            <a:spLocks/>
          </p:cNvSpPr>
          <p:nvPr/>
        </p:nvSpPr>
        <p:spPr>
          <a:xfrm>
            <a:off x="2340000" y="36000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ボタン操作の仕方</a:t>
            </a:r>
          </a:p>
          <a:p>
            <a:r>
              <a:rPr lang="ja-JP" altLang="en-US" dirty="0"/>
              <a:t>音量ボタンとマナーモードの設定</a:t>
            </a:r>
          </a:p>
        </p:txBody>
      </p:sp>
      <p:sp>
        <p:nvSpPr>
          <p:cNvPr id="15" name="矢印: 右 14">
            <a:extLst>
              <a:ext uri="{FF2B5EF4-FFF2-40B4-BE49-F238E27FC236}">
                <a16:creationId xmlns:a16="http://schemas.microsoft.com/office/drawing/2014/main" id="{3DA7F185-8F7E-4AC0-AD5D-6458307CBB1A}"/>
              </a:ext>
            </a:extLst>
          </p:cNvPr>
          <p:cNvSpPr/>
          <p:nvPr/>
        </p:nvSpPr>
        <p:spPr>
          <a:xfrm>
            <a:off x="3312211" y="4424137"/>
            <a:ext cx="914400" cy="2286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C9C550A2-2332-4BBC-ADD2-530922D4A37A}"/>
              </a:ext>
            </a:extLst>
          </p:cNvPr>
          <p:cNvSpPr/>
          <p:nvPr/>
        </p:nvSpPr>
        <p:spPr>
          <a:xfrm>
            <a:off x="3302575" y="5694378"/>
            <a:ext cx="914400" cy="2286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D8B01C1-B749-46E4-B9B2-896D12F54859}"/>
              </a:ext>
            </a:extLst>
          </p:cNvPr>
          <p:cNvSpPr txBox="1"/>
          <p:nvPr/>
        </p:nvSpPr>
        <p:spPr>
          <a:xfrm>
            <a:off x="4326018" y="4242048"/>
            <a:ext cx="2925682"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ボタン</a:t>
            </a:r>
            <a:r>
              <a:rPr lang="ja-JP" altLang="en-US" b="1" dirty="0">
                <a:latin typeface="メイリオ" panose="020B0604030504040204" pitchFamily="50" charset="-128"/>
                <a:ea typeface="メイリオ" panose="020B0604030504040204" pitchFamily="50" charset="-128"/>
              </a:rPr>
              <a:t>上側を押すと</a:t>
            </a:r>
          </a:p>
          <a:p>
            <a:r>
              <a:rPr lang="ja-JP" altLang="en-US" b="1" dirty="0">
                <a:latin typeface="メイリオ" panose="020B0604030504040204" pitchFamily="50" charset="-128"/>
                <a:ea typeface="メイリオ" panose="020B0604030504040204" pitchFamily="50" charset="-128"/>
              </a:rPr>
              <a:t>音が大きくなる</a:t>
            </a:r>
            <a:endParaRPr kumimoji="1" lang="ja-JP" altLang="en-US"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C1466240-C93D-4776-B739-35EE0D2FD315}"/>
              </a:ext>
            </a:extLst>
          </p:cNvPr>
          <p:cNvSpPr txBox="1"/>
          <p:nvPr/>
        </p:nvSpPr>
        <p:spPr>
          <a:xfrm>
            <a:off x="4326018" y="5682408"/>
            <a:ext cx="2925682"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ボタン下</a:t>
            </a:r>
            <a:r>
              <a:rPr lang="ja-JP" altLang="en-US" b="1" dirty="0">
                <a:latin typeface="メイリオ" panose="020B0604030504040204" pitchFamily="50" charset="-128"/>
                <a:ea typeface="メイリオ" panose="020B0604030504040204" pitchFamily="50" charset="-128"/>
              </a:rPr>
              <a:t>側を押すと</a:t>
            </a:r>
          </a:p>
          <a:p>
            <a:r>
              <a:rPr lang="ja-JP" altLang="en-US" b="1" dirty="0">
                <a:latin typeface="メイリオ" panose="020B0604030504040204" pitchFamily="50" charset="-128"/>
                <a:ea typeface="メイリオ" panose="020B0604030504040204" pitchFamily="50" charset="-128"/>
              </a:rPr>
              <a:t>音が小さくなる</a:t>
            </a:r>
            <a:endParaRPr kumimoji="1" lang="ja-JP" altLang="en-US"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01D63EF4-E368-497C-ACDA-D4B952B86DEB}"/>
              </a:ext>
            </a:extLst>
          </p:cNvPr>
          <p:cNvPicPr>
            <a:picLocks noChangeAspect="1"/>
          </p:cNvPicPr>
          <p:nvPr/>
        </p:nvPicPr>
        <p:blipFill>
          <a:blip r:embed="rId3"/>
          <a:stretch>
            <a:fillRect/>
          </a:stretch>
        </p:blipFill>
        <p:spPr>
          <a:xfrm>
            <a:off x="2589661" y="2724305"/>
            <a:ext cx="530700" cy="4105120"/>
          </a:xfrm>
          <a:prstGeom prst="rect">
            <a:avLst/>
          </a:prstGeom>
        </p:spPr>
      </p:pic>
      <p:sp>
        <p:nvSpPr>
          <p:cNvPr id="20" name="テキスト ボックス 19">
            <a:extLst>
              <a:ext uri="{FF2B5EF4-FFF2-40B4-BE49-F238E27FC236}">
                <a16:creationId xmlns:a16="http://schemas.microsoft.com/office/drawing/2014/main" id="{62A64E10-2460-40D4-BE48-7D62BAF196A1}"/>
              </a:ext>
            </a:extLst>
          </p:cNvPr>
          <p:cNvSpPr txBox="1"/>
          <p:nvPr/>
        </p:nvSpPr>
        <p:spPr>
          <a:xfrm>
            <a:off x="921561" y="4936093"/>
            <a:ext cx="1400050" cy="369332"/>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電源ボタン</a:t>
            </a:r>
          </a:p>
        </p:txBody>
      </p:sp>
      <p:sp>
        <p:nvSpPr>
          <p:cNvPr id="21" name="テキスト ボックス 20">
            <a:extLst>
              <a:ext uri="{FF2B5EF4-FFF2-40B4-BE49-F238E27FC236}">
                <a16:creationId xmlns:a16="http://schemas.microsoft.com/office/drawing/2014/main" id="{16E039C3-A490-4776-9ED6-143A937A91D7}"/>
              </a:ext>
            </a:extLst>
          </p:cNvPr>
          <p:cNvSpPr txBox="1"/>
          <p:nvPr/>
        </p:nvSpPr>
        <p:spPr>
          <a:xfrm>
            <a:off x="907253" y="3241411"/>
            <a:ext cx="1682408" cy="646331"/>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マナーモード</a:t>
            </a:r>
            <a:endParaRPr kumimoji="1" lang="en-US" altLang="ja-JP" b="1" dirty="0">
              <a:latin typeface="BIZ UDゴシック" panose="020B0400000000000000" pitchFamily="49" charset="-128"/>
              <a:ea typeface="BIZ UDゴシック" panose="020B0400000000000000" pitchFamily="49" charset="-128"/>
            </a:endParaRPr>
          </a:p>
          <a:p>
            <a:r>
              <a:rPr lang="en-US" altLang="ja-JP" b="1" dirty="0">
                <a:latin typeface="BIZ UDゴシック" panose="020B0400000000000000" pitchFamily="49" charset="-128"/>
                <a:ea typeface="BIZ UDゴシック" panose="020B0400000000000000" pitchFamily="49" charset="-128"/>
              </a:rPr>
              <a:t>  </a:t>
            </a:r>
            <a:r>
              <a:rPr lang="ja-JP" altLang="en-US" b="1" dirty="0">
                <a:latin typeface="BIZ UDゴシック" panose="020B0400000000000000" pitchFamily="49" charset="-128"/>
                <a:ea typeface="BIZ UDゴシック" panose="020B0400000000000000" pitchFamily="49" charset="-128"/>
              </a:rPr>
              <a:t>ボタン</a:t>
            </a:r>
            <a:endParaRPr kumimoji="1" lang="ja-JP" altLang="en-US" b="1" dirty="0">
              <a:latin typeface="BIZ UDゴシック" panose="020B0400000000000000" pitchFamily="49" charset="-128"/>
              <a:ea typeface="BIZ UDゴシック" panose="020B0400000000000000" pitchFamily="49" charset="-128"/>
            </a:endParaRPr>
          </a:p>
        </p:txBody>
      </p:sp>
      <p:sp>
        <p:nvSpPr>
          <p:cNvPr id="5" name="四角形: 角を丸くする 4">
            <a:extLst>
              <a:ext uri="{FF2B5EF4-FFF2-40B4-BE49-F238E27FC236}">
                <a16:creationId xmlns:a16="http://schemas.microsoft.com/office/drawing/2014/main" id="{CECE6945-D6C6-4A4D-8109-CB9FB25E9980}"/>
              </a:ext>
            </a:extLst>
          </p:cNvPr>
          <p:cNvSpPr/>
          <p:nvPr/>
        </p:nvSpPr>
        <p:spPr>
          <a:xfrm>
            <a:off x="2664000" y="3933825"/>
            <a:ext cx="381000" cy="2590800"/>
          </a:xfrm>
          <a:prstGeom prst="roundRect">
            <a:avLst/>
          </a:prstGeom>
          <a:noFill/>
          <a:ln w="38100">
            <a:solidFill>
              <a:srgbClr val="FF0000"/>
            </a:solidFill>
            <a:prstDash val="sysDot"/>
          </a:ln>
          <a:effectLst>
            <a:glow rad="12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F9218EC0-7788-479E-8C38-70E445337F66}"/>
              </a:ext>
            </a:extLst>
          </p:cNvPr>
          <p:cNvSpPr/>
          <p:nvPr/>
        </p:nvSpPr>
        <p:spPr>
          <a:xfrm>
            <a:off x="2664000" y="3095625"/>
            <a:ext cx="381000" cy="685800"/>
          </a:xfrm>
          <a:prstGeom prst="roundRect">
            <a:avLst/>
          </a:prstGeom>
          <a:noFill/>
          <a:ln w="38100">
            <a:solidFill>
              <a:srgbClr val="FF0000"/>
            </a:solidFill>
            <a:prstDash val="sysDot"/>
          </a:ln>
          <a:effectLst>
            <a:glow rad="12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6F767AC3-85B0-4762-B5FE-4C616E346733}"/>
              </a:ext>
            </a:extLst>
          </p:cNvPr>
          <p:cNvPicPr>
            <a:picLocks noChangeAspect="1"/>
          </p:cNvPicPr>
          <p:nvPr/>
        </p:nvPicPr>
        <p:blipFill>
          <a:blip r:embed="rId4"/>
          <a:stretch>
            <a:fillRect/>
          </a:stretch>
        </p:blipFill>
        <p:spPr>
          <a:xfrm rot="10800000">
            <a:off x="3852016" y="2990868"/>
            <a:ext cx="351684" cy="870418"/>
          </a:xfrm>
          <a:prstGeom prst="rect">
            <a:avLst/>
          </a:prstGeom>
        </p:spPr>
      </p:pic>
      <p:sp>
        <p:nvSpPr>
          <p:cNvPr id="32" name="矢印: 右 31">
            <a:extLst>
              <a:ext uri="{FF2B5EF4-FFF2-40B4-BE49-F238E27FC236}">
                <a16:creationId xmlns:a16="http://schemas.microsoft.com/office/drawing/2014/main" id="{D0CC456B-3FFB-4C26-947F-AB14F1006AD7}"/>
              </a:ext>
            </a:extLst>
          </p:cNvPr>
          <p:cNvSpPr/>
          <p:nvPr/>
        </p:nvSpPr>
        <p:spPr>
          <a:xfrm>
            <a:off x="3271928" y="3248025"/>
            <a:ext cx="474572" cy="19369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C205EA9-0355-4C45-9625-63A86A9ED7E0}"/>
              </a:ext>
            </a:extLst>
          </p:cNvPr>
          <p:cNvSpPr txBox="1"/>
          <p:nvPr/>
        </p:nvSpPr>
        <p:spPr>
          <a:xfrm>
            <a:off x="3441316" y="2267837"/>
            <a:ext cx="1173082"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ボタンを</a:t>
            </a:r>
          </a:p>
          <a:p>
            <a:r>
              <a:rPr lang="ja-JP" altLang="en-US" b="1" dirty="0">
                <a:latin typeface="メイリオ" panose="020B0604030504040204" pitchFamily="50" charset="-128"/>
                <a:ea typeface="メイリオ" panose="020B0604030504040204" pitchFamily="50" charset="-128"/>
              </a:rPr>
              <a:t>左に倒す</a:t>
            </a:r>
            <a:endParaRPr kumimoji="1" lang="ja-JP" altLang="en-US" b="1" dirty="0">
              <a:latin typeface="メイリオ" panose="020B0604030504040204" pitchFamily="50" charset="-128"/>
              <a:ea typeface="メイリオ" panose="020B0604030504040204" pitchFamily="50" charset="-128"/>
            </a:endParaRPr>
          </a:p>
        </p:txBody>
      </p:sp>
      <p:pic>
        <p:nvPicPr>
          <p:cNvPr id="35" name="図 34">
            <a:extLst>
              <a:ext uri="{FF2B5EF4-FFF2-40B4-BE49-F238E27FC236}">
                <a16:creationId xmlns:a16="http://schemas.microsoft.com/office/drawing/2014/main" id="{D6513B88-B550-4BF1-994A-401754722B06}"/>
              </a:ext>
            </a:extLst>
          </p:cNvPr>
          <p:cNvPicPr>
            <a:picLocks noChangeAspect="1"/>
          </p:cNvPicPr>
          <p:nvPr/>
        </p:nvPicPr>
        <p:blipFill>
          <a:blip r:embed="rId5"/>
          <a:stretch>
            <a:fillRect/>
          </a:stretch>
        </p:blipFill>
        <p:spPr>
          <a:xfrm>
            <a:off x="5194300" y="2930554"/>
            <a:ext cx="2217612" cy="914479"/>
          </a:xfrm>
          <a:prstGeom prst="rect">
            <a:avLst/>
          </a:prstGeom>
        </p:spPr>
      </p:pic>
      <p:cxnSp>
        <p:nvCxnSpPr>
          <p:cNvPr id="37" name="直線矢印コネクタ 36">
            <a:extLst>
              <a:ext uri="{FF2B5EF4-FFF2-40B4-BE49-F238E27FC236}">
                <a16:creationId xmlns:a16="http://schemas.microsoft.com/office/drawing/2014/main" id="{D5E1E8F3-0411-4F79-8603-BF72AF497EAB}"/>
              </a:ext>
            </a:extLst>
          </p:cNvPr>
          <p:cNvCxnSpPr/>
          <p:nvPr/>
        </p:nvCxnSpPr>
        <p:spPr>
          <a:xfrm>
            <a:off x="4508500" y="3344870"/>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273282F-F7A9-4276-8A46-3D697D621F36}"/>
              </a:ext>
            </a:extLst>
          </p:cNvPr>
          <p:cNvSpPr txBox="1"/>
          <p:nvPr/>
        </p:nvSpPr>
        <p:spPr>
          <a:xfrm>
            <a:off x="5118100" y="2348873"/>
            <a:ext cx="2318429" cy="369332"/>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マナーモード</a:t>
            </a:r>
            <a:r>
              <a:rPr lang="ja-JP" altLang="en-US" b="1" dirty="0">
                <a:latin typeface="BIZ UDゴシック" panose="020B0400000000000000" pitchFamily="49" charset="-128"/>
                <a:ea typeface="BIZ UDゴシック" panose="020B0400000000000000" pitchFamily="49" charset="-128"/>
              </a:rPr>
              <a:t>に設定</a:t>
            </a:r>
            <a:endParaRPr kumimoji="1" lang="ja-JP" altLang="en-US" b="1"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2C29DE0C-8421-4AAB-A8D5-5C07F16808EF}"/>
              </a:ext>
            </a:extLst>
          </p:cNvPr>
          <p:cNvPicPr>
            <a:picLocks noChangeAspect="1"/>
          </p:cNvPicPr>
          <p:nvPr/>
        </p:nvPicPr>
        <p:blipFill>
          <a:blip r:embed="rId6"/>
          <a:stretch>
            <a:fillRect/>
          </a:stretch>
        </p:blipFill>
        <p:spPr>
          <a:xfrm>
            <a:off x="6651815" y="4091584"/>
            <a:ext cx="1199770" cy="893706"/>
          </a:xfrm>
          <a:prstGeom prst="rect">
            <a:avLst/>
          </a:prstGeom>
        </p:spPr>
      </p:pic>
      <p:pic>
        <p:nvPicPr>
          <p:cNvPr id="12" name="図 11">
            <a:extLst>
              <a:ext uri="{FF2B5EF4-FFF2-40B4-BE49-F238E27FC236}">
                <a16:creationId xmlns:a16="http://schemas.microsoft.com/office/drawing/2014/main" id="{2C5D560C-3C8A-4C70-AC13-E5D56026F980}"/>
              </a:ext>
            </a:extLst>
          </p:cNvPr>
          <p:cNvPicPr>
            <a:picLocks noChangeAspect="1"/>
          </p:cNvPicPr>
          <p:nvPr/>
        </p:nvPicPr>
        <p:blipFill>
          <a:blip r:embed="rId7"/>
          <a:stretch>
            <a:fillRect/>
          </a:stretch>
        </p:blipFill>
        <p:spPr>
          <a:xfrm>
            <a:off x="6655550" y="5521264"/>
            <a:ext cx="1196035" cy="866231"/>
          </a:xfrm>
          <a:prstGeom prst="rect">
            <a:avLst/>
          </a:prstGeom>
        </p:spPr>
      </p:pic>
    </p:spTree>
    <p:extLst>
      <p:ext uri="{BB962C8B-B14F-4D97-AF65-F5344CB8AC3E}">
        <p14:creationId xmlns:p14="http://schemas.microsoft.com/office/powerpoint/2010/main" val="11345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000" y="540000"/>
            <a:ext cx="1116309" cy="659605"/>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2-C</a:t>
            </a:r>
            <a:endParaRPr lang="en-US"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6000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ボタン操作の仕方</a:t>
            </a:r>
          </a:p>
          <a:p>
            <a:r>
              <a:rPr lang="ja-JP" altLang="en-US" dirty="0"/>
              <a:t>ホームボタン</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6592167" cy="463846"/>
          </a:xfrm>
        </p:spPr>
        <p:txBody>
          <a:bodyPr wrap="none" lIns="90000" tIns="46800" rIns="90000" bIns="46800">
            <a:spAutoFit/>
          </a:bodyPr>
          <a:lstStyle/>
          <a:p>
            <a:r>
              <a:rPr lang="ja-JP" altLang="en-US" sz="2400" dirty="0"/>
              <a:t>ホーム画面に戻るには（</a:t>
            </a:r>
            <a:r>
              <a:rPr lang="en-US" altLang="ja-JP" sz="2400" dirty="0"/>
              <a:t>iPhone6</a:t>
            </a:r>
            <a:r>
              <a:rPr lang="ja-JP" altLang="en-US" sz="2400" dirty="0"/>
              <a:t>～</a:t>
            </a:r>
            <a:r>
              <a:rPr lang="en-US" altLang="ja-JP" sz="2400" dirty="0"/>
              <a:t>8,SE2</a:t>
            </a:r>
            <a:r>
              <a:rPr lang="ja-JP" altLang="en-US" sz="2400" dirty="0"/>
              <a:t>）</a:t>
            </a:r>
          </a:p>
        </p:txBody>
      </p:sp>
      <p:sp>
        <p:nvSpPr>
          <p:cNvPr id="17" name="テキスト ボックス 16">
            <a:extLst>
              <a:ext uri="{FF2B5EF4-FFF2-40B4-BE49-F238E27FC236}">
                <a16:creationId xmlns:a16="http://schemas.microsoft.com/office/drawing/2014/main" id="{63314E29-A343-4DE0-B7FC-16DABD56A4BC}"/>
              </a:ext>
            </a:extLst>
          </p:cNvPr>
          <p:cNvSpPr txBox="1"/>
          <p:nvPr/>
        </p:nvSpPr>
        <p:spPr>
          <a:xfrm>
            <a:off x="1728000" y="2239600"/>
            <a:ext cx="1338828"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ホーム画面</a:t>
            </a:r>
            <a:endParaRPr kumimoji="1" lang="ja-JP" altLang="en-US"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73DD9FC9-0773-4D67-8164-93CEAFC5970F}"/>
              </a:ext>
            </a:extLst>
          </p:cNvPr>
          <p:cNvSpPr txBox="1"/>
          <p:nvPr/>
        </p:nvSpPr>
        <p:spPr>
          <a:xfrm>
            <a:off x="1755923" y="6753225"/>
            <a:ext cx="1415772" cy="338554"/>
          </a:xfrm>
          <a:prstGeom prst="rect">
            <a:avLst/>
          </a:prstGeom>
          <a:solidFill>
            <a:schemeClr val="bg1"/>
          </a:solid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ホームボタン</a:t>
            </a:r>
          </a:p>
        </p:txBody>
      </p:sp>
      <p:sp>
        <p:nvSpPr>
          <p:cNvPr id="21" name="矢印: 右 20">
            <a:extLst>
              <a:ext uri="{FF2B5EF4-FFF2-40B4-BE49-F238E27FC236}">
                <a16:creationId xmlns:a16="http://schemas.microsoft.com/office/drawing/2014/main" id="{190C9CF2-CB0F-43E8-B176-1468DFF46902}"/>
              </a:ext>
            </a:extLst>
          </p:cNvPr>
          <p:cNvSpPr/>
          <p:nvPr/>
        </p:nvSpPr>
        <p:spPr>
          <a:xfrm>
            <a:off x="6624000" y="4140000"/>
            <a:ext cx="869367"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CCDA509-B62C-45F7-9FFB-4D21D997DF53}"/>
              </a:ext>
            </a:extLst>
          </p:cNvPr>
          <p:cNvSpPr txBox="1"/>
          <p:nvPr/>
        </p:nvSpPr>
        <p:spPr>
          <a:xfrm>
            <a:off x="4575323" y="6262271"/>
            <a:ext cx="203132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ホームボタンを押す</a:t>
            </a:r>
          </a:p>
        </p:txBody>
      </p:sp>
      <p:grpSp>
        <p:nvGrpSpPr>
          <p:cNvPr id="14" name="グループ化 13">
            <a:extLst>
              <a:ext uri="{FF2B5EF4-FFF2-40B4-BE49-F238E27FC236}">
                <a16:creationId xmlns:a16="http://schemas.microsoft.com/office/drawing/2014/main" id="{DEB5713B-41A5-4013-A3AB-4C7CB8B6EADA}"/>
              </a:ext>
            </a:extLst>
          </p:cNvPr>
          <p:cNvGrpSpPr/>
          <p:nvPr/>
        </p:nvGrpSpPr>
        <p:grpSpPr>
          <a:xfrm>
            <a:off x="1460500" y="2700000"/>
            <a:ext cx="1971823" cy="3943644"/>
            <a:chOff x="1927077" y="2733381"/>
            <a:chExt cx="1971823" cy="3943644"/>
          </a:xfrm>
        </p:grpSpPr>
        <p:sp>
          <p:nvSpPr>
            <p:cNvPr id="5" name="四角形: 角を丸くする 4">
              <a:extLst>
                <a:ext uri="{FF2B5EF4-FFF2-40B4-BE49-F238E27FC236}">
                  <a16:creationId xmlns:a16="http://schemas.microsoft.com/office/drawing/2014/main" id="{3DC52B62-D747-4C6E-B9E3-0492BF523B31}"/>
                </a:ext>
              </a:extLst>
            </p:cNvPr>
            <p:cNvSpPr/>
            <p:nvPr/>
          </p:nvSpPr>
          <p:spPr>
            <a:xfrm>
              <a:off x="2618009" y="6187731"/>
              <a:ext cx="417590" cy="272207"/>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DE2727A4-5B07-4DE9-BEB8-D518A8261B0B}"/>
                </a:ext>
              </a:extLst>
            </p:cNvPr>
            <p:cNvGrpSpPr/>
            <p:nvPr/>
          </p:nvGrpSpPr>
          <p:grpSpPr>
            <a:xfrm>
              <a:off x="1927077" y="2733381"/>
              <a:ext cx="1971823" cy="3943644"/>
              <a:chOff x="1108042" y="2746115"/>
              <a:chExt cx="1971823" cy="3943644"/>
            </a:xfrm>
          </p:grpSpPr>
          <p:pic>
            <p:nvPicPr>
              <p:cNvPr id="24" name="図 23">
                <a:extLst>
                  <a:ext uri="{FF2B5EF4-FFF2-40B4-BE49-F238E27FC236}">
                    <a16:creationId xmlns:a16="http://schemas.microsoft.com/office/drawing/2014/main" id="{8C41A1D4-233C-430F-B355-DDF8272C7824}"/>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29" name="正方形/長方形 28">
                <a:extLst>
                  <a:ext uri="{FF2B5EF4-FFF2-40B4-BE49-F238E27FC236}">
                    <a16:creationId xmlns:a16="http://schemas.microsoft.com/office/drawing/2014/main" id="{EEE1CA8B-62E2-4834-87CD-9AECBA5BFEBE}"/>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a:extLst>
                <a:ext uri="{FF2B5EF4-FFF2-40B4-BE49-F238E27FC236}">
                  <a16:creationId xmlns:a16="http://schemas.microsoft.com/office/drawing/2014/main" id="{C119CD87-3CA2-4CF2-85D2-07FC2DF2648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69581" y="3186455"/>
              <a:ext cx="1663200" cy="3005776"/>
            </a:xfrm>
            <a:prstGeom prst="rect">
              <a:avLst/>
            </a:prstGeom>
          </p:spPr>
        </p:pic>
      </p:grpSp>
      <p:grpSp>
        <p:nvGrpSpPr>
          <p:cNvPr id="37" name="グループ化 36">
            <a:extLst>
              <a:ext uri="{FF2B5EF4-FFF2-40B4-BE49-F238E27FC236}">
                <a16:creationId xmlns:a16="http://schemas.microsoft.com/office/drawing/2014/main" id="{11034A8C-D0E3-4315-82CC-625D759DE221}"/>
              </a:ext>
            </a:extLst>
          </p:cNvPr>
          <p:cNvGrpSpPr/>
          <p:nvPr/>
        </p:nvGrpSpPr>
        <p:grpSpPr>
          <a:xfrm>
            <a:off x="7629272" y="2711265"/>
            <a:ext cx="1774432" cy="3476466"/>
            <a:chOff x="1927077" y="2733381"/>
            <a:chExt cx="1971823" cy="3943644"/>
          </a:xfrm>
        </p:grpSpPr>
        <p:sp>
          <p:nvSpPr>
            <p:cNvPr id="38" name="四角形: 角を丸くする 37">
              <a:extLst>
                <a:ext uri="{FF2B5EF4-FFF2-40B4-BE49-F238E27FC236}">
                  <a16:creationId xmlns:a16="http://schemas.microsoft.com/office/drawing/2014/main" id="{7A1E95D8-B716-4E37-8D16-DC2EAB3F1663}"/>
                </a:ext>
              </a:extLst>
            </p:cNvPr>
            <p:cNvSpPr/>
            <p:nvPr/>
          </p:nvSpPr>
          <p:spPr>
            <a:xfrm>
              <a:off x="2618009" y="6187731"/>
              <a:ext cx="417590" cy="272207"/>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F7EAB010-09D5-4AF6-99F6-261757E64475}"/>
                </a:ext>
              </a:extLst>
            </p:cNvPr>
            <p:cNvGrpSpPr/>
            <p:nvPr/>
          </p:nvGrpSpPr>
          <p:grpSpPr>
            <a:xfrm>
              <a:off x="1927077" y="2733381"/>
              <a:ext cx="1971823" cy="3943644"/>
              <a:chOff x="1108042" y="2746115"/>
              <a:chExt cx="1971823" cy="3943644"/>
            </a:xfrm>
          </p:grpSpPr>
          <p:pic>
            <p:nvPicPr>
              <p:cNvPr id="41" name="図 40">
                <a:extLst>
                  <a:ext uri="{FF2B5EF4-FFF2-40B4-BE49-F238E27FC236}">
                    <a16:creationId xmlns:a16="http://schemas.microsoft.com/office/drawing/2014/main" id="{607A51B8-521F-4980-BB99-4DAC28523965}"/>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42" name="正方形/長方形 41">
                <a:extLst>
                  <a:ext uri="{FF2B5EF4-FFF2-40B4-BE49-F238E27FC236}">
                    <a16:creationId xmlns:a16="http://schemas.microsoft.com/office/drawing/2014/main" id="{8BA21915-AF61-40AB-A26F-4D96D23882F1}"/>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0" name="図 39">
              <a:extLst>
                <a:ext uri="{FF2B5EF4-FFF2-40B4-BE49-F238E27FC236}">
                  <a16:creationId xmlns:a16="http://schemas.microsoft.com/office/drawing/2014/main" id="{C2E665BD-75C1-4E70-9C9D-898E169499A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069581" y="3186455"/>
              <a:ext cx="1663200" cy="3005776"/>
            </a:xfrm>
            <a:prstGeom prst="rect">
              <a:avLst/>
            </a:prstGeom>
          </p:spPr>
        </p:pic>
      </p:grpSp>
      <p:sp>
        <p:nvSpPr>
          <p:cNvPr id="44" name="テキスト ボックス 43">
            <a:extLst>
              <a:ext uri="{FF2B5EF4-FFF2-40B4-BE49-F238E27FC236}">
                <a16:creationId xmlns:a16="http://schemas.microsoft.com/office/drawing/2014/main" id="{36F05433-1F39-40CE-8A17-8D67A9C391E1}"/>
              </a:ext>
            </a:extLst>
          </p:cNvPr>
          <p:cNvSpPr txBox="1"/>
          <p:nvPr/>
        </p:nvSpPr>
        <p:spPr>
          <a:xfrm>
            <a:off x="4753423" y="1980000"/>
            <a:ext cx="433965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使用したアプリを終了する際は</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ホームボタンを押して</a:t>
            </a:r>
            <a:r>
              <a:rPr lang="ja-JP" altLang="en-US" b="1" dirty="0">
                <a:latin typeface="メイリオ" panose="020B0604030504040204" pitchFamily="50" charset="-128"/>
                <a:ea typeface="メイリオ" panose="020B0604030504040204" pitchFamily="50" charset="-128"/>
              </a:rPr>
              <a:t>ホーム画面に戻る</a:t>
            </a:r>
            <a:endParaRPr kumimoji="1" lang="ja-JP" altLang="en-US" b="1" dirty="0">
              <a:latin typeface="メイリオ" panose="020B0604030504040204" pitchFamily="50" charset="-128"/>
              <a:ea typeface="メイリオ" panose="020B0604030504040204" pitchFamily="50" charset="-128"/>
            </a:endParaRPr>
          </a:p>
        </p:txBody>
      </p:sp>
      <p:sp>
        <p:nvSpPr>
          <p:cNvPr id="48" name="四角形: 角を丸くする 47">
            <a:extLst>
              <a:ext uri="{FF2B5EF4-FFF2-40B4-BE49-F238E27FC236}">
                <a16:creationId xmlns:a16="http://schemas.microsoft.com/office/drawing/2014/main" id="{9DA789D5-D610-456F-B893-D091CC6F7E6B}"/>
              </a:ext>
            </a:extLst>
          </p:cNvPr>
          <p:cNvSpPr/>
          <p:nvPr/>
        </p:nvSpPr>
        <p:spPr>
          <a:xfrm>
            <a:off x="5498546" y="5832767"/>
            <a:ext cx="377370" cy="27857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5C3800AA-BA63-4069-BD76-1486735B9E94}"/>
              </a:ext>
            </a:extLst>
          </p:cNvPr>
          <p:cNvGrpSpPr/>
          <p:nvPr/>
        </p:nvGrpSpPr>
        <p:grpSpPr>
          <a:xfrm>
            <a:off x="4727723" y="2756330"/>
            <a:ext cx="1774432" cy="3441830"/>
            <a:chOff x="5298668" y="2756330"/>
            <a:chExt cx="1774432" cy="3441830"/>
          </a:xfrm>
        </p:grpSpPr>
        <p:grpSp>
          <p:nvGrpSpPr>
            <p:cNvPr id="45" name="グループ化 44">
              <a:extLst>
                <a:ext uri="{FF2B5EF4-FFF2-40B4-BE49-F238E27FC236}">
                  <a16:creationId xmlns:a16="http://schemas.microsoft.com/office/drawing/2014/main" id="{FB6E795D-2CE5-4F75-BC2E-CCBEE76D17A4}"/>
                </a:ext>
              </a:extLst>
            </p:cNvPr>
            <p:cNvGrpSpPr/>
            <p:nvPr/>
          </p:nvGrpSpPr>
          <p:grpSpPr>
            <a:xfrm>
              <a:off x="5298668" y="2756330"/>
              <a:ext cx="1774432" cy="3441830"/>
              <a:chOff x="1108042" y="2746115"/>
              <a:chExt cx="1971823" cy="3943644"/>
            </a:xfrm>
          </p:grpSpPr>
          <p:pic>
            <p:nvPicPr>
              <p:cNvPr id="46" name="図 45">
                <a:extLst>
                  <a:ext uri="{FF2B5EF4-FFF2-40B4-BE49-F238E27FC236}">
                    <a16:creationId xmlns:a16="http://schemas.microsoft.com/office/drawing/2014/main" id="{4E676A6F-33D2-4627-8FF5-9EF627A67E51}"/>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47" name="正方形/長方形 46">
                <a:extLst>
                  <a:ext uri="{FF2B5EF4-FFF2-40B4-BE49-F238E27FC236}">
                    <a16:creationId xmlns:a16="http://schemas.microsoft.com/office/drawing/2014/main" id="{C7F0B826-6868-4732-8F60-0A3F8DF05FA9}"/>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 name="図 48">
              <a:extLst>
                <a:ext uri="{FF2B5EF4-FFF2-40B4-BE49-F238E27FC236}">
                  <a16:creationId xmlns:a16="http://schemas.microsoft.com/office/drawing/2014/main" id="{5C0BE01C-8D32-47B9-A47B-1BBB6B9146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2666" y="3127870"/>
              <a:ext cx="1536774" cy="2702653"/>
            </a:xfrm>
            <a:prstGeom prst="rect">
              <a:avLst/>
            </a:prstGeom>
          </p:spPr>
        </p:pic>
      </p:grpSp>
      <p:sp>
        <p:nvSpPr>
          <p:cNvPr id="35" name="四角形: 角を丸くする 34">
            <a:extLst>
              <a:ext uri="{FF2B5EF4-FFF2-40B4-BE49-F238E27FC236}">
                <a16:creationId xmlns:a16="http://schemas.microsoft.com/office/drawing/2014/main" id="{3BD89F8E-F91F-4265-9B21-974F1F63C554}"/>
              </a:ext>
            </a:extLst>
          </p:cNvPr>
          <p:cNvSpPr/>
          <p:nvPr/>
        </p:nvSpPr>
        <p:spPr>
          <a:xfrm>
            <a:off x="5408887" y="5810335"/>
            <a:ext cx="396000" cy="288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コネクタ: カギ線 35">
            <a:extLst>
              <a:ext uri="{FF2B5EF4-FFF2-40B4-BE49-F238E27FC236}">
                <a16:creationId xmlns:a16="http://schemas.microsoft.com/office/drawing/2014/main" id="{2786ECA2-D722-48BE-9253-D7CB91065ECB}"/>
              </a:ext>
            </a:extLst>
          </p:cNvPr>
          <p:cNvCxnSpPr>
            <a:cxnSpLocks/>
          </p:cNvCxnSpPr>
          <p:nvPr/>
        </p:nvCxnSpPr>
        <p:spPr>
          <a:xfrm rot="16200000">
            <a:off x="2047022" y="6328591"/>
            <a:ext cx="360000" cy="468000"/>
          </a:xfrm>
          <a:prstGeom prst="bentConnector3">
            <a:avLst>
              <a:gd name="adj1" fmla="val 9914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16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000" y="540000"/>
            <a:ext cx="1116309" cy="65960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2-C</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6000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ボタン操作の仕方</a:t>
            </a:r>
          </a:p>
          <a:p>
            <a:r>
              <a:rPr lang="ja-JP" altLang="en-US" dirty="0"/>
              <a:t>ホームボタン</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5832344" cy="463846"/>
          </a:xfrm>
        </p:spPr>
        <p:txBody>
          <a:bodyPr wrap="none" lIns="90000" tIns="46800" rIns="90000" bIns="46800">
            <a:spAutoFit/>
          </a:bodyPr>
          <a:lstStyle/>
          <a:p>
            <a:r>
              <a:rPr lang="ja-JP" altLang="en-US" sz="2400" dirty="0"/>
              <a:t>ホーム画面に戻るには（</a:t>
            </a:r>
            <a:r>
              <a:rPr lang="en-US" altLang="ja-JP" sz="2400" dirty="0" err="1"/>
              <a:t>iPhoneX</a:t>
            </a:r>
            <a:r>
              <a:rPr lang="ja-JP" altLang="en-US" sz="2400" dirty="0"/>
              <a:t>以降）</a:t>
            </a:r>
          </a:p>
        </p:txBody>
      </p:sp>
      <p:sp>
        <p:nvSpPr>
          <p:cNvPr id="17" name="テキスト ボックス 16">
            <a:extLst>
              <a:ext uri="{FF2B5EF4-FFF2-40B4-BE49-F238E27FC236}">
                <a16:creationId xmlns:a16="http://schemas.microsoft.com/office/drawing/2014/main" id="{63314E29-A343-4DE0-B7FC-16DABD56A4BC}"/>
              </a:ext>
            </a:extLst>
          </p:cNvPr>
          <p:cNvSpPr txBox="1"/>
          <p:nvPr/>
        </p:nvSpPr>
        <p:spPr>
          <a:xfrm>
            <a:off x="1728000" y="2239600"/>
            <a:ext cx="1338828"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ホーム画面</a:t>
            </a:r>
            <a:endParaRPr kumimoji="1" lang="ja-JP" altLang="en-US"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104C188-D0D7-4321-9A36-6022E15DA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2678228"/>
            <a:ext cx="2170763" cy="4100835"/>
          </a:xfrm>
          <a:prstGeom prst="rect">
            <a:avLst/>
          </a:prstGeom>
        </p:spPr>
      </p:pic>
      <p:pic>
        <p:nvPicPr>
          <p:cNvPr id="34" name="図 33">
            <a:extLst>
              <a:ext uri="{FF2B5EF4-FFF2-40B4-BE49-F238E27FC236}">
                <a16:creationId xmlns:a16="http://schemas.microsoft.com/office/drawing/2014/main" id="{BFF28889-0D34-4404-81E9-9D728F9AC881}"/>
              </a:ext>
            </a:extLst>
          </p:cNvPr>
          <p:cNvPicPr>
            <a:picLocks noChangeAspect="1"/>
          </p:cNvPicPr>
          <p:nvPr/>
        </p:nvPicPr>
        <p:blipFill>
          <a:blip r:embed="rId4"/>
          <a:stretch>
            <a:fillRect/>
          </a:stretch>
        </p:blipFill>
        <p:spPr>
          <a:xfrm>
            <a:off x="4584100" y="2700000"/>
            <a:ext cx="1950888" cy="3680456"/>
          </a:xfrm>
          <a:prstGeom prst="rect">
            <a:avLst/>
          </a:prstGeom>
        </p:spPr>
      </p:pic>
      <p:sp>
        <p:nvSpPr>
          <p:cNvPr id="36" name="テキスト ボックス 35">
            <a:extLst>
              <a:ext uri="{FF2B5EF4-FFF2-40B4-BE49-F238E27FC236}">
                <a16:creationId xmlns:a16="http://schemas.microsoft.com/office/drawing/2014/main" id="{4D338B4B-5206-4E8F-9505-60D36F99D87B}"/>
              </a:ext>
            </a:extLst>
          </p:cNvPr>
          <p:cNvSpPr txBox="1"/>
          <p:nvPr/>
        </p:nvSpPr>
        <p:spPr>
          <a:xfrm>
            <a:off x="4752000" y="1980000"/>
            <a:ext cx="433965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使用したアプリを終了する際は一番下の</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黒い線を下から上にスワイプ</a:t>
            </a:r>
          </a:p>
        </p:txBody>
      </p:sp>
      <p:sp>
        <p:nvSpPr>
          <p:cNvPr id="43" name="四角形: 角を丸くする 42">
            <a:extLst>
              <a:ext uri="{FF2B5EF4-FFF2-40B4-BE49-F238E27FC236}">
                <a16:creationId xmlns:a16="http://schemas.microsoft.com/office/drawing/2014/main" id="{E3F8A8EB-BC68-4BFB-A53D-0633CEBF6A30}"/>
              </a:ext>
            </a:extLst>
          </p:cNvPr>
          <p:cNvSpPr/>
          <p:nvPr/>
        </p:nvSpPr>
        <p:spPr>
          <a:xfrm>
            <a:off x="5081511" y="5953751"/>
            <a:ext cx="973957" cy="381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上 43">
            <a:extLst>
              <a:ext uri="{FF2B5EF4-FFF2-40B4-BE49-F238E27FC236}">
                <a16:creationId xmlns:a16="http://schemas.microsoft.com/office/drawing/2014/main" id="{AD657ECF-7905-4F2C-9DBE-C5EB36BF6EBE}"/>
              </a:ext>
            </a:extLst>
          </p:cNvPr>
          <p:cNvSpPr/>
          <p:nvPr/>
        </p:nvSpPr>
        <p:spPr>
          <a:xfrm>
            <a:off x="5388200" y="4600262"/>
            <a:ext cx="364543" cy="1467163"/>
          </a:xfrm>
          <a:prstGeom prst="upArrow">
            <a:avLst/>
          </a:prstGeom>
          <a:gradFill flip="none" rotWithShape="1">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8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tileRect/>
          </a:gradFill>
          <a:ln>
            <a:noFill/>
          </a:ln>
          <a:effectLst>
            <a:glow rad="254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5" name="Picture 4" descr="人差し指を立てた手のイラスト（甲）">
            <a:extLst>
              <a:ext uri="{FF2B5EF4-FFF2-40B4-BE49-F238E27FC236}">
                <a16:creationId xmlns:a16="http://schemas.microsoft.com/office/drawing/2014/main" id="{FB47541B-50CA-4F60-A182-ED0729E496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711858">
            <a:off x="5640859" y="4968726"/>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pic>
        <p:nvPicPr>
          <p:cNvPr id="46" name="図 45">
            <a:extLst>
              <a:ext uri="{FF2B5EF4-FFF2-40B4-BE49-F238E27FC236}">
                <a16:creationId xmlns:a16="http://schemas.microsoft.com/office/drawing/2014/main" id="{48BE29FC-7E25-4C1F-A9E3-CE848C6AB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975" y="2689114"/>
            <a:ext cx="2026467" cy="3828243"/>
          </a:xfrm>
          <a:prstGeom prst="rect">
            <a:avLst/>
          </a:prstGeom>
        </p:spPr>
      </p:pic>
      <p:sp>
        <p:nvSpPr>
          <p:cNvPr id="21" name="矢印: 右 20">
            <a:extLst>
              <a:ext uri="{FF2B5EF4-FFF2-40B4-BE49-F238E27FC236}">
                <a16:creationId xmlns:a16="http://schemas.microsoft.com/office/drawing/2014/main" id="{190C9CF2-CB0F-43E8-B176-1468DFF46902}"/>
              </a:ext>
            </a:extLst>
          </p:cNvPr>
          <p:cNvSpPr/>
          <p:nvPr/>
        </p:nvSpPr>
        <p:spPr>
          <a:xfrm>
            <a:off x="6624000" y="4141180"/>
            <a:ext cx="869367"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808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0E3065-9DD7-4EE4-A524-0C3FC4B378F4}"/>
              </a:ext>
            </a:extLst>
          </p:cNvPr>
          <p:cNvPicPr>
            <a:picLocks noChangeAspect="1"/>
          </p:cNvPicPr>
          <p:nvPr/>
        </p:nvPicPr>
        <p:blipFill>
          <a:blip r:embed="rId3"/>
          <a:stretch>
            <a:fillRect/>
          </a:stretch>
        </p:blipFill>
        <p:spPr>
          <a:xfrm>
            <a:off x="1608472" y="3537511"/>
            <a:ext cx="2735817" cy="853514"/>
          </a:xfrm>
          <a:prstGeom prst="rect">
            <a:avLst/>
          </a:prstGeom>
        </p:spPr>
      </p:pic>
      <p:sp>
        <p:nvSpPr>
          <p:cNvPr id="4" name="Title 1"/>
          <p:cNvSpPr txBox="1">
            <a:spLocks/>
          </p:cNvSpPr>
          <p:nvPr/>
        </p:nvSpPr>
        <p:spPr>
          <a:xfrm>
            <a:off x="900000" y="540000"/>
            <a:ext cx="1167605" cy="659605"/>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2-D</a:t>
            </a:r>
            <a:endParaRPr lang="en-US"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6000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ボタン操作の仕方</a:t>
            </a:r>
          </a:p>
          <a:p>
            <a:r>
              <a:rPr lang="ja-JP" altLang="en-US" dirty="0"/>
              <a:t>ステータスバー</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9324851" cy="833178"/>
          </a:xfrm>
        </p:spPr>
        <p:txBody>
          <a:bodyPr wrap="square" lIns="90000" tIns="46800" rIns="90000" bIns="46800">
            <a:spAutoFit/>
          </a:bodyPr>
          <a:lstStyle/>
          <a:p>
            <a:r>
              <a:rPr lang="ja-JP" altLang="en-US" sz="2400" dirty="0"/>
              <a:t>ステータスバーとは画面の一番上に表示されていて、各種の情報や通知が来ていることを知らせてくれます。</a:t>
            </a:r>
          </a:p>
        </p:txBody>
      </p:sp>
      <p:sp>
        <p:nvSpPr>
          <p:cNvPr id="5" name="テキスト ボックス 4">
            <a:extLst>
              <a:ext uri="{FF2B5EF4-FFF2-40B4-BE49-F238E27FC236}">
                <a16:creationId xmlns:a16="http://schemas.microsoft.com/office/drawing/2014/main" id="{1474EFFE-92A9-4AFF-8F60-9A80F4093D93}"/>
              </a:ext>
            </a:extLst>
          </p:cNvPr>
          <p:cNvSpPr txBox="1"/>
          <p:nvPr/>
        </p:nvSpPr>
        <p:spPr>
          <a:xfrm>
            <a:off x="1993900" y="4937538"/>
            <a:ext cx="2113079"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a:t>
            </a:r>
            <a:r>
              <a:rPr kumimoji="1" lang="en-US" altLang="ja-JP" b="1" dirty="0" err="1">
                <a:latin typeface="メイリオ" panose="020B0604030504040204" pitchFamily="50" charset="-128"/>
                <a:ea typeface="メイリオ" panose="020B0604030504040204" pitchFamily="50" charset="-128"/>
              </a:rPr>
              <a:t>iPhoneX</a:t>
            </a:r>
            <a:r>
              <a:rPr kumimoji="1" lang="ja-JP" altLang="en-US" b="1" dirty="0">
                <a:latin typeface="メイリオ" panose="020B0604030504040204" pitchFamily="50" charset="-128"/>
                <a:ea typeface="メイリオ" panose="020B0604030504040204" pitchFamily="50" charset="-128"/>
              </a:rPr>
              <a:t>以降］</a:t>
            </a:r>
          </a:p>
        </p:txBody>
      </p:sp>
      <p:sp>
        <p:nvSpPr>
          <p:cNvPr id="10" name="テキスト ボックス 9">
            <a:extLst>
              <a:ext uri="{FF2B5EF4-FFF2-40B4-BE49-F238E27FC236}">
                <a16:creationId xmlns:a16="http://schemas.microsoft.com/office/drawing/2014/main" id="{F4E286B1-A954-41F6-9A73-82FB338B6DB5}"/>
              </a:ext>
            </a:extLst>
          </p:cNvPr>
          <p:cNvSpPr txBox="1"/>
          <p:nvPr/>
        </p:nvSpPr>
        <p:spPr>
          <a:xfrm>
            <a:off x="2222500" y="2636527"/>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ステータスバー</a:t>
            </a:r>
          </a:p>
        </p:txBody>
      </p:sp>
      <p:sp>
        <p:nvSpPr>
          <p:cNvPr id="19" name="テキスト ボックス 18">
            <a:extLst>
              <a:ext uri="{FF2B5EF4-FFF2-40B4-BE49-F238E27FC236}">
                <a16:creationId xmlns:a16="http://schemas.microsoft.com/office/drawing/2014/main" id="{C791400B-8B74-4E95-A431-BF8696E9833C}"/>
              </a:ext>
            </a:extLst>
          </p:cNvPr>
          <p:cNvSpPr txBox="1"/>
          <p:nvPr/>
        </p:nvSpPr>
        <p:spPr>
          <a:xfrm>
            <a:off x="6983082" y="5291394"/>
            <a:ext cx="1945018"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アラームが設定</a:t>
            </a:r>
          </a:p>
        </p:txBody>
      </p:sp>
      <p:sp>
        <p:nvSpPr>
          <p:cNvPr id="22" name="テキスト ボックス 21">
            <a:extLst>
              <a:ext uri="{FF2B5EF4-FFF2-40B4-BE49-F238E27FC236}">
                <a16:creationId xmlns:a16="http://schemas.microsoft.com/office/drawing/2014/main" id="{2806F4C7-21E0-4CB3-A103-B339427CDD82}"/>
              </a:ext>
            </a:extLst>
          </p:cNvPr>
          <p:cNvSpPr txBox="1"/>
          <p:nvPr/>
        </p:nvSpPr>
        <p:spPr>
          <a:xfrm>
            <a:off x="6870700" y="3747671"/>
            <a:ext cx="3314700" cy="338554"/>
          </a:xfrm>
          <a:prstGeom prst="rect">
            <a:avLst/>
          </a:prstGeom>
          <a:noFill/>
        </p:spPr>
        <p:txBody>
          <a:bodyPr wrap="square" rtlCol="0">
            <a:spAutoFit/>
          </a:bodyPr>
          <a:lstStyle/>
          <a:p>
            <a:r>
              <a:rPr kumimoji="1" lang="en-US" altLang="ja-JP" sz="1600" b="1" dirty="0">
                <a:latin typeface="メイリオ" panose="020B0604030504040204" pitchFamily="50" charset="-128"/>
                <a:ea typeface="メイリオ" panose="020B0604030504040204" pitchFamily="50" charset="-128"/>
              </a:rPr>
              <a:t>Wi-Fi</a:t>
            </a:r>
            <a:r>
              <a:rPr kumimoji="1" lang="ja-JP" altLang="en-US" sz="1600" b="1" dirty="0">
                <a:latin typeface="メイリオ" panose="020B0604030504040204" pitchFamily="50" charset="-128"/>
                <a:ea typeface="メイリオ" panose="020B0604030504040204" pitchFamily="50" charset="-128"/>
              </a:rPr>
              <a:t>のステータス状況</a:t>
            </a:r>
          </a:p>
        </p:txBody>
      </p:sp>
      <p:sp>
        <p:nvSpPr>
          <p:cNvPr id="23" name="テキスト ボックス 22">
            <a:extLst>
              <a:ext uri="{FF2B5EF4-FFF2-40B4-BE49-F238E27FC236}">
                <a16:creationId xmlns:a16="http://schemas.microsoft.com/office/drawing/2014/main" id="{2515D9E9-78FB-4DF2-8FD4-120EB2FB5B00}"/>
              </a:ext>
            </a:extLst>
          </p:cNvPr>
          <p:cNvSpPr txBox="1"/>
          <p:nvPr/>
        </p:nvSpPr>
        <p:spPr>
          <a:xfrm>
            <a:off x="6940006" y="3167849"/>
            <a:ext cx="331470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通信電波の状況</a:t>
            </a:r>
          </a:p>
        </p:txBody>
      </p:sp>
      <p:sp>
        <p:nvSpPr>
          <p:cNvPr id="24" name="テキスト ボックス 23">
            <a:extLst>
              <a:ext uri="{FF2B5EF4-FFF2-40B4-BE49-F238E27FC236}">
                <a16:creationId xmlns:a16="http://schemas.microsoft.com/office/drawing/2014/main" id="{710C68E2-86AC-4E2B-9A6D-70592F006850}"/>
              </a:ext>
            </a:extLst>
          </p:cNvPr>
          <p:cNvSpPr txBox="1"/>
          <p:nvPr/>
        </p:nvSpPr>
        <p:spPr>
          <a:xfrm>
            <a:off x="7497400" y="6129737"/>
            <a:ext cx="2070150"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電池の容量</a:t>
            </a:r>
            <a:r>
              <a:rPr kumimoji="1" lang="ja-JP" altLang="en-US" sz="1600" b="1" dirty="0" smtClean="0">
                <a:latin typeface="メイリオ" panose="020B0604030504040204" pitchFamily="50" charset="-128"/>
                <a:ea typeface="メイリオ" panose="020B0604030504040204" pitchFamily="50" charset="-128"/>
              </a:rPr>
              <a:t>が</a:t>
            </a:r>
            <a:r>
              <a:rPr kumimoji="1" lang="en-US" altLang="ja-JP" sz="1600" b="1" dirty="0" smtClean="0">
                <a:latin typeface="メイリオ" panose="020B0604030504040204" pitchFamily="50" charset="-128"/>
                <a:ea typeface="メイリオ" panose="020B0604030504040204" pitchFamily="50" charset="-128"/>
              </a:rPr>
              <a:t>80</a:t>
            </a:r>
            <a:r>
              <a:rPr kumimoji="1" lang="ja-JP" altLang="en-US" sz="1600" b="1" dirty="0" smtClean="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B6AB5753-F0F8-4469-BBCD-467D96FDFA37}"/>
              </a:ext>
            </a:extLst>
          </p:cNvPr>
          <p:cNvPicPr>
            <a:picLocks noChangeAspect="1"/>
          </p:cNvPicPr>
          <p:nvPr/>
        </p:nvPicPr>
        <p:blipFill>
          <a:blip r:embed="rId4"/>
          <a:stretch>
            <a:fillRect/>
          </a:stretch>
        </p:blipFill>
        <p:spPr>
          <a:xfrm>
            <a:off x="1536700" y="5308038"/>
            <a:ext cx="3136599" cy="759387"/>
          </a:xfrm>
          <a:prstGeom prst="rect">
            <a:avLst/>
          </a:prstGeom>
        </p:spPr>
      </p:pic>
      <p:sp>
        <p:nvSpPr>
          <p:cNvPr id="8" name="四角形: 角を丸くする 7">
            <a:extLst>
              <a:ext uri="{FF2B5EF4-FFF2-40B4-BE49-F238E27FC236}">
                <a16:creationId xmlns:a16="http://schemas.microsoft.com/office/drawing/2014/main" id="{B0C43B88-2EE0-469D-8C4E-8349FB504DA6}"/>
              </a:ext>
            </a:extLst>
          </p:cNvPr>
          <p:cNvSpPr/>
          <p:nvPr/>
        </p:nvSpPr>
        <p:spPr>
          <a:xfrm>
            <a:off x="1510138" y="3449043"/>
            <a:ext cx="2932486" cy="338555"/>
          </a:xfrm>
          <a:prstGeom prst="roundRect">
            <a:avLst/>
          </a:prstGeom>
          <a:noFill/>
          <a:ln w="38100">
            <a:solidFill>
              <a:srgbClr val="FF0000"/>
            </a:solidFill>
            <a:prstDash val="sysDash"/>
          </a:ln>
          <a:effectLst>
            <a:glow rad="12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5" name="四角形: 角を丸くする 24">
            <a:extLst>
              <a:ext uri="{FF2B5EF4-FFF2-40B4-BE49-F238E27FC236}">
                <a16:creationId xmlns:a16="http://schemas.microsoft.com/office/drawing/2014/main" id="{DCDEDFA0-0989-497A-A6BB-6ACA3FC6CB66}"/>
              </a:ext>
            </a:extLst>
          </p:cNvPr>
          <p:cNvSpPr/>
          <p:nvPr/>
        </p:nvSpPr>
        <p:spPr>
          <a:xfrm>
            <a:off x="1612900" y="5459270"/>
            <a:ext cx="2932486" cy="338555"/>
          </a:xfrm>
          <a:prstGeom prst="roundRect">
            <a:avLst/>
          </a:prstGeom>
          <a:noFill/>
          <a:ln w="38100">
            <a:solidFill>
              <a:srgbClr val="FF0000"/>
            </a:solidFill>
            <a:prstDash val="sysDash"/>
          </a:ln>
          <a:effectLst>
            <a:glow rad="127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15" name="図 14">
            <a:extLst>
              <a:ext uri="{FF2B5EF4-FFF2-40B4-BE49-F238E27FC236}">
                <a16:creationId xmlns:a16="http://schemas.microsoft.com/office/drawing/2014/main" id="{117601E7-CAF3-46AA-A8AA-ACA6032DC6B7}"/>
              </a:ext>
            </a:extLst>
          </p:cNvPr>
          <p:cNvPicPr>
            <a:picLocks noChangeAspect="1"/>
          </p:cNvPicPr>
          <p:nvPr/>
        </p:nvPicPr>
        <p:blipFill>
          <a:blip r:embed="rId5"/>
          <a:stretch>
            <a:fillRect/>
          </a:stretch>
        </p:blipFill>
        <p:spPr>
          <a:xfrm>
            <a:off x="6337301" y="3171825"/>
            <a:ext cx="403895" cy="365792"/>
          </a:xfrm>
          <a:prstGeom prst="rect">
            <a:avLst/>
          </a:prstGeom>
          <a:ln>
            <a:solidFill>
              <a:schemeClr val="tx1"/>
            </a:solidFill>
          </a:ln>
        </p:spPr>
      </p:pic>
      <p:pic>
        <p:nvPicPr>
          <p:cNvPr id="20" name="図 19">
            <a:extLst>
              <a:ext uri="{FF2B5EF4-FFF2-40B4-BE49-F238E27FC236}">
                <a16:creationId xmlns:a16="http://schemas.microsoft.com/office/drawing/2014/main" id="{D1A4578A-B776-45C1-A74F-0F2BB600533B}"/>
              </a:ext>
            </a:extLst>
          </p:cNvPr>
          <p:cNvPicPr>
            <a:picLocks noChangeAspect="1"/>
          </p:cNvPicPr>
          <p:nvPr/>
        </p:nvPicPr>
        <p:blipFill>
          <a:blip r:embed="rId6"/>
          <a:stretch>
            <a:fillRect/>
          </a:stretch>
        </p:blipFill>
        <p:spPr>
          <a:xfrm>
            <a:off x="6337301" y="3716477"/>
            <a:ext cx="400050" cy="337820"/>
          </a:xfrm>
          <a:prstGeom prst="rect">
            <a:avLst/>
          </a:prstGeom>
          <a:ln>
            <a:solidFill>
              <a:schemeClr val="tx1"/>
            </a:solidFill>
          </a:ln>
        </p:spPr>
      </p:pic>
      <p:pic>
        <p:nvPicPr>
          <p:cNvPr id="26" name="図 25">
            <a:extLst>
              <a:ext uri="{FF2B5EF4-FFF2-40B4-BE49-F238E27FC236}">
                <a16:creationId xmlns:a16="http://schemas.microsoft.com/office/drawing/2014/main" id="{2999EF70-BF8C-4C37-A6FA-9A4A5355E6A4}"/>
              </a:ext>
            </a:extLst>
          </p:cNvPr>
          <p:cNvPicPr>
            <a:picLocks noChangeAspect="1"/>
          </p:cNvPicPr>
          <p:nvPr/>
        </p:nvPicPr>
        <p:blipFill>
          <a:blip r:embed="rId7"/>
          <a:stretch>
            <a:fillRect/>
          </a:stretch>
        </p:blipFill>
        <p:spPr>
          <a:xfrm>
            <a:off x="6337301" y="5229225"/>
            <a:ext cx="419100" cy="371475"/>
          </a:xfrm>
          <a:prstGeom prst="rect">
            <a:avLst/>
          </a:prstGeom>
          <a:ln>
            <a:solidFill>
              <a:schemeClr val="tx1"/>
            </a:solidFill>
          </a:ln>
        </p:spPr>
      </p:pic>
      <p:grpSp>
        <p:nvGrpSpPr>
          <p:cNvPr id="2" name="グループ化 1">
            <a:extLst>
              <a:ext uri="{FF2B5EF4-FFF2-40B4-BE49-F238E27FC236}">
                <a16:creationId xmlns:a16="http://schemas.microsoft.com/office/drawing/2014/main" id="{E337A320-123F-4435-A05F-A1C2107DB262}"/>
              </a:ext>
            </a:extLst>
          </p:cNvPr>
          <p:cNvGrpSpPr/>
          <p:nvPr/>
        </p:nvGrpSpPr>
        <p:grpSpPr>
          <a:xfrm>
            <a:off x="6337301" y="6078435"/>
            <a:ext cx="975395" cy="457200"/>
            <a:chOff x="6352505" y="5153025"/>
            <a:chExt cx="975395" cy="457200"/>
          </a:xfrm>
        </p:grpSpPr>
        <p:pic>
          <p:nvPicPr>
            <p:cNvPr id="28" name="図 27">
              <a:extLst>
                <a:ext uri="{FF2B5EF4-FFF2-40B4-BE49-F238E27FC236}">
                  <a16:creationId xmlns:a16="http://schemas.microsoft.com/office/drawing/2014/main" id="{02E27185-6F67-4CB0-87EA-99F47CCC54B3}"/>
                </a:ext>
              </a:extLst>
            </p:cNvPr>
            <p:cNvPicPr>
              <a:picLocks noChangeAspect="1"/>
            </p:cNvPicPr>
            <p:nvPr/>
          </p:nvPicPr>
          <p:blipFill>
            <a:blip r:embed="rId8"/>
            <a:stretch>
              <a:fillRect/>
            </a:stretch>
          </p:blipFill>
          <p:spPr>
            <a:xfrm>
              <a:off x="6868887" y="5191125"/>
              <a:ext cx="459013" cy="419100"/>
            </a:xfrm>
            <a:prstGeom prst="rect">
              <a:avLst/>
            </a:prstGeom>
          </p:spPr>
        </p:pic>
        <p:sp>
          <p:nvSpPr>
            <p:cNvPr id="33" name="テキスト ボックス 32">
              <a:extLst>
                <a:ext uri="{FF2B5EF4-FFF2-40B4-BE49-F238E27FC236}">
                  <a16:creationId xmlns:a16="http://schemas.microsoft.com/office/drawing/2014/main" id="{7DA57F1A-FB41-4C34-AFB4-B068FD1EE42F}"/>
                </a:ext>
              </a:extLst>
            </p:cNvPr>
            <p:cNvSpPr txBox="1"/>
            <p:nvPr/>
          </p:nvSpPr>
          <p:spPr>
            <a:xfrm>
              <a:off x="6429600" y="5241600"/>
              <a:ext cx="484107" cy="246221"/>
            </a:xfrm>
            <a:prstGeom prst="rect">
              <a:avLst/>
            </a:prstGeom>
            <a:noFill/>
          </p:spPr>
          <p:txBody>
            <a:bodyPr wrap="none" lIns="0" tIns="0" rIns="0" bIns="0" rtlCol="0">
              <a:spAutoFit/>
            </a:bodyPr>
            <a:lstStyle/>
            <a:p>
              <a:r>
                <a:rPr kumimoji="1" lang="en-US" altLang="ja-JP" sz="1600" b="1" dirty="0">
                  <a:latin typeface="メイリオ" panose="020B0604030504040204" pitchFamily="50" charset="-128"/>
                  <a:ea typeface="メイリオ" panose="020B0604030504040204" pitchFamily="50" charset="-128"/>
                </a:rPr>
                <a:t>80</a:t>
              </a:r>
              <a:r>
                <a:rPr kumimoji="1" lang="ja-JP" altLang="en-US" sz="1600" b="1" dirty="0">
                  <a:latin typeface="メイリオ" panose="020B0604030504040204" pitchFamily="50" charset="-128"/>
                  <a:ea typeface="メイリオ" panose="020B0604030504040204" pitchFamily="50" charset="-128"/>
                </a:rPr>
                <a:t>％</a:t>
              </a:r>
            </a:p>
          </p:txBody>
        </p:sp>
        <p:sp>
          <p:nvSpPr>
            <p:cNvPr id="31" name="正方形/長方形 30">
              <a:extLst>
                <a:ext uri="{FF2B5EF4-FFF2-40B4-BE49-F238E27FC236}">
                  <a16:creationId xmlns:a16="http://schemas.microsoft.com/office/drawing/2014/main" id="{41A66596-1A18-4B5B-BCE4-25980CA27AF2}"/>
                </a:ext>
              </a:extLst>
            </p:cNvPr>
            <p:cNvSpPr/>
            <p:nvPr/>
          </p:nvSpPr>
          <p:spPr>
            <a:xfrm>
              <a:off x="6352505" y="5153025"/>
              <a:ext cx="975395" cy="3905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2AE588A3-91ED-4D09-8B5A-BD6665E0EB8E}"/>
              </a:ext>
            </a:extLst>
          </p:cNvPr>
          <p:cNvSpPr txBox="1"/>
          <p:nvPr/>
        </p:nvSpPr>
        <p:spPr>
          <a:xfrm>
            <a:off x="1765300" y="3078543"/>
            <a:ext cx="256672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iPhone6</a:t>
            </a:r>
            <a:r>
              <a:rPr kumimoji="1" lang="ja-JP" altLang="en-US" b="1" dirty="0">
                <a:latin typeface="メイリオ" panose="020B0604030504040204" pitchFamily="50" charset="-128"/>
                <a:ea typeface="メイリオ" panose="020B0604030504040204" pitchFamily="50" charset="-128"/>
              </a:rPr>
              <a:t>～</a:t>
            </a:r>
            <a:r>
              <a:rPr kumimoji="1" lang="en-US" altLang="ja-JP" b="1" dirty="0">
                <a:latin typeface="メイリオ" panose="020B0604030504040204" pitchFamily="50" charset="-128"/>
                <a:ea typeface="メイリオ" panose="020B0604030504040204" pitchFamily="50" charset="-128"/>
              </a:rPr>
              <a:t>8,SE2</a:t>
            </a:r>
            <a:r>
              <a:rPr kumimoji="1" lang="ja-JP" altLang="en-US" b="1" dirty="0">
                <a:latin typeface="メイリオ" panose="020B0604030504040204" pitchFamily="50" charset="-128"/>
                <a:ea typeface="メイリオ" panose="020B0604030504040204" pitchFamily="50" charset="-128"/>
              </a:rPr>
              <a:t>］</a:t>
            </a:r>
          </a:p>
        </p:txBody>
      </p:sp>
      <p:sp>
        <p:nvSpPr>
          <p:cNvPr id="7" name="テキスト ボックス 6">
            <a:extLst>
              <a:ext uri="{FF2B5EF4-FFF2-40B4-BE49-F238E27FC236}">
                <a16:creationId xmlns:a16="http://schemas.microsoft.com/office/drawing/2014/main" id="{A00C1EF1-23C7-4D81-A213-B766343DC761}"/>
              </a:ext>
            </a:extLst>
          </p:cNvPr>
          <p:cNvSpPr txBox="1"/>
          <p:nvPr/>
        </p:nvSpPr>
        <p:spPr>
          <a:xfrm>
            <a:off x="6853683" y="4097047"/>
            <a:ext cx="3522217"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もし</a:t>
            </a:r>
            <a:r>
              <a:rPr kumimoji="1" lang="ja-JP" altLang="en-US" sz="1600" b="1" dirty="0" smtClean="0">
                <a:latin typeface="メイリオ" panose="020B0604030504040204" pitchFamily="50" charset="-128"/>
                <a:ea typeface="メイリオ" panose="020B0604030504040204" pitchFamily="50" charset="-128"/>
              </a:rPr>
              <a:t>このマークが</a:t>
            </a:r>
            <a:r>
              <a:rPr kumimoji="1" lang="ja-JP" altLang="en-US" sz="1600" b="1" dirty="0">
                <a:latin typeface="メイリオ" panose="020B0604030504040204" pitchFamily="50" charset="-128"/>
                <a:ea typeface="メイリオ" panose="020B0604030504040204" pitchFamily="50" charset="-128"/>
              </a:rPr>
              <a:t>出ていない場合は</a:t>
            </a:r>
            <a:r>
              <a:rPr kumimoji="1" lang="en-US" altLang="ja-JP" sz="1600" b="1" dirty="0">
                <a:latin typeface="メイリオ" panose="020B0604030504040204" pitchFamily="50" charset="-128"/>
                <a:ea typeface="メイリオ" panose="020B0604030504040204" pitchFamily="50" charset="-128"/>
              </a:rPr>
              <a:t>Wi-Fi</a:t>
            </a:r>
            <a:r>
              <a:rPr kumimoji="1" lang="ja-JP" altLang="en-US" sz="1600" b="1" dirty="0" smtClean="0">
                <a:latin typeface="メイリオ" panose="020B0604030504040204" pitchFamily="50" charset="-128"/>
                <a:ea typeface="メイリオ" panose="020B0604030504040204" pitchFamily="50" charset="-128"/>
              </a:rPr>
              <a:t>ルーター</a:t>
            </a:r>
            <a:r>
              <a:rPr lang="ja-JP" altLang="en-US" sz="1600" b="1" dirty="0" smtClean="0">
                <a:latin typeface="メイリオ" panose="020B0604030504040204" pitchFamily="50" charset="-128"/>
                <a:ea typeface="メイリオ" panose="020B0604030504040204" pitchFamily="50" charset="-128"/>
              </a:rPr>
              <a:t>が</a:t>
            </a:r>
            <a:r>
              <a:rPr lang="ja-JP" altLang="en-US" sz="1600" b="1" dirty="0">
                <a:latin typeface="メイリオ" panose="020B0604030504040204" pitchFamily="50" charset="-128"/>
                <a:ea typeface="メイリオ" panose="020B0604030504040204" pitchFamily="50" charset="-128"/>
              </a:rPr>
              <a:t>近くに無い</a:t>
            </a:r>
            <a:r>
              <a:rPr lang="ja-JP" altLang="en-US" sz="1600" b="1" dirty="0" smtClean="0">
                <a:latin typeface="メイリオ" panose="020B0604030504040204" pitchFamily="50" charset="-128"/>
                <a:ea typeface="メイリオ" panose="020B0604030504040204" pitchFamily="50" charset="-128"/>
              </a:rPr>
              <a:t>か、</a:t>
            </a:r>
            <a:r>
              <a:rPr kumimoji="1" lang="en-US" altLang="ja-JP" sz="1600" b="1" dirty="0" smtClean="0">
                <a:latin typeface="メイリオ" panose="020B0604030504040204" pitchFamily="50" charset="-128"/>
                <a:ea typeface="メイリオ" panose="020B0604030504040204" pitchFamily="50" charset="-128"/>
              </a:rPr>
              <a:t>Wi-Fi</a:t>
            </a:r>
            <a:r>
              <a:rPr kumimoji="1" lang="ja-JP" altLang="en-US" sz="1600" b="1" dirty="0">
                <a:latin typeface="メイリオ" panose="020B0604030504040204" pitchFamily="50" charset="-128"/>
                <a:ea typeface="メイリオ" panose="020B0604030504040204" pitchFamily="50" charset="-128"/>
              </a:rPr>
              <a:t>の</a:t>
            </a:r>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設定</a:t>
            </a:r>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が必要です</a:t>
            </a:r>
          </a:p>
        </p:txBody>
      </p:sp>
    </p:spTree>
    <p:extLst>
      <p:ext uri="{BB962C8B-B14F-4D97-AF65-F5344CB8AC3E}">
        <p14:creationId xmlns:p14="http://schemas.microsoft.com/office/powerpoint/2010/main" val="65530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FD4C5908-B833-4E31-9439-A709853D63E1}"/>
              </a:ext>
            </a:extLst>
          </p:cNvPr>
          <p:cNvGrpSpPr/>
          <p:nvPr/>
        </p:nvGrpSpPr>
        <p:grpSpPr>
          <a:xfrm>
            <a:off x="6890784" y="2711624"/>
            <a:ext cx="2252572" cy="4354654"/>
            <a:chOff x="1927077" y="2733381"/>
            <a:chExt cx="1971823" cy="3943644"/>
          </a:xfrm>
        </p:grpSpPr>
        <p:sp>
          <p:nvSpPr>
            <p:cNvPr id="35" name="四角形: 角を丸くする 34">
              <a:extLst>
                <a:ext uri="{FF2B5EF4-FFF2-40B4-BE49-F238E27FC236}">
                  <a16:creationId xmlns:a16="http://schemas.microsoft.com/office/drawing/2014/main" id="{ED4AC4E3-6505-4F96-B526-9D55E5F4A643}"/>
                </a:ext>
              </a:extLst>
            </p:cNvPr>
            <p:cNvSpPr/>
            <p:nvPr/>
          </p:nvSpPr>
          <p:spPr>
            <a:xfrm>
              <a:off x="2618009" y="6187731"/>
              <a:ext cx="417590" cy="272207"/>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5C053B21-DDA7-47BB-9947-66B37EDAE8C7}"/>
                </a:ext>
              </a:extLst>
            </p:cNvPr>
            <p:cNvGrpSpPr/>
            <p:nvPr/>
          </p:nvGrpSpPr>
          <p:grpSpPr>
            <a:xfrm>
              <a:off x="1927077" y="2733381"/>
              <a:ext cx="1971823" cy="3943644"/>
              <a:chOff x="1108042" y="2746115"/>
              <a:chExt cx="1971823" cy="3943644"/>
            </a:xfrm>
          </p:grpSpPr>
          <p:pic>
            <p:nvPicPr>
              <p:cNvPr id="38" name="図 37">
                <a:extLst>
                  <a:ext uri="{FF2B5EF4-FFF2-40B4-BE49-F238E27FC236}">
                    <a16:creationId xmlns:a16="http://schemas.microsoft.com/office/drawing/2014/main" id="{36EC715C-5697-4AF7-8856-AE1838C7A1F2}"/>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39" name="正方形/長方形 38">
                <a:extLst>
                  <a:ext uri="{FF2B5EF4-FFF2-40B4-BE49-F238E27FC236}">
                    <a16:creationId xmlns:a16="http://schemas.microsoft.com/office/drawing/2014/main" id="{2D6B395D-193F-44E8-9E00-05393E6C83B0}"/>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7" name="図 36">
              <a:extLst>
                <a:ext uri="{FF2B5EF4-FFF2-40B4-BE49-F238E27FC236}">
                  <a16:creationId xmlns:a16="http://schemas.microsoft.com/office/drawing/2014/main" id="{BAA35C68-DEFA-455A-B90D-C3CDE933DC0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69581" y="3186455"/>
              <a:ext cx="1663200" cy="3005776"/>
            </a:xfrm>
            <a:prstGeom prst="rect">
              <a:avLst/>
            </a:prstGeom>
          </p:spPr>
        </p:pic>
      </p:grpSp>
      <p:grpSp>
        <p:nvGrpSpPr>
          <p:cNvPr id="26" name="グループ化 25">
            <a:extLst>
              <a:ext uri="{FF2B5EF4-FFF2-40B4-BE49-F238E27FC236}">
                <a16:creationId xmlns:a16="http://schemas.microsoft.com/office/drawing/2014/main" id="{3C6B5BD9-0879-47AE-A7C2-12DBBD8775F6}"/>
              </a:ext>
            </a:extLst>
          </p:cNvPr>
          <p:cNvGrpSpPr/>
          <p:nvPr/>
        </p:nvGrpSpPr>
        <p:grpSpPr>
          <a:xfrm>
            <a:off x="1308100" y="2989844"/>
            <a:ext cx="1971823" cy="3943644"/>
            <a:chOff x="1927077" y="2733381"/>
            <a:chExt cx="1971823" cy="3943644"/>
          </a:xfrm>
        </p:grpSpPr>
        <p:sp>
          <p:nvSpPr>
            <p:cNvPr id="28" name="四角形: 角を丸くする 27">
              <a:extLst>
                <a:ext uri="{FF2B5EF4-FFF2-40B4-BE49-F238E27FC236}">
                  <a16:creationId xmlns:a16="http://schemas.microsoft.com/office/drawing/2014/main" id="{4FCAE248-5682-4BEC-8E90-C4B8DCA33F7F}"/>
                </a:ext>
              </a:extLst>
            </p:cNvPr>
            <p:cNvSpPr/>
            <p:nvPr/>
          </p:nvSpPr>
          <p:spPr>
            <a:xfrm>
              <a:off x="2618009" y="6187731"/>
              <a:ext cx="417590" cy="272207"/>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5F5E7227-63B0-4482-AC47-B3F5EE7EEBEC}"/>
                </a:ext>
              </a:extLst>
            </p:cNvPr>
            <p:cNvGrpSpPr/>
            <p:nvPr/>
          </p:nvGrpSpPr>
          <p:grpSpPr>
            <a:xfrm>
              <a:off x="1927077" y="2733381"/>
              <a:ext cx="1971823" cy="3943644"/>
              <a:chOff x="1108042" y="2746115"/>
              <a:chExt cx="1971823" cy="3943644"/>
            </a:xfrm>
          </p:grpSpPr>
          <p:pic>
            <p:nvPicPr>
              <p:cNvPr id="31" name="図 30">
                <a:extLst>
                  <a:ext uri="{FF2B5EF4-FFF2-40B4-BE49-F238E27FC236}">
                    <a16:creationId xmlns:a16="http://schemas.microsoft.com/office/drawing/2014/main" id="{967788A5-1C7D-4336-AF0D-2414B699834C}"/>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33" name="正方形/長方形 32">
                <a:extLst>
                  <a:ext uri="{FF2B5EF4-FFF2-40B4-BE49-F238E27FC236}">
                    <a16:creationId xmlns:a16="http://schemas.microsoft.com/office/drawing/2014/main" id="{BE4B01C8-5539-4554-B2D7-04A9871B5FCC}"/>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図 29">
              <a:extLst>
                <a:ext uri="{FF2B5EF4-FFF2-40B4-BE49-F238E27FC236}">
                  <a16:creationId xmlns:a16="http://schemas.microsoft.com/office/drawing/2014/main" id="{B40E62A2-854B-446F-A790-4B49167024A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69581" y="3186455"/>
              <a:ext cx="1663200" cy="3005776"/>
            </a:xfrm>
            <a:prstGeom prst="rect">
              <a:avLst/>
            </a:prstGeom>
          </p:spPr>
        </p:pic>
      </p:grpSp>
      <p:sp>
        <p:nvSpPr>
          <p:cNvPr id="4" name="Title 1"/>
          <p:cNvSpPr txBox="1">
            <a:spLocks/>
          </p:cNvSpPr>
          <p:nvPr/>
        </p:nvSpPr>
        <p:spPr>
          <a:xfrm>
            <a:off x="900000" y="540000"/>
            <a:ext cx="1097073" cy="659605"/>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2-E</a:t>
            </a:r>
            <a:endParaRPr lang="en-US"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6000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ボタン操作の仕方</a:t>
            </a:r>
          </a:p>
          <a:p>
            <a:r>
              <a:rPr lang="ja-JP" altLang="en-US" dirty="0"/>
              <a:t>コントロールセンターの表示</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9107278" cy="833178"/>
          </a:xfrm>
        </p:spPr>
        <p:txBody>
          <a:bodyPr wrap="none" lIns="90000" tIns="46800" rIns="90000" bIns="46800">
            <a:spAutoFit/>
          </a:bodyPr>
          <a:lstStyle/>
          <a:p>
            <a:r>
              <a:rPr lang="ja-JP" altLang="en-US" sz="2400" dirty="0"/>
              <a:t>各種のコントロールができる画面がワンタッチで表示できます。</a:t>
            </a:r>
            <a:endParaRPr lang="en-US" altLang="ja-JP" sz="2400" dirty="0"/>
          </a:p>
          <a:p>
            <a:r>
              <a:rPr lang="ja-JP" altLang="en-US" sz="2400" dirty="0"/>
              <a:t>（</a:t>
            </a:r>
            <a:r>
              <a:rPr lang="en-US" altLang="ja-JP" sz="2400" dirty="0"/>
              <a:t>iPhone6</a:t>
            </a:r>
            <a:r>
              <a:rPr lang="ja-JP" altLang="en-US" sz="2400" dirty="0"/>
              <a:t>～</a:t>
            </a:r>
            <a:r>
              <a:rPr lang="en-US" altLang="ja-JP" sz="2400" dirty="0"/>
              <a:t>8,SE2</a:t>
            </a:r>
            <a:r>
              <a:rPr lang="ja-JP" altLang="en-US" sz="2400" dirty="0"/>
              <a:t>）</a:t>
            </a:r>
            <a:endParaRPr lang="en-US" altLang="ja-JP" sz="2400" dirty="0"/>
          </a:p>
        </p:txBody>
      </p:sp>
      <p:sp>
        <p:nvSpPr>
          <p:cNvPr id="19" name="正方形/長方形 18">
            <a:extLst>
              <a:ext uri="{FF2B5EF4-FFF2-40B4-BE49-F238E27FC236}">
                <a16:creationId xmlns:a16="http://schemas.microsoft.com/office/drawing/2014/main" id="{398234C6-4F0A-472D-963D-9734481D1DF0}"/>
              </a:ext>
            </a:extLst>
          </p:cNvPr>
          <p:cNvSpPr/>
          <p:nvPr/>
        </p:nvSpPr>
        <p:spPr>
          <a:xfrm>
            <a:off x="941196" y="2367336"/>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0" name="テキスト ボックス 19">
            <a:extLst>
              <a:ext uri="{FF2B5EF4-FFF2-40B4-BE49-F238E27FC236}">
                <a16:creationId xmlns:a16="http://schemas.microsoft.com/office/drawing/2014/main" id="{8E53E2BE-9770-4178-B396-4214E0FEBA60}"/>
              </a:ext>
            </a:extLst>
          </p:cNvPr>
          <p:cNvSpPr txBox="1"/>
          <p:nvPr/>
        </p:nvSpPr>
        <p:spPr>
          <a:xfrm>
            <a:off x="1409196" y="2373094"/>
            <a:ext cx="249299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画面の一番下から上に</a:t>
            </a:r>
          </a:p>
          <a:p>
            <a:r>
              <a:rPr kumimoji="1" lang="ja-JP" altLang="en-US" b="1" dirty="0">
                <a:latin typeface="メイリオ" panose="020B0604030504040204" pitchFamily="50" charset="-128"/>
                <a:ea typeface="メイリオ" panose="020B0604030504040204" pitchFamily="50" charset="-128"/>
              </a:rPr>
              <a:t>スライド</a:t>
            </a:r>
          </a:p>
        </p:txBody>
      </p:sp>
      <p:sp>
        <p:nvSpPr>
          <p:cNvPr id="21" name="正方形/長方形 20">
            <a:extLst>
              <a:ext uri="{FF2B5EF4-FFF2-40B4-BE49-F238E27FC236}">
                <a16:creationId xmlns:a16="http://schemas.microsoft.com/office/drawing/2014/main" id="{B9139B90-0845-4CEB-A3BD-EC7F47B76404}"/>
              </a:ext>
            </a:extLst>
          </p:cNvPr>
          <p:cNvSpPr/>
          <p:nvPr/>
        </p:nvSpPr>
        <p:spPr>
          <a:xfrm>
            <a:off x="5832000" y="2105025"/>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42DF4637-3C18-40A3-A62E-FFAA7D6F637C}"/>
              </a:ext>
            </a:extLst>
          </p:cNvPr>
          <p:cNvSpPr txBox="1"/>
          <p:nvPr/>
        </p:nvSpPr>
        <p:spPr>
          <a:xfrm>
            <a:off x="6300000" y="2105025"/>
            <a:ext cx="3647152"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コントロールセンターが表示され</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各種の</a:t>
            </a:r>
            <a:r>
              <a:rPr lang="ja-JP" altLang="en-US" b="1" dirty="0">
                <a:latin typeface="メイリオ" panose="020B0604030504040204" pitchFamily="50" charset="-128"/>
                <a:ea typeface="メイリオ" panose="020B0604030504040204" pitchFamily="50" charset="-128"/>
              </a:rPr>
              <a:t>設定が可能</a:t>
            </a:r>
            <a:endParaRPr kumimoji="1" lang="ja-JP" altLang="en-US" b="1" dirty="0">
              <a:latin typeface="メイリオ" panose="020B0604030504040204" pitchFamily="50" charset="-128"/>
              <a:ea typeface="メイリオ" panose="020B0604030504040204" pitchFamily="50" charset="-128"/>
            </a:endParaRPr>
          </a:p>
        </p:txBody>
      </p:sp>
      <p:sp>
        <p:nvSpPr>
          <p:cNvPr id="23" name="矢印: 右 22">
            <a:extLst>
              <a:ext uri="{FF2B5EF4-FFF2-40B4-BE49-F238E27FC236}">
                <a16:creationId xmlns:a16="http://schemas.microsoft.com/office/drawing/2014/main" id="{E0C2F887-C8D0-4152-8B9D-37CE6599DCE0}"/>
              </a:ext>
            </a:extLst>
          </p:cNvPr>
          <p:cNvSpPr/>
          <p:nvPr/>
        </p:nvSpPr>
        <p:spPr>
          <a:xfrm>
            <a:off x="4037156" y="4140000"/>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DDC084FD-2AAC-4862-AF44-D019784CF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8770" y="3196334"/>
            <a:ext cx="1926963" cy="3329655"/>
          </a:xfrm>
          <a:prstGeom prst="rect">
            <a:avLst/>
          </a:prstGeom>
        </p:spPr>
      </p:pic>
      <p:sp>
        <p:nvSpPr>
          <p:cNvPr id="40" name="正方形/長方形 39">
            <a:extLst>
              <a:ext uri="{FF2B5EF4-FFF2-40B4-BE49-F238E27FC236}">
                <a16:creationId xmlns:a16="http://schemas.microsoft.com/office/drawing/2014/main" id="{BD827655-22BE-41FF-927F-01D5F4B43A2A}"/>
              </a:ext>
            </a:extLst>
          </p:cNvPr>
          <p:cNvSpPr/>
          <p:nvPr/>
        </p:nvSpPr>
        <p:spPr>
          <a:xfrm>
            <a:off x="5508000" y="370800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3000" b="1" dirty="0">
              <a:solidFill>
                <a:srgbClr val="009650"/>
              </a:solidFill>
              <a:latin typeface="Meiryo" charset="-128"/>
              <a:ea typeface="Meiryo" charset="-128"/>
              <a:cs typeface="Meiryo" charset="-128"/>
            </a:endParaRPr>
          </a:p>
        </p:txBody>
      </p:sp>
      <p:sp>
        <p:nvSpPr>
          <p:cNvPr id="42" name="テキスト ボックス 41">
            <a:extLst>
              <a:ext uri="{FF2B5EF4-FFF2-40B4-BE49-F238E27FC236}">
                <a16:creationId xmlns:a16="http://schemas.microsoft.com/office/drawing/2014/main" id="{EEFF8FF0-392D-4797-8726-823EC876C9DF}"/>
              </a:ext>
            </a:extLst>
          </p:cNvPr>
          <p:cNvSpPr txBox="1"/>
          <p:nvPr/>
        </p:nvSpPr>
        <p:spPr>
          <a:xfrm>
            <a:off x="5796000" y="4068000"/>
            <a:ext cx="1082348" cy="307777"/>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機内モード</a:t>
            </a:r>
            <a:endParaRPr kumimoji="1" lang="ja-JP" altLang="en-US" dirty="0"/>
          </a:p>
        </p:txBody>
      </p:sp>
      <p:sp>
        <p:nvSpPr>
          <p:cNvPr id="43" name="テキスト ボックス 42">
            <a:extLst>
              <a:ext uri="{FF2B5EF4-FFF2-40B4-BE49-F238E27FC236}">
                <a16:creationId xmlns:a16="http://schemas.microsoft.com/office/drawing/2014/main" id="{07DDE7F1-7D51-4748-A047-8EAE83EF068C}"/>
              </a:ext>
            </a:extLst>
          </p:cNvPr>
          <p:cNvSpPr txBox="1"/>
          <p:nvPr/>
        </p:nvSpPr>
        <p:spPr>
          <a:xfrm>
            <a:off x="5796000" y="4392000"/>
            <a:ext cx="676788" cy="307777"/>
          </a:xfrm>
          <a:prstGeom prst="rect">
            <a:avLst/>
          </a:prstGeom>
          <a:noFill/>
        </p:spPr>
        <p:txBody>
          <a:bodyPr wrap="none" rtlCol="0">
            <a:spAutoFit/>
          </a:bodyPr>
          <a:lstStyle/>
          <a:p>
            <a:r>
              <a:rPr kumimoji="1" lang="en-US" altLang="ja-JP" sz="1400" b="1" dirty="0">
                <a:latin typeface="メイリオ" panose="020B0604030504040204" pitchFamily="50" charset="-128"/>
                <a:ea typeface="メイリオ" panose="020B0604030504040204" pitchFamily="50" charset="-128"/>
              </a:rPr>
              <a:t>Wi-Fi</a:t>
            </a:r>
            <a:endParaRPr kumimoji="1" lang="ja-JP" altLang="en-US" dirty="0"/>
          </a:p>
        </p:txBody>
      </p:sp>
      <p:sp>
        <p:nvSpPr>
          <p:cNvPr id="44" name="正方形/長方形 43">
            <a:extLst>
              <a:ext uri="{FF2B5EF4-FFF2-40B4-BE49-F238E27FC236}">
                <a16:creationId xmlns:a16="http://schemas.microsoft.com/office/drawing/2014/main" id="{CBF5DD5D-2BDA-4EEA-98DE-AA1F09FE91E8}"/>
              </a:ext>
            </a:extLst>
          </p:cNvPr>
          <p:cNvSpPr/>
          <p:nvPr/>
        </p:nvSpPr>
        <p:spPr>
          <a:xfrm>
            <a:off x="5508000" y="403200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3000" b="1" dirty="0">
              <a:solidFill>
                <a:srgbClr val="009650"/>
              </a:solidFill>
              <a:latin typeface="Meiryo" charset="-128"/>
              <a:ea typeface="Meiryo" charset="-128"/>
              <a:cs typeface="Meiryo" charset="-128"/>
            </a:endParaRPr>
          </a:p>
        </p:txBody>
      </p:sp>
      <p:sp>
        <p:nvSpPr>
          <p:cNvPr id="45" name="テキスト ボックス 44">
            <a:extLst>
              <a:ext uri="{FF2B5EF4-FFF2-40B4-BE49-F238E27FC236}">
                <a16:creationId xmlns:a16="http://schemas.microsoft.com/office/drawing/2014/main" id="{1E3605D0-B3DD-4A78-B670-BE52FF939326}"/>
              </a:ext>
            </a:extLst>
          </p:cNvPr>
          <p:cNvSpPr txBox="1"/>
          <p:nvPr/>
        </p:nvSpPr>
        <p:spPr>
          <a:xfrm>
            <a:off x="5796000" y="3744000"/>
            <a:ext cx="1112099" cy="307777"/>
          </a:xfrm>
          <a:prstGeom prst="rect">
            <a:avLst/>
          </a:prstGeom>
          <a:noFill/>
        </p:spPr>
        <p:txBody>
          <a:bodyPr wrap="none" rtlCol="0">
            <a:spAutoFit/>
          </a:bodyPr>
          <a:lstStyle/>
          <a:p>
            <a:r>
              <a:rPr kumimoji="1" lang="en-US" altLang="ja-JP" sz="1400" b="1" dirty="0">
                <a:latin typeface="メイリオ" panose="020B0604030504040204" pitchFamily="50" charset="-128"/>
                <a:ea typeface="メイリオ" panose="020B0604030504040204" pitchFamily="50" charset="-128"/>
              </a:rPr>
              <a:t>Bluetooth</a:t>
            </a:r>
            <a:endParaRPr kumimoji="1" lang="ja-JP" altLang="en-US" dirty="0"/>
          </a:p>
        </p:txBody>
      </p:sp>
      <p:sp>
        <p:nvSpPr>
          <p:cNvPr id="46" name="正方形/長方形 45">
            <a:extLst>
              <a:ext uri="{FF2B5EF4-FFF2-40B4-BE49-F238E27FC236}">
                <a16:creationId xmlns:a16="http://schemas.microsoft.com/office/drawing/2014/main" id="{F5E626D4-0F27-4774-9C87-A53635ACCE00}"/>
              </a:ext>
            </a:extLst>
          </p:cNvPr>
          <p:cNvSpPr/>
          <p:nvPr/>
        </p:nvSpPr>
        <p:spPr>
          <a:xfrm>
            <a:off x="5508000" y="435600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47" name="正方形/長方形 46">
            <a:extLst>
              <a:ext uri="{FF2B5EF4-FFF2-40B4-BE49-F238E27FC236}">
                <a16:creationId xmlns:a16="http://schemas.microsoft.com/office/drawing/2014/main" id="{67F3AEAD-1E4D-48EF-B698-9DAA7CF6C9AD}"/>
              </a:ext>
            </a:extLst>
          </p:cNvPr>
          <p:cNvSpPr/>
          <p:nvPr/>
        </p:nvSpPr>
        <p:spPr>
          <a:xfrm>
            <a:off x="5508000" y="468000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AE4F25FC-D785-406B-89D1-8845AD23AF4B}"/>
              </a:ext>
            </a:extLst>
          </p:cNvPr>
          <p:cNvSpPr txBox="1"/>
          <p:nvPr/>
        </p:nvSpPr>
        <p:spPr>
          <a:xfrm>
            <a:off x="5796000" y="4716000"/>
            <a:ext cx="1082348" cy="523220"/>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画面の回転</a:t>
            </a:r>
          </a:p>
          <a:p>
            <a:r>
              <a:rPr kumimoji="1" lang="ja-JP" altLang="en-US" sz="1400" b="1" dirty="0">
                <a:latin typeface="メイリオ" panose="020B0604030504040204" pitchFamily="50" charset="-128"/>
                <a:ea typeface="メイリオ" panose="020B0604030504040204" pitchFamily="50" charset="-128"/>
              </a:rPr>
              <a:t>ロック</a:t>
            </a:r>
            <a:endParaRPr kumimoji="1" lang="ja-JP" altLang="en-US" dirty="0"/>
          </a:p>
        </p:txBody>
      </p:sp>
      <p:sp>
        <p:nvSpPr>
          <p:cNvPr id="50" name="テキスト ボックス 49">
            <a:extLst>
              <a:ext uri="{FF2B5EF4-FFF2-40B4-BE49-F238E27FC236}">
                <a16:creationId xmlns:a16="http://schemas.microsoft.com/office/drawing/2014/main" id="{DF206CAD-7C51-49DA-824A-43327B63D557}"/>
              </a:ext>
            </a:extLst>
          </p:cNvPr>
          <p:cNvSpPr txBox="1"/>
          <p:nvPr/>
        </p:nvSpPr>
        <p:spPr>
          <a:xfrm>
            <a:off x="5796000" y="5400000"/>
            <a:ext cx="902811" cy="307777"/>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タイマー</a:t>
            </a:r>
            <a:endParaRPr kumimoji="1" lang="ja-JP" altLang="en-US" dirty="0"/>
          </a:p>
        </p:txBody>
      </p:sp>
      <p:sp>
        <p:nvSpPr>
          <p:cNvPr id="51" name="テキスト ボックス 50">
            <a:extLst>
              <a:ext uri="{FF2B5EF4-FFF2-40B4-BE49-F238E27FC236}">
                <a16:creationId xmlns:a16="http://schemas.microsoft.com/office/drawing/2014/main" id="{62E5D638-74D9-4B7C-8B6B-21B7440A6F24}"/>
              </a:ext>
            </a:extLst>
          </p:cNvPr>
          <p:cNvSpPr txBox="1"/>
          <p:nvPr/>
        </p:nvSpPr>
        <p:spPr>
          <a:xfrm>
            <a:off x="5796000" y="5724000"/>
            <a:ext cx="902811" cy="307777"/>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懐中電灯</a:t>
            </a:r>
            <a:endParaRPr kumimoji="1" lang="ja-JP" altLang="en-US" dirty="0"/>
          </a:p>
        </p:txBody>
      </p:sp>
      <p:sp>
        <p:nvSpPr>
          <p:cNvPr id="52" name="正方形/長方形 51">
            <a:extLst>
              <a:ext uri="{FF2B5EF4-FFF2-40B4-BE49-F238E27FC236}">
                <a16:creationId xmlns:a16="http://schemas.microsoft.com/office/drawing/2014/main" id="{A6BD7B5C-1249-4BEE-BFA9-164016885E04}"/>
              </a:ext>
            </a:extLst>
          </p:cNvPr>
          <p:cNvSpPr/>
          <p:nvPr/>
        </p:nvSpPr>
        <p:spPr>
          <a:xfrm>
            <a:off x="5508000" y="536251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53" name="正方形/長方形 52">
            <a:extLst>
              <a:ext uri="{FF2B5EF4-FFF2-40B4-BE49-F238E27FC236}">
                <a16:creationId xmlns:a16="http://schemas.microsoft.com/office/drawing/2014/main" id="{597F1E91-E73D-40F5-AE37-2D4F872CCECF}"/>
              </a:ext>
            </a:extLst>
          </p:cNvPr>
          <p:cNvSpPr/>
          <p:nvPr/>
        </p:nvSpPr>
        <p:spPr>
          <a:xfrm>
            <a:off x="5508000" y="568642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54" name="正方形/長方形 53">
            <a:extLst>
              <a:ext uri="{FF2B5EF4-FFF2-40B4-BE49-F238E27FC236}">
                <a16:creationId xmlns:a16="http://schemas.microsoft.com/office/drawing/2014/main" id="{3C9796EC-E825-41F8-8CBF-9BA4C95CB0F0}"/>
              </a:ext>
            </a:extLst>
          </p:cNvPr>
          <p:cNvSpPr/>
          <p:nvPr/>
        </p:nvSpPr>
        <p:spPr>
          <a:xfrm>
            <a:off x="9108000" y="525600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55" name="テキスト ボックス 54">
            <a:extLst>
              <a:ext uri="{FF2B5EF4-FFF2-40B4-BE49-F238E27FC236}">
                <a16:creationId xmlns:a16="http://schemas.microsoft.com/office/drawing/2014/main" id="{6D333152-D956-4D61-BB58-76661D596A97}"/>
              </a:ext>
            </a:extLst>
          </p:cNvPr>
          <p:cNvSpPr txBox="1"/>
          <p:nvPr/>
        </p:nvSpPr>
        <p:spPr>
          <a:xfrm>
            <a:off x="9396000" y="4788000"/>
            <a:ext cx="723275" cy="523220"/>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画面の</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明るさ</a:t>
            </a:r>
            <a:endParaRPr kumimoji="1" lang="ja-JP" altLang="en-US" dirty="0"/>
          </a:p>
        </p:txBody>
      </p:sp>
      <p:sp>
        <p:nvSpPr>
          <p:cNvPr id="56" name="テキスト ボックス 55">
            <a:extLst>
              <a:ext uri="{FF2B5EF4-FFF2-40B4-BE49-F238E27FC236}">
                <a16:creationId xmlns:a16="http://schemas.microsoft.com/office/drawing/2014/main" id="{395A8DF9-AB00-4616-9ADF-1BFF2BCF4E97}"/>
              </a:ext>
            </a:extLst>
          </p:cNvPr>
          <p:cNvSpPr txBox="1"/>
          <p:nvPr/>
        </p:nvSpPr>
        <p:spPr>
          <a:xfrm>
            <a:off x="9396000" y="5292000"/>
            <a:ext cx="543739" cy="307777"/>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音量</a:t>
            </a:r>
            <a:endParaRPr kumimoji="1" lang="ja-JP" altLang="en-US" dirty="0"/>
          </a:p>
        </p:txBody>
      </p:sp>
      <p:sp>
        <p:nvSpPr>
          <p:cNvPr id="57" name="正方形/長方形 56">
            <a:extLst>
              <a:ext uri="{FF2B5EF4-FFF2-40B4-BE49-F238E27FC236}">
                <a16:creationId xmlns:a16="http://schemas.microsoft.com/office/drawing/2014/main" id="{36586D83-CCD6-4168-A745-8AFF05C13721}"/>
              </a:ext>
            </a:extLst>
          </p:cNvPr>
          <p:cNvSpPr/>
          <p:nvPr/>
        </p:nvSpPr>
        <p:spPr>
          <a:xfrm>
            <a:off x="9108000" y="475200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58" name="正方形/長方形 57">
            <a:extLst>
              <a:ext uri="{FF2B5EF4-FFF2-40B4-BE49-F238E27FC236}">
                <a16:creationId xmlns:a16="http://schemas.microsoft.com/office/drawing/2014/main" id="{58908D31-D72E-413D-9805-343DCFE5ACC9}"/>
              </a:ext>
            </a:extLst>
          </p:cNvPr>
          <p:cNvSpPr/>
          <p:nvPr/>
        </p:nvSpPr>
        <p:spPr>
          <a:xfrm>
            <a:off x="9108000" y="561600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59" name="正方形/長方形 58">
            <a:extLst>
              <a:ext uri="{FF2B5EF4-FFF2-40B4-BE49-F238E27FC236}">
                <a16:creationId xmlns:a16="http://schemas.microsoft.com/office/drawing/2014/main" id="{06D7DA09-8614-4647-8F6E-604C7E0797E6}"/>
              </a:ext>
            </a:extLst>
          </p:cNvPr>
          <p:cNvSpPr/>
          <p:nvPr/>
        </p:nvSpPr>
        <p:spPr>
          <a:xfrm>
            <a:off x="9108000" y="5976000"/>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a:t>
            </a:r>
            <a:endParaRPr lang="en-US" altLang="ja-JP" sz="2000" b="1" dirty="0">
              <a:solidFill>
                <a:srgbClr val="009650"/>
              </a:solidFill>
              <a:latin typeface="Meiryo" charset="-128"/>
              <a:ea typeface="Meiryo" charset="-128"/>
              <a:cs typeface="Meiryo" charset="-128"/>
            </a:endParaRPr>
          </a:p>
        </p:txBody>
      </p:sp>
      <p:sp>
        <p:nvSpPr>
          <p:cNvPr id="60" name="テキスト ボックス 59">
            <a:extLst>
              <a:ext uri="{FF2B5EF4-FFF2-40B4-BE49-F238E27FC236}">
                <a16:creationId xmlns:a16="http://schemas.microsoft.com/office/drawing/2014/main" id="{8B1F1FA2-AE9A-440C-A558-251B4CD74526}"/>
              </a:ext>
            </a:extLst>
          </p:cNvPr>
          <p:cNvSpPr txBox="1"/>
          <p:nvPr/>
        </p:nvSpPr>
        <p:spPr>
          <a:xfrm>
            <a:off x="9396000" y="5652000"/>
            <a:ext cx="723275" cy="307777"/>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カメラ</a:t>
            </a:r>
            <a:endParaRPr kumimoji="1" lang="ja-JP" altLang="en-US" dirty="0"/>
          </a:p>
        </p:txBody>
      </p:sp>
      <p:sp>
        <p:nvSpPr>
          <p:cNvPr id="61" name="テキスト ボックス 60">
            <a:extLst>
              <a:ext uri="{FF2B5EF4-FFF2-40B4-BE49-F238E27FC236}">
                <a16:creationId xmlns:a16="http://schemas.microsoft.com/office/drawing/2014/main" id="{989718CD-4C66-4E11-A4F1-A393400044D4}"/>
              </a:ext>
            </a:extLst>
          </p:cNvPr>
          <p:cNvSpPr txBox="1"/>
          <p:nvPr/>
        </p:nvSpPr>
        <p:spPr>
          <a:xfrm>
            <a:off x="9396000" y="6012000"/>
            <a:ext cx="543739" cy="307777"/>
          </a:xfrm>
          <a:prstGeom prst="rect">
            <a:avLst/>
          </a:prstGeom>
          <a:noFill/>
        </p:spPr>
        <p:txBody>
          <a:bodyPr wrap="none" rtlCol="0">
            <a:spAutoFit/>
          </a:bodyPr>
          <a:lstStyle/>
          <a:p>
            <a:r>
              <a:rPr kumimoji="1" lang="ja-JP" altLang="en-US" sz="1400" b="1" dirty="0">
                <a:latin typeface="メイリオ" panose="020B0604030504040204" pitchFamily="50" charset="-128"/>
                <a:ea typeface="メイリオ" panose="020B0604030504040204" pitchFamily="50" charset="-128"/>
              </a:rPr>
              <a:t>電卓</a:t>
            </a:r>
            <a:endParaRPr kumimoji="1" lang="ja-JP" altLang="en-US" dirty="0"/>
          </a:p>
        </p:txBody>
      </p:sp>
      <p:cxnSp>
        <p:nvCxnSpPr>
          <p:cNvPr id="63" name="コネクタ: カギ線 62">
            <a:extLst>
              <a:ext uri="{FF2B5EF4-FFF2-40B4-BE49-F238E27FC236}">
                <a16:creationId xmlns:a16="http://schemas.microsoft.com/office/drawing/2014/main" id="{AAA9A3D9-3B5E-476C-9C34-CE33A4E2AFD1}"/>
              </a:ext>
            </a:extLst>
          </p:cNvPr>
          <p:cNvCxnSpPr/>
          <p:nvPr/>
        </p:nvCxnSpPr>
        <p:spPr>
          <a:xfrm>
            <a:off x="6890784" y="3870000"/>
            <a:ext cx="877661" cy="540000"/>
          </a:xfrm>
          <a:prstGeom prst="bentConnector3">
            <a:avLst>
              <a:gd name="adj1" fmla="val 99029"/>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43C617A4-F6C8-432F-A5AA-7E01F4BC55C8}"/>
              </a:ext>
            </a:extLst>
          </p:cNvPr>
          <p:cNvCxnSpPr>
            <a:cxnSpLocks/>
          </p:cNvCxnSpPr>
          <p:nvPr/>
        </p:nvCxnSpPr>
        <p:spPr>
          <a:xfrm>
            <a:off x="6854045" y="4162425"/>
            <a:ext cx="464328" cy="0"/>
          </a:xfrm>
          <a:prstGeom prst="straightConnector1">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B927E353-541B-468A-B933-849D1196A318}"/>
              </a:ext>
            </a:extLst>
          </p:cNvPr>
          <p:cNvCxnSpPr>
            <a:cxnSpLocks/>
          </p:cNvCxnSpPr>
          <p:nvPr/>
        </p:nvCxnSpPr>
        <p:spPr>
          <a:xfrm>
            <a:off x="6603512" y="4512945"/>
            <a:ext cx="714861" cy="0"/>
          </a:xfrm>
          <a:prstGeom prst="straightConnector1">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354C6CD7-B060-4D98-B220-0B9279BDE4D7}"/>
              </a:ext>
            </a:extLst>
          </p:cNvPr>
          <p:cNvCxnSpPr>
            <a:cxnSpLocks/>
          </p:cNvCxnSpPr>
          <p:nvPr/>
        </p:nvCxnSpPr>
        <p:spPr>
          <a:xfrm>
            <a:off x="6674400" y="5000625"/>
            <a:ext cx="648000" cy="0"/>
          </a:xfrm>
          <a:prstGeom prst="straightConnector1">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FBFC3D94-8887-48A0-AFFE-0339D8D2BA1C}"/>
              </a:ext>
            </a:extLst>
          </p:cNvPr>
          <p:cNvCxnSpPr/>
          <p:nvPr/>
        </p:nvCxnSpPr>
        <p:spPr>
          <a:xfrm>
            <a:off x="6687388" y="5534025"/>
            <a:ext cx="1116000" cy="197409"/>
          </a:xfrm>
          <a:prstGeom prst="bentConnector3">
            <a:avLst>
              <a:gd name="adj1" fmla="val 100000"/>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2FBCA227-3768-4018-97F7-F53078D1023C}"/>
              </a:ext>
            </a:extLst>
          </p:cNvPr>
          <p:cNvCxnSpPr>
            <a:cxnSpLocks/>
          </p:cNvCxnSpPr>
          <p:nvPr/>
        </p:nvCxnSpPr>
        <p:spPr>
          <a:xfrm flipV="1">
            <a:off x="6688800" y="5837337"/>
            <a:ext cx="630000" cy="0"/>
          </a:xfrm>
          <a:prstGeom prst="straightConnector1">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C974D1C0-61B8-4A81-8728-29CEDAFC33AE}"/>
              </a:ext>
            </a:extLst>
          </p:cNvPr>
          <p:cNvCxnSpPr>
            <a:cxnSpLocks/>
          </p:cNvCxnSpPr>
          <p:nvPr/>
        </p:nvCxnSpPr>
        <p:spPr>
          <a:xfrm rot="10800000" flipV="1">
            <a:off x="8244000" y="4932000"/>
            <a:ext cx="936000" cy="324000"/>
          </a:xfrm>
          <a:prstGeom prst="bentConnector3">
            <a:avLst>
              <a:gd name="adj1" fmla="val 99750"/>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143E9A95-B546-4AB5-BCBB-DE63429428C8}"/>
              </a:ext>
            </a:extLst>
          </p:cNvPr>
          <p:cNvCxnSpPr>
            <a:cxnSpLocks/>
          </p:cNvCxnSpPr>
          <p:nvPr/>
        </p:nvCxnSpPr>
        <p:spPr>
          <a:xfrm flipH="1">
            <a:off x="8748000" y="5391805"/>
            <a:ext cx="432000" cy="0"/>
          </a:xfrm>
          <a:prstGeom prst="straightConnector1">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C0A7ED89-FCD6-413A-8966-843AF0DFB603}"/>
              </a:ext>
            </a:extLst>
          </p:cNvPr>
          <p:cNvCxnSpPr>
            <a:cxnSpLocks/>
          </p:cNvCxnSpPr>
          <p:nvPr/>
        </p:nvCxnSpPr>
        <p:spPr>
          <a:xfrm flipH="1">
            <a:off x="8748000" y="5799201"/>
            <a:ext cx="432000" cy="0"/>
          </a:xfrm>
          <a:prstGeom prst="straightConnector1">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85" name="コネクタ: カギ線 84">
            <a:extLst>
              <a:ext uri="{FF2B5EF4-FFF2-40B4-BE49-F238E27FC236}">
                <a16:creationId xmlns:a16="http://schemas.microsoft.com/office/drawing/2014/main" id="{CE5BEAF9-594A-4C15-8D3E-F37690567B94}"/>
              </a:ext>
            </a:extLst>
          </p:cNvPr>
          <p:cNvCxnSpPr>
            <a:cxnSpLocks/>
          </p:cNvCxnSpPr>
          <p:nvPr/>
        </p:nvCxnSpPr>
        <p:spPr>
          <a:xfrm rot="10800000">
            <a:off x="8244000" y="5904000"/>
            <a:ext cx="936000" cy="216000"/>
          </a:xfrm>
          <a:prstGeom prst="bentConnector3">
            <a:avLst>
              <a:gd name="adj1" fmla="val 99825"/>
            </a:avLst>
          </a:prstGeom>
          <a:ln w="28575">
            <a:solidFill>
              <a:srgbClr val="FF0000"/>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5A90904B-A4F6-47C8-8B2E-14E12AA018B9}"/>
              </a:ext>
            </a:extLst>
          </p:cNvPr>
          <p:cNvSpPr/>
          <p:nvPr/>
        </p:nvSpPr>
        <p:spPr>
          <a:xfrm>
            <a:off x="3321901" y="5598194"/>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92" name="四角形: 角を丸くする 91">
            <a:extLst>
              <a:ext uri="{FF2B5EF4-FFF2-40B4-BE49-F238E27FC236}">
                <a16:creationId xmlns:a16="http://schemas.microsoft.com/office/drawing/2014/main" id="{04F5B41D-7665-4D69-A472-1C9347119005}"/>
              </a:ext>
            </a:extLst>
          </p:cNvPr>
          <p:cNvSpPr/>
          <p:nvPr/>
        </p:nvSpPr>
        <p:spPr>
          <a:xfrm>
            <a:off x="7680091" y="6547358"/>
            <a:ext cx="642471" cy="46017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8DC03690-85E4-4E13-80E1-B7E488585853}"/>
              </a:ext>
            </a:extLst>
          </p:cNvPr>
          <p:cNvSpPr txBox="1"/>
          <p:nvPr/>
        </p:nvSpPr>
        <p:spPr>
          <a:xfrm>
            <a:off x="3789901" y="5599619"/>
            <a:ext cx="1861599"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ホームボタンを</a:t>
            </a:r>
          </a:p>
          <a:p>
            <a:r>
              <a:rPr kumimoji="1" lang="ja-JP" altLang="en-US" b="1" dirty="0">
                <a:latin typeface="メイリオ" panose="020B0604030504040204" pitchFamily="50" charset="-128"/>
                <a:ea typeface="メイリオ" panose="020B0604030504040204" pitchFamily="50" charset="-128"/>
              </a:rPr>
              <a:t>押せば戻ります</a:t>
            </a:r>
          </a:p>
        </p:txBody>
      </p:sp>
      <p:sp>
        <p:nvSpPr>
          <p:cNvPr id="62" name="矢印: 右 61">
            <a:extLst>
              <a:ext uri="{FF2B5EF4-FFF2-40B4-BE49-F238E27FC236}">
                <a16:creationId xmlns:a16="http://schemas.microsoft.com/office/drawing/2014/main" id="{853895A8-B774-4144-8E65-04DB5F886664}"/>
              </a:ext>
            </a:extLst>
          </p:cNvPr>
          <p:cNvSpPr/>
          <p:nvPr/>
        </p:nvSpPr>
        <p:spPr>
          <a:xfrm flipH="1">
            <a:off x="4037156" y="5040000"/>
            <a:ext cx="975304" cy="49968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5C10D2A4-C128-4823-9384-B2C2DAEF5655}"/>
              </a:ext>
            </a:extLst>
          </p:cNvPr>
          <p:cNvSpPr/>
          <p:nvPr/>
        </p:nvSpPr>
        <p:spPr>
          <a:xfrm>
            <a:off x="7364949" y="6435172"/>
            <a:ext cx="441146" cy="400110"/>
          </a:xfrm>
          <a:prstGeom prst="rect">
            <a:avLst/>
          </a:prstGeom>
        </p:spPr>
        <p:txBody>
          <a:bodyPr wrap="none">
            <a:spAutoFit/>
          </a:bodyPr>
          <a:lstStyle/>
          <a:p>
            <a:r>
              <a:rPr lang="ja-JP" altLang="en-US" sz="2000" b="1" spc="-2000" dirty="0">
                <a:solidFill>
                  <a:schemeClr val="bg1"/>
                </a:solidFill>
                <a:effectLst>
                  <a:glow rad="12700">
                    <a:schemeClr val="bg1"/>
                  </a:glow>
                </a:effectLst>
                <a:latin typeface="Meiryo" charset="-128"/>
                <a:ea typeface="Meiryo" charset="-128"/>
                <a:cs typeface="Meiryo" charset="-128"/>
              </a:rPr>
              <a:t>●</a:t>
            </a:r>
            <a:r>
              <a:rPr lang="ja-JP" altLang="en-US" sz="2000" b="1" dirty="0">
                <a:solidFill>
                  <a:srgbClr val="009650"/>
                </a:solidFill>
                <a:effectLst>
                  <a:glow rad="12700">
                    <a:schemeClr val="bg1"/>
                  </a:glow>
                </a:effectLst>
                <a:latin typeface="Meiryo" charset="-128"/>
                <a:ea typeface="Meiryo" charset="-128"/>
                <a:cs typeface="Meiryo" charset="-128"/>
              </a:rPr>
              <a:t>❸</a:t>
            </a:r>
            <a:endParaRPr lang="en-US" altLang="ja-JP" sz="2000" b="1" dirty="0">
              <a:solidFill>
                <a:srgbClr val="009650"/>
              </a:solidFill>
              <a:effectLst>
                <a:glow rad="12700">
                  <a:schemeClr val="bg1"/>
                </a:glow>
              </a:effectLst>
              <a:latin typeface="Meiryo" charset="-128"/>
              <a:ea typeface="Meiryo" charset="-128"/>
              <a:cs typeface="Meiryo" charset="-128"/>
            </a:endParaRPr>
          </a:p>
        </p:txBody>
      </p:sp>
      <p:sp>
        <p:nvSpPr>
          <p:cNvPr id="65" name="矢印: 上 64">
            <a:extLst>
              <a:ext uri="{FF2B5EF4-FFF2-40B4-BE49-F238E27FC236}">
                <a16:creationId xmlns:a16="http://schemas.microsoft.com/office/drawing/2014/main" id="{4B5075A4-7B37-43EF-B8B9-7D7E2B858D75}"/>
              </a:ext>
            </a:extLst>
          </p:cNvPr>
          <p:cNvSpPr/>
          <p:nvPr/>
        </p:nvSpPr>
        <p:spPr>
          <a:xfrm>
            <a:off x="2130226" y="5526655"/>
            <a:ext cx="364543" cy="900000"/>
          </a:xfrm>
          <a:prstGeom prst="upArrow">
            <a:avLst/>
          </a:prstGeom>
          <a:gradFill flip="none" rotWithShape="1">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8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tileRect/>
          </a:gradFill>
          <a:ln>
            <a:no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7" name="Picture 4" descr="人差し指を立てた手のイラスト（甲）">
            <a:extLst>
              <a:ext uri="{FF2B5EF4-FFF2-40B4-BE49-F238E27FC236}">
                <a16:creationId xmlns:a16="http://schemas.microsoft.com/office/drawing/2014/main" id="{B3411387-FC84-4B16-B404-9EC5642545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711858">
            <a:off x="2401168" y="5447697"/>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sp>
        <p:nvSpPr>
          <p:cNvPr id="70" name="テキスト ボックス 69">
            <a:extLst>
              <a:ext uri="{FF2B5EF4-FFF2-40B4-BE49-F238E27FC236}">
                <a16:creationId xmlns:a16="http://schemas.microsoft.com/office/drawing/2014/main" id="{75EBF3A3-72B3-4A0E-9FE0-C32EDC31473B}"/>
              </a:ext>
            </a:extLst>
          </p:cNvPr>
          <p:cNvSpPr txBox="1"/>
          <p:nvPr/>
        </p:nvSpPr>
        <p:spPr>
          <a:xfrm>
            <a:off x="2559956" y="5621081"/>
            <a:ext cx="415498" cy="400110"/>
          </a:xfrm>
          <a:prstGeom prst="rect">
            <a:avLst/>
          </a:prstGeom>
          <a:noFill/>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1800" b="1" dirty="0">
                <a:solidFill>
                  <a:srgbClr val="009650"/>
                </a:solidFill>
                <a:latin typeface="Meiryo" charset="-128"/>
                <a:ea typeface="Meiryo" charset="-128"/>
                <a:cs typeface="Meiryo" charset="-128"/>
              </a:rPr>
              <a:t>❶</a:t>
            </a:r>
            <a:endParaRPr lang="ja-JP" altLang="en-US" dirty="0"/>
          </a:p>
        </p:txBody>
      </p:sp>
    </p:spTree>
    <p:extLst>
      <p:ext uri="{BB962C8B-B14F-4D97-AF65-F5344CB8AC3E}">
        <p14:creationId xmlns:p14="http://schemas.microsoft.com/office/powerpoint/2010/main" val="390144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C8B1AEF7-B4F9-443E-AB06-E4220BAA1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88" y="3198688"/>
            <a:ext cx="2023019" cy="3821728"/>
          </a:xfrm>
          <a:prstGeom prst="rect">
            <a:avLst/>
          </a:prstGeom>
        </p:spPr>
      </p:pic>
      <p:sp>
        <p:nvSpPr>
          <p:cNvPr id="4" name="Title 1"/>
          <p:cNvSpPr txBox="1">
            <a:spLocks/>
          </p:cNvSpPr>
          <p:nvPr/>
        </p:nvSpPr>
        <p:spPr>
          <a:xfrm>
            <a:off x="900000" y="540000"/>
            <a:ext cx="1097073" cy="659605"/>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2-E</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6000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ボタン操作の仕方</a:t>
            </a:r>
          </a:p>
          <a:p>
            <a:r>
              <a:rPr lang="ja-JP" altLang="en-US" dirty="0"/>
              <a:t>コントロールセンターの表示</a:t>
            </a:r>
          </a:p>
        </p:txBody>
      </p:sp>
      <p:sp>
        <p:nvSpPr>
          <p:cNvPr id="17" name="矢印: 上 16">
            <a:extLst>
              <a:ext uri="{FF2B5EF4-FFF2-40B4-BE49-F238E27FC236}">
                <a16:creationId xmlns:a16="http://schemas.microsoft.com/office/drawing/2014/main" id="{3B721C7B-6B18-401B-BAA9-33A458039297}"/>
              </a:ext>
            </a:extLst>
          </p:cNvPr>
          <p:cNvSpPr/>
          <p:nvPr/>
        </p:nvSpPr>
        <p:spPr>
          <a:xfrm rot="10800000">
            <a:off x="2908301" y="3304862"/>
            <a:ext cx="364543" cy="1467163"/>
          </a:xfrm>
          <a:prstGeom prst="upArrow">
            <a:avLst/>
          </a:prstGeom>
          <a:gradFill flip="none" rotWithShape="1">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8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tileRect/>
          </a:gradFill>
          <a:ln>
            <a:noFill/>
          </a:ln>
          <a:effectLst>
            <a:glow rad="254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8" name="Picture 4" descr="人差し指を立てた手のイラスト（甲）">
            <a:extLst>
              <a:ext uri="{FF2B5EF4-FFF2-40B4-BE49-F238E27FC236}">
                <a16:creationId xmlns:a16="http://schemas.microsoft.com/office/drawing/2014/main" id="{FDC41E4F-19D9-46C6-B762-0AE928FB50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711858">
            <a:off x="3160959" y="3511020"/>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398234C6-4F0A-472D-963D-9734481D1DF0}"/>
              </a:ext>
            </a:extLst>
          </p:cNvPr>
          <p:cNvSpPr/>
          <p:nvPr/>
        </p:nvSpPr>
        <p:spPr>
          <a:xfrm>
            <a:off x="1224000" y="23688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0" name="テキスト ボックス 19">
            <a:extLst>
              <a:ext uri="{FF2B5EF4-FFF2-40B4-BE49-F238E27FC236}">
                <a16:creationId xmlns:a16="http://schemas.microsoft.com/office/drawing/2014/main" id="{8E53E2BE-9770-4178-B396-4214E0FEBA60}"/>
              </a:ext>
            </a:extLst>
          </p:cNvPr>
          <p:cNvSpPr txBox="1"/>
          <p:nvPr/>
        </p:nvSpPr>
        <p:spPr>
          <a:xfrm>
            <a:off x="1692000" y="2368800"/>
            <a:ext cx="3161316"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画面の一番</a:t>
            </a:r>
            <a:r>
              <a:rPr kumimoji="1" lang="ja-JP" altLang="en-US" b="1" dirty="0">
                <a:solidFill>
                  <a:srgbClr val="FF0000"/>
                </a:solidFill>
                <a:latin typeface="メイリオ" panose="020B0604030504040204" pitchFamily="50" charset="-128"/>
                <a:ea typeface="メイリオ" panose="020B0604030504040204" pitchFamily="50" charset="-128"/>
              </a:rPr>
              <a:t>右上</a:t>
            </a:r>
            <a:r>
              <a:rPr kumimoji="1" lang="ja-JP" altLang="en-US" b="1" dirty="0">
                <a:latin typeface="メイリオ" panose="020B0604030504040204" pitchFamily="50" charset="-128"/>
                <a:ea typeface="メイリオ" panose="020B0604030504040204" pitchFamily="50" charset="-128"/>
              </a:rPr>
              <a:t>から上から</a:t>
            </a:r>
          </a:p>
          <a:p>
            <a:r>
              <a:rPr kumimoji="1" lang="ja-JP" altLang="en-US" b="1" dirty="0">
                <a:latin typeface="メイリオ" panose="020B0604030504040204" pitchFamily="50" charset="-128"/>
                <a:ea typeface="メイリオ" panose="020B0604030504040204" pitchFamily="50" charset="-128"/>
              </a:rPr>
              <a:t>下にスライド</a:t>
            </a:r>
          </a:p>
        </p:txBody>
      </p:sp>
      <p:sp>
        <p:nvSpPr>
          <p:cNvPr id="21" name="正方形/長方形 20">
            <a:extLst>
              <a:ext uri="{FF2B5EF4-FFF2-40B4-BE49-F238E27FC236}">
                <a16:creationId xmlns:a16="http://schemas.microsoft.com/office/drawing/2014/main" id="{B9139B90-0845-4CEB-A3BD-EC7F47B76404}"/>
              </a:ext>
            </a:extLst>
          </p:cNvPr>
          <p:cNvSpPr/>
          <p:nvPr/>
        </p:nvSpPr>
        <p:spPr>
          <a:xfrm>
            <a:off x="5832184" y="2107311"/>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42DF4637-3C18-40A3-A62E-FFAA7D6F637C}"/>
              </a:ext>
            </a:extLst>
          </p:cNvPr>
          <p:cNvSpPr txBox="1"/>
          <p:nvPr/>
        </p:nvSpPr>
        <p:spPr>
          <a:xfrm>
            <a:off x="6300184" y="2128528"/>
            <a:ext cx="3161316"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コントロールセンターが表示され画面の明るさ等の各種の</a:t>
            </a:r>
          </a:p>
          <a:p>
            <a:r>
              <a:rPr lang="ja-JP" altLang="en-US" b="1" dirty="0">
                <a:latin typeface="メイリオ" panose="020B0604030504040204" pitchFamily="50" charset="-128"/>
                <a:ea typeface="メイリオ" panose="020B0604030504040204" pitchFamily="50" charset="-128"/>
              </a:rPr>
              <a:t>設定が可能</a:t>
            </a:r>
            <a:endParaRPr kumimoji="1" lang="ja-JP" altLang="en-US" b="1" dirty="0">
              <a:latin typeface="メイリオ" panose="020B0604030504040204" pitchFamily="50" charset="-128"/>
              <a:ea typeface="メイリオ" panose="020B0604030504040204" pitchFamily="50" charset="-128"/>
            </a:endParaRPr>
          </a:p>
        </p:txBody>
      </p:sp>
      <p:sp>
        <p:nvSpPr>
          <p:cNvPr id="23" name="矢印: 右 22">
            <a:extLst>
              <a:ext uri="{FF2B5EF4-FFF2-40B4-BE49-F238E27FC236}">
                <a16:creationId xmlns:a16="http://schemas.microsoft.com/office/drawing/2014/main" id="{E0C2F887-C8D0-4152-8B9D-37CE6599DCE0}"/>
              </a:ext>
            </a:extLst>
          </p:cNvPr>
          <p:cNvSpPr/>
          <p:nvPr/>
        </p:nvSpPr>
        <p:spPr>
          <a:xfrm>
            <a:off x="4676196" y="4176000"/>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上 25">
            <a:extLst>
              <a:ext uri="{FF2B5EF4-FFF2-40B4-BE49-F238E27FC236}">
                <a16:creationId xmlns:a16="http://schemas.microsoft.com/office/drawing/2014/main" id="{0D416408-274D-4E42-8463-7FF021BCD5F6}"/>
              </a:ext>
            </a:extLst>
          </p:cNvPr>
          <p:cNvSpPr/>
          <p:nvPr/>
        </p:nvSpPr>
        <p:spPr>
          <a:xfrm>
            <a:off x="8082407" y="5583117"/>
            <a:ext cx="330653" cy="945301"/>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字幕 5">
            <a:extLst>
              <a:ext uri="{FF2B5EF4-FFF2-40B4-BE49-F238E27FC236}">
                <a16:creationId xmlns:a16="http://schemas.microsoft.com/office/drawing/2014/main" id="{4A5EB965-A58F-465E-8167-B5883852751E}"/>
              </a:ext>
            </a:extLst>
          </p:cNvPr>
          <p:cNvSpPr txBox="1">
            <a:spLocks/>
          </p:cNvSpPr>
          <p:nvPr/>
        </p:nvSpPr>
        <p:spPr>
          <a:xfrm>
            <a:off x="648000" y="1548000"/>
            <a:ext cx="9107278" cy="833178"/>
          </a:xfrm>
          <a:prstGeom prst="rect">
            <a:avLst/>
          </a:prstGeom>
        </p:spPr>
        <p:txBody>
          <a:bodyPr wrap="none" lIns="90000" tIns="46800" rIns="90000" bIns="46800">
            <a:spAutoFit/>
          </a:bodyPr>
          <a:lstStyle>
            <a:lvl1pPr indent="0">
              <a:buNone/>
              <a:defRPr sz="2400"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各種のコントロールができる画面がワンタッチで表示できます。</a:t>
            </a:r>
            <a:endParaRPr lang="en-US" altLang="ja-JP" dirty="0"/>
          </a:p>
          <a:p>
            <a:r>
              <a:rPr lang="ja-JP" altLang="en-US" dirty="0"/>
              <a:t>（</a:t>
            </a:r>
            <a:r>
              <a:rPr lang="en-US" altLang="ja-JP" dirty="0" err="1"/>
              <a:t>iPhoneX</a:t>
            </a:r>
            <a:r>
              <a:rPr lang="ja-JP" altLang="en-US" dirty="0"/>
              <a:t>以降）</a:t>
            </a:r>
          </a:p>
        </p:txBody>
      </p:sp>
      <p:pic>
        <p:nvPicPr>
          <p:cNvPr id="34" name="図 33">
            <a:extLst>
              <a:ext uri="{FF2B5EF4-FFF2-40B4-BE49-F238E27FC236}">
                <a16:creationId xmlns:a16="http://schemas.microsoft.com/office/drawing/2014/main" id="{9C6C3536-C3AD-4237-907E-29E43B659539}"/>
              </a:ext>
            </a:extLst>
          </p:cNvPr>
          <p:cNvPicPr>
            <a:picLocks noChangeAspect="1"/>
          </p:cNvPicPr>
          <p:nvPr/>
        </p:nvPicPr>
        <p:blipFill>
          <a:blip r:embed="rId5"/>
          <a:stretch>
            <a:fillRect/>
          </a:stretch>
        </p:blipFill>
        <p:spPr>
          <a:xfrm>
            <a:off x="6742981" y="3051816"/>
            <a:ext cx="2032719" cy="3814963"/>
          </a:xfrm>
          <a:prstGeom prst="rect">
            <a:avLst/>
          </a:prstGeom>
        </p:spPr>
      </p:pic>
      <p:sp>
        <p:nvSpPr>
          <p:cNvPr id="35" name="矢印: 上 34">
            <a:extLst>
              <a:ext uri="{FF2B5EF4-FFF2-40B4-BE49-F238E27FC236}">
                <a16:creationId xmlns:a16="http://schemas.microsoft.com/office/drawing/2014/main" id="{2AC89A39-E539-4F08-A568-468869793797}"/>
              </a:ext>
            </a:extLst>
          </p:cNvPr>
          <p:cNvSpPr/>
          <p:nvPr/>
        </p:nvSpPr>
        <p:spPr>
          <a:xfrm>
            <a:off x="7572957" y="5721489"/>
            <a:ext cx="360000" cy="900000"/>
          </a:xfrm>
          <a:prstGeom prst="upArrow">
            <a:avLst/>
          </a:prstGeom>
          <a:gradFill flip="none" rotWithShape="1">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8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tileRect/>
          </a:gradFill>
          <a:ln>
            <a:noFill/>
          </a:ln>
          <a:effectLst>
            <a:glow rad="254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6" name="Picture 4" descr="人差し指を立てた手のイラスト（甲）">
            <a:extLst>
              <a:ext uri="{FF2B5EF4-FFF2-40B4-BE49-F238E27FC236}">
                <a16:creationId xmlns:a16="http://schemas.microsoft.com/office/drawing/2014/main" id="{D13C6C57-8576-4399-A2C0-8D52CC08F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711858">
            <a:off x="7853460" y="5787562"/>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50196F23-A21E-405F-B5D4-050025FABBB2}"/>
              </a:ext>
            </a:extLst>
          </p:cNvPr>
          <p:cNvSpPr txBox="1"/>
          <p:nvPr/>
        </p:nvSpPr>
        <p:spPr>
          <a:xfrm>
            <a:off x="3746500" y="3299713"/>
            <a:ext cx="1800493"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真ん中とか左上</a:t>
            </a:r>
          </a:p>
          <a:p>
            <a:r>
              <a:rPr lang="ja-JP" altLang="en-US" b="1" dirty="0">
                <a:latin typeface="メイリオ" panose="020B0604030504040204" pitchFamily="50" charset="-128"/>
                <a:ea typeface="メイリオ" panose="020B0604030504040204" pitchFamily="50" charset="-128"/>
              </a:rPr>
              <a:t>ではダメです</a:t>
            </a:r>
            <a:endParaRPr kumimoji="1" lang="ja-JP" altLang="en-US" b="1"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DE8E7E46-A29F-453B-A973-5C7CEC58C744}"/>
              </a:ext>
            </a:extLst>
          </p:cNvPr>
          <p:cNvSpPr/>
          <p:nvPr/>
        </p:nvSpPr>
        <p:spPr>
          <a:xfrm>
            <a:off x="3852273" y="555885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29" name="テキスト ボックス 28">
            <a:extLst>
              <a:ext uri="{FF2B5EF4-FFF2-40B4-BE49-F238E27FC236}">
                <a16:creationId xmlns:a16="http://schemas.microsoft.com/office/drawing/2014/main" id="{33B202CB-8E92-451F-AA5E-66CE35CDA4A3}"/>
              </a:ext>
            </a:extLst>
          </p:cNvPr>
          <p:cNvSpPr txBox="1"/>
          <p:nvPr/>
        </p:nvSpPr>
        <p:spPr>
          <a:xfrm>
            <a:off x="4303742" y="5586296"/>
            <a:ext cx="2262158"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下から上にスライド</a:t>
            </a:r>
          </a:p>
          <a:p>
            <a:r>
              <a:rPr lang="ja-JP" altLang="en-US" b="1" dirty="0">
                <a:latin typeface="メイリオ" panose="020B0604030504040204" pitchFamily="50" charset="-128"/>
                <a:ea typeface="メイリオ" panose="020B0604030504040204" pitchFamily="50" charset="-128"/>
              </a:rPr>
              <a:t>すると画面は戻る</a:t>
            </a:r>
            <a:endParaRPr kumimoji="1" lang="ja-JP" altLang="en-US" b="1"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C5CC3D49-855E-4FCF-8D09-2DD40F53E883}"/>
              </a:ext>
            </a:extLst>
          </p:cNvPr>
          <p:cNvSpPr txBox="1"/>
          <p:nvPr/>
        </p:nvSpPr>
        <p:spPr>
          <a:xfrm>
            <a:off x="2906419" y="3324637"/>
            <a:ext cx="315005" cy="307777"/>
          </a:xfrm>
          <a:prstGeom prst="rect">
            <a:avLst/>
          </a:prstGeom>
          <a:noFill/>
          <a:effectLst/>
        </p:spPr>
        <p:txBody>
          <a:bodyPr wrap="square" rtlCol="0">
            <a:spAutoFit/>
          </a:bodyPr>
          <a:lstStyle/>
          <a:p>
            <a:r>
              <a:rPr kumimoji="1" lang="ja-JP" altLang="en-US" sz="1400" b="1" dirty="0">
                <a:solidFill>
                  <a:srgbClr val="FF0000"/>
                </a:solidFill>
                <a:effectLst>
                  <a:glow rad="38100">
                    <a:schemeClr val="bg1"/>
                  </a:glow>
                </a:effectLst>
                <a:latin typeface="メイリオ" panose="020B0604030504040204" pitchFamily="50" charset="-128"/>
                <a:ea typeface="メイリオ" panose="020B0604030504040204" pitchFamily="50" charset="-128"/>
              </a:rPr>
              <a:t>右</a:t>
            </a:r>
          </a:p>
        </p:txBody>
      </p:sp>
      <p:sp>
        <p:nvSpPr>
          <p:cNvPr id="24" name="矢印: 右 23">
            <a:extLst>
              <a:ext uri="{FF2B5EF4-FFF2-40B4-BE49-F238E27FC236}">
                <a16:creationId xmlns:a16="http://schemas.microsoft.com/office/drawing/2014/main" id="{8C61E229-7B42-428D-8521-4F5A3FC208DE}"/>
              </a:ext>
            </a:extLst>
          </p:cNvPr>
          <p:cNvSpPr/>
          <p:nvPr/>
        </p:nvSpPr>
        <p:spPr>
          <a:xfrm flipH="1">
            <a:off x="4676196" y="5076000"/>
            <a:ext cx="975304" cy="49968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2921CFFC-2191-4B74-ACB0-12B314E9C988}"/>
              </a:ext>
            </a:extLst>
          </p:cNvPr>
          <p:cNvSpPr/>
          <p:nvPr/>
        </p:nvSpPr>
        <p:spPr>
          <a:xfrm>
            <a:off x="8014525" y="5972115"/>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40" name="正方形/長方形 39">
            <a:extLst>
              <a:ext uri="{FF2B5EF4-FFF2-40B4-BE49-F238E27FC236}">
                <a16:creationId xmlns:a16="http://schemas.microsoft.com/office/drawing/2014/main" id="{39A49CA1-44EC-4617-9F3D-91D6D1A6C14D}"/>
              </a:ext>
            </a:extLst>
          </p:cNvPr>
          <p:cNvSpPr/>
          <p:nvPr/>
        </p:nvSpPr>
        <p:spPr>
          <a:xfrm>
            <a:off x="3321958" y="3686115"/>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318631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60000" y="1656000"/>
            <a:ext cx="8063500" cy="5350696"/>
          </a:xfrm>
          <a:prstGeom prst="rect">
            <a:avLst/>
          </a:prstGeom>
          <a:noFill/>
        </p:spPr>
        <p:txBody>
          <a:bodyPr wrap="square" rtlCol="0">
            <a:spAutoFit/>
          </a:bodyPr>
          <a:lstStyle/>
          <a:p>
            <a:pPr>
              <a:spcAft>
                <a:spcPts val="300"/>
              </a:spcAft>
            </a:pPr>
            <a:r>
              <a:rPr lang="ja-JP" altLang="en-US" sz="3200" b="1" dirty="0">
                <a:solidFill>
                  <a:srgbClr val="009650"/>
                </a:solidFill>
                <a:latin typeface="Meiryo" charset="-128"/>
                <a:ea typeface="Meiryo" charset="-128"/>
                <a:cs typeface="Meiryo" charset="-128"/>
              </a:rPr>
              <a:t>１．電源の入れ方</a:t>
            </a:r>
            <a:endParaRPr lang="en-US" altLang="ja-JP" sz="3200" b="1" dirty="0">
              <a:solidFill>
                <a:srgbClr val="009650"/>
              </a:solidFill>
              <a:latin typeface="Meiryo" charset="-128"/>
              <a:ea typeface="Meiryo" charset="-128"/>
              <a:cs typeface="Meiryo" charset="-128"/>
            </a:endParaRPr>
          </a:p>
          <a:p>
            <a:pPr marL="174625" algn="dist">
              <a:lnSpc>
                <a:spcPct val="130000"/>
              </a:lnSpc>
              <a:tabLst>
                <a:tab pos="972000" algn="l"/>
                <a:tab pos="8064000" algn="r"/>
              </a:tabLst>
            </a:pPr>
            <a:r>
              <a:rPr lang="en-US" altLang="ja-JP" sz="2800" b="1" dirty="0">
                <a:latin typeface="Meiryo" charset="-128"/>
                <a:ea typeface="Meiryo" charset="-128"/>
                <a:cs typeface="Meiryo" charset="-128"/>
              </a:rPr>
              <a:t>1-A	</a:t>
            </a:r>
            <a:r>
              <a:rPr lang="ja-JP" altLang="en-US" sz="2800" b="1" dirty="0">
                <a:latin typeface="Meiryo" charset="-128"/>
                <a:ea typeface="Meiryo" charset="-128"/>
                <a:cs typeface="Meiryo" charset="-128"/>
              </a:rPr>
              <a:t>電源ボタンはどこに？ </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Ｐ４</a:t>
            </a:r>
          </a:p>
          <a:p>
            <a:pPr marL="174625" algn="dist">
              <a:lnSpc>
                <a:spcPct val="130000"/>
              </a:lnSpc>
              <a:tabLst>
                <a:tab pos="972000" algn="l"/>
                <a:tab pos="8064000" algn="r"/>
              </a:tabLst>
            </a:pPr>
            <a:r>
              <a:rPr lang="en-US" altLang="ja-JP" sz="2800" b="1" dirty="0">
                <a:latin typeface="Meiryo" charset="-128"/>
                <a:ea typeface="Meiryo" charset="-128"/>
                <a:cs typeface="Meiryo" charset="-128"/>
              </a:rPr>
              <a:t>1-B	</a:t>
            </a:r>
            <a:r>
              <a:rPr lang="ja-JP" altLang="en-US" sz="2800" b="1" dirty="0">
                <a:latin typeface="Meiryo" charset="-128"/>
                <a:ea typeface="Meiryo" charset="-128"/>
                <a:cs typeface="Meiryo" charset="-128"/>
              </a:rPr>
              <a:t>電源を切る時は </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Ｐ６</a:t>
            </a:r>
            <a:endParaRPr lang="en-US" altLang="ja-JP" sz="2800" b="1" dirty="0">
              <a:latin typeface="Meiryo" charset="-128"/>
              <a:ea typeface="Meiryo" charset="-128"/>
              <a:cs typeface="Meiryo" charset="-128"/>
            </a:endParaRPr>
          </a:p>
          <a:p>
            <a:pPr>
              <a:tabLst>
                <a:tab pos="990600" algn="l"/>
              </a:tabLst>
            </a:pPr>
            <a:endParaRPr lang="en-US" altLang="ja-JP" sz="2000" b="1" dirty="0">
              <a:solidFill>
                <a:srgbClr val="009650"/>
              </a:solidFill>
              <a:latin typeface="Meiryo" charset="-128"/>
              <a:ea typeface="Meiryo" charset="-128"/>
              <a:cs typeface="Meiryo" charset="-128"/>
            </a:endParaRPr>
          </a:p>
          <a:p>
            <a:pPr>
              <a:spcAft>
                <a:spcPts val="300"/>
              </a:spcAft>
              <a:tabLst>
                <a:tab pos="990600" algn="l"/>
              </a:tabLst>
            </a:pPr>
            <a:r>
              <a:rPr lang="ja-JP" altLang="en-US" sz="3200" b="1" dirty="0">
                <a:solidFill>
                  <a:srgbClr val="009650"/>
                </a:solidFill>
                <a:latin typeface="Meiryo" charset="-128"/>
                <a:ea typeface="Meiryo" charset="-128"/>
                <a:cs typeface="Meiryo" charset="-128"/>
              </a:rPr>
              <a:t>２．ボタン操作の仕方</a:t>
            </a:r>
          </a:p>
          <a:p>
            <a:pPr marL="174625">
              <a:lnSpc>
                <a:spcPct val="130000"/>
              </a:lnSpc>
              <a:tabLst>
                <a:tab pos="972000" algn="l"/>
                <a:tab pos="8064000" algn="r"/>
              </a:tabLst>
            </a:pPr>
            <a:r>
              <a:rPr lang="en-US" altLang="ja-JP" sz="2800" b="1" dirty="0">
                <a:latin typeface="Meiryo" charset="-128"/>
                <a:ea typeface="Meiryo" charset="-128"/>
                <a:cs typeface="Meiryo" charset="-128"/>
              </a:rPr>
              <a:t>2-</a:t>
            </a:r>
            <a:r>
              <a:rPr lang="ja-JP" altLang="en-US" sz="2800" b="1" dirty="0">
                <a:latin typeface="Meiryo" charset="-128"/>
                <a:ea typeface="Meiryo" charset="-128"/>
                <a:cs typeface="Meiryo" charset="-128"/>
              </a:rPr>
              <a:t>Ａ</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スマートフォンの主な機能 </a:t>
            </a:r>
            <a:r>
              <a:rPr lang="en-US" altLang="ja-JP" sz="2800" b="1" dirty="0">
                <a:latin typeface="Meiryo" charset="-128"/>
                <a:ea typeface="Meiryo" charset="-128"/>
                <a:cs typeface="Meiryo" charset="-128"/>
              </a:rPr>
              <a:t>…………	</a:t>
            </a:r>
            <a:r>
              <a:rPr lang="ja-JP" altLang="en-US" sz="2800" b="1" dirty="0" smtClean="0">
                <a:latin typeface="Meiryo" charset="-128"/>
                <a:ea typeface="Meiryo" charset="-128"/>
                <a:cs typeface="Meiryo" charset="-128"/>
              </a:rPr>
              <a:t>Ｐ９</a:t>
            </a:r>
            <a:endParaRPr lang="ja-JP" altLang="en-US" sz="2800" b="1" dirty="0">
              <a:latin typeface="Meiryo" charset="-128"/>
              <a:ea typeface="Meiryo" charset="-128"/>
              <a:cs typeface="Meiryo" charset="-128"/>
            </a:endParaRPr>
          </a:p>
          <a:p>
            <a:pPr marL="174625">
              <a:lnSpc>
                <a:spcPct val="130000"/>
              </a:lnSpc>
              <a:tabLst>
                <a:tab pos="972000" algn="l"/>
                <a:tab pos="8064000" algn="r"/>
              </a:tabLst>
            </a:pPr>
            <a:r>
              <a:rPr lang="en-US" altLang="ja-JP" sz="2800" b="1" dirty="0">
                <a:latin typeface="Meiryo" charset="-128"/>
                <a:ea typeface="Meiryo" charset="-128"/>
                <a:cs typeface="Meiryo" charset="-128"/>
              </a:rPr>
              <a:t>2-</a:t>
            </a:r>
            <a:r>
              <a:rPr lang="ja-JP" altLang="en-US" sz="2800" b="1" dirty="0">
                <a:latin typeface="Meiryo" charset="-128"/>
                <a:ea typeface="Meiryo" charset="-128"/>
                <a:cs typeface="Meiryo" charset="-128"/>
              </a:rPr>
              <a:t>Ｂ</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音量ボタンとマナーモードの設定 </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Ｐ</a:t>
            </a:r>
            <a:r>
              <a:rPr lang="en-US" altLang="ja-JP" sz="2800" b="1" dirty="0">
                <a:latin typeface="Meiryo" charset="-128"/>
                <a:ea typeface="Meiryo" charset="-128"/>
                <a:cs typeface="Meiryo" charset="-128"/>
              </a:rPr>
              <a:t>10</a:t>
            </a:r>
          </a:p>
          <a:p>
            <a:pPr marL="174625">
              <a:lnSpc>
                <a:spcPct val="130000"/>
              </a:lnSpc>
              <a:tabLst>
                <a:tab pos="972000" algn="l"/>
                <a:tab pos="8064000" algn="r"/>
              </a:tabLst>
            </a:pPr>
            <a:r>
              <a:rPr lang="en-US" altLang="ja-JP" sz="2800" b="1" dirty="0">
                <a:latin typeface="Meiryo" charset="-128"/>
                <a:ea typeface="Meiryo" charset="-128"/>
                <a:cs typeface="Meiryo" charset="-128"/>
              </a:rPr>
              <a:t>2-</a:t>
            </a:r>
            <a:r>
              <a:rPr lang="ja-JP" altLang="en-US" sz="2800" b="1" dirty="0">
                <a:latin typeface="Meiryo" charset="-128"/>
                <a:ea typeface="Meiryo" charset="-128"/>
                <a:cs typeface="Meiryo" charset="-128"/>
              </a:rPr>
              <a:t>Ｃ</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ホームボタン </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Ｐ</a:t>
            </a:r>
            <a:r>
              <a:rPr lang="en-US" altLang="ja-JP" sz="2800" b="1" dirty="0">
                <a:latin typeface="Meiryo" charset="-128"/>
                <a:ea typeface="Meiryo" charset="-128"/>
                <a:cs typeface="Meiryo" charset="-128"/>
              </a:rPr>
              <a:t>11</a:t>
            </a:r>
            <a:endParaRPr lang="ja-JP" altLang="en-US" sz="2800" b="1" dirty="0">
              <a:latin typeface="Meiryo" charset="-128"/>
              <a:ea typeface="Meiryo" charset="-128"/>
              <a:cs typeface="Meiryo" charset="-128"/>
            </a:endParaRPr>
          </a:p>
          <a:p>
            <a:pPr marL="174625">
              <a:lnSpc>
                <a:spcPct val="130000"/>
              </a:lnSpc>
              <a:tabLst>
                <a:tab pos="972000" algn="l"/>
                <a:tab pos="8064000" algn="r"/>
              </a:tabLst>
            </a:pPr>
            <a:r>
              <a:rPr lang="en-US" altLang="ja-JP" sz="2800" b="1" dirty="0">
                <a:latin typeface="Meiryo" charset="-128"/>
                <a:ea typeface="Meiryo" charset="-128"/>
                <a:cs typeface="Meiryo" charset="-128"/>
              </a:rPr>
              <a:t>2-</a:t>
            </a:r>
            <a:r>
              <a:rPr lang="ja-JP" altLang="en-US" sz="2800" b="1" dirty="0">
                <a:latin typeface="Meiryo" charset="-128"/>
                <a:ea typeface="Meiryo" charset="-128"/>
                <a:cs typeface="Meiryo" charset="-128"/>
              </a:rPr>
              <a:t>Ｄ</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ステータスバー </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Ｐ</a:t>
            </a:r>
            <a:r>
              <a:rPr lang="en-US" altLang="ja-JP" sz="2800" b="1" dirty="0">
                <a:latin typeface="Meiryo" charset="-128"/>
                <a:ea typeface="Meiryo" charset="-128"/>
                <a:cs typeface="Meiryo" charset="-128"/>
              </a:rPr>
              <a:t>13</a:t>
            </a:r>
            <a:endParaRPr lang="ja-JP" altLang="en-US" sz="2800" b="1" dirty="0">
              <a:latin typeface="Meiryo" charset="-128"/>
              <a:ea typeface="Meiryo" charset="-128"/>
              <a:cs typeface="Meiryo" charset="-128"/>
            </a:endParaRPr>
          </a:p>
          <a:p>
            <a:pPr marL="174625">
              <a:lnSpc>
                <a:spcPct val="130000"/>
              </a:lnSpc>
              <a:tabLst>
                <a:tab pos="972000" algn="l"/>
                <a:tab pos="8064000" algn="r"/>
              </a:tabLst>
            </a:pPr>
            <a:r>
              <a:rPr lang="en-US" altLang="ja-JP" sz="2800" b="1" dirty="0">
                <a:latin typeface="Meiryo" charset="-128"/>
                <a:ea typeface="Meiryo" charset="-128"/>
                <a:cs typeface="Meiryo" charset="-128"/>
              </a:rPr>
              <a:t>2-</a:t>
            </a:r>
            <a:r>
              <a:rPr lang="ja-JP" altLang="en-US" sz="2800" b="1" dirty="0">
                <a:latin typeface="Meiryo" charset="-128"/>
                <a:ea typeface="Meiryo" charset="-128"/>
                <a:cs typeface="Meiryo" charset="-128"/>
              </a:rPr>
              <a:t>Ｅ</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コントロールセンターの表示 </a:t>
            </a:r>
            <a:r>
              <a:rPr lang="en-US" altLang="ja-JP" sz="2800" b="1" dirty="0">
                <a:latin typeface="Meiryo" charset="-128"/>
                <a:ea typeface="Meiryo" charset="-128"/>
                <a:cs typeface="Meiryo" charset="-128"/>
              </a:rPr>
              <a:t>………	</a:t>
            </a:r>
            <a:r>
              <a:rPr lang="ja-JP" altLang="en-US" sz="2800" b="1" dirty="0">
                <a:latin typeface="Meiryo" charset="-128"/>
                <a:ea typeface="Meiryo" charset="-128"/>
                <a:cs typeface="Meiryo" charset="-128"/>
              </a:rPr>
              <a:t>Ｐ</a:t>
            </a:r>
            <a:r>
              <a:rPr lang="en-US" altLang="ja-JP" sz="2800" b="1" dirty="0">
                <a:latin typeface="Meiryo" charset="-128"/>
                <a:ea typeface="Meiryo" charset="-128"/>
                <a:cs typeface="Meiryo" charset="-128"/>
              </a:rPr>
              <a:t>14</a:t>
            </a:r>
            <a:endParaRPr lang="ja-JP" altLang="en-US" sz="2800" b="1" dirty="0">
              <a:latin typeface="Meiryo" charset="-128"/>
              <a:ea typeface="Meiryo" charset="-128"/>
              <a:cs typeface="Meiryo" charset="-128"/>
            </a:endParaRPr>
          </a:p>
        </p:txBody>
      </p:sp>
      <p:cxnSp>
        <p:nvCxnSpPr>
          <p:cNvPr id="5" name="直線コネクタ 4"/>
          <p:cNvCxnSpPr/>
          <p:nvPr/>
        </p:nvCxnSpPr>
        <p:spPr>
          <a:xfrm>
            <a:off x="2070100" y="3476625"/>
            <a:ext cx="81534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146300" y="581025"/>
            <a:ext cx="8420000" cy="595500"/>
          </a:xfrm>
        </p:spPr>
        <p:txBody>
          <a:bodyPr>
            <a:normAutofit/>
          </a:bodyPr>
          <a:lstStyle/>
          <a:p>
            <a:r>
              <a:rPr lang="ja-JP" altLang="en-US" sz="3600" dirty="0"/>
              <a:t>電源の入れ方・ボタン操作の仕方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FDE8B175-D83D-4B80-BEC4-5BB2975A3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74" y="4391025"/>
            <a:ext cx="1596602" cy="159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5439" dirty="0">
                <a:solidFill>
                  <a:srgbClr val="009650"/>
                </a:solidFill>
              </a:rPr>
              <a:t>1</a:t>
            </a:r>
            <a:endParaRPr lang="ja-JP" altLang="en-US" sz="15439" dirty="0">
              <a:solidFill>
                <a:srgbClr val="009650"/>
              </a:solidFill>
            </a:endParaRPr>
          </a:p>
          <a:p>
            <a:pPr>
              <a:lnSpc>
                <a:spcPct val="100000"/>
              </a:lnSpc>
            </a:pPr>
            <a:r>
              <a:rPr lang="ja-JP" altLang="en-US" sz="5400" dirty="0">
                <a:solidFill>
                  <a:srgbClr val="000000"/>
                </a:solidFill>
              </a:rPr>
              <a:t>電源の入れ方</a:t>
            </a:r>
            <a:endParaRPr lang="en-US" altLang="ja-JP" sz="5400" dirty="0">
              <a:solidFill>
                <a:srgbClr val="000000"/>
              </a:solidFill>
            </a:endParaRPr>
          </a:p>
        </p:txBody>
      </p:sp>
      <p:pic>
        <p:nvPicPr>
          <p:cNvPr id="6146" name="Picture 2" descr="座りながらスマホを使う人のイラスト（女性）">
            <a:extLst>
              <a:ext uri="{FF2B5EF4-FFF2-40B4-BE49-F238E27FC236}">
                <a16:creationId xmlns:a16="http://schemas.microsoft.com/office/drawing/2014/main" id="{86A5467E-3F91-4DA4-937B-AA5F0D6E4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46958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425CAA0F-69DB-4AFE-A774-BB3E99002AF8}"/>
              </a:ext>
            </a:extLst>
          </p:cNvPr>
          <p:cNvGrpSpPr/>
          <p:nvPr/>
        </p:nvGrpSpPr>
        <p:grpSpPr>
          <a:xfrm>
            <a:off x="1129146" y="3264437"/>
            <a:ext cx="1969427" cy="3538696"/>
            <a:chOff x="1108042" y="2746115"/>
            <a:chExt cx="1971823" cy="3943644"/>
          </a:xfrm>
        </p:grpSpPr>
        <p:pic>
          <p:nvPicPr>
            <p:cNvPr id="8" name="図 7">
              <a:extLst>
                <a:ext uri="{FF2B5EF4-FFF2-40B4-BE49-F238E27FC236}">
                  <a16:creationId xmlns:a16="http://schemas.microsoft.com/office/drawing/2014/main" id="{9D3FBB7C-00B6-46BC-ADA0-CC10DBDC88E6}"/>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12" name="正方形/長方形 11">
              <a:extLst>
                <a:ext uri="{FF2B5EF4-FFF2-40B4-BE49-F238E27FC236}">
                  <a16:creationId xmlns:a16="http://schemas.microsoft.com/office/drawing/2014/main" id="{AF763B21-DBBA-4ED0-BB96-2DA8EA4BA542}"/>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Title 1"/>
          <p:cNvSpPr txBox="1">
            <a:spLocks/>
          </p:cNvSpPr>
          <p:nvPr/>
        </p:nvSpPr>
        <p:spPr>
          <a:xfrm>
            <a:off x="900000" y="540000"/>
            <a:ext cx="1149972" cy="663901"/>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1-A</a:t>
            </a:r>
            <a:endParaRPr lang="en-US"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6000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電源の入れ方</a:t>
            </a:r>
          </a:p>
          <a:p>
            <a:r>
              <a:rPr lang="ja-JP" altLang="en-US" dirty="0"/>
              <a:t>電源ボタンはどこに？</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9517647" cy="467481"/>
          </a:xfrm>
        </p:spPr>
        <p:txBody>
          <a:bodyPr wrap="none" lIns="90000" tIns="46800" rIns="90000" bIns="46800"/>
          <a:lstStyle/>
          <a:p>
            <a:r>
              <a:rPr lang="ja-JP" altLang="en-US" sz="2400" dirty="0"/>
              <a:t>電源の入れ方は機種により異なります（</a:t>
            </a:r>
            <a:r>
              <a:rPr lang="en-US" altLang="ja-JP" sz="2400" dirty="0"/>
              <a:t>iPhone6</a:t>
            </a:r>
            <a:r>
              <a:rPr lang="ja-JP" altLang="en-US" sz="2400" dirty="0"/>
              <a:t>から</a:t>
            </a:r>
            <a:r>
              <a:rPr lang="en-US" altLang="ja-JP" sz="2400" dirty="0"/>
              <a:t>8,SE2</a:t>
            </a:r>
            <a:r>
              <a:rPr lang="ja-JP" altLang="en-US" sz="2400" dirty="0"/>
              <a:t>まで）</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720000" y="2160000"/>
            <a:ext cx="58997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1188000" y="2268000"/>
            <a:ext cx="156966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電源ボタンを</a:t>
            </a:r>
          </a:p>
          <a:p>
            <a:r>
              <a:rPr kumimoji="1" lang="ja-JP" altLang="en-US" b="1" dirty="0">
                <a:latin typeface="メイリオ" panose="020B0604030504040204" pitchFamily="50" charset="-128"/>
                <a:ea typeface="メイリオ" panose="020B0604030504040204" pitchFamily="50" charset="-128"/>
              </a:rPr>
              <a:t>長押しします</a:t>
            </a:r>
          </a:p>
        </p:txBody>
      </p:sp>
      <p:sp>
        <p:nvSpPr>
          <p:cNvPr id="27" name="テキスト ボックス 26">
            <a:extLst>
              <a:ext uri="{FF2B5EF4-FFF2-40B4-BE49-F238E27FC236}">
                <a16:creationId xmlns:a16="http://schemas.microsoft.com/office/drawing/2014/main" id="{805488C4-8C8B-4C4D-BA2C-CB1C58F581FC}"/>
              </a:ext>
            </a:extLst>
          </p:cNvPr>
          <p:cNvSpPr txBox="1"/>
          <p:nvPr/>
        </p:nvSpPr>
        <p:spPr>
          <a:xfrm flipH="1">
            <a:off x="5596775"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4140000" y="2160000"/>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4608000" y="2268000"/>
            <a:ext cx="2031325" cy="923330"/>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しばらくすると</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ロゴマークが出て</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起動を開始します</a:t>
            </a:r>
          </a:p>
        </p:txBody>
      </p:sp>
      <p:sp>
        <p:nvSpPr>
          <p:cNvPr id="28" name="矢印: 右 27">
            <a:extLst>
              <a:ext uri="{FF2B5EF4-FFF2-40B4-BE49-F238E27FC236}">
                <a16:creationId xmlns:a16="http://schemas.microsoft.com/office/drawing/2014/main" id="{1830F516-39CF-486D-870A-7B0F35920B99}"/>
              </a:ext>
            </a:extLst>
          </p:cNvPr>
          <p:cNvSpPr/>
          <p:nvPr/>
        </p:nvSpPr>
        <p:spPr>
          <a:xfrm>
            <a:off x="3594100" y="4805736"/>
            <a:ext cx="92687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7045461D-1B24-4613-A2C3-5DAB1E5EFAB0}"/>
              </a:ext>
            </a:extLst>
          </p:cNvPr>
          <p:cNvCxnSpPr>
            <a:cxnSpLocks/>
          </p:cNvCxnSpPr>
          <p:nvPr/>
        </p:nvCxnSpPr>
        <p:spPr>
          <a:xfrm flipH="1">
            <a:off x="3068597" y="4314825"/>
            <a:ext cx="29690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B5F4ECD6-733A-40A3-84A5-E314C23D307C}"/>
              </a:ext>
            </a:extLst>
          </p:cNvPr>
          <p:cNvPicPr>
            <a:picLocks/>
          </p:cNvPicPr>
          <p:nvPr/>
        </p:nvPicPr>
        <p:blipFill>
          <a:blip r:embed="rId4"/>
          <a:stretch>
            <a:fillRect/>
          </a:stretch>
        </p:blipFill>
        <p:spPr>
          <a:xfrm>
            <a:off x="3289300" y="4086225"/>
            <a:ext cx="144000" cy="495299"/>
          </a:xfrm>
          <a:prstGeom prst="rect">
            <a:avLst/>
          </a:prstGeom>
        </p:spPr>
      </p:pic>
      <p:grpSp>
        <p:nvGrpSpPr>
          <p:cNvPr id="29" name="グループ化 28">
            <a:extLst>
              <a:ext uri="{FF2B5EF4-FFF2-40B4-BE49-F238E27FC236}">
                <a16:creationId xmlns:a16="http://schemas.microsoft.com/office/drawing/2014/main" id="{BE25D182-60E7-424E-912F-6D0EE233EC54}"/>
              </a:ext>
            </a:extLst>
          </p:cNvPr>
          <p:cNvGrpSpPr/>
          <p:nvPr/>
        </p:nvGrpSpPr>
        <p:grpSpPr>
          <a:xfrm>
            <a:off x="4742842" y="3224731"/>
            <a:ext cx="2040819" cy="3538696"/>
            <a:chOff x="1108042" y="2746115"/>
            <a:chExt cx="1971823" cy="3943644"/>
          </a:xfrm>
        </p:grpSpPr>
        <p:pic>
          <p:nvPicPr>
            <p:cNvPr id="30" name="図 29">
              <a:extLst>
                <a:ext uri="{FF2B5EF4-FFF2-40B4-BE49-F238E27FC236}">
                  <a16:creationId xmlns:a16="http://schemas.microsoft.com/office/drawing/2014/main" id="{52E5CEB6-69CB-4605-A558-24CC763E3176}"/>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31" name="正方形/長方形 30">
              <a:extLst>
                <a:ext uri="{FF2B5EF4-FFF2-40B4-BE49-F238E27FC236}">
                  <a16:creationId xmlns:a16="http://schemas.microsoft.com/office/drawing/2014/main" id="{65FE9262-438F-4188-B8C8-96F7A6776903}"/>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58406CF3-33F3-4E99-9F94-9C7045FCD449}"/>
              </a:ext>
            </a:extLst>
          </p:cNvPr>
          <p:cNvPicPr>
            <a:picLocks noChangeAspect="1"/>
          </p:cNvPicPr>
          <p:nvPr/>
        </p:nvPicPr>
        <p:blipFill>
          <a:blip r:embed="rId5"/>
          <a:stretch>
            <a:fillRect/>
          </a:stretch>
        </p:blipFill>
        <p:spPr>
          <a:xfrm>
            <a:off x="5575300" y="4452587"/>
            <a:ext cx="321456" cy="395638"/>
          </a:xfrm>
          <a:prstGeom prst="rect">
            <a:avLst/>
          </a:prstGeom>
        </p:spPr>
      </p:pic>
      <p:sp>
        <p:nvSpPr>
          <p:cNvPr id="33" name="テキスト ボックス 32">
            <a:extLst>
              <a:ext uri="{FF2B5EF4-FFF2-40B4-BE49-F238E27FC236}">
                <a16:creationId xmlns:a16="http://schemas.microsoft.com/office/drawing/2014/main" id="{FF53F261-9483-49E6-A9F3-4E49BAE28A91}"/>
              </a:ext>
            </a:extLst>
          </p:cNvPr>
          <p:cNvSpPr txBox="1"/>
          <p:nvPr/>
        </p:nvSpPr>
        <p:spPr>
          <a:xfrm>
            <a:off x="3060700" y="3476625"/>
            <a:ext cx="728050"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電源</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ボタン</a:t>
            </a:r>
          </a:p>
        </p:txBody>
      </p:sp>
      <p:grpSp>
        <p:nvGrpSpPr>
          <p:cNvPr id="22" name="グループ化 21">
            <a:extLst>
              <a:ext uri="{FF2B5EF4-FFF2-40B4-BE49-F238E27FC236}">
                <a16:creationId xmlns:a16="http://schemas.microsoft.com/office/drawing/2014/main" id="{6A7959D2-4AFA-4582-9A83-B81170837C49}"/>
              </a:ext>
            </a:extLst>
          </p:cNvPr>
          <p:cNvGrpSpPr/>
          <p:nvPr/>
        </p:nvGrpSpPr>
        <p:grpSpPr>
          <a:xfrm>
            <a:off x="7859669" y="3144023"/>
            <a:ext cx="2059032" cy="3604275"/>
            <a:chOff x="1108042" y="2746115"/>
            <a:chExt cx="1971823" cy="3943644"/>
          </a:xfrm>
        </p:grpSpPr>
        <p:grpSp>
          <p:nvGrpSpPr>
            <p:cNvPr id="23" name="グループ化 22">
              <a:extLst>
                <a:ext uri="{FF2B5EF4-FFF2-40B4-BE49-F238E27FC236}">
                  <a16:creationId xmlns:a16="http://schemas.microsoft.com/office/drawing/2014/main" id="{B115E750-34AE-4C30-9684-0E071C8FAE63}"/>
                </a:ext>
              </a:extLst>
            </p:cNvPr>
            <p:cNvGrpSpPr/>
            <p:nvPr/>
          </p:nvGrpSpPr>
          <p:grpSpPr>
            <a:xfrm>
              <a:off x="1108042" y="2746115"/>
              <a:ext cx="1971823" cy="3943644"/>
              <a:chOff x="1108042" y="2746115"/>
              <a:chExt cx="1971823" cy="3943644"/>
            </a:xfrm>
          </p:grpSpPr>
          <p:pic>
            <p:nvPicPr>
              <p:cNvPr id="25" name="図 24">
                <a:extLst>
                  <a:ext uri="{FF2B5EF4-FFF2-40B4-BE49-F238E27FC236}">
                    <a16:creationId xmlns:a16="http://schemas.microsoft.com/office/drawing/2014/main" id="{F0B52BB5-9AB0-42EC-95C5-110642FB936A}"/>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26" name="正方形/長方形 25">
                <a:extLst>
                  <a:ext uri="{FF2B5EF4-FFF2-40B4-BE49-F238E27FC236}">
                    <a16:creationId xmlns:a16="http://schemas.microsoft.com/office/drawing/2014/main" id="{AA515552-B197-4F81-894F-ECAC4CB5FF36}"/>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a:extLst>
                <a:ext uri="{FF2B5EF4-FFF2-40B4-BE49-F238E27FC236}">
                  <a16:creationId xmlns:a16="http://schemas.microsoft.com/office/drawing/2014/main" id="{D9519A3A-A305-4B9D-ACBE-226BFF8419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sp>
        <p:nvSpPr>
          <p:cNvPr id="34" name="矢印: 右 33">
            <a:extLst>
              <a:ext uri="{FF2B5EF4-FFF2-40B4-BE49-F238E27FC236}">
                <a16:creationId xmlns:a16="http://schemas.microsoft.com/office/drawing/2014/main" id="{C500A3E9-9D2E-4D22-A39B-2B834B8E22B8}"/>
              </a:ext>
            </a:extLst>
          </p:cNvPr>
          <p:cNvSpPr/>
          <p:nvPr/>
        </p:nvSpPr>
        <p:spPr>
          <a:xfrm>
            <a:off x="6858229" y="4805736"/>
            <a:ext cx="92687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1A5EAEDB-A2AB-4E8C-94C5-9C2893F63AF6}"/>
              </a:ext>
            </a:extLst>
          </p:cNvPr>
          <p:cNvSpPr txBox="1"/>
          <p:nvPr/>
        </p:nvSpPr>
        <p:spPr>
          <a:xfrm>
            <a:off x="8044240" y="2268000"/>
            <a:ext cx="156966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ホーム画面が</a:t>
            </a:r>
          </a:p>
          <a:p>
            <a:r>
              <a:rPr kumimoji="1" lang="ja-JP" altLang="en-US" b="1" dirty="0">
                <a:latin typeface="メイリオ" panose="020B0604030504040204" pitchFamily="50" charset="-128"/>
                <a:ea typeface="メイリオ" panose="020B0604030504040204" pitchFamily="50" charset="-128"/>
              </a:rPr>
              <a:t>表示されます</a:t>
            </a:r>
          </a:p>
        </p:txBody>
      </p:sp>
      <p:sp>
        <p:nvSpPr>
          <p:cNvPr id="36" name="正方形/長方形 35">
            <a:extLst>
              <a:ext uri="{FF2B5EF4-FFF2-40B4-BE49-F238E27FC236}">
                <a16:creationId xmlns:a16="http://schemas.microsoft.com/office/drawing/2014/main" id="{8A8F4A80-2848-40F4-AD17-A94AD874CC42}"/>
              </a:ext>
            </a:extLst>
          </p:cNvPr>
          <p:cNvSpPr/>
          <p:nvPr/>
        </p:nvSpPr>
        <p:spPr>
          <a:xfrm>
            <a:off x="3385127" y="439102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142978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000" y="541134"/>
            <a:ext cx="1141957" cy="659605"/>
          </a:xfrm>
          <a:prstGeom prst="rect">
            <a:avLst/>
          </a:prstGeom>
        </p:spPr>
        <p:txBody>
          <a:bodyPr vert="horz" wrap="none" lIns="90000" tIns="46800" rIns="90000" bIns="46800" rtlCol="0" anchor="t" anchorCtr="0">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4000" dirty="0"/>
              <a:t>1-A</a:t>
            </a:r>
            <a:endParaRPr lang="en-US" sz="397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60000"/>
            <a:ext cx="7560000" cy="984885"/>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電源の入れ方</a:t>
            </a:r>
          </a:p>
          <a:p>
            <a:r>
              <a:rPr kumimoji="0" lang="ja-JP" altLang="en-US" sz="3200" kern="0" dirty="0"/>
              <a:t>電源ボタンはどこに？</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8070136" cy="463846"/>
          </a:xfrm>
        </p:spPr>
        <p:txBody>
          <a:bodyPr wrap="none" lIns="90000" tIns="46800" rIns="90000" bIns="46800">
            <a:spAutoFit/>
          </a:bodyPr>
          <a:lstStyle/>
          <a:p>
            <a:r>
              <a:rPr lang="ja-JP" altLang="en-US" sz="2400" dirty="0"/>
              <a:t>電源の入れ方は機種により異なります（</a:t>
            </a:r>
            <a:r>
              <a:rPr lang="en-US" altLang="ja-JP" sz="2400" dirty="0"/>
              <a:t>iPhone</a:t>
            </a:r>
            <a:r>
              <a:rPr lang="ja-JP" altLang="en-US" sz="2400" dirty="0"/>
              <a:t>Ｘ以降）</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648000" y="20160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1115999" y="2052000"/>
            <a:ext cx="3638403" cy="1000274"/>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電源ボタンと音量ボタンの上下</a:t>
            </a:r>
            <a:r>
              <a:rPr kumimoji="1" lang="en-US" altLang="ja-JP" b="1" dirty="0">
                <a:latin typeface="メイリオ" panose="020B0604030504040204" pitchFamily="50" charset="-128"/>
                <a:ea typeface="メイリオ" panose="020B0604030504040204" pitchFamily="50" charset="-128"/>
              </a:rPr>
              <a:t/>
            </a:r>
            <a:br>
              <a:rPr kumimoji="1" lang="en-US" altLang="ja-JP" b="1" dirty="0">
                <a:latin typeface="メイリオ" panose="020B0604030504040204" pitchFamily="50" charset="-128"/>
                <a:ea typeface="メイリオ" panose="020B0604030504040204" pitchFamily="50" charset="-128"/>
              </a:rPr>
            </a:br>
            <a:r>
              <a:rPr kumimoji="1" lang="ja-JP" altLang="en-US" b="1" dirty="0">
                <a:latin typeface="メイリオ" panose="020B0604030504040204" pitchFamily="50" charset="-128"/>
                <a:ea typeface="メイリオ" panose="020B0604030504040204" pitchFamily="50" charset="-128"/>
              </a:rPr>
              <a:t>どちらかのボタンを同時に</a:t>
            </a:r>
            <a:r>
              <a:rPr lang="ja-JP" altLang="en-US" b="1" dirty="0">
                <a:latin typeface="メイリオ" panose="020B0604030504040204" pitchFamily="50" charset="-128"/>
                <a:ea typeface="メイリオ" panose="020B0604030504040204" pitchFamily="50" charset="-128"/>
              </a:rPr>
              <a:t>押す</a:t>
            </a:r>
            <a:endParaRPr lang="en-US" altLang="ja-JP" b="1" dirty="0">
              <a:latin typeface="メイリオ" panose="020B0604030504040204" pitchFamily="50" charset="-128"/>
              <a:ea typeface="メイリオ" panose="020B0604030504040204" pitchFamily="50" charset="-128"/>
            </a:endParaRPr>
          </a:p>
          <a:p>
            <a:pPr>
              <a:spcBef>
                <a:spcPts val="600"/>
              </a:spcBef>
            </a:pPr>
            <a:r>
              <a:rPr kumimoji="1" lang="ja-JP" altLang="en-US" b="1" dirty="0">
                <a:latin typeface="メイリオ" panose="020B0604030504040204" pitchFamily="50" charset="-128"/>
                <a:ea typeface="メイリオ" panose="020B0604030504040204" pitchFamily="50" charset="-128"/>
              </a:rPr>
              <a:t>リンゴのマークが</a:t>
            </a:r>
            <a:r>
              <a:rPr lang="ja-JP" altLang="en-US" b="1" dirty="0">
                <a:latin typeface="メイリオ" panose="020B0604030504040204" pitchFamily="50" charset="-128"/>
                <a:ea typeface="メイリオ" panose="020B0604030504040204" pitchFamily="50" charset="-128"/>
              </a:rPr>
              <a:t>出るまで長押し</a:t>
            </a:r>
            <a:endParaRPr lang="en-US" altLang="ja-JP" b="1" dirty="0">
              <a:latin typeface="メイリオ" panose="020B0604030504040204" pitchFamily="50" charset="-128"/>
              <a:ea typeface="メイリオ" panose="020B0604030504040204" pitchFamily="50"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4777313" y="4419046"/>
            <a:ext cx="511743" cy="5815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01DED05-7115-48B7-B397-3BEFDE521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987" y="2862432"/>
            <a:ext cx="2084616" cy="3878754"/>
          </a:xfrm>
          <a:prstGeom prst="rect">
            <a:avLst/>
          </a:prstGeom>
        </p:spPr>
      </p:pic>
      <p:grpSp>
        <p:nvGrpSpPr>
          <p:cNvPr id="15" name="グループ化 14">
            <a:extLst>
              <a:ext uri="{FF2B5EF4-FFF2-40B4-BE49-F238E27FC236}">
                <a16:creationId xmlns:a16="http://schemas.microsoft.com/office/drawing/2014/main" id="{273D338F-3A98-472C-8B7E-DCAFDA6FA7B8}"/>
              </a:ext>
            </a:extLst>
          </p:cNvPr>
          <p:cNvGrpSpPr/>
          <p:nvPr/>
        </p:nvGrpSpPr>
        <p:grpSpPr>
          <a:xfrm>
            <a:off x="1479057" y="3019425"/>
            <a:ext cx="2214759" cy="3906483"/>
            <a:chOff x="1783857" y="2736298"/>
            <a:chExt cx="2310757" cy="4299524"/>
          </a:xfrm>
        </p:grpSpPr>
        <p:pic>
          <p:nvPicPr>
            <p:cNvPr id="33" name="図 32">
              <a:extLst>
                <a:ext uri="{FF2B5EF4-FFF2-40B4-BE49-F238E27FC236}">
                  <a16:creationId xmlns:a16="http://schemas.microsoft.com/office/drawing/2014/main" id="{B40F83FC-0B18-4721-8018-25ECA476F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857" y="2736298"/>
              <a:ext cx="2310757" cy="4299524"/>
            </a:xfrm>
            <a:prstGeom prst="rect">
              <a:avLst/>
            </a:prstGeom>
          </p:spPr>
        </p:pic>
        <p:sp>
          <p:nvSpPr>
            <p:cNvPr id="11" name="四角形: 角を丸くする 10">
              <a:extLst>
                <a:ext uri="{FF2B5EF4-FFF2-40B4-BE49-F238E27FC236}">
                  <a16:creationId xmlns:a16="http://schemas.microsoft.com/office/drawing/2014/main" id="{3E0CFC91-94F2-400B-AD81-3CB74A7102B2}"/>
                </a:ext>
              </a:extLst>
            </p:cNvPr>
            <p:cNvSpPr/>
            <p:nvPr/>
          </p:nvSpPr>
          <p:spPr>
            <a:xfrm>
              <a:off x="2023515" y="2867025"/>
              <a:ext cx="1798319" cy="3927314"/>
            </a:xfrm>
            <a:prstGeom prst="roundRect">
              <a:avLst>
                <a:gd name="adj" fmla="val 89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58406CF3-33F3-4E99-9F94-9C7045FCD449}"/>
              </a:ext>
            </a:extLst>
          </p:cNvPr>
          <p:cNvPicPr>
            <a:picLocks noChangeAspect="1"/>
          </p:cNvPicPr>
          <p:nvPr/>
        </p:nvPicPr>
        <p:blipFill>
          <a:blip r:embed="rId4"/>
          <a:stretch>
            <a:fillRect/>
          </a:stretch>
        </p:blipFill>
        <p:spPr>
          <a:xfrm>
            <a:off x="2473707" y="4404631"/>
            <a:ext cx="321456" cy="395638"/>
          </a:xfrm>
          <a:prstGeom prst="rect">
            <a:avLst/>
          </a:prstGeom>
        </p:spPr>
      </p:pic>
      <p:sp>
        <p:nvSpPr>
          <p:cNvPr id="34" name="矢印: 上 33">
            <a:extLst>
              <a:ext uri="{FF2B5EF4-FFF2-40B4-BE49-F238E27FC236}">
                <a16:creationId xmlns:a16="http://schemas.microsoft.com/office/drawing/2014/main" id="{73319865-E662-4C38-93AB-BA21F0089C14}"/>
              </a:ext>
            </a:extLst>
          </p:cNvPr>
          <p:cNvSpPr/>
          <p:nvPr/>
        </p:nvSpPr>
        <p:spPr>
          <a:xfrm>
            <a:off x="6337300" y="4905062"/>
            <a:ext cx="364543" cy="1467163"/>
          </a:xfrm>
          <a:prstGeom prst="upArrow">
            <a:avLst/>
          </a:prstGeom>
          <a:gradFill flip="none" rotWithShape="1">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8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tileRect/>
          </a:gradFill>
          <a:ln>
            <a:noFill/>
          </a:ln>
          <a:effectLst>
            <a:glow rad="254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四角形: 角を丸くする 34">
            <a:extLst>
              <a:ext uri="{FF2B5EF4-FFF2-40B4-BE49-F238E27FC236}">
                <a16:creationId xmlns:a16="http://schemas.microsoft.com/office/drawing/2014/main" id="{2ECDD377-1FAB-4199-B3F2-C101C7B0000D}"/>
              </a:ext>
            </a:extLst>
          </p:cNvPr>
          <p:cNvSpPr/>
          <p:nvPr/>
        </p:nvSpPr>
        <p:spPr>
          <a:xfrm>
            <a:off x="6038956" y="6244402"/>
            <a:ext cx="973957" cy="381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4" descr="人差し指を立てた手のイラスト（甲）">
            <a:extLst>
              <a:ext uri="{FF2B5EF4-FFF2-40B4-BE49-F238E27FC236}">
                <a16:creationId xmlns:a16="http://schemas.microsoft.com/office/drawing/2014/main" id="{4C9A25B1-0892-4804-A23D-156A048FC9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711858">
            <a:off x="6589959" y="5482763"/>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8E48F098-80D7-4AF1-9D47-12A1ADECE326}"/>
              </a:ext>
            </a:extLst>
          </p:cNvPr>
          <p:cNvSpPr/>
          <p:nvPr/>
        </p:nvSpPr>
        <p:spPr>
          <a:xfrm>
            <a:off x="3963806" y="4052511"/>
            <a:ext cx="87494" cy="533400"/>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0BDC37C-68B9-4CAD-A34D-99FC48F8284A}"/>
              </a:ext>
            </a:extLst>
          </p:cNvPr>
          <p:cNvSpPr/>
          <p:nvPr/>
        </p:nvSpPr>
        <p:spPr>
          <a:xfrm>
            <a:off x="1155700" y="3946599"/>
            <a:ext cx="50577" cy="258312"/>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88FFE316-284E-44B3-9729-DA4061C0D26C}"/>
              </a:ext>
            </a:extLst>
          </p:cNvPr>
          <p:cNvSpPr/>
          <p:nvPr/>
        </p:nvSpPr>
        <p:spPr>
          <a:xfrm>
            <a:off x="1155700" y="4403799"/>
            <a:ext cx="50577" cy="258312"/>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79714DFA-365D-4DAE-B096-35F8F3FE44B9}"/>
              </a:ext>
            </a:extLst>
          </p:cNvPr>
          <p:cNvCxnSpPr>
            <a:cxnSpLocks/>
          </p:cNvCxnSpPr>
          <p:nvPr/>
        </p:nvCxnSpPr>
        <p:spPr>
          <a:xfrm flipH="1">
            <a:off x="3517900" y="4319211"/>
            <a:ext cx="381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2308609-7CCE-4EE3-9A74-182067297121}"/>
              </a:ext>
            </a:extLst>
          </p:cNvPr>
          <p:cNvCxnSpPr>
            <a:cxnSpLocks/>
          </p:cNvCxnSpPr>
          <p:nvPr/>
        </p:nvCxnSpPr>
        <p:spPr>
          <a:xfrm>
            <a:off x="1308100" y="4052511"/>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B560061-BCAA-4951-9CB5-31BA8806E62C}"/>
              </a:ext>
            </a:extLst>
          </p:cNvPr>
          <p:cNvCxnSpPr>
            <a:cxnSpLocks/>
          </p:cNvCxnSpPr>
          <p:nvPr/>
        </p:nvCxnSpPr>
        <p:spPr>
          <a:xfrm>
            <a:off x="1308100" y="4509711"/>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BDE5984-A412-4342-86C3-855186AD9E66}"/>
              </a:ext>
            </a:extLst>
          </p:cNvPr>
          <p:cNvSpPr txBox="1"/>
          <p:nvPr/>
        </p:nvSpPr>
        <p:spPr>
          <a:xfrm>
            <a:off x="752072" y="3819023"/>
            <a:ext cx="327428" cy="1169551"/>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音量ボタン</a:t>
            </a:r>
          </a:p>
        </p:txBody>
      </p:sp>
      <p:sp>
        <p:nvSpPr>
          <p:cNvPr id="30" name="テキスト ボックス 29">
            <a:extLst>
              <a:ext uri="{FF2B5EF4-FFF2-40B4-BE49-F238E27FC236}">
                <a16:creationId xmlns:a16="http://schemas.microsoft.com/office/drawing/2014/main" id="{976FFF8B-995F-419E-9616-E7236C80F0C8}"/>
              </a:ext>
            </a:extLst>
          </p:cNvPr>
          <p:cNvSpPr txBox="1"/>
          <p:nvPr/>
        </p:nvSpPr>
        <p:spPr>
          <a:xfrm>
            <a:off x="4104872" y="3797360"/>
            <a:ext cx="327428" cy="1169551"/>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電源ボタン</a:t>
            </a:r>
          </a:p>
        </p:txBody>
      </p:sp>
      <p:sp>
        <p:nvSpPr>
          <p:cNvPr id="31" name="正方形/長方形 30">
            <a:extLst>
              <a:ext uri="{FF2B5EF4-FFF2-40B4-BE49-F238E27FC236}">
                <a16:creationId xmlns:a16="http://schemas.microsoft.com/office/drawing/2014/main" id="{6C24BC8D-BA42-4737-A216-2B171F1F41E9}"/>
              </a:ext>
            </a:extLst>
          </p:cNvPr>
          <p:cNvSpPr/>
          <p:nvPr/>
        </p:nvSpPr>
        <p:spPr>
          <a:xfrm>
            <a:off x="698500" y="3438446"/>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
        <p:nvSpPr>
          <p:cNvPr id="37" name="正方形/長方形 36">
            <a:extLst>
              <a:ext uri="{FF2B5EF4-FFF2-40B4-BE49-F238E27FC236}">
                <a16:creationId xmlns:a16="http://schemas.microsoft.com/office/drawing/2014/main" id="{DA3A46B3-7F5D-4D19-BF9C-CECCB8E4BE42}"/>
              </a:ext>
            </a:extLst>
          </p:cNvPr>
          <p:cNvSpPr/>
          <p:nvPr/>
        </p:nvSpPr>
        <p:spPr>
          <a:xfrm>
            <a:off x="3746500" y="3590846"/>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
        <p:nvSpPr>
          <p:cNvPr id="39" name="正方形/長方形 38">
            <a:extLst>
              <a:ext uri="{FF2B5EF4-FFF2-40B4-BE49-F238E27FC236}">
                <a16:creationId xmlns:a16="http://schemas.microsoft.com/office/drawing/2014/main" id="{078D092B-4FA3-4196-BCD0-43051ABEB289}"/>
              </a:ext>
            </a:extLst>
          </p:cNvPr>
          <p:cNvSpPr/>
          <p:nvPr/>
        </p:nvSpPr>
        <p:spPr>
          <a:xfrm>
            <a:off x="2146300" y="4239798"/>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
        <p:nvSpPr>
          <p:cNvPr id="40" name="正方形/長方形 39">
            <a:extLst>
              <a:ext uri="{FF2B5EF4-FFF2-40B4-BE49-F238E27FC236}">
                <a16:creationId xmlns:a16="http://schemas.microsoft.com/office/drawing/2014/main" id="{4B05A444-A72F-472F-BBE3-AF0BFE7613BB}"/>
              </a:ext>
            </a:extLst>
          </p:cNvPr>
          <p:cNvSpPr/>
          <p:nvPr/>
        </p:nvSpPr>
        <p:spPr>
          <a:xfrm>
            <a:off x="4968000" y="201600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03E411B7-D1FB-4044-A9A2-8ABAC33831CE}"/>
              </a:ext>
            </a:extLst>
          </p:cNvPr>
          <p:cNvSpPr txBox="1"/>
          <p:nvPr/>
        </p:nvSpPr>
        <p:spPr>
          <a:xfrm>
            <a:off x="5436000" y="2052000"/>
            <a:ext cx="2362200" cy="831638"/>
          </a:xfrm>
          <a:prstGeom prst="rect">
            <a:avLst/>
          </a:prstGeom>
          <a:noFill/>
        </p:spPr>
        <p:txBody>
          <a:bodyPr wrap="square" rtlCol="0">
            <a:spAutoFit/>
          </a:bodyPr>
          <a:lstStyle/>
          <a:p>
            <a:pPr>
              <a:lnSpc>
                <a:spcPts val="1900"/>
              </a:lnSpc>
            </a:pPr>
            <a:r>
              <a:rPr kumimoji="1" lang="ja-JP" altLang="en-US" b="1" dirty="0">
                <a:latin typeface="メイリオ" panose="020B0604030504040204" pitchFamily="50" charset="-128"/>
                <a:ea typeface="メイリオ" panose="020B0604030504040204" pitchFamily="50" charset="-128"/>
              </a:rPr>
              <a:t>一番下に表示されて</a:t>
            </a:r>
            <a:endParaRPr kumimoji="1" lang="en-US" altLang="ja-JP" b="1" dirty="0">
              <a:latin typeface="メイリオ" panose="020B0604030504040204" pitchFamily="50" charset="-128"/>
              <a:ea typeface="メイリオ" panose="020B0604030504040204" pitchFamily="50" charset="-128"/>
            </a:endParaRPr>
          </a:p>
          <a:p>
            <a:pPr>
              <a:lnSpc>
                <a:spcPts val="1900"/>
              </a:lnSpc>
            </a:pPr>
            <a:r>
              <a:rPr kumimoji="1" lang="ja-JP" altLang="en-US" b="1" dirty="0">
                <a:latin typeface="メイリオ" panose="020B0604030504040204" pitchFamily="50" charset="-128"/>
                <a:ea typeface="メイリオ" panose="020B0604030504040204" pitchFamily="50" charset="-128"/>
              </a:rPr>
              <a:t>いる</a:t>
            </a:r>
            <a:r>
              <a:rPr lang="ja-JP" altLang="en-US" b="1" dirty="0">
                <a:latin typeface="メイリオ" panose="020B0604030504040204" pitchFamily="50" charset="-128"/>
                <a:ea typeface="メイリオ" panose="020B0604030504040204" pitchFamily="50" charset="-128"/>
              </a:rPr>
              <a:t>白い線を下から</a:t>
            </a:r>
            <a:endParaRPr lang="en-US" altLang="ja-JP" b="1" dirty="0">
              <a:latin typeface="メイリオ" panose="020B0604030504040204" pitchFamily="50" charset="-128"/>
              <a:ea typeface="メイリオ" panose="020B0604030504040204" pitchFamily="50" charset="-128"/>
            </a:endParaRPr>
          </a:p>
          <a:p>
            <a:pPr>
              <a:lnSpc>
                <a:spcPts val="1900"/>
              </a:lnSpc>
            </a:pPr>
            <a:r>
              <a:rPr lang="ja-JP" altLang="en-US" b="1" dirty="0">
                <a:latin typeface="メイリオ" panose="020B0604030504040204" pitchFamily="50" charset="-128"/>
                <a:ea typeface="メイリオ" panose="020B0604030504040204" pitchFamily="50" charset="-128"/>
              </a:rPr>
              <a:t>上にスライド</a:t>
            </a:r>
            <a:endParaRPr kumimoji="1" lang="ja-JP" altLang="en-US" b="1" dirty="0">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77DB7433-BDEC-4C71-BE7D-09E67E3FD930}"/>
              </a:ext>
            </a:extLst>
          </p:cNvPr>
          <p:cNvSpPr/>
          <p:nvPr/>
        </p:nvSpPr>
        <p:spPr>
          <a:xfrm>
            <a:off x="5727700" y="660082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43" name="矢印: 右 42">
            <a:extLst>
              <a:ext uri="{FF2B5EF4-FFF2-40B4-BE49-F238E27FC236}">
                <a16:creationId xmlns:a16="http://schemas.microsoft.com/office/drawing/2014/main" id="{C0D362B7-2BB9-44A3-9115-9F72A553EA63}"/>
              </a:ext>
            </a:extLst>
          </p:cNvPr>
          <p:cNvSpPr/>
          <p:nvPr/>
        </p:nvSpPr>
        <p:spPr>
          <a:xfrm>
            <a:off x="7578157" y="4445022"/>
            <a:ext cx="511743" cy="5556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4DEE127-2434-484B-830A-57BB82A856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6103" y="2978120"/>
            <a:ext cx="1991967" cy="3763066"/>
          </a:xfrm>
          <a:prstGeom prst="rect">
            <a:avLst/>
          </a:prstGeom>
        </p:spPr>
      </p:pic>
      <p:sp>
        <p:nvSpPr>
          <p:cNvPr id="45" name="テキスト ボックス 44">
            <a:extLst>
              <a:ext uri="{FF2B5EF4-FFF2-40B4-BE49-F238E27FC236}">
                <a16:creationId xmlns:a16="http://schemas.microsoft.com/office/drawing/2014/main" id="{B96F4489-CDF0-4255-98C5-D844C0AFD65E}"/>
              </a:ext>
            </a:extLst>
          </p:cNvPr>
          <p:cNvSpPr txBox="1"/>
          <p:nvPr/>
        </p:nvSpPr>
        <p:spPr>
          <a:xfrm>
            <a:off x="8270607" y="2514306"/>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ホーム画面表示</a:t>
            </a:r>
          </a:p>
        </p:txBody>
      </p:sp>
      <p:sp>
        <p:nvSpPr>
          <p:cNvPr id="46" name="正方形/長方形 45">
            <a:extLst>
              <a:ext uri="{FF2B5EF4-FFF2-40B4-BE49-F238E27FC236}">
                <a16:creationId xmlns:a16="http://schemas.microsoft.com/office/drawing/2014/main" id="{0B614298-5C82-4165-BF7B-C0246583C263}"/>
              </a:ext>
            </a:extLst>
          </p:cNvPr>
          <p:cNvSpPr/>
          <p:nvPr/>
        </p:nvSpPr>
        <p:spPr>
          <a:xfrm>
            <a:off x="648000" y="2591008"/>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➋</a:t>
            </a:r>
            <a:endParaRPr lang="en-US" altLang="ja-JP" sz="3200" b="1" dirty="0">
              <a:solidFill>
                <a:srgbClr val="009650"/>
              </a:solidFill>
              <a:latin typeface="Meiryo" charset="-128"/>
              <a:ea typeface="Meiryo" charset="-128"/>
              <a:cs typeface="Meiryo" charset="-128"/>
            </a:endParaRPr>
          </a:p>
        </p:txBody>
      </p:sp>
      <p:sp>
        <p:nvSpPr>
          <p:cNvPr id="38" name="テキスト ボックス 37">
            <a:extLst>
              <a:ext uri="{FF2B5EF4-FFF2-40B4-BE49-F238E27FC236}">
                <a16:creationId xmlns:a16="http://schemas.microsoft.com/office/drawing/2014/main" id="{F73F2AB5-8841-4B8D-BA67-AD2CCD79A944}"/>
              </a:ext>
            </a:extLst>
          </p:cNvPr>
          <p:cNvSpPr txBox="1"/>
          <p:nvPr/>
        </p:nvSpPr>
        <p:spPr>
          <a:xfrm>
            <a:off x="4203700" y="5095517"/>
            <a:ext cx="1268296" cy="646331"/>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rPr>
              <a:t>20</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30</a:t>
            </a:r>
            <a:r>
              <a:rPr lang="ja-JP" altLang="en-US" b="1" dirty="0">
                <a:latin typeface="メイリオ" panose="020B0604030504040204" pitchFamily="50" charset="-128"/>
                <a:ea typeface="メイリオ" panose="020B0604030504040204" pitchFamily="50" charset="-128"/>
              </a:rPr>
              <a:t>秒</a:t>
            </a:r>
            <a:endParaRPr lang="en-US" altLang="ja-JP" b="1" dirty="0">
              <a:latin typeface="メイリオ" panose="020B0604030504040204" pitchFamily="50" charset="-128"/>
              <a:ea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rPr>
              <a:t>待つ</a:t>
            </a:r>
          </a:p>
        </p:txBody>
      </p:sp>
    </p:spTree>
    <p:extLst>
      <p:ext uri="{BB962C8B-B14F-4D97-AF65-F5344CB8AC3E}">
        <p14:creationId xmlns:p14="http://schemas.microsoft.com/office/powerpoint/2010/main" val="63462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000" y="541134"/>
            <a:ext cx="1137148" cy="659605"/>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1-B</a:t>
            </a:r>
            <a:endParaRPr lang="en-US"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612000"/>
            <a:ext cx="7560000" cy="492443"/>
          </a:xfrm>
          <a:prstGeom prst="rect">
            <a:avLst/>
          </a:prstGeom>
        </p:spPr>
        <p:txBody>
          <a:bodyPr wrap="square" lIns="0" tIns="0" rIns="0" bIns="0" anchor="b" anchorCtr="0">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電源を切る時は？</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9517647" cy="463846"/>
          </a:xfrm>
        </p:spPr>
        <p:txBody>
          <a:bodyPr wrap="none" lIns="90000" tIns="46800" rIns="90000" bIns="46800">
            <a:spAutoFit/>
          </a:bodyPr>
          <a:lstStyle/>
          <a:p>
            <a:r>
              <a:rPr lang="ja-JP" altLang="en-US" sz="2400" dirty="0"/>
              <a:t>電源の切り方は機種により異なります（</a:t>
            </a:r>
            <a:r>
              <a:rPr lang="en-US" altLang="ja-JP" sz="2400" dirty="0"/>
              <a:t>iPhone6</a:t>
            </a:r>
            <a:r>
              <a:rPr lang="ja-JP" altLang="en-US" sz="2400" dirty="0"/>
              <a:t>から</a:t>
            </a:r>
            <a:r>
              <a:rPr lang="en-US" altLang="ja-JP" sz="2400" dirty="0"/>
              <a:t>8,SE2</a:t>
            </a:r>
            <a:r>
              <a:rPr lang="ja-JP" altLang="en-US" sz="2400" dirty="0"/>
              <a:t>まで）</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1224000" y="21600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1692000" y="2268000"/>
            <a:ext cx="226215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電源ボタンを長押し</a:t>
            </a:r>
          </a:p>
        </p:txBody>
      </p:sp>
      <p:sp>
        <p:nvSpPr>
          <p:cNvPr id="48" name="正方形/長方形 47">
            <a:extLst>
              <a:ext uri="{FF2B5EF4-FFF2-40B4-BE49-F238E27FC236}">
                <a16:creationId xmlns:a16="http://schemas.microsoft.com/office/drawing/2014/main" id="{B30BB150-5E5B-4AE5-B5DD-71A1726A25D1}"/>
              </a:ext>
            </a:extLst>
          </p:cNvPr>
          <p:cNvSpPr/>
          <p:nvPr/>
        </p:nvSpPr>
        <p:spPr>
          <a:xfrm>
            <a:off x="5580000" y="2160000"/>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6048000" y="2268000"/>
            <a:ext cx="2961759" cy="923330"/>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スライドで電源オフ</a:t>
            </a: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a:t>
            </a:r>
          </a:p>
          <a:p>
            <a:r>
              <a:rPr lang="ja-JP" altLang="en-US" b="1" dirty="0">
                <a:latin typeface="メイリオ" panose="020B0604030504040204" pitchFamily="50" charset="-128"/>
                <a:ea typeface="メイリオ" panose="020B0604030504040204" pitchFamily="50" charset="-128"/>
              </a:rPr>
              <a:t>左から右にスライド</a:t>
            </a:r>
            <a:r>
              <a:rPr kumimoji="1" lang="ja-JP" altLang="en-US" b="1" dirty="0">
                <a:latin typeface="メイリオ" panose="020B0604030504040204" pitchFamily="50" charset="-128"/>
                <a:ea typeface="メイリオ" panose="020B0604030504040204" pitchFamily="50" charset="-128"/>
              </a:rPr>
              <a:t>する</a:t>
            </a:r>
          </a:p>
          <a:p>
            <a:r>
              <a:rPr kumimoji="1" lang="ja-JP" altLang="en-US" b="1" dirty="0">
                <a:latin typeface="メイリオ" panose="020B0604030504040204" pitchFamily="50" charset="-128"/>
                <a:ea typeface="メイリオ" panose="020B0604030504040204" pitchFamily="50" charset="-128"/>
              </a:rPr>
              <a:t>と電源オフに</a:t>
            </a:r>
          </a:p>
        </p:txBody>
      </p:sp>
      <p:sp>
        <p:nvSpPr>
          <p:cNvPr id="28" name="矢印: 右 27">
            <a:extLst>
              <a:ext uri="{FF2B5EF4-FFF2-40B4-BE49-F238E27FC236}">
                <a16:creationId xmlns:a16="http://schemas.microsoft.com/office/drawing/2014/main" id="{1830F516-39CF-486D-870A-7B0F35920B99}"/>
              </a:ext>
            </a:extLst>
          </p:cNvPr>
          <p:cNvSpPr/>
          <p:nvPr/>
        </p:nvSpPr>
        <p:spPr>
          <a:xfrm>
            <a:off x="4107100" y="4488198"/>
            <a:ext cx="1683872"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1D16E18-B6B0-40B0-9C27-1C6E4E800EEE}"/>
              </a:ext>
            </a:extLst>
          </p:cNvPr>
          <p:cNvGrpSpPr/>
          <p:nvPr/>
        </p:nvGrpSpPr>
        <p:grpSpPr>
          <a:xfrm>
            <a:off x="1641442" y="3240000"/>
            <a:ext cx="1713765" cy="3518408"/>
            <a:chOff x="1108042" y="2746115"/>
            <a:chExt cx="1971823" cy="3943644"/>
          </a:xfrm>
        </p:grpSpPr>
        <p:grpSp>
          <p:nvGrpSpPr>
            <p:cNvPr id="14" name="グループ化 13">
              <a:extLst>
                <a:ext uri="{FF2B5EF4-FFF2-40B4-BE49-F238E27FC236}">
                  <a16:creationId xmlns:a16="http://schemas.microsoft.com/office/drawing/2014/main" id="{425CAA0F-69DB-4AFE-A774-BB3E99002AF8}"/>
                </a:ext>
              </a:extLst>
            </p:cNvPr>
            <p:cNvGrpSpPr/>
            <p:nvPr/>
          </p:nvGrpSpPr>
          <p:grpSpPr>
            <a:xfrm>
              <a:off x="1108042" y="2746115"/>
              <a:ext cx="1971823" cy="3943644"/>
              <a:chOff x="1108042" y="2746115"/>
              <a:chExt cx="1971823" cy="3943644"/>
            </a:xfrm>
          </p:grpSpPr>
          <p:pic>
            <p:nvPicPr>
              <p:cNvPr id="8" name="図 7">
                <a:extLst>
                  <a:ext uri="{FF2B5EF4-FFF2-40B4-BE49-F238E27FC236}">
                    <a16:creationId xmlns:a16="http://schemas.microsoft.com/office/drawing/2014/main" id="{9D3FBB7C-00B6-46BC-ADA0-CC10DBDC88E6}"/>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12" name="正方形/長方形 11">
                <a:extLst>
                  <a:ext uri="{FF2B5EF4-FFF2-40B4-BE49-F238E27FC236}">
                    <a16:creationId xmlns:a16="http://schemas.microsoft.com/office/drawing/2014/main" id="{AF763B21-DBBA-4ED0-BB96-2DA8EA4BA542}"/>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a:extLst>
                <a:ext uri="{FF2B5EF4-FFF2-40B4-BE49-F238E27FC236}">
                  <a16:creationId xmlns:a16="http://schemas.microsoft.com/office/drawing/2014/main" id="{CDB83F44-9B2D-4F78-826F-8EC00B0C5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grpSp>
        <p:nvGrpSpPr>
          <p:cNvPr id="11" name="グループ化 10">
            <a:extLst>
              <a:ext uri="{FF2B5EF4-FFF2-40B4-BE49-F238E27FC236}">
                <a16:creationId xmlns:a16="http://schemas.microsoft.com/office/drawing/2014/main" id="{D6C2F6FB-4EE2-447C-AAF3-0FC1AB7C93CE}"/>
              </a:ext>
            </a:extLst>
          </p:cNvPr>
          <p:cNvGrpSpPr/>
          <p:nvPr/>
        </p:nvGrpSpPr>
        <p:grpSpPr>
          <a:xfrm>
            <a:off x="6184901" y="3240000"/>
            <a:ext cx="1933834" cy="3508053"/>
            <a:chOff x="6270477" y="2790825"/>
            <a:chExt cx="2078504" cy="3943644"/>
          </a:xfrm>
        </p:grpSpPr>
        <p:sp>
          <p:nvSpPr>
            <p:cNvPr id="27" name="テキスト ボックス 26">
              <a:extLst>
                <a:ext uri="{FF2B5EF4-FFF2-40B4-BE49-F238E27FC236}">
                  <a16:creationId xmlns:a16="http://schemas.microsoft.com/office/drawing/2014/main" id="{805488C4-8C8B-4C4D-BA2C-CB1C58F581FC}"/>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grpSp>
          <p:nvGrpSpPr>
            <p:cNvPr id="29" name="グループ化 28">
              <a:extLst>
                <a:ext uri="{FF2B5EF4-FFF2-40B4-BE49-F238E27FC236}">
                  <a16:creationId xmlns:a16="http://schemas.microsoft.com/office/drawing/2014/main" id="{BE25D182-60E7-424E-912F-6D0EE233EC54}"/>
                </a:ext>
              </a:extLst>
            </p:cNvPr>
            <p:cNvGrpSpPr/>
            <p:nvPr/>
          </p:nvGrpSpPr>
          <p:grpSpPr>
            <a:xfrm>
              <a:off x="6270477" y="2790825"/>
              <a:ext cx="1971823" cy="3943644"/>
              <a:chOff x="1108042" y="2746115"/>
              <a:chExt cx="1971823" cy="3943644"/>
            </a:xfrm>
          </p:grpSpPr>
          <p:pic>
            <p:nvPicPr>
              <p:cNvPr id="30" name="図 29">
                <a:extLst>
                  <a:ext uri="{FF2B5EF4-FFF2-40B4-BE49-F238E27FC236}">
                    <a16:creationId xmlns:a16="http://schemas.microsoft.com/office/drawing/2014/main" id="{52E5CEB6-69CB-4605-A558-24CC763E3176}"/>
                  </a:ext>
                </a:extLst>
              </p:cNvPr>
              <p:cNvPicPr>
                <a:picLocks noChangeAspect="1"/>
              </p:cNvPicPr>
              <p:nvPr/>
            </p:nvPicPr>
            <p:blipFill>
              <a:blip r:embed="rId3"/>
              <a:stretch>
                <a:fillRect/>
              </a:stretch>
            </p:blipFill>
            <p:spPr>
              <a:xfrm>
                <a:off x="1108042" y="2746115"/>
                <a:ext cx="1971823" cy="3943644"/>
              </a:xfrm>
              <a:prstGeom prst="rect">
                <a:avLst/>
              </a:prstGeom>
            </p:spPr>
          </p:pic>
          <p:sp>
            <p:nvSpPr>
              <p:cNvPr id="31" name="正方形/長方形 30">
                <a:extLst>
                  <a:ext uri="{FF2B5EF4-FFF2-40B4-BE49-F238E27FC236}">
                    <a16:creationId xmlns:a16="http://schemas.microsoft.com/office/drawing/2014/main" id="{65FE9262-438F-4188-B8C8-96F7A6776903}"/>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a:extLst>
                <a:ext uri="{FF2B5EF4-FFF2-40B4-BE49-F238E27FC236}">
                  <a16:creationId xmlns:a16="http://schemas.microsoft.com/office/drawing/2014/main" id="{95DB4C11-EE03-46BD-BECC-D3ED2BBD92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734" y="3251681"/>
              <a:ext cx="1627200" cy="3012846"/>
            </a:xfrm>
            <a:prstGeom prst="rect">
              <a:avLst/>
            </a:prstGeom>
          </p:spPr>
        </p:pic>
      </p:grpSp>
      <p:sp>
        <p:nvSpPr>
          <p:cNvPr id="15" name="四角形: 角を丸くする 14">
            <a:extLst>
              <a:ext uri="{FF2B5EF4-FFF2-40B4-BE49-F238E27FC236}">
                <a16:creationId xmlns:a16="http://schemas.microsoft.com/office/drawing/2014/main" id="{C1E2523B-3B26-4D28-831A-B4E66388B064}"/>
              </a:ext>
            </a:extLst>
          </p:cNvPr>
          <p:cNvSpPr/>
          <p:nvPr/>
        </p:nvSpPr>
        <p:spPr>
          <a:xfrm>
            <a:off x="6426734" y="3744694"/>
            <a:ext cx="1357916" cy="64633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D3450ED8-86D4-4B9E-949E-B4FD93D5F145}"/>
              </a:ext>
            </a:extLst>
          </p:cNvPr>
          <p:cNvSpPr/>
          <p:nvPr/>
        </p:nvSpPr>
        <p:spPr>
          <a:xfrm>
            <a:off x="7937500" y="3838515"/>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
        <p:nvSpPr>
          <p:cNvPr id="35" name="矢印: 上 34">
            <a:extLst>
              <a:ext uri="{FF2B5EF4-FFF2-40B4-BE49-F238E27FC236}">
                <a16:creationId xmlns:a16="http://schemas.microsoft.com/office/drawing/2014/main" id="{5EF78B64-24AD-464B-AA7A-62CC4BAFF625}"/>
              </a:ext>
            </a:extLst>
          </p:cNvPr>
          <p:cNvSpPr/>
          <p:nvPr/>
        </p:nvSpPr>
        <p:spPr>
          <a:xfrm rot="5400000">
            <a:off x="7061190" y="4047902"/>
            <a:ext cx="335977" cy="1110942"/>
          </a:xfrm>
          <a:prstGeom prst="upArrow">
            <a:avLst/>
          </a:prstGeom>
          <a:gradFill flip="none" rotWithShape="1">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8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tileRect/>
          </a:gradFill>
          <a:ln>
            <a:noFill/>
          </a:ln>
          <a:effectLst>
            <a:glow rad="254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6" name="Picture 4" descr="人差し指を立てた手のイラスト（甲）">
            <a:extLst>
              <a:ext uri="{FF2B5EF4-FFF2-40B4-BE49-F238E27FC236}">
                <a16:creationId xmlns:a16="http://schemas.microsoft.com/office/drawing/2014/main" id="{537B7E55-6A59-48D4-9978-A507DEFE67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262262">
            <a:off x="7083746" y="4545557"/>
            <a:ext cx="591929" cy="767315"/>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直線矢印コネクタ 40">
            <a:extLst>
              <a:ext uri="{FF2B5EF4-FFF2-40B4-BE49-F238E27FC236}">
                <a16:creationId xmlns:a16="http://schemas.microsoft.com/office/drawing/2014/main" id="{F2ACBEFC-BD62-49FF-9645-5FF3813145D2}"/>
              </a:ext>
            </a:extLst>
          </p:cNvPr>
          <p:cNvCxnSpPr>
            <a:cxnSpLocks/>
          </p:cNvCxnSpPr>
          <p:nvPr/>
        </p:nvCxnSpPr>
        <p:spPr>
          <a:xfrm flipH="1">
            <a:off x="3297197" y="4238625"/>
            <a:ext cx="29690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図 41">
            <a:extLst>
              <a:ext uri="{FF2B5EF4-FFF2-40B4-BE49-F238E27FC236}">
                <a16:creationId xmlns:a16="http://schemas.microsoft.com/office/drawing/2014/main" id="{117281C5-91DA-4A2B-9233-F2CDAD98C1B0}"/>
              </a:ext>
            </a:extLst>
          </p:cNvPr>
          <p:cNvPicPr>
            <a:picLocks/>
          </p:cNvPicPr>
          <p:nvPr/>
        </p:nvPicPr>
        <p:blipFill>
          <a:blip r:embed="rId7"/>
          <a:stretch>
            <a:fillRect/>
          </a:stretch>
        </p:blipFill>
        <p:spPr>
          <a:xfrm>
            <a:off x="3517900" y="4010025"/>
            <a:ext cx="144000" cy="495299"/>
          </a:xfrm>
          <a:prstGeom prst="rect">
            <a:avLst/>
          </a:prstGeom>
        </p:spPr>
      </p:pic>
      <p:sp>
        <p:nvSpPr>
          <p:cNvPr id="43" name="テキスト ボックス 42">
            <a:extLst>
              <a:ext uri="{FF2B5EF4-FFF2-40B4-BE49-F238E27FC236}">
                <a16:creationId xmlns:a16="http://schemas.microsoft.com/office/drawing/2014/main" id="{4115D88C-7F18-47EF-8421-32D588962470}"/>
              </a:ext>
            </a:extLst>
          </p:cNvPr>
          <p:cNvSpPr txBox="1"/>
          <p:nvPr/>
        </p:nvSpPr>
        <p:spPr>
          <a:xfrm>
            <a:off x="3289300" y="3400425"/>
            <a:ext cx="728050"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電源</a:t>
            </a:r>
            <a:endParaRPr kumimoji="1" lang="en-US" altLang="ja-JP" sz="1400" b="1" dirty="0">
              <a:latin typeface="メイリオ" panose="020B0604030504040204" pitchFamily="50" charset="-128"/>
              <a:ea typeface="メイリオ" panose="020B0604030504040204" pitchFamily="50" charset="-128"/>
            </a:endParaRPr>
          </a:p>
          <a:p>
            <a:r>
              <a:rPr kumimoji="1" lang="ja-JP" altLang="en-US" sz="1400" b="1" dirty="0">
                <a:latin typeface="メイリオ" panose="020B0604030504040204" pitchFamily="50" charset="-128"/>
                <a:ea typeface="メイリオ" panose="020B0604030504040204" pitchFamily="50" charset="-128"/>
              </a:rPr>
              <a:t>ボタン</a:t>
            </a:r>
          </a:p>
        </p:txBody>
      </p:sp>
      <p:sp>
        <p:nvSpPr>
          <p:cNvPr id="45" name="正方形/長方形 44">
            <a:extLst>
              <a:ext uri="{FF2B5EF4-FFF2-40B4-BE49-F238E27FC236}">
                <a16:creationId xmlns:a16="http://schemas.microsoft.com/office/drawing/2014/main" id="{6303CDB4-CB6F-45B9-A7C8-CD2313176870}"/>
              </a:ext>
            </a:extLst>
          </p:cNvPr>
          <p:cNvSpPr/>
          <p:nvPr/>
        </p:nvSpPr>
        <p:spPr>
          <a:xfrm>
            <a:off x="3613727" y="4314825"/>
            <a:ext cx="589973" cy="400110"/>
          </a:xfrm>
          <a:prstGeom prst="rect">
            <a:avLst/>
          </a:prstGeom>
        </p:spPr>
        <p:txBody>
          <a:bodyPr wrap="squar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101827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F667658-F40D-4E2D-A997-36E92095C0E9}"/>
              </a:ext>
            </a:extLst>
          </p:cNvPr>
          <p:cNvPicPr>
            <a:picLocks noChangeAspect="1"/>
          </p:cNvPicPr>
          <p:nvPr/>
        </p:nvPicPr>
        <p:blipFill>
          <a:blip r:embed="rId3"/>
          <a:stretch>
            <a:fillRect/>
          </a:stretch>
        </p:blipFill>
        <p:spPr>
          <a:xfrm>
            <a:off x="1841500" y="2844000"/>
            <a:ext cx="2194587" cy="4145842"/>
          </a:xfrm>
          <a:prstGeom prst="rect">
            <a:avLst/>
          </a:prstGeom>
        </p:spPr>
      </p:pic>
      <p:sp>
        <p:nvSpPr>
          <p:cNvPr id="4" name="Title 1"/>
          <p:cNvSpPr txBox="1">
            <a:spLocks/>
          </p:cNvSpPr>
          <p:nvPr/>
        </p:nvSpPr>
        <p:spPr>
          <a:xfrm>
            <a:off x="900000" y="540000"/>
            <a:ext cx="1137148" cy="659605"/>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1-B</a:t>
            </a: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612000"/>
            <a:ext cx="7560000" cy="492443"/>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電源を切る時は？</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8070136" cy="463846"/>
          </a:xfrm>
        </p:spPr>
        <p:txBody>
          <a:bodyPr wrap="none" lIns="90000" tIns="46800" rIns="90000" bIns="46800">
            <a:spAutoFit/>
          </a:bodyPr>
          <a:lstStyle/>
          <a:p>
            <a:r>
              <a:rPr lang="ja-JP" altLang="en-US" sz="2400" dirty="0"/>
              <a:t>電源の切り方は機種により異なります（</a:t>
            </a:r>
            <a:r>
              <a:rPr lang="en-US" altLang="ja-JP" sz="2400" dirty="0"/>
              <a:t>iPhone</a:t>
            </a:r>
            <a:r>
              <a:rPr lang="ja-JP" altLang="en-US" sz="2400" dirty="0"/>
              <a:t>Ｘ以降）</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936000" y="19080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1404000" y="2016000"/>
            <a:ext cx="3180700"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電源ボタンと、音量ボタンの上下どちらかのボタンを同時に３秒程度 長押し</a:t>
            </a:r>
          </a:p>
        </p:txBody>
      </p:sp>
      <p:sp>
        <p:nvSpPr>
          <p:cNvPr id="28" name="矢印: 右 27">
            <a:extLst>
              <a:ext uri="{FF2B5EF4-FFF2-40B4-BE49-F238E27FC236}">
                <a16:creationId xmlns:a16="http://schemas.microsoft.com/office/drawing/2014/main" id="{1830F516-39CF-486D-870A-7B0F35920B99}"/>
              </a:ext>
            </a:extLst>
          </p:cNvPr>
          <p:cNvSpPr/>
          <p:nvPr/>
        </p:nvSpPr>
        <p:spPr>
          <a:xfrm>
            <a:off x="5604154" y="4210744"/>
            <a:ext cx="943320" cy="4049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8E48F098-80D7-4AF1-9D47-12A1ADECE326}"/>
              </a:ext>
            </a:extLst>
          </p:cNvPr>
          <p:cNvSpPr/>
          <p:nvPr/>
        </p:nvSpPr>
        <p:spPr>
          <a:xfrm>
            <a:off x="4344806" y="3956028"/>
            <a:ext cx="87494" cy="533400"/>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0BDC37C-68B9-4CAD-A34D-99FC48F8284A}"/>
              </a:ext>
            </a:extLst>
          </p:cNvPr>
          <p:cNvSpPr/>
          <p:nvPr/>
        </p:nvSpPr>
        <p:spPr>
          <a:xfrm>
            <a:off x="1460500" y="3850116"/>
            <a:ext cx="50577" cy="258312"/>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88FFE316-284E-44B3-9729-DA4061C0D26C}"/>
              </a:ext>
            </a:extLst>
          </p:cNvPr>
          <p:cNvSpPr/>
          <p:nvPr/>
        </p:nvSpPr>
        <p:spPr>
          <a:xfrm>
            <a:off x="1460500" y="4307316"/>
            <a:ext cx="50577" cy="258312"/>
          </a:xfrm>
          <a:prstGeom prst="roundRect">
            <a:avLst/>
          </a:prstGeom>
          <a:solidFill>
            <a:srgbClr val="F03A1C"/>
          </a:solidFill>
          <a:ln>
            <a:solidFill>
              <a:srgbClr val="F03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79714DFA-365D-4DAE-B096-35F8F3FE44B9}"/>
              </a:ext>
            </a:extLst>
          </p:cNvPr>
          <p:cNvCxnSpPr>
            <a:cxnSpLocks/>
          </p:cNvCxnSpPr>
          <p:nvPr/>
        </p:nvCxnSpPr>
        <p:spPr>
          <a:xfrm flipH="1">
            <a:off x="3898900" y="4222728"/>
            <a:ext cx="381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2308609-7CCE-4EE3-9A74-182067297121}"/>
              </a:ext>
            </a:extLst>
          </p:cNvPr>
          <p:cNvCxnSpPr>
            <a:cxnSpLocks/>
          </p:cNvCxnSpPr>
          <p:nvPr/>
        </p:nvCxnSpPr>
        <p:spPr>
          <a:xfrm>
            <a:off x="1612900" y="3956028"/>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B560061-BCAA-4951-9CB5-31BA8806E62C}"/>
              </a:ext>
            </a:extLst>
          </p:cNvPr>
          <p:cNvCxnSpPr>
            <a:cxnSpLocks/>
          </p:cNvCxnSpPr>
          <p:nvPr/>
        </p:nvCxnSpPr>
        <p:spPr>
          <a:xfrm>
            <a:off x="1612900" y="4413228"/>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BDE5984-A412-4342-86C3-855186AD9E66}"/>
              </a:ext>
            </a:extLst>
          </p:cNvPr>
          <p:cNvSpPr txBox="1"/>
          <p:nvPr/>
        </p:nvSpPr>
        <p:spPr>
          <a:xfrm>
            <a:off x="1056872" y="3722540"/>
            <a:ext cx="327428" cy="1169551"/>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音量ボタン</a:t>
            </a:r>
          </a:p>
        </p:txBody>
      </p:sp>
      <p:sp>
        <p:nvSpPr>
          <p:cNvPr id="30" name="テキスト ボックス 29">
            <a:extLst>
              <a:ext uri="{FF2B5EF4-FFF2-40B4-BE49-F238E27FC236}">
                <a16:creationId xmlns:a16="http://schemas.microsoft.com/office/drawing/2014/main" id="{976FFF8B-995F-419E-9616-E7236C80F0C8}"/>
              </a:ext>
            </a:extLst>
          </p:cNvPr>
          <p:cNvSpPr txBox="1"/>
          <p:nvPr/>
        </p:nvSpPr>
        <p:spPr>
          <a:xfrm>
            <a:off x="4485872" y="3700877"/>
            <a:ext cx="327428" cy="1169551"/>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電源ボタン</a:t>
            </a:r>
          </a:p>
        </p:txBody>
      </p:sp>
      <p:sp>
        <p:nvSpPr>
          <p:cNvPr id="31" name="正方形/長方形 30">
            <a:extLst>
              <a:ext uri="{FF2B5EF4-FFF2-40B4-BE49-F238E27FC236}">
                <a16:creationId xmlns:a16="http://schemas.microsoft.com/office/drawing/2014/main" id="{6C24BC8D-BA42-4737-A216-2B171F1F41E9}"/>
              </a:ext>
            </a:extLst>
          </p:cNvPr>
          <p:cNvSpPr/>
          <p:nvPr/>
        </p:nvSpPr>
        <p:spPr>
          <a:xfrm>
            <a:off x="1003300" y="3341963"/>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
        <p:nvSpPr>
          <p:cNvPr id="37" name="正方形/長方形 36">
            <a:extLst>
              <a:ext uri="{FF2B5EF4-FFF2-40B4-BE49-F238E27FC236}">
                <a16:creationId xmlns:a16="http://schemas.microsoft.com/office/drawing/2014/main" id="{DA3A46B3-7F5D-4D19-BF9C-CECCB8E4BE42}"/>
              </a:ext>
            </a:extLst>
          </p:cNvPr>
          <p:cNvSpPr/>
          <p:nvPr/>
        </p:nvSpPr>
        <p:spPr>
          <a:xfrm>
            <a:off x="4127500" y="3494363"/>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6300000" y="1908000"/>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nvGrpSpPr>
          <p:cNvPr id="14" name="グループ化 13">
            <a:extLst>
              <a:ext uri="{FF2B5EF4-FFF2-40B4-BE49-F238E27FC236}">
                <a16:creationId xmlns:a16="http://schemas.microsoft.com/office/drawing/2014/main" id="{35DDF992-7FB3-4413-9A0E-433415C36FE6}"/>
              </a:ext>
            </a:extLst>
          </p:cNvPr>
          <p:cNvGrpSpPr/>
          <p:nvPr/>
        </p:nvGrpSpPr>
        <p:grpSpPr>
          <a:xfrm>
            <a:off x="6855097" y="2844000"/>
            <a:ext cx="2413860" cy="4198344"/>
            <a:chOff x="-2412000" y="1250758"/>
            <a:chExt cx="1979144" cy="3459780"/>
          </a:xfrm>
        </p:grpSpPr>
        <p:pic>
          <p:nvPicPr>
            <p:cNvPr id="9" name="図 8">
              <a:extLst>
                <a:ext uri="{FF2B5EF4-FFF2-40B4-BE49-F238E27FC236}">
                  <a16:creationId xmlns:a16="http://schemas.microsoft.com/office/drawing/2014/main" id="{0E272DA5-6064-4AAF-B917-2BA325FEC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297" y="1250758"/>
              <a:ext cx="1859441" cy="3459780"/>
            </a:xfrm>
            <a:prstGeom prst="rect">
              <a:avLst/>
            </a:prstGeom>
          </p:spPr>
        </p:pic>
        <p:pic>
          <p:nvPicPr>
            <p:cNvPr id="43" name="図 42">
              <a:extLst>
                <a:ext uri="{FF2B5EF4-FFF2-40B4-BE49-F238E27FC236}">
                  <a16:creationId xmlns:a16="http://schemas.microsoft.com/office/drawing/2014/main" id="{841B833A-7742-4F84-8685-3225857D9E51}"/>
                </a:ext>
              </a:extLst>
            </p:cNvPr>
            <p:cNvPicPr preferRelativeResize="0">
              <a:picLocks/>
            </p:cNvPicPr>
            <p:nvPr/>
          </p:nvPicPr>
          <p:blipFill>
            <a:blip r:embed="rId5"/>
            <a:stretch>
              <a:fillRect/>
            </a:stretch>
          </p:blipFill>
          <p:spPr>
            <a:xfrm>
              <a:off x="-2120900" y="1378253"/>
              <a:ext cx="1458000" cy="3132000"/>
            </a:xfrm>
            <a:prstGeom prst="rect">
              <a:avLst/>
            </a:prstGeom>
          </p:spPr>
        </p:pic>
        <p:pic>
          <p:nvPicPr>
            <p:cNvPr id="46" name="図 45">
              <a:extLst>
                <a:ext uri="{FF2B5EF4-FFF2-40B4-BE49-F238E27FC236}">
                  <a16:creationId xmlns:a16="http://schemas.microsoft.com/office/drawing/2014/main" id="{A0E8B424-F64D-4EE3-897E-8E0180383611}"/>
                </a:ext>
              </a:extLst>
            </p:cNvPr>
            <p:cNvPicPr>
              <a:picLocks noChangeAspect="1"/>
            </p:cNvPicPr>
            <p:nvPr/>
          </p:nvPicPr>
          <p:blipFill>
            <a:blip r:embed="rId6"/>
            <a:stretch>
              <a:fillRect/>
            </a:stretch>
          </p:blipFill>
          <p:spPr>
            <a:xfrm>
              <a:off x="-2412000" y="1325666"/>
              <a:ext cx="1450670" cy="169759"/>
            </a:xfrm>
            <a:prstGeom prst="rect">
              <a:avLst/>
            </a:prstGeom>
          </p:spPr>
        </p:pic>
      </p:grpSp>
      <p:sp>
        <p:nvSpPr>
          <p:cNvPr id="47" name="テキスト ボックス 46">
            <a:extLst>
              <a:ext uri="{FF2B5EF4-FFF2-40B4-BE49-F238E27FC236}">
                <a16:creationId xmlns:a16="http://schemas.microsoft.com/office/drawing/2014/main" id="{0AA277DB-D365-4564-A4BE-62D49A7F8E3E}"/>
              </a:ext>
            </a:extLst>
          </p:cNvPr>
          <p:cNvSpPr txBox="1"/>
          <p:nvPr/>
        </p:nvSpPr>
        <p:spPr>
          <a:xfrm>
            <a:off x="6768000" y="2016000"/>
            <a:ext cx="2961759" cy="923330"/>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スライドで電源オフ</a:t>
            </a: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a:t>
            </a:r>
          </a:p>
          <a:p>
            <a:r>
              <a:rPr lang="ja-JP" altLang="en-US" b="1" dirty="0">
                <a:latin typeface="メイリオ" panose="020B0604030504040204" pitchFamily="50" charset="-128"/>
                <a:ea typeface="メイリオ" panose="020B0604030504040204" pitchFamily="50" charset="-128"/>
              </a:rPr>
              <a:t>左から右にスライド</a:t>
            </a:r>
            <a:r>
              <a:rPr kumimoji="1" lang="ja-JP" altLang="en-US" b="1" dirty="0">
                <a:latin typeface="メイリオ" panose="020B0604030504040204" pitchFamily="50" charset="-128"/>
                <a:ea typeface="メイリオ" panose="020B0604030504040204" pitchFamily="50" charset="-128"/>
              </a:rPr>
              <a:t>すると</a:t>
            </a:r>
          </a:p>
          <a:p>
            <a:r>
              <a:rPr kumimoji="1" lang="ja-JP" altLang="en-US" b="1" dirty="0">
                <a:latin typeface="メイリオ" panose="020B0604030504040204" pitchFamily="50" charset="-128"/>
                <a:ea typeface="メイリオ" panose="020B0604030504040204" pitchFamily="50" charset="-128"/>
              </a:rPr>
              <a:t>電源はオフに</a:t>
            </a:r>
          </a:p>
        </p:txBody>
      </p:sp>
      <p:sp>
        <p:nvSpPr>
          <p:cNvPr id="35" name="四角形: 角を丸くする 34">
            <a:extLst>
              <a:ext uri="{FF2B5EF4-FFF2-40B4-BE49-F238E27FC236}">
                <a16:creationId xmlns:a16="http://schemas.microsoft.com/office/drawing/2014/main" id="{2ECDD377-1FAB-4199-B3F2-C101C7B0000D}"/>
              </a:ext>
            </a:extLst>
          </p:cNvPr>
          <p:cNvSpPr/>
          <p:nvPr/>
        </p:nvSpPr>
        <p:spPr>
          <a:xfrm>
            <a:off x="7238130" y="3098918"/>
            <a:ext cx="1750256" cy="549728"/>
          </a:xfrm>
          <a:prstGeom prst="roundRect">
            <a:avLst/>
          </a:prstGeom>
          <a:noFill/>
          <a:ln w="38100">
            <a:solidFill>
              <a:srgbClr val="FF0000"/>
            </a:solidFill>
            <a:prstDash val="sysDash"/>
          </a:ln>
          <a:effectLst>
            <a:glow rad="1905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上 48">
            <a:extLst>
              <a:ext uri="{FF2B5EF4-FFF2-40B4-BE49-F238E27FC236}">
                <a16:creationId xmlns:a16="http://schemas.microsoft.com/office/drawing/2014/main" id="{2646B6D2-F029-4478-A838-80384BE8FC12}"/>
              </a:ext>
            </a:extLst>
          </p:cNvPr>
          <p:cNvSpPr/>
          <p:nvPr/>
        </p:nvSpPr>
        <p:spPr>
          <a:xfrm rot="5400000">
            <a:off x="7943983" y="3317743"/>
            <a:ext cx="335977" cy="1110942"/>
          </a:xfrm>
          <a:prstGeom prst="upArrow">
            <a:avLst/>
          </a:prstGeom>
          <a:gradFill flip="none" rotWithShape="1">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8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tileRect/>
          </a:gradFill>
          <a:ln>
            <a:noFill/>
          </a:ln>
          <a:effectLst>
            <a:glow rad="254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4" descr="人差し指を立てた手のイラスト（甲）">
            <a:extLst>
              <a:ext uri="{FF2B5EF4-FFF2-40B4-BE49-F238E27FC236}">
                <a16:creationId xmlns:a16="http://schemas.microsoft.com/office/drawing/2014/main" id="{A6A13841-D373-44F1-91A6-6E6D2045D9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262262">
            <a:off x="7966539" y="3815398"/>
            <a:ext cx="591929" cy="76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26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rPr>
              <a:t>２</a:t>
            </a:r>
          </a:p>
          <a:p>
            <a:pPr>
              <a:lnSpc>
                <a:spcPct val="100000"/>
              </a:lnSpc>
            </a:pPr>
            <a:r>
              <a:rPr lang="ja-JP" altLang="en-US" sz="5400" dirty="0"/>
              <a:t>ボタン操作の仕方</a:t>
            </a:r>
            <a:endParaRPr lang="en-US" altLang="ja-JP" sz="5400" dirty="0"/>
          </a:p>
        </p:txBody>
      </p:sp>
      <p:pic>
        <p:nvPicPr>
          <p:cNvPr id="4098" name="Picture 2" descr="座りながらスマホを使う人のイラスト（女性）">
            <a:extLst>
              <a:ext uri="{FF2B5EF4-FFF2-40B4-BE49-F238E27FC236}">
                <a16:creationId xmlns:a16="http://schemas.microsoft.com/office/drawing/2014/main" id="{960A81E3-F8EC-484C-9646-F2D1A76B1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46196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1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000" y="540000"/>
            <a:ext cx="1141957" cy="659605"/>
          </a:xfrm>
          <a:prstGeom prst="rect">
            <a:avLst/>
          </a:prstGeom>
        </p:spPr>
        <p:txBody>
          <a:bodyPr vert="horz" wrap="none" lIns="90000" tIns="46800" rIns="90000" bIns="46800" rtlCol="0" anchor="t" anchorCtr="0">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4000" dirty="0"/>
              <a:t>2-A</a:t>
            </a:r>
            <a:endParaRPr lang="en-US"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340000" y="358600"/>
            <a:ext cx="756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t>ボタン操作の仕方</a:t>
            </a:r>
          </a:p>
          <a:p>
            <a:r>
              <a:rPr lang="ja-JP" altLang="en-US" dirty="0"/>
              <a:t>スマートフォンの主な機能</a:t>
            </a:r>
          </a:p>
        </p:txBody>
      </p:sp>
      <p:sp>
        <p:nvSpPr>
          <p:cNvPr id="69" name="字幕 5">
            <a:extLst>
              <a:ext uri="{FF2B5EF4-FFF2-40B4-BE49-F238E27FC236}">
                <a16:creationId xmlns:a16="http://schemas.microsoft.com/office/drawing/2014/main" id="{FB89153B-62DC-4E5E-A632-A383BC706399}"/>
              </a:ext>
            </a:extLst>
          </p:cNvPr>
          <p:cNvSpPr txBox="1">
            <a:spLocks/>
          </p:cNvSpPr>
          <p:nvPr/>
        </p:nvSpPr>
        <p:spPr>
          <a:xfrm>
            <a:off x="648000" y="1548000"/>
            <a:ext cx="4490630" cy="833178"/>
          </a:xfrm>
          <a:prstGeom prst="rect">
            <a:avLst/>
          </a:prstGeom>
        </p:spPr>
        <p:txBody>
          <a:bodyPr wrap="none" lIns="90000" tIns="46800" rIns="90000" bIns="46800">
            <a:spAutoFit/>
          </a:bodyPr>
          <a:lstStyle>
            <a:lvl1pPr indent="0">
              <a:buNone/>
              <a:defRPr sz="2400"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スマートフォンの主な機能です</a:t>
            </a:r>
            <a:endParaRPr lang="en-US" altLang="ja-JP" dirty="0"/>
          </a:p>
          <a:p>
            <a:r>
              <a:rPr lang="ja-JP" altLang="en-US" dirty="0"/>
              <a:t>（機種により異なります）</a:t>
            </a:r>
          </a:p>
        </p:txBody>
      </p:sp>
      <p:grpSp>
        <p:nvGrpSpPr>
          <p:cNvPr id="7" name="グループ化 6">
            <a:extLst>
              <a:ext uri="{FF2B5EF4-FFF2-40B4-BE49-F238E27FC236}">
                <a16:creationId xmlns:a16="http://schemas.microsoft.com/office/drawing/2014/main" id="{9C640D57-5559-41D2-80CD-DA587D0FE14C}"/>
              </a:ext>
            </a:extLst>
          </p:cNvPr>
          <p:cNvGrpSpPr/>
          <p:nvPr/>
        </p:nvGrpSpPr>
        <p:grpSpPr>
          <a:xfrm>
            <a:off x="927099" y="2446117"/>
            <a:ext cx="6152488" cy="4386263"/>
            <a:chOff x="927099" y="2446117"/>
            <a:chExt cx="6152488" cy="4386263"/>
          </a:xfrm>
        </p:grpSpPr>
        <p:pic>
          <p:nvPicPr>
            <p:cNvPr id="2049" name="図 3">
              <a:extLst>
                <a:ext uri="{FF2B5EF4-FFF2-40B4-BE49-F238E27FC236}">
                  <a16:creationId xmlns:a16="http://schemas.microsoft.com/office/drawing/2014/main" id="{7740D26B-769E-4A10-98D4-F17ABE1B6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87" y="2446117"/>
              <a:ext cx="5969000" cy="4386263"/>
            </a:xfrm>
            <a:prstGeom prst="rect">
              <a:avLst/>
            </a:prstGeom>
            <a:noFill/>
            <a:extLst>
              <a:ext uri="{909E8E84-426E-40DD-AFC4-6F175D3DCCD1}">
                <a14:hiddenFill xmlns:a14="http://schemas.microsoft.com/office/drawing/2010/main">
                  <a:solidFill>
                    <a:srgbClr val="FFFFFF"/>
                  </a:solidFill>
                </a14:hiddenFill>
              </a:ext>
            </a:extLst>
          </p:spPr>
        </p:pic>
        <p:sp>
          <p:nvSpPr>
            <p:cNvPr id="80" name="object 14">
              <a:extLst>
                <a:ext uri="{FF2B5EF4-FFF2-40B4-BE49-F238E27FC236}">
                  <a16:creationId xmlns:a16="http://schemas.microsoft.com/office/drawing/2014/main" id="{E3CC25C3-C354-45A4-AE68-754F47BD40B1}"/>
                </a:ext>
              </a:extLst>
            </p:cNvPr>
            <p:cNvSpPr txBox="1"/>
            <p:nvPr/>
          </p:nvSpPr>
          <p:spPr>
            <a:xfrm>
              <a:off x="1003783" y="2614930"/>
              <a:ext cx="972383" cy="328295"/>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レシーバー</a:t>
              </a:r>
              <a:r>
                <a:rPr lang="en-US" altLang="ja-JP" sz="1200" spc="-25" dirty="0">
                  <a:latin typeface="メイリオ" panose="020B0604030504040204" pitchFamily="50" charset="-128"/>
                  <a:ea typeface="メイリオ" panose="020B0604030504040204" pitchFamily="50" charset="-128"/>
                  <a:cs typeface="AoyagiKouzanFontT"/>
                </a:rPr>
                <a:t>/</a:t>
              </a:r>
              <a:r>
                <a:rPr lang="ja-JP" altLang="en-US" sz="1200" spc="-25" dirty="0">
                  <a:latin typeface="メイリオ" panose="020B0604030504040204" pitchFamily="50" charset="-128"/>
                  <a:ea typeface="メイリオ" panose="020B0604030504040204" pitchFamily="50" charset="-128"/>
                  <a:cs typeface="AoyagiKouzanFontT"/>
                </a:rPr>
                <a:t>前面側マイク</a:t>
              </a:r>
              <a:endParaRPr sz="1200" dirty="0">
                <a:latin typeface="メイリオ" panose="020B0604030504040204" pitchFamily="50" charset="-128"/>
                <a:ea typeface="メイリオ" panose="020B0604030504040204" pitchFamily="50" charset="-128"/>
                <a:cs typeface="AoyagiKouzanFontT"/>
              </a:endParaRPr>
            </a:p>
          </p:txBody>
        </p:sp>
        <p:sp>
          <p:nvSpPr>
            <p:cNvPr id="76" name="object 22">
              <a:extLst>
                <a:ext uri="{FF2B5EF4-FFF2-40B4-BE49-F238E27FC236}">
                  <a16:creationId xmlns:a16="http://schemas.microsoft.com/office/drawing/2014/main" id="{B8D40BF3-32FF-415F-9799-AADB3394F2D5}"/>
                </a:ext>
              </a:extLst>
            </p:cNvPr>
            <p:cNvSpPr txBox="1"/>
            <p:nvPr/>
          </p:nvSpPr>
          <p:spPr>
            <a:xfrm>
              <a:off x="4203700" y="6250935"/>
              <a:ext cx="972383"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1200" spc="-25" dirty="0">
                  <a:latin typeface="メイリオ" panose="020B0604030504040204" pitchFamily="50" charset="-128"/>
                  <a:ea typeface="メイリオ" panose="020B0604030504040204" pitchFamily="50" charset="-128"/>
                  <a:cs typeface="AoyagiKouzanFontT"/>
                </a:rPr>
                <a:t>スピ</a:t>
              </a:r>
              <a:r>
                <a:rPr sz="1200" spc="-55" dirty="0">
                  <a:latin typeface="メイリオ" panose="020B0604030504040204" pitchFamily="50" charset="-128"/>
                  <a:ea typeface="メイリオ" panose="020B0604030504040204" pitchFamily="50" charset="-128"/>
                  <a:cs typeface="AoyagiKouzanFontT"/>
                </a:rPr>
                <a:t>ー</a:t>
              </a:r>
              <a:r>
                <a:rPr sz="1200" spc="5" dirty="0">
                  <a:latin typeface="メイリオ" panose="020B0604030504040204" pitchFamily="50" charset="-128"/>
                  <a:ea typeface="メイリオ" panose="020B0604030504040204" pitchFamily="50" charset="-128"/>
                  <a:cs typeface="AoyagiKouzanFontT"/>
                </a:rPr>
                <a:t>カ</a:t>
              </a:r>
              <a:r>
                <a:rPr sz="1200" spc="-55" dirty="0">
                  <a:latin typeface="メイリオ" panose="020B0604030504040204" pitchFamily="50" charset="-128"/>
                  <a:ea typeface="メイリオ" panose="020B0604030504040204" pitchFamily="50" charset="-128"/>
                  <a:cs typeface="AoyagiKouzanFontT"/>
                </a:rPr>
                <a:t>ー</a:t>
              </a:r>
              <a:endParaRPr sz="1200" dirty="0">
                <a:latin typeface="メイリオ" panose="020B0604030504040204" pitchFamily="50" charset="-128"/>
                <a:ea typeface="メイリオ" panose="020B0604030504040204" pitchFamily="50" charset="-128"/>
                <a:cs typeface="AoyagiKouzanFontT"/>
              </a:endParaRPr>
            </a:p>
          </p:txBody>
        </p:sp>
        <p:sp>
          <p:nvSpPr>
            <p:cNvPr id="35" name="object 14">
              <a:extLst>
                <a:ext uri="{FF2B5EF4-FFF2-40B4-BE49-F238E27FC236}">
                  <a16:creationId xmlns:a16="http://schemas.microsoft.com/office/drawing/2014/main" id="{D9380FED-3A7C-42EF-88F4-6F2A1A84FEB3}"/>
                </a:ext>
              </a:extLst>
            </p:cNvPr>
            <p:cNvSpPr txBox="1"/>
            <p:nvPr/>
          </p:nvSpPr>
          <p:spPr>
            <a:xfrm>
              <a:off x="1003783" y="3135506"/>
              <a:ext cx="972383" cy="341119"/>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en-US" altLang="ja-JP" sz="1200" spc="-25" dirty="0">
                  <a:latin typeface="メイリオ" panose="020B0604030504040204" pitchFamily="50" charset="-128"/>
                  <a:ea typeface="メイリオ" panose="020B0604030504040204" pitchFamily="50" charset="-128"/>
                  <a:cs typeface="AoyagiKouzanFontT"/>
                </a:rPr>
                <a:t>Face Time</a:t>
              </a:r>
            </a:p>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カメラ</a:t>
              </a:r>
              <a:endParaRPr sz="1200" dirty="0">
                <a:latin typeface="メイリオ" panose="020B0604030504040204" pitchFamily="50" charset="-128"/>
                <a:ea typeface="メイリオ" panose="020B0604030504040204" pitchFamily="50" charset="-128"/>
                <a:cs typeface="AoyagiKouzanFontT"/>
              </a:endParaRPr>
            </a:p>
          </p:txBody>
        </p:sp>
        <p:sp>
          <p:nvSpPr>
            <p:cNvPr id="36" name="object 14">
              <a:extLst>
                <a:ext uri="{FF2B5EF4-FFF2-40B4-BE49-F238E27FC236}">
                  <a16:creationId xmlns:a16="http://schemas.microsoft.com/office/drawing/2014/main" id="{0955A445-6ECF-4FFD-891C-EA76AE987BDD}"/>
                </a:ext>
              </a:extLst>
            </p:cNvPr>
            <p:cNvSpPr txBox="1"/>
            <p:nvPr/>
          </p:nvSpPr>
          <p:spPr>
            <a:xfrm>
              <a:off x="1003783" y="3646155"/>
              <a:ext cx="972383" cy="59247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マナーモード</a:t>
              </a:r>
              <a:endParaRPr lang="en-US" altLang="ja-JP" sz="1200" spc="-25" dirty="0">
                <a:latin typeface="メイリオ" panose="020B0604030504040204" pitchFamily="50" charset="-128"/>
                <a:ea typeface="メイリオ" panose="020B0604030504040204" pitchFamily="50" charset="-128"/>
                <a:cs typeface="AoyagiKouzanFontT"/>
              </a:endParaRPr>
            </a:p>
            <a:p>
              <a:pPr marL="12700">
                <a:lnSpc>
                  <a:spcPct val="100000"/>
                </a:lnSpc>
                <a:spcBef>
                  <a:spcPts val="100"/>
                </a:spcBef>
              </a:pPr>
              <a:endParaRPr lang="en-US" sz="1200" spc="-25" dirty="0">
                <a:latin typeface="メイリオ" panose="020B0604030504040204" pitchFamily="50" charset="-128"/>
                <a:ea typeface="メイリオ" panose="020B0604030504040204" pitchFamily="50" charset="-128"/>
                <a:cs typeface="AoyagiKouzanFontT"/>
              </a:endParaRPr>
            </a:p>
            <a:p>
              <a:pPr marL="12700">
                <a:lnSpc>
                  <a:spcPct val="100000"/>
                </a:lnSpc>
                <a:spcBef>
                  <a:spcPts val="100"/>
                </a:spcBef>
              </a:pPr>
              <a:endParaRPr sz="1200" dirty="0">
                <a:latin typeface="メイリオ" panose="020B0604030504040204" pitchFamily="50" charset="-128"/>
                <a:ea typeface="メイリオ" panose="020B0604030504040204" pitchFamily="50" charset="-128"/>
                <a:cs typeface="AoyagiKouzanFontT"/>
              </a:endParaRPr>
            </a:p>
          </p:txBody>
        </p:sp>
        <p:sp>
          <p:nvSpPr>
            <p:cNvPr id="37" name="object 22">
              <a:extLst>
                <a:ext uri="{FF2B5EF4-FFF2-40B4-BE49-F238E27FC236}">
                  <a16:creationId xmlns:a16="http://schemas.microsoft.com/office/drawing/2014/main" id="{999C5A1E-3EDF-44BC-9190-C3923AF48BFF}"/>
                </a:ext>
              </a:extLst>
            </p:cNvPr>
            <p:cNvSpPr txBox="1"/>
            <p:nvPr/>
          </p:nvSpPr>
          <p:spPr>
            <a:xfrm>
              <a:off x="1001243" y="4238625"/>
              <a:ext cx="819982"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音量ボタン</a:t>
              </a:r>
              <a:endParaRPr sz="1200" dirty="0">
                <a:latin typeface="メイリオ" panose="020B0604030504040204" pitchFamily="50" charset="-128"/>
                <a:ea typeface="メイリオ" panose="020B0604030504040204" pitchFamily="50" charset="-128"/>
                <a:cs typeface="AoyagiKouzanFontT"/>
              </a:endParaRPr>
            </a:p>
          </p:txBody>
        </p:sp>
        <p:sp>
          <p:nvSpPr>
            <p:cNvPr id="38" name="object 22">
              <a:extLst>
                <a:ext uri="{FF2B5EF4-FFF2-40B4-BE49-F238E27FC236}">
                  <a16:creationId xmlns:a16="http://schemas.microsoft.com/office/drawing/2014/main" id="{BE977764-8FC0-485C-BD12-A87D5DB403E1}"/>
                </a:ext>
              </a:extLst>
            </p:cNvPr>
            <p:cNvSpPr txBox="1"/>
            <p:nvPr/>
          </p:nvSpPr>
          <p:spPr>
            <a:xfrm>
              <a:off x="1001243" y="4871578"/>
              <a:ext cx="1008850"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ja-JP" sz="1200" spc="-25" dirty="0">
                  <a:latin typeface="メイリオ" panose="020B0604030504040204" pitchFamily="50" charset="-128"/>
                  <a:ea typeface="メイリオ" panose="020B0604030504040204" pitchFamily="50" charset="-128"/>
                  <a:cs typeface="AoyagiKouzanFontT"/>
                </a:rPr>
                <a:t>App </a:t>
              </a:r>
              <a:r>
                <a:rPr lang="ja-JP" altLang="en-US" sz="1200" spc="-25" dirty="0">
                  <a:latin typeface="メイリオ" panose="020B0604030504040204" pitchFamily="50" charset="-128"/>
                  <a:ea typeface="メイリオ" panose="020B0604030504040204" pitchFamily="50" charset="-128"/>
                  <a:cs typeface="AoyagiKouzanFontT"/>
                </a:rPr>
                <a:t>アイコン</a:t>
              </a:r>
              <a:endParaRPr sz="1200" dirty="0">
                <a:latin typeface="メイリオ" panose="020B0604030504040204" pitchFamily="50" charset="-128"/>
                <a:ea typeface="メイリオ" panose="020B0604030504040204" pitchFamily="50" charset="-128"/>
                <a:cs typeface="AoyagiKouzanFontT"/>
              </a:endParaRPr>
            </a:p>
          </p:txBody>
        </p:sp>
        <p:sp>
          <p:nvSpPr>
            <p:cNvPr id="39" name="object 14">
              <a:extLst>
                <a:ext uri="{FF2B5EF4-FFF2-40B4-BE49-F238E27FC236}">
                  <a16:creationId xmlns:a16="http://schemas.microsoft.com/office/drawing/2014/main" id="{7B2AB124-69D9-4862-995F-D22B1F98B8F2}"/>
                </a:ext>
              </a:extLst>
            </p:cNvPr>
            <p:cNvSpPr txBox="1"/>
            <p:nvPr/>
          </p:nvSpPr>
          <p:spPr>
            <a:xfrm>
              <a:off x="1001243" y="5221536"/>
              <a:ext cx="972383" cy="341119"/>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マルチタッチ</a:t>
              </a:r>
            </a:p>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ディスプレイ</a:t>
              </a:r>
              <a:endParaRPr sz="1200" dirty="0">
                <a:latin typeface="メイリオ" panose="020B0604030504040204" pitchFamily="50" charset="-128"/>
                <a:ea typeface="メイリオ" panose="020B0604030504040204" pitchFamily="50" charset="-128"/>
                <a:cs typeface="AoyagiKouzanFontT"/>
              </a:endParaRPr>
            </a:p>
          </p:txBody>
        </p:sp>
        <p:sp>
          <p:nvSpPr>
            <p:cNvPr id="40" name="object 22">
              <a:extLst>
                <a:ext uri="{FF2B5EF4-FFF2-40B4-BE49-F238E27FC236}">
                  <a16:creationId xmlns:a16="http://schemas.microsoft.com/office/drawing/2014/main" id="{A3EB951F-2739-4A82-821E-7564C472E9F4}"/>
                </a:ext>
              </a:extLst>
            </p:cNvPr>
            <p:cNvSpPr txBox="1"/>
            <p:nvPr/>
          </p:nvSpPr>
          <p:spPr>
            <a:xfrm>
              <a:off x="1001243" y="6098535"/>
              <a:ext cx="1196830"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ヘッドセット</a:t>
              </a:r>
              <a:endParaRPr sz="1200" dirty="0">
                <a:latin typeface="メイリオ" panose="020B0604030504040204" pitchFamily="50" charset="-128"/>
                <a:ea typeface="メイリオ" panose="020B0604030504040204" pitchFamily="50" charset="-128"/>
                <a:cs typeface="AoyagiKouzanFontT"/>
              </a:endParaRPr>
            </a:p>
          </p:txBody>
        </p:sp>
        <p:sp>
          <p:nvSpPr>
            <p:cNvPr id="41" name="object 22">
              <a:extLst>
                <a:ext uri="{FF2B5EF4-FFF2-40B4-BE49-F238E27FC236}">
                  <a16:creationId xmlns:a16="http://schemas.microsoft.com/office/drawing/2014/main" id="{2FEF57E5-22AD-412A-947D-5BF773140122}"/>
                </a:ext>
              </a:extLst>
            </p:cNvPr>
            <p:cNvSpPr txBox="1"/>
            <p:nvPr/>
          </p:nvSpPr>
          <p:spPr>
            <a:xfrm>
              <a:off x="1003300" y="6250935"/>
              <a:ext cx="817925"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コネクター</a:t>
              </a:r>
              <a:endParaRPr sz="1200" dirty="0">
                <a:latin typeface="メイリオ" panose="020B0604030504040204" pitchFamily="50" charset="-128"/>
                <a:ea typeface="メイリオ" panose="020B0604030504040204" pitchFamily="50" charset="-128"/>
                <a:cs typeface="AoyagiKouzanFontT"/>
              </a:endParaRPr>
            </a:p>
          </p:txBody>
        </p:sp>
        <p:sp>
          <p:nvSpPr>
            <p:cNvPr id="42" name="object 22">
              <a:extLst>
                <a:ext uri="{FF2B5EF4-FFF2-40B4-BE49-F238E27FC236}">
                  <a16:creationId xmlns:a16="http://schemas.microsoft.com/office/drawing/2014/main" id="{3E8278E9-3864-4A4B-B10B-8EAE9EE2581D}"/>
                </a:ext>
              </a:extLst>
            </p:cNvPr>
            <p:cNvSpPr txBox="1"/>
            <p:nvPr/>
          </p:nvSpPr>
          <p:spPr>
            <a:xfrm>
              <a:off x="1003300" y="6600825"/>
              <a:ext cx="992657"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底面のマイク</a:t>
              </a:r>
              <a:endParaRPr sz="1200" dirty="0">
                <a:latin typeface="メイリオ" panose="020B0604030504040204" pitchFamily="50" charset="-128"/>
                <a:ea typeface="メイリオ" panose="020B0604030504040204" pitchFamily="50" charset="-128"/>
                <a:cs typeface="AoyagiKouzanFontT"/>
              </a:endParaRPr>
            </a:p>
          </p:txBody>
        </p:sp>
        <p:sp>
          <p:nvSpPr>
            <p:cNvPr id="43" name="object 22">
              <a:extLst>
                <a:ext uri="{FF2B5EF4-FFF2-40B4-BE49-F238E27FC236}">
                  <a16:creationId xmlns:a16="http://schemas.microsoft.com/office/drawing/2014/main" id="{14F4D9C6-DFE0-40C6-AB61-E7210A858C28}"/>
                </a:ext>
              </a:extLst>
            </p:cNvPr>
            <p:cNvSpPr txBox="1"/>
            <p:nvPr/>
          </p:nvSpPr>
          <p:spPr>
            <a:xfrm>
              <a:off x="4221917" y="6600825"/>
              <a:ext cx="1658183"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sz="1200" spc="-25" dirty="0">
                  <a:latin typeface="メイリオ" panose="020B0604030504040204" pitchFamily="50" charset="-128"/>
                  <a:ea typeface="メイリオ" panose="020B0604030504040204" pitchFamily="50" charset="-128"/>
                  <a:cs typeface="AoyagiKouzanFontT"/>
                </a:rPr>
                <a:t>Lightning </a:t>
              </a:r>
              <a:r>
                <a:rPr lang="ja-JP" altLang="en-US" sz="1200" spc="-25" dirty="0">
                  <a:latin typeface="メイリオ" panose="020B0604030504040204" pitchFamily="50" charset="-128"/>
                  <a:ea typeface="メイリオ" panose="020B0604030504040204" pitchFamily="50" charset="-128"/>
                  <a:cs typeface="AoyagiKouzanFontT"/>
                </a:rPr>
                <a:t>コネクタ</a:t>
              </a:r>
              <a:endParaRPr sz="1200" dirty="0">
                <a:latin typeface="メイリオ" panose="020B0604030504040204" pitchFamily="50" charset="-128"/>
                <a:ea typeface="メイリオ" panose="020B0604030504040204" pitchFamily="50" charset="-128"/>
                <a:cs typeface="AoyagiKouzanFontT"/>
              </a:endParaRPr>
            </a:p>
          </p:txBody>
        </p:sp>
        <p:sp>
          <p:nvSpPr>
            <p:cNvPr id="44" name="object 22">
              <a:extLst>
                <a:ext uri="{FF2B5EF4-FFF2-40B4-BE49-F238E27FC236}">
                  <a16:creationId xmlns:a16="http://schemas.microsoft.com/office/drawing/2014/main" id="{651073F3-5AC2-4395-8C39-86AEB8B08C95}"/>
                </a:ext>
              </a:extLst>
            </p:cNvPr>
            <p:cNvSpPr txBox="1"/>
            <p:nvPr/>
          </p:nvSpPr>
          <p:spPr>
            <a:xfrm>
              <a:off x="4212808" y="5254794"/>
              <a:ext cx="1124783" cy="507831"/>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ホームボタン</a:t>
              </a:r>
              <a:r>
                <a:rPr lang="en-US" altLang="ja-JP" sz="1200" spc="-25" dirty="0">
                  <a:latin typeface="メイリオ" panose="020B0604030504040204" pitchFamily="50" charset="-128"/>
                  <a:ea typeface="メイリオ" panose="020B0604030504040204" pitchFamily="50" charset="-128"/>
                  <a:cs typeface="AoyagiKouzanFontT"/>
                </a:rPr>
                <a:t>/</a:t>
              </a:r>
            </a:p>
            <a:p>
              <a:pPr marL="12700">
                <a:lnSpc>
                  <a:spcPts val="1200"/>
                </a:lnSpc>
                <a:spcBef>
                  <a:spcPts val="100"/>
                </a:spcBef>
              </a:pPr>
              <a:r>
                <a:rPr lang="en-US" sz="1200" spc="-25" dirty="0">
                  <a:latin typeface="メイリオ" panose="020B0604030504040204" pitchFamily="50" charset="-128"/>
                  <a:ea typeface="メイリオ" panose="020B0604030504040204" pitchFamily="50" charset="-128"/>
                  <a:cs typeface="AoyagiKouzanFontT"/>
                </a:rPr>
                <a:t>Touch ID</a:t>
              </a:r>
            </a:p>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センサー</a:t>
              </a:r>
              <a:endParaRPr sz="1200" dirty="0">
                <a:latin typeface="メイリオ" panose="020B0604030504040204" pitchFamily="50" charset="-128"/>
                <a:ea typeface="メイリオ" panose="020B0604030504040204" pitchFamily="50" charset="-128"/>
                <a:cs typeface="AoyagiKouzanFontT"/>
              </a:endParaRPr>
            </a:p>
          </p:txBody>
        </p:sp>
        <p:sp>
          <p:nvSpPr>
            <p:cNvPr id="45" name="object 22">
              <a:extLst>
                <a:ext uri="{FF2B5EF4-FFF2-40B4-BE49-F238E27FC236}">
                  <a16:creationId xmlns:a16="http://schemas.microsoft.com/office/drawing/2014/main" id="{52A26059-CE6A-48EB-B477-DD8838B2DD80}"/>
                </a:ext>
              </a:extLst>
            </p:cNvPr>
            <p:cNvSpPr txBox="1"/>
            <p:nvPr/>
          </p:nvSpPr>
          <p:spPr>
            <a:xfrm>
              <a:off x="4203700" y="4605645"/>
              <a:ext cx="1143000" cy="341119"/>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en-US" sz="1200" spc="-25" dirty="0">
                  <a:latin typeface="メイリオ" panose="020B0604030504040204" pitchFamily="50" charset="-128"/>
                  <a:ea typeface="メイリオ" panose="020B0604030504040204" pitchFamily="50" charset="-128"/>
                  <a:cs typeface="AoyagiKouzanFontT"/>
                </a:rPr>
                <a:t>SIM </a:t>
              </a:r>
              <a:r>
                <a:rPr lang="ja-JP" altLang="en-US" sz="1200" spc="-25" dirty="0">
                  <a:latin typeface="メイリオ" panose="020B0604030504040204" pitchFamily="50" charset="-128"/>
                  <a:ea typeface="メイリオ" panose="020B0604030504040204" pitchFamily="50" charset="-128"/>
                  <a:cs typeface="AoyagiKouzanFontT"/>
                </a:rPr>
                <a:t>カード</a:t>
              </a:r>
            </a:p>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トレイ</a:t>
              </a:r>
              <a:endParaRPr sz="1200" dirty="0">
                <a:latin typeface="メイリオ" panose="020B0604030504040204" pitchFamily="50" charset="-128"/>
                <a:ea typeface="メイリオ" panose="020B0604030504040204" pitchFamily="50" charset="-128"/>
                <a:cs typeface="AoyagiKouzanFontT"/>
              </a:endParaRPr>
            </a:p>
          </p:txBody>
        </p:sp>
        <p:sp>
          <p:nvSpPr>
            <p:cNvPr id="46" name="object 22">
              <a:extLst>
                <a:ext uri="{FF2B5EF4-FFF2-40B4-BE49-F238E27FC236}">
                  <a16:creationId xmlns:a16="http://schemas.microsoft.com/office/drawing/2014/main" id="{4EC1B4F7-1725-4B58-AD9F-A3F64C8FDE54}"/>
                </a:ext>
              </a:extLst>
            </p:cNvPr>
            <p:cNvSpPr txBox="1"/>
            <p:nvPr/>
          </p:nvSpPr>
          <p:spPr>
            <a:xfrm>
              <a:off x="4207291" y="3431662"/>
              <a:ext cx="1000931" cy="674544"/>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電源及び</a:t>
              </a:r>
              <a:endParaRPr lang="en-US" altLang="ja-JP" sz="1200" spc="-25" dirty="0">
                <a:latin typeface="メイリオ" panose="020B0604030504040204" pitchFamily="50" charset="-128"/>
                <a:ea typeface="メイリオ" panose="020B0604030504040204" pitchFamily="50" charset="-128"/>
                <a:cs typeface="AoyagiKouzanFontT"/>
              </a:endParaRPr>
            </a:p>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スリーブ</a:t>
              </a:r>
              <a:r>
                <a:rPr lang="en-US" altLang="ja-JP" sz="1200" spc="-25" dirty="0">
                  <a:latin typeface="メイリオ" panose="020B0604030504040204" pitchFamily="50" charset="-128"/>
                  <a:ea typeface="メイリオ" panose="020B0604030504040204" pitchFamily="50" charset="-128"/>
                  <a:cs typeface="AoyagiKouzanFontT"/>
                </a:rPr>
                <a:t>/</a:t>
              </a:r>
            </a:p>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スリーブ解除</a:t>
              </a:r>
            </a:p>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ボタン</a:t>
              </a:r>
              <a:endParaRPr sz="1200" dirty="0">
                <a:latin typeface="メイリオ" panose="020B0604030504040204" pitchFamily="50" charset="-128"/>
                <a:ea typeface="メイリオ" panose="020B0604030504040204" pitchFamily="50" charset="-128"/>
                <a:cs typeface="AoyagiKouzanFontT"/>
              </a:endParaRPr>
            </a:p>
          </p:txBody>
        </p:sp>
        <p:sp>
          <p:nvSpPr>
            <p:cNvPr id="47" name="object 22">
              <a:extLst>
                <a:ext uri="{FF2B5EF4-FFF2-40B4-BE49-F238E27FC236}">
                  <a16:creationId xmlns:a16="http://schemas.microsoft.com/office/drawing/2014/main" id="{FDF3B4DE-0AF3-4F95-9E6D-6F93CBBC54A5}"/>
                </a:ext>
              </a:extLst>
            </p:cNvPr>
            <p:cNvSpPr txBox="1"/>
            <p:nvPr/>
          </p:nvSpPr>
          <p:spPr>
            <a:xfrm>
              <a:off x="4167703" y="2578521"/>
              <a:ext cx="1143000"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ステータスバー</a:t>
              </a:r>
              <a:endParaRPr sz="1200" dirty="0">
                <a:latin typeface="メイリオ" panose="020B0604030504040204" pitchFamily="50" charset="-128"/>
                <a:ea typeface="メイリオ" panose="020B0604030504040204" pitchFamily="50" charset="-128"/>
                <a:cs typeface="AoyagiKouzanFontT"/>
              </a:endParaRPr>
            </a:p>
          </p:txBody>
        </p:sp>
        <p:sp>
          <p:nvSpPr>
            <p:cNvPr id="48" name="object 14">
              <a:extLst>
                <a:ext uri="{FF2B5EF4-FFF2-40B4-BE49-F238E27FC236}">
                  <a16:creationId xmlns:a16="http://schemas.microsoft.com/office/drawing/2014/main" id="{25743EFD-670B-43FC-9C62-0DAB11448A19}"/>
                </a:ext>
              </a:extLst>
            </p:cNvPr>
            <p:cNvSpPr txBox="1"/>
            <p:nvPr/>
          </p:nvSpPr>
          <p:spPr>
            <a:xfrm>
              <a:off x="4309150" y="2928411"/>
              <a:ext cx="741858" cy="341119"/>
            </a:xfrm>
            <a:prstGeom prst="rect">
              <a:avLst/>
            </a:prstGeom>
            <a:solidFill>
              <a:schemeClr val="bg1"/>
            </a:solidFill>
          </p:spPr>
          <p:txBody>
            <a:bodyPr vert="horz" wrap="square" lIns="0" tIns="12700" rIns="0" bIns="0" rtlCol="0">
              <a:spAutoFit/>
            </a:bodyPr>
            <a:lstStyle/>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　</a:t>
              </a:r>
              <a:r>
                <a:rPr lang="en-US" altLang="ja-JP" sz="1200" spc="-25" dirty="0" err="1">
                  <a:latin typeface="メイリオ" panose="020B0604030504040204" pitchFamily="50" charset="-128"/>
                  <a:ea typeface="メイリオ" panose="020B0604030504040204" pitchFamily="50" charset="-128"/>
                  <a:cs typeface="AoyagiKouzanFontT"/>
                </a:rPr>
                <a:t>iSight</a:t>
              </a:r>
              <a:endParaRPr lang="en-US" altLang="ja-JP" sz="1200" spc="-25" dirty="0">
                <a:latin typeface="メイリオ" panose="020B0604030504040204" pitchFamily="50" charset="-128"/>
                <a:ea typeface="メイリオ" panose="020B0604030504040204" pitchFamily="50" charset="-128"/>
                <a:cs typeface="AoyagiKouzanFontT"/>
              </a:endParaRPr>
            </a:p>
            <a:p>
              <a:pPr marL="12700">
                <a:lnSpc>
                  <a:spcPts val="12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　カメラ</a:t>
              </a:r>
              <a:endParaRPr sz="1200" dirty="0">
                <a:latin typeface="メイリオ" panose="020B0604030504040204" pitchFamily="50" charset="-128"/>
                <a:ea typeface="メイリオ" panose="020B0604030504040204" pitchFamily="50" charset="-128"/>
                <a:cs typeface="AoyagiKouzanFontT"/>
              </a:endParaRPr>
            </a:p>
          </p:txBody>
        </p:sp>
        <p:sp>
          <p:nvSpPr>
            <p:cNvPr id="49" name="object 14">
              <a:extLst>
                <a:ext uri="{FF2B5EF4-FFF2-40B4-BE49-F238E27FC236}">
                  <a16:creationId xmlns:a16="http://schemas.microsoft.com/office/drawing/2014/main" id="{FA50075B-E3E6-4EF0-95AC-E26FA49A3A60}"/>
                </a:ext>
              </a:extLst>
            </p:cNvPr>
            <p:cNvSpPr txBox="1"/>
            <p:nvPr/>
          </p:nvSpPr>
          <p:spPr>
            <a:xfrm>
              <a:off x="4279900" y="4193535"/>
              <a:ext cx="1112396"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1200" spc="-25" dirty="0">
                  <a:latin typeface="メイリオ" panose="020B0604030504040204" pitchFamily="50" charset="-128"/>
                  <a:ea typeface="メイリオ" panose="020B0604030504040204" pitchFamily="50" charset="-128"/>
                  <a:cs typeface="AoyagiKouzanFontT"/>
                </a:rPr>
                <a:t>　背面側マイク</a:t>
              </a:r>
              <a:endParaRPr sz="1200" dirty="0">
                <a:latin typeface="メイリオ" panose="020B0604030504040204" pitchFamily="50" charset="-128"/>
                <a:ea typeface="メイリオ" panose="020B0604030504040204" pitchFamily="50" charset="-128"/>
                <a:cs typeface="AoyagiKouzanFontT"/>
              </a:endParaRPr>
            </a:p>
          </p:txBody>
        </p:sp>
        <p:sp>
          <p:nvSpPr>
            <p:cNvPr id="50" name="object 22">
              <a:extLst>
                <a:ext uri="{FF2B5EF4-FFF2-40B4-BE49-F238E27FC236}">
                  <a16:creationId xmlns:a16="http://schemas.microsoft.com/office/drawing/2014/main" id="{B56693B0-BBD1-4984-9A95-D4730B8EE9A9}"/>
                </a:ext>
              </a:extLst>
            </p:cNvPr>
            <p:cNvSpPr txBox="1"/>
            <p:nvPr/>
          </p:nvSpPr>
          <p:spPr>
            <a:xfrm>
              <a:off x="5392296" y="2569676"/>
              <a:ext cx="1687291" cy="19749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ja-JP" sz="1200" spc="-25" dirty="0">
                  <a:latin typeface="メイリオ" panose="020B0604030504040204" pitchFamily="50" charset="-128"/>
                  <a:ea typeface="メイリオ" panose="020B0604030504040204" pitchFamily="50" charset="-128"/>
                  <a:cs typeface="AoyagiKouzanFontT"/>
                </a:rPr>
                <a:t>True Tone </a:t>
              </a:r>
              <a:r>
                <a:rPr lang="ja-JP" altLang="en-US" sz="1200" spc="-25" dirty="0">
                  <a:latin typeface="メイリオ" panose="020B0604030504040204" pitchFamily="50" charset="-128"/>
                  <a:ea typeface="メイリオ" panose="020B0604030504040204" pitchFamily="50" charset="-128"/>
                  <a:cs typeface="AoyagiKouzanFontT"/>
                </a:rPr>
                <a:t>フラッシュ</a:t>
              </a:r>
              <a:endParaRPr sz="1200" dirty="0">
                <a:latin typeface="メイリオ" panose="020B0604030504040204" pitchFamily="50" charset="-128"/>
                <a:ea typeface="メイリオ" panose="020B0604030504040204" pitchFamily="50" charset="-128"/>
                <a:cs typeface="AoyagiKouzanFontT"/>
              </a:endParaRPr>
            </a:p>
          </p:txBody>
        </p:sp>
        <p:sp>
          <p:nvSpPr>
            <p:cNvPr id="5" name="四角形: 角を丸くする 4">
              <a:extLst>
                <a:ext uri="{FF2B5EF4-FFF2-40B4-BE49-F238E27FC236}">
                  <a16:creationId xmlns:a16="http://schemas.microsoft.com/office/drawing/2014/main" id="{5836BE3B-93E5-427D-8F24-13917F710AB4}"/>
                </a:ext>
              </a:extLst>
            </p:cNvPr>
            <p:cNvSpPr/>
            <p:nvPr/>
          </p:nvSpPr>
          <p:spPr>
            <a:xfrm>
              <a:off x="927099" y="3579242"/>
              <a:ext cx="1068857" cy="32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5507A8E1-F822-4089-B868-E8D21C5B8406}"/>
                </a:ext>
              </a:extLst>
            </p:cNvPr>
            <p:cNvSpPr/>
            <p:nvPr/>
          </p:nvSpPr>
          <p:spPr>
            <a:xfrm>
              <a:off x="927100" y="4162425"/>
              <a:ext cx="1068857" cy="32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コネクタ 8">
            <a:extLst>
              <a:ext uri="{FF2B5EF4-FFF2-40B4-BE49-F238E27FC236}">
                <a16:creationId xmlns:a16="http://schemas.microsoft.com/office/drawing/2014/main" id="{A3FFCA3A-EB4D-4362-B595-C70E646CD00B}"/>
              </a:ext>
            </a:extLst>
          </p:cNvPr>
          <p:cNvCxnSpPr/>
          <p:nvPr/>
        </p:nvCxnSpPr>
        <p:spPr>
          <a:xfrm>
            <a:off x="7556500" y="1409991"/>
            <a:ext cx="0" cy="57513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6D51BF33-3D3F-4D5D-BDEB-5A84DB7D2EF0}"/>
              </a:ext>
            </a:extLst>
          </p:cNvPr>
          <p:cNvSpPr txBox="1"/>
          <p:nvPr/>
        </p:nvSpPr>
        <p:spPr>
          <a:xfrm>
            <a:off x="7895522" y="1699789"/>
            <a:ext cx="2290468"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ホームボタンのない</a:t>
            </a:r>
          </a:p>
          <a:p>
            <a:pPr algn="ctr"/>
            <a:r>
              <a:rPr lang="ja-JP" altLang="en-US" b="1" dirty="0">
                <a:latin typeface="メイリオ" panose="020B0604030504040204" pitchFamily="50" charset="-128"/>
                <a:ea typeface="メイリオ" panose="020B0604030504040204" pitchFamily="50" charset="-128"/>
              </a:rPr>
              <a:t>機種の場合</a:t>
            </a:r>
            <a:endParaRPr kumimoji="1" lang="ja-JP" altLang="en-US" b="1"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1570BC89-28E6-4B3F-941F-E67B2ADB758E}"/>
              </a:ext>
            </a:extLst>
          </p:cNvPr>
          <p:cNvPicPr>
            <a:picLocks noChangeAspect="1"/>
          </p:cNvPicPr>
          <p:nvPr/>
        </p:nvPicPr>
        <p:blipFill>
          <a:blip r:embed="rId4"/>
          <a:stretch>
            <a:fillRect/>
          </a:stretch>
        </p:blipFill>
        <p:spPr>
          <a:xfrm>
            <a:off x="8059148" y="2469178"/>
            <a:ext cx="1735631" cy="3274362"/>
          </a:xfrm>
          <a:prstGeom prst="rect">
            <a:avLst/>
          </a:prstGeom>
        </p:spPr>
      </p:pic>
      <p:sp>
        <p:nvSpPr>
          <p:cNvPr id="66" name="四角形: 角を丸くする 65">
            <a:extLst>
              <a:ext uri="{FF2B5EF4-FFF2-40B4-BE49-F238E27FC236}">
                <a16:creationId xmlns:a16="http://schemas.microsoft.com/office/drawing/2014/main" id="{D0223180-19D9-49C4-8981-3ABF4E5C8DA1}"/>
              </a:ext>
            </a:extLst>
          </p:cNvPr>
          <p:cNvSpPr/>
          <p:nvPr/>
        </p:nvSpPr>
        <p:spPr>
          <a:xfrm>
            <a:off x="8439984" y="5353384"/>
            <a:ext cx="973957" cy="381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59C4C9E4-7ACF-4D4F-8A77-7D2D340CAF88}"/>
              </a:ext>
            </a:extLst>
          </p:cNvPr>
          <p:cNvSpPr txBox="1"/>
          <p:nvPr/>
        </p:nvSpPr>
        <p:spPr>
          <a:xfrm>
            <a:off x="7668000" y="5982295"/>
            <a:ext cx="2723823" cy="923330"/>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一番下に表示されている</a:t>
            </a:r>
          </a:p>
          <a:p>
            <a:r>
              <a:rPr lang="ja-JP" altLang="en-US" b="1" dirty="0">
                <a:latin typeface="メイリオ" panose="020B0604030504040204" pitchFamily="50" charset="-128"/>
                <a:ea typeface="メイリオ" panose="020B0604030504040204" pitchFamily="50" charset="-128"/>
              </a:rPr>
              <a:t>黒い線がホームボタンと</a:t>
            </a:r>
          </a:p>
          <a:p>
            <a:r>
              <a:rPr lang="ja-JP" altLang="en-US" b="1" dirty="0">
                <a:latin typeface="メイリオ" panose="020B0604030504040204" pitchFamily="50" charset="-128"/>
                <a:ea typeface="メイリオ" panose="020B0604030504040204" pitchFamily="50" charset="-128"/>
              </a:rPr>
              <a:t>同じ機能を果たします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62587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2526</Words>
  <Application>Microsoft Office PowerPoint</Application>
  <PresentationFormat>ユーザー設定</PresentationFormat>
  <Paragraphs>343</Paragraphs>
  <Slides>15</Slides>
  <Notes>15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AoyagiKouzanFontT</vt:lpstr>
      <vt:lpstr>BIZ UDゴシック</vt:lpstr>
      <vt:lpstr>Meiryo UI</vt:lpstr>
      <vt:lpstr>ＭＳ Ｐゴシック</vt:lpstr>
      <vt:lpstr>Meiryo</vt:lpstr>
      <vt:lpstr>Meiryo</vt:lpstr>
      <vt:lpstr>游ゴシック</vt:lpstr>
      <vt:lpstr>Calibri</vt:lpstr>
      <vt:lpstr>Office Theme</vt:lpstr>
      <vt:lpstr>PowerPoint プレゼンテーション</vt:lpstr>
      <vt:lpstr>電源の入れ方・ボタン操作の仕方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2021-06-28T04:50:23Z</dcterms:created>
  <dcterms:modified xsi:type="dcterms:W3CDTF">2021-06-28T04:50:37Z</dcterms:modified>
</cp:coreProperties>
</file>