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6"/>
  </p:notesMasterIdLst>
  <p:sldIdLst>
    <p:sldId id="283" r:id="rId2"/>
    <p:sldId id="297" r:id="rId3"/>
    <p:sldId id="358" r:id="rId4"/>
    <p:sldId id="359" r:id="rId5"/>
    <p:sldId id="360" r:id="rId6"/>
    <p:sldId id="298" r:id="rId7"/>
    <p:sldId id="340" r:id="rId8"/>
    <p:sldId id="361" r:id="rId9"/>
    <p:sldId id="343" r:id="rId10"/>
    <p:sldId id="349" r:id="rId11"/>
    <p:sldId id="350" r:id="rId12"/>
    <p:sldId id="354" r:id="rId13"/>
    <p:sldId id="351" r:id="rId14"/>
    <p:sldId id="352" r:id="rId15"/>
  </p:sldIdLst>
  <p:sldSz cx="10693400" cy="7562850"/>
  <p:notesSz cx="756285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46" autoAdjust="0"/>
    <p:restoredTop sz="65774" autoAdjust="0"/>
  </p:normalViewPr>
  <p:slideViewPr>
    <p:cSldViewPr>
      <p:cViewPr varScale="1">
        <p:scale>
          <a:sx n="69" d="100"/>
          <a:sy n="69" d="100"/>
        </p:scale>
        <p:origin x="3012" y="6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392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277310" cy="53646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84418" y="1"/>
            <a:ext cx="3276187" cy="536466"/>
          </a:xfrm>
          <a:prstGeom prst="rect">
            <a:avLst/>
          </a:prstGeom>
        </p:spPr>
        <p:txBody>
          <a:bodyPr vert="horz" lIns="91440" tIns="45720" rIns="91440" bIns="45720" rtlCol="0"/>
          <a:lstStyle>
            <a:lvl1pPr algn="r">
              <a:defRPr sz="1200"/>
            </a:lvl1pPr>
          </a:lstStyle>
          <a:p>
            <a:fld id="{2053EECF-6E38-4A9F-A42A-194BE4369BD3}" type="datetimeFigureOut">
              <a:rPr kumimoji="1" lang="ja-JP" altLang="en-US" smtClean="0"/>
              <a:t>2021/5/26</a:t>
            </a:fld>
            <a:endParaRPr kumimoji="1" lang="ja-JP" altLang="en-US"/>
          </a:p>
        </p:txBody>
      </p:sp>
      <p:sp>
        <p:nvSpPr>
          <p:cNvPr id="4" name="スライド イメージ プレースホルダー 3"/>
          <p:cNvSpPr>
            <a:spLocks noGrp="1" noRot="1" noChangeAspect="1"/>
          </p:cNvSpPr>
          <p:nvPr>
            <p:ph type="sldImg" idx="2"/>
          </p:nvPr>
        </p:nvSpPr>
        <p:spPr>
          <a:xfrm>
            <a:off x="1231900" y="1338263"/>
            <a:ext cx="5099050" cy="3606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6734" y="5146929"/>
            <a:ext cx="6049382" cy="421091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935"/>
            <a:ext cx="3277310" cy="53646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84418" y="10156935"/>
            <a:ext cx="3276187" cy="536465"/>
          </a:xfrm>
          <a:prstGeom prst="rect">
            <a:avLst/>
          </a:prstGeom>
        </p:spPr>
        <p:txBody>
          <a:bodyPr vert="horz" lIns="91440" tIns="45720" rIns="91440" bIns="45720" rtlCol="0" anchor="b"/>
          <a:lstStyle>
            <a:lvl1pPr algn="r">
              <a:defRPr sz="12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
        <p:nvSpPr>
          <p:cNvPr id="7" name="ノート プレースホルダー 2">
            <a:extLst>
              <a:ext uri="{FF2B5EF4-FFF2-40B4-BE49-F238E27FC236}">
                <a16:creationId xmlns:a16="http://schemas.microsoft.com/office/drawing/2014/main" id="{34E42A8B-3321-4AA7-8CBD-31C9200C4B0A}"/>
              </a:ext>
            </a:extLst>
          </p:cNvPr>
          <p:cNvSpPr>
            <a:spLocks noGrp="1"/>
          </p:cNvSpPr>
          <p:nvPr>
            <p:ph type="body" sz="quarter" idx="3"/>
          </p:nvPr>
        </p:nvSpPr>
        <p:spPr>
          <a:xfrm>
            <a:off x="757239" y="5146675"/>
            <a:ext cx="6048374" cy="4211638"/>
          </a:xfrm>
        </p:spPr>
        <p:txBody>
          <a:bodyPr/>
          <a:lstStyle/>
          <a:p>
            <a:pPr indent="89398"/>
            <a:r>
              <a:rPr kumimoji="1" lang="ja-JP" altLang="en-US" dirty="0">
                <a:latin typeface="Meiryo UI" panose="020B0604030504040204" pitchFamily="50" charset="-128"/>
                <a:ea typeface="Meiryo UI" panose="020B0604030504040204" pitchFamily="50" charset="-128"/>
                <a:cs typeface="Microsoft New Tai Lue" panose="020B0502040204020203" pitchFamily="34" charset="0"/>
              </a:rPr>
              <a:t>みなさん。こんにちは。</a:t>
            </a:r>
            <a:endParaRPr kumimoji="1"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89398"/>
            <a:r>
              <a:rPr lang="ja-JP" altLang="en-US" dirty="0">
                <a:latin typeface="Meiryo UI" panose="020B0604030504040204" pitchFamily="50" charset="-128"/>
                <a:ea typeface="Meiryo UI" panose="020B0604030504040204" pitchFamily="50" charset="-128"/>
                <a:cs typeface="Microsoft New Tai Lue" panose="020B0502040204020203" pitchFamily="34" charset="0"/>
              </a:rPr>
              <a:t>今日は</a:t>
            </a:r>
            <a:r>
              <a:rPr kumimoji="1" lang="ja-JP" altLang="en-US" dirty="0">
                <a:latin typeface="Meiryo UI" panose="020B0604030504040204" pitchFamily="50" charset="-128"/>
                <a:ea typeface="Meiryo UI" panose="020B0604030504040204" pitchFamily="50" charset="-128"/>
                <a:cs typeface="Microsoft New Tai Lue" panose="020B0502040204020203" pitchFamily="34" charset="0"/>
              </a:rPr>
              <a:t>スマートフォンをまだ買われてまだあまり操作方法をよくご存じではない方を対象として、メールの使い方のご説明をいたしたいと存じますのでよろしくお願いいたします。</a:t>
            </a:r>
            <a:endParaRPr kumimoji="1"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89398"/>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89398"/>
            <a:r>
              <a:rPr kumimoji="1" lang="ja-JP" altLang="en-US" dirty="0">
                <a:latin typeface="Meiryo UI" panose="020B0604030504040204" pitchFamily="50" charset="-128"/>
                <a:ea typeface="Meiryo UI" panose="020B0604030504040204" pitchFamily="50" charset="-128"/>
                <a:cs typeface="Microsoft New Tai Lue" panose="020B0502040204020203" pitchFamily="34" charset="0"/>
              </a:rPr>
              <a:t>まずは講習会を始める前に皆様がお持ちのスマートフォンの裏側を見てください。</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リンゴのマークがスマートフォンについてはいませんか？もしそうならばそれは</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Apple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社の</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iPhone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という機種でして、今回の講習会は</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Android</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対応のスマホをお持ちの方を対象としています。</a:t>
            </a: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89398"/>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89398"/>
            <a:r>
              <a:rPr lang="ja-JP" altLang="en-US" dirty="0">
                <a:latin typeface="Meiryo UI" panose="020B0604030504040204" pitchFamily="50" charset="-128"/>
                <a:ea typeface="Meiryo UI" panose="020B0604030504040204" pitchFamily="50" charset="-128"/>
                <a:cs typeface="Microsoft New Tai Lue" panose="020B0502040204020203" pitchFamily="34" charset="0"/>
              </a:rPr>
              <a:t>本日ご紹介する</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Gmail</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は</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iPhone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でも使えますが、講習する前に</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Gmail</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をインストールする必要がありますのでご承知願います。</a:t>
            </a:r>
          </a:p>
          <a:p>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endParaRPr kumimoji="1"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endParaRPr kumimoji="1"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endParaRPr kumimoji="1" lang="ja-JP" altLang="en-US" dirty="0">
              <a:latin typeface="Meiryo UI" panose="020B0604030504040204" pitchFamily="50" charset="-128"/>
              <a:ea typeface="Meiryo UI" panose="020B0604030504040204" pitchFamily="50" charset="-128"/>
              <a:cs typeface="Microsoft New Tai Lue" panose="020B0502040204020203" pitchFamily="34" charset="0"/>
            </a:endParaRPr>
          </a:p>
        </p:txBody>
      </p:sp>
      <p:sp>
        <p:nvSpPr>
          <p:cNvPr id="6" name="テキスト ボックス 5">
            <a:extLst>
              <a:ext uri="{FF2B5EF4-FFF2-40B4-BE49-F238E27FC236}">
                <a16:creationId xmlns:a16="http://schemas.microsoft.com/office/drawing/2014/main" id="{9228671C-CD02-4292-99E2-DA885A3D84F1}"/>
              </a:ext>
            </a:extLst>
          </p:cNvPr>
          <p:cNvSpPr txBox="1"/>
          <p:nvPr/>
        </p:nvSpPr>
        <p:spPr>
          <a:xfrm>
            <a:off x="733485" y="7327900"/>
            <a:ext cx="5919787" cy="430887"/>
          </a:xfrm>
          <a:prstGeom prst="rect">
            <a:avLst/>
          </a:prstGeom>
          <a:noFill/>
          <a:ln w="12700">
            <a:solidFill>
              <a:schemeClr val="tx1"/>
            </a:solidFill>
            <a:prstDash val="sysDot"/>
          </a:ln>
        </p:spPr>
        <p:txBody>
          <a:bodyPr wrap="square">
            <a:spAutoFit/>
          </a:bodyPr>
          <a:lstStyle/>
          <a:p>
            <a:pPr indent="92075"/>
            <a:r>
              <a:rPr lang="ja-JP" altLang="en-US" sz="1100" dirty="0">
                <a:latin typeface="Meiryo UI" panose="020B0604030504040204" pitchFamily="50" charset="-128"/>
                <a:ea typeface="Meiryo UI" panose="020B0604030504040204" pitchFamily="50" charset="-128"/>
              </a:rPr>
              <a:t>このような</a:t>
            </a:r>
            <a:r>
              <a:rPr kumimoji="1" lang="ja-JP" altLang="en-US" sz="1100" dirty="0">
                <a:latin typeface="Meiryo UI" panose="020B0604030504040204" pitchFamily="50" charset="-128"/>
                <a:ea typeface="Meiryo UI" panose="020B0604030504040204" pitchFamily="50" charset="-128"/>
              </a:rPr>
              <a:t>方が来られることの無いように、講習会を開かれるときは周知徹底をいただくとか</a:t>
            </a:r>
            <a:r>
              <a:rPr lang="ja-JP" altLang="en-US" sz="1100" dirty="0">
                <a:latin typeface="Meiryo UI" panose="020B0604030504040204" pitchFamily="50" charset="-128"/>
                <a:ea typeface="Meiryo UI" panose="020B0604030504040204" pitchFamily="50" charset="-128"/>
              </a:rPr>
              <a:t>間違ってこられた方のために代替の</a:t>
            </a:r>
            <a:r>
              <a:rPr lang="en-US" altLang="ja-JP" sz="1100" dirty="0">
                <a:latin typeface="Meiryo UI" panose="020B0604030504040204" pitchFamily="50" charset="-128"/>
                <a:ea typeface="Meiryo UI" panose="020B0604030504040204" pitchFamily="50" charset="-128"/>
              </a:rPr>
              <a:t>Android</a:t>
            </a:r>
            <a:r>
              <a:rPr lang="ja-JP" altLang="en-US" sz="1100" dirty="0">
                <a:latin typeface="Meiryo UI" panose="020B0604030504040204" pitchFamily="50" charset="-128"/>
                <a:ea typeface="Meiryo UI" panose="020B0604030504040204" pitchFamily="50" charset="-128"/>
              </a:rPr>
              <a:t>対応スマホを用意よういしていたほうが</a:t>
            </a:r>
            <a:r>
              <a:rPr kumimoji="1" lang="ja-JP" altLang="en-US" sz="1100" dirty="0">
                <a:latin typeface="Meiryo UI" panose="020B0604030504040204" pitchFamily="50" charset="-128"/>
                <a:ea typeface="Meiryo UI" panose="020B0604030504040204" pitchFamily="50" charset="-128"/>
              </a:rPr>
              <a:t>良いかもしれません </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30"/>
            <a:ext cx="6049382" cy="3606800"/>
          </a:xfrm>
        </p:spPr>
        <p:txBody>
          <a:bodyPr/>
          <a:lstStyle/>
          <a:p>
            <a:pPr indent="92075"/>
            <a:r>
              <a:rPr lang="ja-JP" altLang="en-US" dirty="0">
                <a:latin typeface="Meiryo UI" panose="020B0604030504040204" pitchFamily="50" charset="-128"/>
                <a:ea typeface="Meiryo UI" panose="020B0604030504040204" pitchFamily="50" charset="-128"/>
              </a:rPr>
              <a:t>それでは次にメールを書いているときに文字とか文章を入れ間違えた時の訂正の仕方をご説明します。</a:t>
            </a:r>
            <a:endParaRPr lang="en-US" altLang="ja-JP" dirty="0">
              <a:latin typeface="Meiryo UI" panose="020B0604030504040204" pitchFamily="50" charset="-128"/>
              <a:ea typeface="Meiryo UI" panose="020B0604030504040204" pitchFamily="50" charset="-128"/>
            </a:endParaRP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まず①の画面のように誤って「今日ほ良いお天気ですが」と「は」を「ほ」と入力したとします。</a:t>
            </a:r>
          </a:p>
          <a:p>
            <a:pPr indent="92075"/>
            <a:r>
              <a:rPr lang="ja-JP" altLang="en-US" dirty="0">
                <a:latin typeface="Meiryo UI" panose="020B0604030504040204" pitchFamily="50" charset="-128"/>
                <a:ea typeface="Meiryo UI" panose="020B0604030504040204" pitchFamily="50" charset="-128"/>
              </a:rPr>
              <a:t>最初にカーソルのある位置から①の◀のアイコンを「ほ」の字の右隣りになるまでタップして下さい。</a:t>
            </a:r>
          </a:p>
          <a:p>
            <a:pPr indent="92075"/>
            <a:r>
              <a:rPr lang="ja-JP" altLang="en-US" dirty="0">
                <a:latin typeface="Meiryo UI" panose="020B0604030504040204" pitchFamily="50" charset="-128"/>
                <a:ea typeface="Meiryo UI" panose="020B0604030504040204" pitchFamily="50" charset="-128"/>
              </a:rPr>
              <a:t>この例では８回タップして下さい。</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ここでカーソルとはパソコンでもスマホでも文字を入力する位置を点滅した│線で表示しています。</a:t>
            </a:r>
          </a:p>
          <a:p>
            <a:pPr indent="92075"/>
            <a:r>
              <a:rPr lang="ja-JP" altLang="en-US" dirty="0">
                <a:latin typeface="Meiryo UI" panose="020B0604030504040204" pitchFamily="50" charset="-128"/>
                <a:ea typeface="Meiryo UI" panose="020B0604030504040204" pitchFamily="50" charset="-128"/>
              </a:rPr>
              <a:t>カーソルの左側に文字を入力します。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次にその位置で②の「削除アイコン」をタップして下さい。このアイコンをタップするとカーソルの左に</a:t>
            </a:r>
          </a:p>
          <a:p>
            <a:pPr indent="92075"/>
            <a:r>
              <a:rPr lang="ja-JP" altLang="en-US" dirty="0">
                <a:latin typeface="Meiryo UI" panose="020B0604030504040204" pitchFamily="50" charset="-128"/>
                <a:ea typeface="Meiryo UI" panose="020B0604030504040204" pitchFamily="50" charset="-128"/>
              </a:rPr>
              <a:t>ある１文字を削除します。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③削除したらその位置で「は」を入力すれば修正は完了します。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④完了したら今度は▶のアイコンをタップしてカーソルをこれから入力する先まで移動して下さい。</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＊削除する位置が右か左か非常に混同しやすいので「削除マークの矢印の方向を削除する」と</a:t>
            </a:r>
          </a:p>
          <a:p>
            <a:pPr indent="92075"/>
            <a:r>
              <a:rPr lang="ja-JP" altLang="en-US" dirty="0">
                <a:latin typeface="Meiryo UI" panose="020B0604030504040204" pitchFamily="50" charset="-128"/>
                <a:ea typeface="Meiryo UI" panose="020B0604030504040204" pitchFamily="50" charset="-128"/>
              </a:rPr>
              <a:t>　 覚えておいて下さい。</a:t>
            </a:r>
          </a:p>
          <a:p>
            <a:pPr indent="92075"/>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65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D828785C-0F6F-4FB8-B3D1-966188FBDDDB}"/>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本文を入力したら①の紙飛行機のアイコン（送信アイコン）をタップして下さい。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次に今のメールが本当に送信されたかの確認をしてみましょう。</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最初の画面の上の左側に板を重ねたようなアイコン②が有りますので、これをタップしてして下さい。色々なメニューが表示されますのでその中の③「送信済み」をタップします。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④送信済みのメールが表示されますので、その中に先ほど送信したメールのアドレスの内容が表示されていれば先ほどのメールは相手先に送信された事が確認できます。</a:t>
            </a:r>
          </a:p>
          <a:p>
            <a:r>
              <a:rPr lang="ja-JP" altLang="en-US" dirty="0">
                <a:latin typeface="Meiryo UI" panose="020B0604030504040204" pitchFamily="50" charset="-128"/>
                <a:ea typeface="Meiryo UI" panose="020B0604030504040204" pitchFamily="50" charset="-128"/>
              </a:rPr>
              <a:t> </a:t>
            </a: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943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3F819933-F284-4064-9991-7E50B24F4EF2}"/>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次にこのメールに写真を添付して送ってみましょう。</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先ほどの</a:t>
            </a:r>
            <a:r>
              <a:rPr lang="en-US" altLang="ja-JP" dirty="0">
                <a:latin typeface="Meiryo UI" panose="020B0604030504040204" pitchFamily="50" charset="-128"/>
                <a:ea typeface="Meiryo UI" panose="020B0604030504040204" pitchFamily="50" charset="-128"/>
              </a:rPr>
              <a:t>P.7</a:t>
            </a:r>
            <a:r>
              <a:rPr lang="ja-JP" altLang="en-US" dirty="0">
                <a:latin typeface="Meiryo UI" panose="020B0604030504040204" pitchFamily="50" charset="-128"/>
                <a:ea typeface="Meiryo UI" panose="020B0604030504040204" pitchFamily="50" charset="-128"/>
              </a:rPr>
              <a:t>のメールの作成画面において、クリップみたいな形をしたアイコン（添付アイコン）をタップして下さい。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②のような選択画面が表示されますので今回は「ファイルを添付」をタップして下さい。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最近撮った写真の一覧が表示されますので、添付したい写真をタップして下さい。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④のように作成画面に添付したい画面が表示されますので、確認したら④送信ボタン（紙飛行機のアイコン）をタップします。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あとはＰ６と同じ手順となります。</a:t>
            </a: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315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88D83FDD-F62F-4F3A-821A-45EA8F44F035}"/>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次は相手からメールが来た時のメールの読み方をご説明します。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の最初の画面で</a:t>
            </a:r>
            <a:r>
              <a:rPr lang="en-US" altLang="ja-JP" dirty="0">
                <a:latin typeface="Meiryo UI" panose="020B0604030504040204" pitchFamily="50" charset="-128"/>
                <a:ea typeface="Meiryo UI" panose="020B0604030504040204" pitchFamily="50" charset="-128"/>
              </a:rPr>
              <a:t>P6</a:t>
            </a:r>
            <a:r>
              <a:rPr lang="ja-JP" altLang="en-US" dirty="0">
                <a:latin typeface="Meiryo UI" panose="020B0604030504040204" pitchFamily="50" charset="-128"/>
                <a:ea typeface="Meiryo UI" panose="020B0604030504040204" pitchFamily="50" charset="-128"/>
              </a:rPr>
              <a:t>でも開いた画面左の板を重ねたようなアイコン①をタップしましょう。</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表示されたメニューの中から今度は②「すべての受信トレイ」をタップしてください。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③届いたメールの一覧が出ますので、そのメールを見つけてタップします。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④本文が表示されます。</a:t>
            </a:r>
          </a:p>
        </p:txBody>
      </p:sp>
    </p:spTree>
    <p:extLst>
      <p:ext uri="{BB962C8B-B14F-4D97-AF65-F5344CB8AC3E}">
        <p14:creationId xmlns:p14="http://schemas.microsoft.com/office/powerpoint/2010/main" val="142528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6029425F-8F5A-4995-80DC-8C1CADD5F97F}"/>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最近、銀行とか</a:t>
            </a:r>
            <a:r>
              <a:rPr lang="en-US" altLang="ja-JP" dirty="0">
                <a:latin typeface="Meiryo UI" panose="020B0604030504040204" pitchFamily="50" charset="-128"/>
                <a:ea typeface="Meiryo UI" panose="020B0604030504040204" pitchFamily="50" charset="-128"/>
              </a:rPr>
              <a:t>Amazon</a:t>
            </a:r>
            <a:r>
              <a:rPr lang="ja-JP" altLang="en-US" dirty="0">
                <a:latin typeface="Meiryo UI" panose="020B0604030504040204" pitchFamily="50" charset="-128"/>
                <a:ea typeface="Meiryo UI" panose="020B0604030504040204" pitchFamily="50" charset="-128"/>
              </a:rPr>
              <a:t>とか</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社とかを名乗り「メールのアカウントが無効になりますので至急下記アドレスのホームページでご確認ください」とかいうメールが入る場合があります。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この時急いでその指定された</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アドレスをタップすると、一見本物の銀行とか</a:t>
            </a:r>
            <a:r>
              <a:rPr lang="en-US" altLang="ja-JP" dirty="0">
                <a:latin typeface="Meiryo UI" panose="020B0604030504040204" pitchFamily="50" charset="-128"/>
                <a:ea typeface="Meiryo UI" panose="020B0604030504040204" pitchFamily="50" charset="-128"/>
              </a:rPr>
              <a:t>Amazon</a:t>
            </a:r>
            <a:r>
              <a:rPr lang="ja-JP" altLang="en-US" dirty="0">
                <a:latin typeface="Meiryo UI" panose="020B0604030504040204" pitchFamily="50" charset="-128"/>
                <a:ea typeface="Meiryo UI" panose="020B0604030504040204" pitchFamily="50" charset="-128"/>
              </a:rPr>
              <a:t>のホームページに見えるところが表示されます。指定された「アカウントの確認」とかの画面で本物のアカウントとかパスワードを入力すると後でとんでもない詐欺事件とか犯罪に巻き込まれてしまいます。</a:t>
            </a:r>
            <a:r>
              <a:rPr lang="ja-JP" altLang="en-US" b="1" dirty="0">
                <a:solidFill>
                  <a:srgbClr val="FF0000"/>
                </a:solidFill>
                <a:latin typeface="Meiryo UI" panose="020B0604030504040204" pitchFamily="50" charset="-128"/>
                <a:ea typeface="Meiryo UI" panose="020B0604030504040204" pitchFamily="50" charset="-128"/>
              </a:rPr>
              <a:t>これはフィツシングメールと呼ばれるものなのでくれぐれもご用心願います。</a:t>
            </a:r>
            <a:endParaRPr lang="en-US" altLang="ja-JP" b="1" dirty="0">
              <a:solidFill>
                <a:srgbClr val="FF0000"/>
              </a:solidFill>
              <a:latin typeface="Meiryo UI" panose="020B0604030504040204" pitchFamily="50" charset="-128"/>
              <a:ea typeface="Meiryo UI" panose="020B0604030504040204" pitchFamily="50" charset="-128"/>
            </a:endParaRPr>
          </a:p>
          <a:p>
            <a:pPr indent="92075"/>
            <a:endParaRPr lang="en-US" altLang="ja-JP" b="1" dirty="0">
              <a:solidFill>
                <a:srgbClr val="FF0000"/>
              </a:solidFill>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通常本当の銀行等からはこのようなお問い合わせがメールで来ることはほとんどなく、もしこのような通知メールが来た場合は、その指定されたＵＲＬは決して開かず、最低限本物の銀行等のホームページを</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検索などで調べて、そこに「このようなメールが来ているが本物でしょうか」等のお問い合わせをされる方が得策と思います。</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これで今回のメールの使い方に関する講習は終了させていただきます。</a:t>
            </a: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205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2075"/>
            <a:r>
              <a:rPr lang="ja-JP" altLang="en-US" dirty="0">
                <a:latin typeface="Meiryo UI" panose="020B0604030504040204" pitchFamily="50" charset="-128"/>
                <a:ea typeface="Meiryo UI" panose="020B0604030504040204" pitchFamily="50" charset="-128"/>
              </a:rPr>
              <a:t>それではまずメールの使い方をご説明する前に、メールを書くための文字入力の仕方について簡単に説明させていただきます。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95990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7F13DFD-0C6A-45C2-A4C1-D5740B25E8A8}"/>
              </a:ext>
            </a:extLst>
          </p:cNvPr>
          <p:cNvSpPr/>
          <p:nvPr/>
        </p:nvSpPr>
        <p:spPr>
          <a:xfrm>
            <a:off x="809625" y="8242300"/>
            <a:ext cx="5996491"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56734" y="5146929"/>
            <a:ext cx="6049382" cy="2257171"/>
          </a:xfrm>
        </p:spPr>
        <p:txBody>
          <a:bodyPr/>
          <a:lstStyle/>
          <a:p>
            <a:pPr indent="92075"/>
            <a:r>
              <a:rPr lang="ja-JP" altLang="en-US" dirty="0">
                <a:latin typeface="Meiryo UI" panose="020B0604030504040204" pitchFamily="50" charset="-128"/>
                <a:ea typeface="Meiryo UI" panose="020B0604030504040204" pitchFamily="50" charset="-128"/>
              </a:rPr>
              <a:t>まず現在、スマートフォンに文字を入力するための方法としては大きく分けて３つの方法がございます。この例では</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に検索する文字を入れる時の例です。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ずはⒶの従来の携帯電話で使用されてきた入力方法。これは多分ほとんどの方は実際にされたことが有ると思います。あ行からわ行まで１２キーをタップして入力するもので、画面の例に有りますように例えば「ふ」の文字を入れたいときは「は」の行を３回連続してタップすると「は」→「ひ」→「ふ」のようにして入力することが出来ます。ひらがなで入力すれば漢字に変換でき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次にご紹介するのはⒷの「フリック入力」と呼ばれる方式でスマホをご使用の方はほとんどこの方式で入力されているものです。画面の例では「い」を入力したい時は②のように「あ」のキーにタッチするとその上に「あ」の文字の上下左右にあ行のフリガナが表示されますので、指先を左側にスライドさせると、表示が「い」になりましたら指先を離せば「い」が入力され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の音声入力については非常に便利なもので入れたい文字を音声でしゃべればそれを文字に変換してくれます。最近の音声認識のソフトは非常に精度が向上しており、短い単語とか文章の入力には非常に便利です。ただし長文では話すのが疲れ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雑学メモ（必要に応じて）</a:t>
            </a:r>
            <a:r>
              <a:rPr lang="en-US" altLang="ja-JP" dirty="0" smtClean="0">
                <a:latin typeface="Meiryo UI" panose="020B0604030504040204" pitchFamily="50" charset="-128"/>
                <a:ea typeface="Meiryo UI" panose="020B0604030504040204" pitchFamily="50" charset="-128"/>
              </a:rPr>
              <a:t>】</a:t>
            </a:r>
          </a:p>
          <a:p>
            <a:pPr indent="92075"/>
            <a:r>
              <a:rPr lang="ja-JP" altLang="en-US" dirty="0" smtClean="0">
                <a:latin typeface="Meiryo UI" panose="020B0604030504040204" pitchFamily="50" charset="-128"/>
                <a:ea typeface="Meiryo UI" panose="020B0604030504040204" pitchFamily="50" charset="-128"/>
              </a:rPr>
              <a:t>全く</a:t>
            </a:r>
            <a:r>
              <a:rPr kumimoji="1" lang="ja-JP" altLang="en-US" dirty="0">
                <a:latin typeface="Meiryo UI" panose="020B0604030504040204" pitchFamily="50" charset="-128"/>
                <a:ea typeface="Meiryo UI" panose="020B0604030504040204" pitchFamily="50" charset="-128"/>
              </a:rPr>
              <a:t>の余談ではありますが、日本で最初にワープロを作ったメーカーが次にキーボードではなく、音声で入力する</a:t>
            </a:r>
            <a:r>
              <a:rPr kumimoji="1" lang="ja-JP" altLang="en-US" dirty="0" smtClean="0">
                <a:latin typeface="Meiryo UI" panose="020B0604030504040204" pitchFamily="50" charset="-128"/>
                <a:ea typeface="Meiryo UI" panose="020B0604030504040204" pitchFamily="50" charset="-128"/>
              </a:rPr>
              <a:t>ワープロ</a:t>
            </a:r>
            <a:r>
              <a:rPr kumimoji="1" lang="ja-JP" altLang="en-US" dirty="0">
                <a:latin typeface="Meiryo UI" panose="020B0604030504040204" pitchFamily="50" charset="-128"/>
                <a:ea typeface="Meiryo UI" panose="020B0604030504040204" pitchFamily="50" charset="-128"/>
              </a:rPr>
              <a:t>を作成しようとしましたが、計画は中止になりました。実際にやってみると長い文章を作成する</a:t>
            </a:r>
            <a:r>
              <a:rPr kumimoji="1" lang="ja-JP" altLang="en-US" dirty="0" smtClean="0">
                <a:latin typeface="Meiryo UI" panose="020B0604030504040204" pitchFamily="50" charset="-128"/>
                <a:ea typeface="Meiryo UI" panose="020B0604030504040204" pitchFamily="50" charset="-128"/>
              </a:rPr>
              <a:t>とき音声で</a:t>
            </a:r>
            <a:r>
              <a:rPr kumimoji="1" lang="ja-JP" altLang="en-US" dirty="0">
                <a:latin typeface="Meiryo UI" panose="020B0604030504040204" pitchFamily="50" charset="-128"/>
                <a:ea typeface="Meiryo UI" panose="020B0604030504040204" pitchFamily="50" charset="-128"/>
              </a:rPr>
              <a:t>はくたびれてしまい、キー入力の方がはるかに楽であることがわかったからです。</a:t>
            </a:r>
            <a:endParaRPr kumimoji="1"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4</a:t>
            </a:fld>
            <a:endParaRPr kumimoji="1" lang="ja-JP" altLang="en-US"/>
          </a:p>
        </p:txBody>
      </p:sp>
    </p:spTree>
    <p:extLst>
      <p:ext uri="{BB962C8B-B14F-4D97-AF65-F5344CB8AC3E}">
        <p14:creationId xmlns:p14="http://schemas.microsoft.com/office/powerpoint/2010/main" val="192299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2075"/>
            <a:r>
              <a:rPr lang="ja-JP" altLang="en-US" dirty="0">
                <a:latin typeface="Meiryo UI" panose="020B0604030504040204" pitchFamily="50" charset="-128"/>
                <a:ea typeface="Meiryo UI" panose="020B0604030504040204" pitchFamily="50" charset="-128"/>
              </a:rPr>
              <a:t>それでは文字を入力する時の漢字とか英数字を入れるためのキー配列の変更の仕方をご説明します。現在キーボードについては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系の場合は従来は「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日本語入力」というものが多かったのですが、最近</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社はこのサポートを中止し現在では「</a:t>
            </a:r>
            <a:r>
              <a:rPr lang="en-US" altLang="ja-JP" dirty="0">
                <a:latin typeface="Meiryo UI" panose="020B0604030504040204" pitchFamily="50" charset="-128"/>
                <a:ea typeface="Meiryo UI" panose="020B0604030504040204" pitchFamily="50" charset="-128"/>
              </a:rPr>
              <a:t>Gboard</a:t>
            </a:r>
            <a:r>
              <a:rPr lang="ja-JP" altLang="en-US" dirty="0">
                <a:latin typeface="Meiryo UI" panose="020B0604030504040204" pitchFamily="50" charset="-128"/>
                <a:ea typeface="Meiryo UI" panose="020B0604030504040204" pitchFamily="50" charset="-128"/>
              </a:rPr>
              <a:t>」というソフトを提供していますので、本講習もこの「</a:t>
            </a:r>
            <a:r>
              <a:rPr lang="en-US" altLang="ja-JP" dirty="0">
                <a:latin typeface="Meiryo UI" panose="020B0604030504040204" pitchFamily="50" charset="-128"/>
                <a:ea typeface="Meiryo UI" panose="020B0604030504040204" pitchFamily="50" charset="-128"/>
              </a:rPr>
              <a:t>Gboard</a:t>
            </a:r>
            <a:r>
              <a:rPr lang="ja-JP" altLang="en-US" dirty="0">
                <a:latin typeface="Meiryo UI" panose="020B0604030504040204" pitchFamily="50" charset="-128"/>
                <a:ea typeface="Meiryo UI" panose="020B0604030504040204" pitchFamily="50" charset="-128"/>
              </a:rPr>
              <a:t>」についてご説明します。ただこれについても携帯各社により若干異なります。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まずスマホの配列として一番標準な①の「１２キー配列」において赤い点線で囲ってある「あ</a:t>
            </a:r>
            <a:r>
              <a:rPr lang="en-US" altLang="ja-JP" dirty="0">
                <a:solidFill>
                  <a:schemeClr val="bg1">
                    <a:lumMod val="50000"/>
                  </a:schemeClr>
                </a:solidFill>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」をタップすると、②の「英語キー配列」となります。この配列にある同じく赤い点線で囲ってある「</a:t>
            </a:r>
            <a:r>
              <a:rPr lang="ja-JP" altLang="en-US" dirty="0">
                <a:solidFill>
                  <a:schemeClr val="bg1">
                    <a:lumMod val="50000"/>
                  </a:schemeClr>
                </a:solidFill>
                <a:latin typeface="Meiryo UI" panose="020B0604030504040204" pitchFamily="50" charset="-128"/>
                <a:ea typeface="Meiryo UI" panose="020B0604030504040204" pitchFamily="50" charset="-128"/>
              </a:rPr>
              <a:t>あ</a:t>
            </a:r>
            <a:r>
              <a:rPr lang="ja-JP" altLang="en-US" dirty="0">
                <a:latin typeface="Meiryo UI" panose="020B0604030504040204" pitchFamily="50" charset="-128"/>
                <a:ea typeface="Meiryo UI" panose="020B0604030504040204" pitchFamily="50" charset="-128"/>
              </a:rPr>
              <a:t>ａ」をタップすると元の①「１２キー配列」に戻ります。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言い忘れましたが、②の「英語キー配列」の時、英文字を大文字にしたい場合は小文字で入れた後、「</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」をタップして下さい。またメーカーによっては「あ</a:t>
            </a:r>
            <a:r>
              <a:rPr lang="en-US" altLang="ja-JP" dirty="0">
                <a:latin typeface="Meiryo UI" panose="020B0604030504040204" pitchFamily="50" charset="-128"/>
                <a:ea typeface="Meiryo UI" panose="020B0604030504040204" pitchFamily="50" charset="-128"/>
              </a:rPr>
              <a:t>a1</a:t>
            </a:r>
            <a:r>
              <a:rPr lang="ja-JP" altLang="en-US" dirty="0">
                <a:latin typeface="Meiryo UI" panose="020B0604030504040204" pitchFamily="50" charset="-128"/>
                <a:ea typeface="Meiryo UI" panose="020B0604030504040204" pitchFamily="50" charset="-128"/>
              </a:rPr>
              <a:t>」という表示のものも有りますが、これは①→②→④で変わります。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次に同じ①の「１２キー配列」において緑の点線で囲ってある「</a:t>
            </a:r>
            <a:r>
              <a:rPr lang="en-US" altLang="ja-JP" dirty="0">
                <a:latin typeface="Meiryo UI" panose="020B0604030504040204" pitchFamily="50" charset="-128"/>
                <a:ea typeface="Meiryo UI" panose="020B0604030504040204" pitchFamily="50" charset="-128"/>
              </a:rPr>
              <a:t>?123</a:t>
            </a:r>
            <a:r>
              <a:rPr lang="ja-JP" altLang="en-US" dirty="0">
                <a:latin typeface="Meiryo UI" panose="020B0604030504040204" pitchFamily="50" charset="-128"/>
                <a:ea typeface="Meiryo UI" panose="020B0604030504040204" pitchFamily="50" charset="-128"/>
              </a:rPr>
              <a:t>」をタップすると、③の「ＰＣキー配列」となります。この配列にある同じく緑の点線で囲ってある「あいう」をタップすると元の①「１２キー配列に戻ります。またこの③の「ＰＣキー配列」において青い点線で囲ってある「</a:t>
            </a:r>
            <a:r>
              <a:rPr lang="en-US" altLang="ja-JP" dirty="0">
                <a:latin typeface="Meiryo UI" panose="020B0604030504040204" pitchFamily="50" charset="-128"/>
                <a:ea typeface="Meiryo UI" panose="020B0604030504040204" pitchFamily="50" charset="-128"/>
              </a:rPr>
              <a:t>1234</a:t>
            </a:r>
            <a:r>
              <a:rPr lang="ja-JP" altLang="en-US" dirty="0">
                <a:latin typeface="Meiryo UI" panose="020B0604030504040204" pitchFamily="50" charset="-128"/>
                <a:ea typeface="Meiryo UI" panose="020B0604030504040204" pitchFamily="50" charset="-128"/>
              </a:rPr>
              <a:t>」をタップすると④の「１０キー配列」になります。数字だけを入れる場合には便利です。そこで同じく青の点線で囲ってある「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」をタップすれば③に戻ります。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た、地球の形をしたアイコンがなく、日本語以外にもフランス語とか中国語を入れたい方は、①の設定をタップすると②に「キーボードを追加」をタップすると次の画面に各国の言語を選択する画面が出てきますのでそれをタップして追加して下さい。</a:t>
            </a: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5</a:t>
            </a:fld>
            <a:endParaRPr kumimoji="1" lang="ja-JP" altLang="en-US"/>
          </a:p>
        </p:txBody>
      </p:sp>
    </p:spTree>
    <p:extLst>
      <p:ext uri="{BB962C8B-B14F-4D97-AF65-F5344CB8AC3E}">
        <p14:creationId xmlns:p14="http://schemas.microsoft.com/office/powerpoint/2010/main" val="187202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756734" y="5146929"/>
            <a:ext cx="6049382" cy="4924171"/>
          </a:xfrm>
        </p:spPr>
        <p:txBody>
          <a:bodyPr/>
          <a:lstStyle/>
          <a:p>
            <a:pPr indent="92075"/>
            <a:r>
              <a:rPr lang="ja-JP" altLang="en-US" dirty="0">
                <a:latin typeface="Meiryo UI" panose="020B0604030504040204" pitchFamily="50" charset="-128"/>
                <a:ea typeface="Meiryo UI" panose="020B0604030504040204" pitchFamily="50" charset="-128"/>
              </a:rPr>
              <a:t>メールの使い方をご説明する前にまずご説明したいのはこのスライドに書いてございますが、メールにはインターネットを供給している会社とか携帯会社が運営している「ドコモメール」、「</a:t>
            </a:r>
            <a:r>
              <a:rPr lang="en-US" altLang="ja-JP" dirty="0">
                <a:latin typeface="Meiryo UI" panose="020B0604030504040204" pitchFamily="50" charset="-128"/>
                <a:ea typeface="Meiryo UI" panose="020B0604030504040204" pitchFamily="50" charset="-128"/>
              </a:rPr>
              <a:t>au</a:t>
            </a:r>
            <a:r>
              <a:rPr lang="ja-JP" altLang="en-US" dirty="0">
                <a:latin typeface="Meiryo UI" panose="020B0604030504040204" pitchFamily="50" charset="-128"/>
                <a:ea typeface="Meiryo UI" panose="020B0604030504040204" pitchFamily="50" charset="-128"/>
              </a:rPr>
              <a:t>メール」、「</a:t>
            </a:r>
            <a:r>
              <a:rPr lang="en-US" altLang="ja-JP" dirty="0">
                <a:latin typeface="Meiryo UI" panose="020B0604030504040204" pitchFamily="50" charset="-128"/>
                <a:ea typeface="Meiryo UI" panose="020B0604030504040204" pitchFamily="50" charset="-128"/>
              </a:rPr>
              <a:t>Softbank</a:t>
            </a:r>
            <a:r>
              <a:rPr lang="ja-JP" altLang="en-US" dirty="0">
                <a:latin typeface="Meiryo UI" panose="020B0604030504040204" pitchFamily="50" charset="-128"/>
                <a:ea typeface="Meiryo UI" panose="020B0604030504040204" pitchFamily="50" charset="-128"/>
              </a:rPr>
              <a:t>メール」、「楽天メール」のような各社のメール専用ソフトを使用した</a:t>
            </a:r>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メールサービスと、「</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Yahoo</a:t>
            </a:r>
            <a:r>
              <a:rPr lang="ja-JP" altLang="en-US" dirty="0">
                <a:latin typeface="Meiryo UI" panose="020B0604030504040204" pitchFamily="50" charset="-128"/>
                <a:ea typeface="Meiryo UI" panose="020B0604030504040204" pitchFamily="50" charset="-128"/>
              </a:rPr>
              <a:t>メール」のようなインターネットを閲覧するプラウザを使用して利用できる</a:t>
            </a:r>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メールサービス</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メール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とが有ります。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この講習会では皆さんがお持ちになったスマホは、</a:t>
            </a:r>
            <a:r>
              <a:rPr lang="en-US" altLang="ja-JP" dirty="0" err="1">
                <a:latin typeface="Meiryo UI" panose="020B0604030504040204" pitchFamily="50" charset="-128"/>
                <a:ea typeface="Meiryo UI" panose="020B0604030504040204" pitchFamily="50" charset="-128"/>
              </a:rPr>
              <a:t>docomo</a:t>
            </a:r>
            <a:r>
              <a:rPr lang="ja-JP" altLang="en-US" dirty="0">
                <a:latin typeface="Meiryo UI" panose="020B0604030504040204" pitchFamily="50" charset="-128"/>
                <a:ea typeface="Meiryo UI" panose="020B0604030504040204" pitchFamily="50" charset="-128"/>
              </a:rPr>
              <a:t>とかソフトバンクとか</a:t>
            </a:r>
            <a:r>
              <a:rPr lang="en-US" altLang="ja-JP" dirty="0">
                <a:latin typeface="Meiryo UI" panose="020B0604030504040204" pitchFamily="50" charset="-128"/>
                <a:ea typeface="Meiryo UI" panose="020B0604030504040204" pitchFamily="50" charset="-128"/>
              </a:rPr>
              <a:t>au</a:t>
            </a:r>
            <a:r>
              <a:rPr lang="ja-JP" altLang="en-US" dirty="0">
                <a:latin typeface="Meiryo UI" panose="020B0604030504040204" pitchFamily="50" charset="-128"/>
                <a:ea typeface="Meiryo UI" panose="020B0604030504040204" pitchFamily="50" charset="-128"/>
              </a:rPr>
              <a:t>とか様々なスマホでそれぞれの違ったメールソフトが入っており、それを全部一緒にご説明することは不可能でございます。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そのため、今回は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社が開発した</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についてのご講習とさせていただきます。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この</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はスマート端末が</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であれ</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であれどんなスマホでもご利用いただけるもので全世界では１０億人の人が使用しているメールソフトです。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のソフトはインターネットを閲覧するブラウザを利用しているため、バックアップを取っておけばスマホの機種変更などの際は簡単に元あったメールとか住所録などがそのまますぐに使用できて大変に便利なソフト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最近各会社で発表された</a:t>
            </a:r>
            <a:r>
              <a:rPr lang="en-US" altLang="ja-JP" dirty="0" err="1">
                <a:latin typeface="Meiryo UI" panose="020B0604030504040204" pitchFamily="50" charset="-128"/>
                <a:ea typeface="Meiryo UI" panose="020B0604030504040204" pitchFamily="50" charset="-128"/>
              </a:rPr>
              <a:t>ahamo</a:t>
            </a:r>
            <a:r>
              <a:rPr lang="ja-JP" altLang="en-US" dirty="0">
                <a:latin typeface="Meiryo UI" panose="020B0604030504040204" pitchFamily="50" charset="-128"/>
                <a:ea typeface="Meiryo UI" panose="020B0604030504040204" pitchFamily="50" charset="-128"/>
              </a:rPr>
              <a:t>や</a:t>
            </a:r>
            <a:r>
              <a:rPr lang="en-US" altLang="ja-JP" dirty="0" err="1">
                <a:latin typeface="Meiryo UI" panose="020B0604030504040204" pitchFamily="50" charset="-128"/>
                <a:ea typeface="Meiryo UI" panose="020B0604030504040204" pitchFamily="50" charset="-128"/>
              </a:rPr>
              <a:t>povo</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LINEMO</a:t>
            </a:r>
            <a:r>
              <a:rPr lang="ja-JP" altLang="en-US" dirty="0">
                <a:latin typeface="Meiryo UI" panose="020B0604030504040204" pitchFamily="50" charset="-128"/>
                <a:ea typeface="Meiryo UI" panose="020B0604030504040204" pitchFamily="50" charset="-128"/>
              </a:rPr>
              <a:t>などのプランには携帯キャリアのメールが入っていませんので、今後</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のようなメールは大変に役立つものと思います。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6519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92075"/>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の使い方をご説明いたします。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①最初にホーム画面から</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のアイコンをタップして下さい。「</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」の画面が出ましたら②の「作成」アイコンをタップします。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メールの作成画面が出ましたら③の「</a:t>
            </a:r>
            <a:r>
              <a:rPr lang="en-US" altLang="ja-JP" dirty="0">
                <a:latin typeface="Meiryo UI" panose="020B0604030504040204" pitchFamily="50" charset="-128"/>
                <a:ea typeface="Meiryo UI" panose="020B0604030504040204" pitchFamily="50" charset="-128"/>
              </a:rPr>
              <a:t>to</a:t>
            </a:r>
            <a:r>
              <a:rPr lang="ja-JP" altLang="en-US" dirty="0">
                <a:latin typeface="Meiryo UI" panose="020B0604030504040204" pitchFamily="50" charset="-128"/>
                <a:ea typeface="Meiryo UI" panose="020B0604030504040204" pitchFamily="50" charset="-128"/>
              </a:rPr>
              <a:t>」というところにメールの送り先のアドレスを入れてください。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引き続いて、④のエリアに「件名」を、「メールを作成」のところに送りたい文面を入力します。</a:t>
            </a:r>
          </a:p>
          <a:p>
            <a:r>
              <a:rPr lang="ja-JP" altLang="en-US" dirty="0">
                <a:latin typeface="Meiryo UI" panose="020B0604030504040204" pitchFamily="50" charset="-128"/>
                <a:ea typeface="Meiryo UI" panose="020B0604030504040204" pitchFamily="50" charset="-128"/>
              </a:rPr>
              <a:t>　　</a:t>
            </a: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43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r>
              <a:rPr lang="ja-JP" altLang="en-US" dirty="0">
                <a:latin typeface="Meiryo UI" panose="020B0604030504040204" pitchFamily="50" charset="-128"/>
                <a:ea typeface="Meiryo UI" panose="020B0604030504040204" pitchFamily="50" charset="-128"/>
              </a:rPr>
              <a:t>前頁のようにアドレスを入力するのではなく、電話帳（連絡先）に登録してあるアドレスからメールの宛先を入力する方法も有ります。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①まず最初にホーム画面から「連絡先」をタップして下さい。</a:t>
            </a: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②登録してある名前のリストが表示されますので、かけたい相手の名前をタップして下さい。</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③登録データの中にアドレスが入っていればそのアドレスをタップすればメールの宛先を入力すること</a:t>
            </a:r>
          </a:p>
          <a:p>
            <a:pPr indent="92075"/>
            <a:r>
              <a:rPr lang="ja-JP" altLang="en-US" dirty="0">
                <a:latin typeface="Meiryo UI" panose="020B0604030504040204" pitchFamily="50" charset="-128"/>
                <a:ea typeface="Meiryo UI" panose="020B0604030504040204" pitchFamily="50" charset="-128"/>
              </a:rPr>
              <a:t> 　が出来ます。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9606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23095668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45.png"/><Relationship Id="rId7"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0.emf"/><Relationship Id="rId4" Type="http://schemas.openxmlformats.org/officeDocument/2006/relationships/image" Target="../media/image46.png"/><Relationship Id="rId9" Type="http://schemas.openxmlformats.org/officeDocument/2006/relationships/image" Target="../media/image49.emf"/></Relationships>
</file>

<file path=ppt/slides/_rels/slide12.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3.png"/><Relationship Id="rId11" Type="http://schemas.openxmlformats.org/officeDocument/2006/relationships/image" Target="../media/image50.emf"/><Relationship Id="rId5" Type="http://schemas.openxmlformats.org/officeDocument/2006/relationships/image" Target="../media/image52.png"/><Relationship Id="rId10" Type="http://schemas.openxmlformats.org/officeDocument/2006/relationships/image" Target="../media/image49.emf"/><Relationship Id="rId4" Type="http://schemas.microsoft.com/office/2007/relationships/hdphoto" Target="../media/hdphoto1.wdp"/><Relationship Id="rId9" Type="http://schemas.openxmlformats.org/officeDocument/2006/relationships/image" Target="../media/image32.emf"/></Relationships>
</file>

<file path=ppt/slides/_rels/slide1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55.jpe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8.png"/><Relationship Id="rId11" Type="http://schemas.openxmlformats.org/officeDocument/2006/relationships/image" Target="../media/image50.emf"/><Relationship Id="rId5" Type="http://schemas.openxmlformats.org/officeDocument/2006/relationships/image" Target="../media/image47.png"/><Relationship Id="rId10" Type="http://schemas.openxmlformats.org/officeDocument/2006/relationships/image" Target="../media/image49.emf"/><Relationship Id="rId4" Type="http://schemas.openxmlformats.org/officeDocument/2006/relationships/image" Target="../media/image56.png"/><Relationship Id="rId9"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0.jpe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55700" y="170634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3" name="サブタイトル 2"/>
          <p:cNvSpPr txBox="1">
            <a:spLocks/>
          </p:cNvSpPr>
          <p:nvPr/>
        </p:nvSpPr>
        <p:spPr>
          <a:xfrm>
            <a:off x="2908300" y="2409825"/>
            <a:ext cx="7931999" cy="1473915"/>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メールの使い方</a:t>
            </a:r>
          </a:p>
        </p:txBody>
      </p:sp>
      <p:sp>
        <p:nvSpPr>
          <p:cNvPr id="4" name="テキスト ボックス 3">
            <a:extLst>
              <a:ext uri="{FF2B5EF4-FFF2-40B4-BE49-F238E27FC236}">
                <a16:creationId xmlns:a16="http://schemas.microsoft.com/office/drawing/2014/main" id="{C666ED79-23D4-4339-9F1D-786E0861D5BA}"/>
              </a:ext>
            </a:extLst>
          </p:cNvPr>
          <p:cNvSpPr txBox="1"/>
          <p:nvPr/>
        </p:nvSpPr>
        <p:spPr>
          <a:xfrm>
            <a:off x="850900" y="177733"/>
            <a:ext cx="6484600" cy="1323439"/>
          </a:xfrm>
          <a:prstGeom prst="rect">
            <a:avLst/>
          </a:prstGeom>
          <a:no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Android </a:t>
            </a:r>
            <a:endParaRPr kumimoji="1" lang="ja-JP" altLang="en-US"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スマートフォン初心者編</a:t>
            </a:r>
            <a:r>
              <a:rPr kumimoji="1" lang="en-US" altLang="ja-JP" sz="4000" dirty="0">
                <a:latin typeface="メイリオ" panose="020B0604030504040204" pitchFamily="50" charset="-128"/>
                <a:ea typeface="メイリオ" panose="020B0604030504040204" pitchFamily="50" charset="-128"/>
              </a:rPr>
              <a:t> </a:t>
            </a:r>
            <a:endParaRPr kumimoji="1" lang="ja-JP" altLang="en-US" sz="4000" dirty="0">
              <a:latin typeface="メイリオ" panose="020B0604030504040204" pitchFamily="50" charset="-128"/>
              <a:ea typeface="メイリオ" panose="020B0604030504040204" pitchFamily="50" charset="-128"/>
            </a:endParaRP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238625"/>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7356" y="605239"/>
            <a:ext cx="1659943" cy="595500"/>
          </a:xfrm>
          <a:prstGeom prst="rect">
            <a:avLst/>
          </a:prstGeom>
        </p:spPr>
        <p:txBody>
          <a:bodyPr vert="horz" lIns="100838" tIns="50419" rIns="100838" bIns="50419"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970" dirty="0"/>
              <a:t>２</a:t>
            </a:r>
            <a:r>
              <a:rPr lang="en-US" altLang="ja-JP" sz="3970" dirty="0"/>
              <a:t>-</a:t>
            </a:r>
            <a:r>
              <a:rPr lang="ja-JP" altLang="en-US" sz="3970" dirty="0"/>
              <a:t>Ｂ</a:t>
            </a:r>
            <a:endParaRPr lang="en-US" sz="397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73400" y="436806"/>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93849" y="1495425"/>
            <a:ext cx="9683000" cy="369332"/>
          </a:xfrm>
        </p:spPr>
        <p:txBody>
          <a:bodyPr/>
          <a:lstStyle/>
          <a:p>
            <a:r>
              <a:rPr lang="ja-JP" altLang="en-US" sz="2400" dirty="0"/>
              <a:t>文章の訂正</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00305" y="1952625"/>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4106527" y="1992094"/>
            <a:ext cx="2535573" cy="646331"/>
          </a:xfrm>
          <a:prstGeom prst="rect">
            <a:avLst/>
          </a:prstGeom>
          <a:noFill/>
        </p:spPr>
        <p:txBody>
          <a:bodyPr wrap="square" rtlCol="0">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削除アイコン　　 </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を</a:t>
            </a: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タップして</a:t>
            </a:r>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ほ</a:t>
            </a:r>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を削除</a:t>
            </a:r>
            <a:endPar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822700" y="1627227"/>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7623236" y="1708180"/>
            <a:ext cx="2828864" cy="923330"/>
          </a:xfrm>
          <a:prstGeom prst="rect">
            <a:avLst/>
          </a:prstGeom>
          <a:noFill/>
        </p:spPr>
        <p:txBody>
          <a:bodyPr wrap="square" rtlCol="0">
            <a:spAutoFit/>
          </a:bodyPr>
          <a:lstStyle/>
          <a:p>
            <a:pPr marL="39370">
              <a:lnSpc>
                <a:spcPct val="100000"/>
              </a:lnSpc>
            </a:pPr>
            <a:r>
              <a:rPr lang="ja-JP" altLang="en-US" sz="1800" b="1" spc="-125" dirty="0">
                <a:latin typeface="メイリオ" panose="020B0604030504040204" pitchFamily="50" charset="-128"/>
                <a:ea typeface="メイリオ" panose="020B0604030504040204" pitchFamily="50" charset="-128"/>
                <a:cs typeface="IPAexGothic"/>
              </a:rPr>
              <a:t>カーソルの位置から</a:t>
            </a:r>
          </a:p>
          <a:p>
            <a:pPr marL="39370">
              <a:lnSpc>
                <a:spcPct val="100000"/>
              </a:lnSpc>
            </a:pPr>
            <a:r>
              <a:rPr lang="en-US" altLang="ja-JP" sz="1800" b="1" spc="-135" dirty="0">
                <a:latin typeface="メイリオ" panose="020B0604030504040204" pitchFamily="50" charset="-128"/>
                <a:ea typeface="メイリオ" panose="020B0604030504040204" pitchFamily="50" charset="-128"/>
                <a:cs typeface="IPAexGothic"/>
              </a:rPr>
              <a:t>｢</a:t>
            </a:r>
            <a:r>
              <a:rPr lang="ja-JP" altLang="en-US" sz="1800" b="1" spc="-135" dirty="0">
                <a:latin typeface="メイリオ" panose="020B0604030504040204" pitchFamily="50" charset="-128"/>
                <a:ea typeface="メイリオ" panose="020B0604030504040204" pitchFamily="50" charset="-128"/>
                <a:cs typeface="IPAexGothic"/>
              </a:rPr>
              <a:t>は</a:t>
            </a:r>
            <a:r>
              <a:rPr lang="en-US" altLang="ja-JP" sz="1800" b="1" spc="-135" dirty="0">
                <a:latin typeface="メイリオ" panose="020B0604030504040204" pitchFamily="50" charset="-128"/>
                <a:ea typeface="メイリオ" panose="020B0604030504040204" pitchFamily="50" charset="-128"/>
                <a:cs typeface="IPAexGothic"/>
              </a:rPr>
              <a:t>｣</a:t>
            </a:r>
            <a:r>
              <a:rPr lang="ja-JP" altLang="en-US" sz="1800" b="1" spc="-135" dirty="0">
                <a:latin typeface="メイリオ" panose="020B0604030504040204" pitchFamily="50" charset="-128"/>
                <a:ea typeface="メイリオ" panose="020B0604030504040204" pitchFamily="50" charset="-128"/>
                <a:cs typeface="IPAexGothic"/>
              </a:rPr>
              <a:t>を入力すれば</a:t>
            </a:r>
          </a:p>
          <a:p>
            <a:pPr marL="39370">
              <a:lnSpc>
                <a:spcPct val="100000"/>
              </a:lnSpc>
            </a:pPr>
            <a:r>
              <a:rPr lang="ja-JP" altLang="en-US" b="1" spc="-135" dirty="0">
                <a:latin typeface="メイリオ" panose="020B0604030504040204" pitchFamily="50" charset="-128"/>
                <a:ea typeface="メイリオ" panose="020B0604030504040204" pitchFamily="50" charset="-128"/>
                <a:cs typeface="IPAexGothic"/>
              </a:rPr>
              <a:t>文字の訂正は終了</a:t>
            </a:r>
            <a:endParaRPr lang="ja-JP" altLang="en-US" sz="1800" b="1" dirty="0">
              <a:latin typeface="メイリオ" panose="020B0604030504040204" pitchFamily="50" charset="-128"/>
              <a:ea typeface="メイリオ" panose="020B0604030504040204" pitchFamily="50" charset="-128"/>
              <a:cs typeface="IPAexGothic"/>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1277629" y="704320"/>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702000" y="2028825"/>
            <a:ext cx="3101118" cy="646331"/>
          </a:xfrm>
          <a:prstGeom prst="rect">
            <a:avLst/>
          </a:prstGeom>
          <a:noFill/>
        </p:spPr>
        <p:txBody>
          <a:bodyPr wrap="square">
            <a:spAutoFit/>
          </a:bodyPr>
          <a:lstStyle/>
          <a:p>
            <a:pPr algn="l"/>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が</a:t>
            </a:r>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の右にあるカーソル</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　　で</a:t>
            </a:r>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ほ</a:t>
            </a:r>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の右まで移動</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6B11F281-5C63-4678-91D3-BED1B35F3FB2}"/>
              </a:ext>
            </a:extLst>
          </p:cNvPr>
          <p:cNvSpPr/>
          <p:nvPr/>
        </p:nvSpPr>
        <p:spPr>
          <a:xfrm>
            <a:off x="1308100" y="3171825"/>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E6F2221-CD56-4FCC-B152-D13618C18895}"/>
              </a:ext>
            </a:extLst>
          </p:cNvPr>
          <p:cNvSpPr/>
          <p:nvPr/>
        </p:nvSpPr>
        <p:spPr>
          <a:xfrm>
            <a:off x="7089112" y="1677559"/>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603500" y="733425"/>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メールの使い方</a:t>
            </a:r>
          </a:p>
          <a:p>
            <a:r>
              <a:rPr kumimoji="0" lang="en-US" altLang="ja-JP" sz="3200" kern="0" dirty="0"/>
              <a:t>Gmail</a:t>
            </a:r>
            <a:r>
              <a:rPr kumimoji="0" lang="ja-JP" altLang="en-US" sz="3200" kern="0" dirty="0"/>
              <a:t>を使って作成してみよう</a:t>
            </a:r>
          </a:p>
        </p:txBody>
      </p:sp>
      <p:pic>
        <p:nvPicPr>
          <p:cNvPr id="7" name="図 6">
            <a:extLst>
              <a:ext uri="{FF2B5EF4-FFF2-40B4-BE49-F238E27FC236}">
                <a16:creationId xmlns:a16="http://schemas.microsoft.com/office/drawing/2014/main" id="{204578C8-77A9-4466-8644-FD36855FC8C9}"/>
              </a:ext>
            </a:extLst>
          </p:cNvPr>
          <p:cNvPicPr>
            <a:picLocks noChangeAspect="1"/>
          </p:cNvPicPr>
          <p:nvPr/>
        </p:nvPicPr>
        <p:blipFill>
          <a:blip r:embed="rId3"/>
          <a:stretch>
            <a:fillRect/>
          </a:stretch>
        </p:blipFill>
        <p:spPr>
          <a:xfrm>
            <a:off x="826674" y="2703667"/>
            <a:ext cx="2014220" cy="4028439"/>
          </a:xfrm>
          <a:prstGeom prst="rect">
            <a:avLst/>
          </a:prstGeom>
          <a:ln>
            <a:solidFill>
              <a:schemeClr val="tx1"/>
            </a:solidFill>
          </a:ln>
        </p:spPr>
      </p:pic>
      <p:pic>
        <p:nvPicPr>
          <p:cNvPr id="9" name="図 8">
            <a:extLst>
              <a:ext uri="{FF2B5EF4-FFF2-40B4-BE49-F238E27FC236}">
                <a16:creationId xmlns:a16="http://schemas.microsoft.com/office/drawing/2014/main" id="{DF03314E-1828-4D23-91C2-786E11148543}"/>
              </a:ext>
            </a:extLst>
          </p:cNvPr>
          <p:cNvPicPr>
            <a:picLocks noChangeAspect="1"/>
          </p:cNvPicPr>
          <p:nvPr/>
        </p:nvPicPr>
        <p:blipFill>
          <a:blip r:embed="rId4"/>
          <a:stretch>
            <a:fillRect/>
          </a:stretch>
        </p:blipFill>
        <p:spPr>
          <a:xfrm>
            <a:off x="1661755" y="4772025"/>
            <a:ext cx="1551345" cy="362099"/>
          </a:xfrm>
          <a:prstGeom prst="rect">
            <a:avLst/>
          </a:prstGeom>
          <a:ln>
            <a:solidFill>
              <a:schemeClr val="tx1"/>
            </a:solidFill>
          </a:ln>
        </p:spPr>
      </p:pic>
      <p:pic>
        <p:nvPicPr>
          <p:cNvPr id="12" name="図 11">
            <a:extLst>
              <a:ext uri="{FF2B5EF4-FFF2-40B4-BE49-F238E27FC236}">
                <a16:creationId xmlns:a16="http://schemas.microsoft.com/office/drawing/2014/main" id="{F9157BF5-D512-4DC0-A1AA-5E97EDB56577}"/>
              </a:ext>
            </a:extLst>
          </p:cNvPr>
          <p:cNvPicPr>
            <a:picLocks noChangeAspect="1"/>
          </p:cNvPicPr>
          <p:nvPr/>
        </p:nvPicPr>
        <p:blipFill>
          <a:blip r:embed="rId5"/>
          <a:stretch>
            <a:fillRect/>
          </a:stretch>
        </p:blipFill>
        <p:spPr>
          <a:xfrm>
            <a:off x="850900" y="4133014"/>
            <a:ext cx="1566936" cy="317575"/>
          </a:xfrm>
          <a:prstGeom prst="rect">
            <a:avLst/>
          </a:prstGeom>
        </p:spPr>
      </p:pic>
      <p:pic>
        <p:nvPicPr>
          <p:cNvPr id="15" name="図 14">
            <a:extLst>
              <a:ext uri="{FF2B5EF4-FFF2-40B4-BE49-F238E27FC236}">
                <a16:creationId xmlns:a16="http://schemas.microsoft.com/office/drawing/2014/main" id="{714AB89D-43C4-48A6-B780-9013348A34DA}"/>
              </a:ext>
            </a:extLst>
          </p:cNvPr>
          <p:cNvPicPr>
            <a:picLocks noChangeAspect="1"/>
          </p:cNvPicPr>
          <p:nvPr/>
        </p:nvPicPr>
        <p:blipFill>
          <a:blip r:embed="rId6"/>
          <a:stretch>
            <a:fillRect/>
          </a:stretch>
        </p:blipFill>
        <p:spPr>
          <a:xfrm>
            <a:off x="4325056" y="2657545"/>
            <a:ext cx="2014220" cy="4028439"/>
          </a:xfrm>
          <a:prstGeom prst="rect">
            <a:avLst/>
          </a:prstGeom>
          <a:ln>
            <a:solidFill>
              <a:schemeClr val="tx1"/>
            </a:solidFill>
          </a:ln>
        </p:spPr>
      </p:pic>
      <p:pic>
        <p:nvPicPr>
          <p:cNvPr id="19" name="図 18">
            <a:extLst>
              <a:ext uri="{FF2B5EF4-FFF2-40B4-BE49-F238E27FC236}">
                <a16:creationId xmlns:a16="http://schemas.microsoft.com/office/drawing/2014/main" id="{CF9D8D1C-C72B-4BD0-AD0E-3103570FD89A}"/>
              </a:ext>
            </a:extLst>
          </p:cNvPr>
          <p:cNvPicPr>
            <a:picLocks noChangeAspect="1"/>
          </p:cNvPicPr>
          <p:nvPr/>
        </p:nvPicPr>
        <p:blipFill>
          <a:blip r:embed="rId7"/>
          <a:stretch>
            <a:fillRect/>
          </a:stretch>
        </p:blipFill>
        <p:spPr>
          <a:xfrm>
            <a:off x="7674539" y="2657545"/>
            <a:ext cx="2014220" cy="4028439"/>
          </a:xfrm>
          <a:prstGeom prst="rect">
            <a:avLst/>
          </a:prstGeom>
          <a:ln>
            <a:solidFill>
              <a:schemeClr val="tx1"/>
            </a:solidFill>
          </a:ln>
        </p:spPr>
      </p:pic>
      <p:pic>
        <p:nvPicPr>
          <p:cNvPr id="8" name="図 7">
            <a:extLst>
              <a:ext uri="{FF2B5EF4-FFF2-40B4-BE49-F238E27FC236}">
                <a16:creationId xmlns:a16="http://schemas.microsoft.com/office/drawing/2014/main" id="{F311DF5C-3D2C-4CAA-867D-B83351EB8327}"/>
              </a:ext>
            </a:extLst>
          </p:cNvPr>
          <p:cNvPicPr>
            <a:picLocks noChangeAspect="1"/>
          </p:cNvPicPr>
          <p:nvPr/>
        </p:nvPicPr>
        <p:blipFill>
          <a:blip r:embed="rId8"/>
          <a:stretch>
            <a:fillRect/>
          </a:stretch>
        </p:blipFill>
        <p:spPr>
          <a:xfrm>
            <a:off x="4404954" y="4115230"/>
            <a:ext cx="1476000" cy="262400"/>
          </a:xfrm>
          <a:prstGeom prst="rect">
            <a:avLst/>
          </a:prstGeom>
        </p:spPr>
      </p:pic>
      <p:pic>
        <p:nvPicPr>
          <p:cNvPr id="13" name="図 12">
            <a:extLst>
              <a:ext uri="{FF2B5EF4-FFF2-40B4-BE49-F238E27FC236}">
                <a16:creationId xmlns:a16="http://schemas.microsoft.com/office/drawing/2014/main" id="{85605229-A74C-4D58-AA5C-4C2C37B61133}"/>
              </a:ext>
            </a:extLst>
          </p:cNvPr>
          <p:cNvPicPr>
            <a:picLocks noChangeAspect="1"/>
          </p:cNvPicPr>
          <p:nvPr/>
        </p:nvPicPr>
        <p:blipFill>
          <a:blip r:embed="rId9"/>
          <a:stretch>
            <a:fillRect/>
          </a:stretch>
        </p:blipFill>
        <p:spPr>
          <a:xfrm>
            <a:off x="7756414" y="4131051"/>
            <a:ext cx="1551345" cy="182730"/>
          </a:xfrm>
          <a:prstGeom prst="rect">
            <a:avLst/>
          </a:prstGeom>
        </p:spPr>
      </p:pic>
      <p:pic>
        <p:nvPicPr>
          <p:cNvPr id="18" name="図 17">
            <a:extLst>
              <a:ext uri="{FF2B5EF4-FFF2-40B4-BE49-F238E27FC236}">
                <a16:creationId xmlns:a16="http://schemas.microsoft.com/office/drawing/2014/main" id="{079CF21B-9527-440F-8E10-360C6B225192}"/>
              </a:ext>
            </a:extLst>
          </p:cNvPr>
          <p:cNvPicPr>
            <a:picLocks noChangeAspect="1"/>
          </p:cNvPicPr>
          <p:nvPr/>
        </p:nvPicPr>
        <p:blipFill>
          <a:blip r:embed="rId10"/>
          <a:stretch>
            <a:fillRect/>
          </a:stretch>
        </p:blipFill>
        <p:spPr>
          <a:xfrm>
            <a:off x="1138371" y="2333625"/>
            <a:ext cx="304667" cy="312188"/>
          </a:xfrm>
          <a:prstGeom prst="rect">
            <a:avLst/>
          </a:prstGeom>
          <a:ln>
            <a:solidFill>
              <a:schemeClr val="tx1"/>
            </a:solidFill>
          </a:ln>
        </p:spPr>
      </p:pic>
      <p:sp>
        <p:nvSpPr>
          <p:cNvPr id="26" name="四角形: 角を丸くする 25">
            <a:extLst>
              <a:ext uri="{FF2B5EF4-FFF2-40B4-BE49-F238E27FC236}">
                <a16:creationId xmlns:a16="http://schemas.microsoft.com/office/drawing/2014/main" id="{7C9BA127-0445-4A28-85B5-F13F3B215D9D}"/>
              </a:ext>
            </a:extLst>
          </p:cNvPr>
          <p:cNvSpPr/>
          <p:nvPr/>
        </p:nvSpPr>
        <p:spPr>
          <a:xfrm>
            <a:off x="826674" y="5545595"/>
            <a:ext cx="481426" cy="40815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233E2905-841B-4099-8CBE-2C0E7362FFE9}"/>
              </a:ext>
            </a:extLst>
          </p:cNvPr>
          <p:cNvSpPr/>
          <p:nvPr/>
        </p:nvSpPr>
        <p:spPr>
          <a:xfrm>
            <a:off x="2228400" y="4194999"/>
            <a:ext cx="62237" cy="18263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7D842E92-204A-41DA-B21F-E441982B6EAE}"/>
              </a:ext>
            </a:extLst>
          </p:cNvPr>
          <p:cNvSpPr/>
          <p:nvPr/>
        </p:nvSpPr>
        <p:spPr>
          <a:xfrm>
            <a:off x="2066400" y="4852800"/>
            <a:ext cx="62237" cy="18263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4380211A-4726-42C6-B80F-C140B8726381}"/>
              </a:ext>
            </a:extLst>
          </p:cNvPr>
          <p:cNvSpPr txBox="1"/>
          <p:nvPr/>
        </p:nvSpPr>
        <p:spPr>
          <a:xfrm>
            <a:off x="1914478" y="3825022"/>
            <a:ext cx="1112519" cy="276999"/>
          </a:xfrm>
          <a:prstGeom prst="rect">
            <a:avLst/>
          </a:prstGeom>
          <a:noFill/>
        </p:spPr>
        <p:txBody>
          <a:bodyPr wrap="square" rtlCol="0">
            <a:spAutoFit/>
          </a:bodyPr>
          <a:lstStyle/>
          <a:p>
            <a:r>
              <a:rPr kumimoji="1" lang="ja-JP" altLang="en-US" sz="1200" dirty="0">
                <a:solidFill>
                  <a:srgbClr val="FF0000"/>
                </a:solidFill>
                <a:latin typeface="BIZ UDゴシック" panose="020B0400000000000000" pitchFamily="49" charset="-128"/>
                <a:ea typeface="BIZ UDゴシック" panose="020B0400000000000000" pitchFamily="49" charset="-128"/>
              </a:rPr>
              <a:t>カーソル</a:t>
            </a:r>
          </a:p>
        </p:txBody>
      </p:sp>
      <p:sp>
        <p:nvSpPr>
          <p:cNvPr id="30" name="テキスト ボックス 29">
            <a:extLst>
              <a:ext uri="{FF2B5EF4-FFF2-40B4-BE49-F238E27FC236}">
                <a16:creationId xmlns:a16="http://schemas.microsoft.com/office/drawing/2014/main" id="{59BFB1B2-F915-4233-A611-E68997468FD0}"/>
              </a:ext>
            </a:extLst>
          </p:cNvPr>
          <p:cNvSpPr txBox="1"/>
          <p:nvPr/>
        </p:nvSpPr>
        <p:spPr>
          <a:xfrm>
            <a:off x="1172762" y="4311848"/>
            <a:ext cx="1354538" cy="307777"/>
          </a:xfrm>
          <a:prstGeom prst="rect">
            <a:avLst/>
          </a:prstGeom>
          <a:noFill/>
        </p:spPr>
        <p:txBody>
          <a:bodyPr wrap="square" rtlCol="0">
            <a:spAutoFit/>
          </a:bodyPr>
          <a:lstStyle/>
          <a:p>
            <a:r>
              <a:rPr kumimoji="1" lang="ja-JP" altLang="en-US" sz="1400" dirty="0">
                <a:solidFill>
                  <a:srgbClr val="00B050"/>
                </a:solidFill>
              </a:rPr>
              <a:t>◀ ◀ ◀ ◀ ◀ ◀ ◀ ◀</a:t>
            </a:r>
          </a:p>
        </p:txBody>
      </p:sp>
      <p:sp>
        <p:nvSpPr>
          <p:cNvPr id="31" name="正方形/長方形 30">
            <a:extLst>
              <a:ext uri="{FF2B5EF4-FFF2-40B4-BE49-F238E27FC236}">
                <a16:creationId xmlns:a16="http://schemas.microsoft.com/office/drawing/2014/main" id="{497A6BCF-542B-41A4-9E6A-8234CEDC0658}"/>
              </a:ext>
            </a:extLst>
          </p:cNvPr>
          <p:cNvSpPr/>
          <p:nvPr/>
        </p:nvSpPr>
        <p:spPr>
          <a:xfrm>
            <a:off x="850900" y="4115230"/>
            <a:ext cx="1676399" cy="497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矢印: 下 55">
            <a:extLst>
              <a:ext uri="{FF2B5EF4-FFF2-40B4-BE49-F238E27FC236}">
                <a16:creationId xmlns:a16="http://schemas.microsoft.com/office/drawing/2014/main" id="{B7EA20C8-26C2-44CB-A333-04BE171A8617}"/>
              </a:ext>
            </a:extLst>
          </p:cNvPr>
          <p:cNvSpPr/>
          <p:nvPr/>
        </p:nvSpPr>
        <p:spPr>
          <a:xfrm>
            <a:off x="2273400" y="4612422"/>
            <a:ext cx="138098" cy="2170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EF467D5-FD26-4741-AE36-2767EDF26904}"/>
              </a:ext>
            </a:extLst>
          </p:cNvPr>
          <p:cNvSpPr/>
          <p:nvPr/>
        </p:nvSpPr>
        <p:spPr>
          <a:xfrm>
            <a:off x="528905" y="5381625"/>
            <a:ext cx="550595" cy="400110"/>
          </a:xfrm>
          <a:prstGeom prst="rect">
            <a:avLst/>
          </a:prstGeom>
        </p:spPr>
        <p:txBody>
          <a:bodyPr wrap="square">
            <a:spAutoFit/>
          </a:bodyPr>
          <a:lstStyle/>
          <a:p>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pic>
        <p:nvPicPr>
          <p:cNvPr id="59" name="図 58">
            <a:extLst>
              <a:ext uri="{FF2B5EF4-FFF2-40B4-BE49-F238E27FC236}">
                <a16:creationId xmlns:a16="http://schemas.microsoft.com/office/drawing/2014/main" id="{0B81394E-B97A-4AA8-A494-64A3CED179D1}"/>
              </a:ext>
            </a:extLst>
          </p:cNvPr>
          <p:cNvPicPr>
            <a:picLocks noChangeAspect="1"/>
          </p:cNvPicPr>
          <p:nvPr/>
        </p:nvPicPr>
        <p:blipFill>
          <a:blip r:embed="rId11"/>
          <a:stretch>
            <a:fillRect/>
          </a:stretch>
        </p:blipFill>
        <p:spPr>
          <a:xfrm>
            <a:off x="5696928" y="1973530"/>
            <a:ext cx="335572" cy="313200"/>
          </a:xfrm>
          <a:prstGeom prst="rect">
            <a:avLst/>
          </a:prstGeom>
          <a:ln>
            <a:solidFill>
              <a:schemeClr val="tx1"/>
            </a:solidFill>
          </a:ln>
        </p:spPr>
      </p:pic>
      <p:sp>
        <p:nvSpPr>
          <p:cNvPr id="60" name="四角形: 角を丸くする 59">
            <a:extLst>
              <a:ext uri="{FF2B5EF4-FFF2-40B4-BE49-F238E27FC236}">
                <a16:creationId xmlns:a16="http://schemas.microsoft.com/office/drawing/2014/main" id="{58A20446-28A2-461D-97E8-836A08749A4A}"/>
              </a:ext>
            </a:extLst>
          </p:cNvPr>
          <p:cNvSpPr/>
          <p:nvPr/>
        </p:nvSpPr>
        <p:spPr>
          <a:xfrm>
            <a:off x="5627274" y="5229225"/>
            <a:ext cx="481426" cy="40815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FB7D5019-27C1-48F9-A773-E5A86A3AE413}"/>
              </a:ext>
            </a:extLst>
          </p:cNvPr>
          <p:cNvSpPr/>
          <p:nvPr/>
        </p:nvSpPr>
        <p:spPr>
          <a:xfrm>
            <a:off x="8980074" y="5534025"/>
            <a:ext cx="405226" cy="323910"/>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正方形/長方形 61">
            <a:extLst>
              <a:ext uri="{FF2B5EF4-FFF2-40B4-BE49-F238E27FC236}">
                <a16:creationId xmlns:a16="http://schemas.microsoft.com/office/drawing/2014/main" id="{EDCFC0C4-E067-46EE-B7CB-4589C7479FEF}"/>
              </a:ext>
            </a:extLst>
          </p:cNvPr>
          <p:cNvSpPr/>
          <p:nvPr/>
        </p:nvSpPr>
        <p:spPr>
          <a:xfrm>
            <a:off x="5968971" y="4981515"/>
            <a:ext cx="596929" cy="400110"/>
          </a:xfrm>
          <a:prstGeom prst="rect">
            <a:avLst/>
          </a:prstGeom>
        </p:spPr>
        <p:txBody>
          <a:bodyPr wrap="square">
            <a:spAutoFit/>
          </a:bodyPr>
          <a:lstStyle/>
          <a:p>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sp>
        <p:nvSpPr>
          <p:cNvPr id="63" name="矢印: 右 62">
            <a:extLst>
              <a:ext uri="{FF2B5EF4-FFF2-40B4-BE49-F238E27FC236}">
                <a16:creationId xmlns:a16="http://schemas.microsoft.com/office/drawing/2014/main" id="{2215C01A-672D-4AAE-9D0F-DF5C7A4EBE55}"/>
              </a:ext>
            </a:extLst>
          </p:cNvPr>
          <p:cNvSpPr/>
          <p:nvPr/>
        </p:nvSpPr>
        <p:spPr>
          <a:xfrm>
            <a:off x="3369030" y="3885881"/>
            <a:ext cx="665741" cy="4903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右 63">
            <a:extLst>
              <a:ext uri="{FF2B5EF4-FFF2-40B4-BE49-F238E27FC236}">
                <a16:creationId xmlns:a16="http://schemas.microsoft.com/office/drawing/2014/main" id="{977D8E44-488F-48C5-999E-94F133030507}"/>
              </a:ext>
            </a:extLst>
          </p:cNvPr>
          <p:cNvSpPr/>
          <p:nvPr/>
        </p:nvSpPr>
        <p:spPr>
          <a:xfrm>
            <a:off x="6702592" y="4001260"/>
            <a:ext cx="665741" cy="4903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7053E44A-394B-4069-B011-F5B11458918A}"/>
              </a:ext>
            </a:extLst>
          </p:cNvPr>
          <p:cNvSpPr/>
          <p:nvPr/>
        </p:nvSpPr>
        <p:spPr>
          <a:xfrm>
            <a:off x="7118209" y="590746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66" name="テキスト ボックス 65">
            <a:extLst>
              <a:ext uri="{FF2B5EF4-FFF2-40B4-BE49-F238E27FC236}">
                <a16:creationId xmlns:a16="http://schemas.microsoft.com/office/drawing/2014/main" id="{0950A321-2B19-4B9C-8A41-4935852D67B5}"/>
              </a:ext>
            </a:extLst>
          </p:cNvPr>
          <p:cNvSpPr txBox="1"/>
          <p:nvPr/>
        </p:nvSpPr>
        <p:spPr>
          <a:xfrm>
            <a:off x="7756413" y="5953751"/>
            <a:ext cx="2475607" cy="646331"/>
          </a:xfrm>
          <a:prstGeom prst="rect">
            <a:avLst/>
          </a:prstGeom>
          <a:solidFill>
            <a:schemeClr val="bg1"/>
          </a:solidFill>
        </p:spPr>
        <p:txBody>
          <a:bodyPr wrap="square">
            <a:spAutoFit/>
          </a:bodyPr>
          <a:lstStyle/>
          <a:p>
            <a:pPr algn="l"/>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カーソル</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位置を戻す</a:t>
            </a:r>
          </a:p>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には　　</a:t>
            </a:r>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a:t>
            </a:r>
            <a:endPar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7" name="テキスト ボックス 66">
            <a:extLst>
              <a:ext uri="{FF2B5EF4-FFF2-40B4-BE49-F238E27FC236}">
                <a16:creationId xmlns:a16="http://schemas.microsoft.com/office/drawing/2014/main" id="{86C7EDBB-FC4C-418F-85C8-5C836F50DA19}"/>
              </a:ext>
            </a:extLst>
          </p:cNvPr>
          <p:cNvSpPr txBox="1"/>
          <p:nvPr/>
        </p:nvSpPr>
        <p:spPr>
          <a:xfrm rot="10800000">
            <a:off x="7954562" y="4314825"/>
            <a:ext cx="1354538" cy="307777"/>
          </a:xfrm>
          <a:prstGeom prst="rect">
            <a:avLst/>
          </a:prstGeom>
          <a:noFill/>
        </p:spPr>
        <p:txBody>
          <a:bodyPr wrap="square" rtlCol="0">
            <a:spAutoFit/>
          </a:bodyPr>
          <a:lstStyle/>
          <a:p>
            <a:r>
              <a:rPr kumimoji="1" lang="ja-JP" altLang="en-US" sz="1400" dirty="0">
                <a:solidFill>
                  <a:srgbClr val="00B050"/>
                </a:solidFill>
              </a:rPr>
              <a:t>◀ ◀ ◀ ◀ ◀ ◀ ◀ ◀</a:t>
            </a:r>
          </a:p>
        </p:txBody>
      </p:sp>
      <p:sp>
        <p:nvSpPr>
          <p:cNvPr id="68" name="四角形: 角を丸くする 67">
            <a:extLst>
              <a:ext uri="{FF2B5EF4-FFF2-40B4-BE49-F238E27FC236}">
                <a16:creationId xmlns:a16="http://schemas.microsoft.com/office/drawing/2014/main" id="{06C9156B-73BE-4DC9-BDE0-4E495FB7C3A8}"/>
              </a:ext>
            </a:extLst>
          </p:cNvPr>
          <p:cNvSpPr/>
          <p:nvPr/>
        </p:nvSpPr>
        <p:spPr>
          <a:xfrm>
            <a:off x="4674863" y="4132193"/>
            <a:ext cx="62237" cy="18263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a:extLst>
              <a:ext uri="{FF2B5EF4-FFF2-40B4-BE49-F238E27FC236}">
                <a16:creationId xmlns:a16="http://schemas.microsoft.com/office/drawing/2014/main" id="{3661576F-0E81-466D-B3B4-90CCA98FAB76}"/>
              </a:ext>
            </a:extLst>
          </p:cNvPr>
          <p:cNvPicPr>
            <a:picLocks noChangeAspect="1"/>
          </p:cNvPicPr>
          <p:nvPr/>
        </p:nvPicPr>
        <p:blipFill>
          <a:blip r:embed="rId12"/>
          <a:stretch>
            <a:fillRect/>
          </a:stretch>
        </p:blipFill>
        <p:spPr>
          <a:xfrm>
            <a:off x="8387053" y="6219825"/>
            <a:ext cx="312447" cy="312447"/>
          </a:xfrm>
          <a:prstGeom prst="rect">
            <a:avLst/>
          </a:prstGeom>
          <a:ln>
            <a:solidFill>
              <a:schemeClr val="tx1"/>
            </a:solidFill>
          </a:ln>
        </p:spPr>
      </p:pic>
    </p:spTree>
    <p:extLst>
      <p:ext uri="{BB962C8B-B14F-4D97-AF65-F5344CB8AC3E}">
        <p14:creationId xmlns:p14="http://schemas.microsoft.com/office/powerpoint/2010/main" val="150918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73400" y="436806"/>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7732144" y="2545622"/>
            <a:ext cx="2734642"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メールが送られたか</a:t>
            </a:r>
          </a:p>
          <a:p>
            <a:r>
              <a:rPr kumimoji="1" lang="ja-JP" altLang="en-US" b="1" dirty="0">
                <a:latin typeface="メイリオ" panose="020B0604030504040204" pitchFamily="50" charset="-128"/>
                <a:ea typeface="メイリオ" panose="020B0604030504040204" pitchFamily="50" charset="-128"/>
              </a:rPr>
              <a:t>の</a:t>
            </a:r>
            <a:r>
              <a:rPr lang="ja-JP" altLang="en-US" b="1" dirty="0">
                <a:latin typeface="メイリオ" panose="020B0604030504040204" pitchFamily="50" charset="-128"/>
                <a:ea typeface="メイリオ" panose="020B0604030504040204" pitchFamily="50" charset="-128"/>
              </a:rPr>
              <a:t>確認が出来ます</a:t>
            </a:r>
            <a:endParaRPr kumimoji="1" lang="ja-JP" altLang="en-US" b="1" dirty="0">
              <a:latin typeface="メイリオ" panose="020B0604030504040204" pitchFamily="50" charset="-128"/>
              <a:ea typeface="メイリオ" panose="020B0604030504040204" pitchFamily="50"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3501490" y="4453974"/>
            <a:ext cx="97530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385851" y="759717"/>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931933" y="1952625"/>
            <a:ext cx="3500367" cy="923330"/>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本文を入力したら、上部右</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の紙飛行機の「送信」アイ</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コンをタップして送信します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6B11F281-5C63-4678-91D3-BED1B35F3FB2}"/>
              </a:ext>
            </a:extLst>
          </p:cNvPr>
          <p:cNvSpPr/>
          <p:nvPr/>
        </p:nvSpPr>
        <p:spPr>
          <a:xfrm>
            <a:off x="1232882" y="5935512"/>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469900" y="1495425"/>
            <a:ext cx="9683000" cy="369332"/>
          </a:xfrm>
        </p:spPr>
        <p:txBody>
          <a:bodyPr/>
          <a:lstStyle/>
          <a:p>
            <a:r>
              <a:rPr lang="ja-JP" altLang="en-US" sz="2400" dirty="0"/>
              <a:t>メールを送信して送信の確認をします</a:t>
            </a:r>
          </a:p>
        </p:txBody>
      </p:sp>
      <p:sp>
        <p:nvSpPr>
          <p:cNvPr id="18" name="タイトル 9">
            <a:extLst>
              <a:ext uri="{FF2B5EF4-FFF2-40B4-BE49-F238E27FC236}">
                <a16:creationId xmlns:a16="http://schemas.microsoft.com/office/drawing/2014/main" id="{4C9A8465-62B3-4B55-A2EC-8A290CB784B7}"/>
              </a:ext>
            </a:extLst>
          </p:cNvPr>
          <p:cNvSpPr txBox="1">
            <a:spLocks/>
          </p:cNvSpPr>
          <p:nvPr/>
        </p:nvSpPr>
        <p:spPr>
          <a:xfrm>
            <a:off x="2679700" y="733425"/>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メールの使い方</a:t>
            </a:r>
          </a:p>
          <a:p>
            <a:r>
              <a:rPr kumimoji="0" lang="en-US" altLang="ja-JP" sz="3200" kern="0" dirty="0"/>
              <a:t>Gmail</a:t>
            </a:r>
            <a:r>
              <a:rPr kumimoji="0" lang="ja-JP" altLang="en-US" sz="3200" kern="0" dirty="0"/>
              <a:t>のメールの送信</a:t>
            </a:r>
          </a:p>
        </p:txBody>
      </p:sp>
      <p:pic>
        <p:nvPicPr>
          <p:cNvPr id="19" name="図 18">
            <a:extLst>
              <a:ext uri="{FF2B5EF4-FFF2-40B4-BE49-F238E27FC236}">
                <a16:creationId xmlns:a16="http://schemas.microsoft.com/office/drawing/2014/main" id="{72328C27-1F97-4D13-9E1B-765833526F47}"/>
              </a:ext>
            </a:extLst>
          </p:cNvPr>
          <p:cNvPicPr/>
          <p:nvPr/>
        </p:nvPicPr>
        <p:blipFill rotWithShape="1">
          <a:blip r:embed="rId3"/>
          <a:srcRect b="8482"/>
          <a:stretch/>
        </p:blipFill>
        <p:spPr bwMode="auto">
          <a:xfrm>
            <a:off x="1232882" y="3062251"/>
            <a:ext cx="2132618" cy="3768967"/>
          </a:xfrm>
          <a:prstGeom prst="rect">
            <a:avLst/>
          </a:prstGeom>
          <a:ln w="9525" cap="flat" cmpd="sng" algn="ctr">
            <a:solidFill>
              <a:srgbClr val="44546A"/>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20" name="図 19">
            <a:extLst>
              <a:ext uri="{FF2B5EF4-FFF2-40B4-BE49-F238E27FC236}">
                <a16:creationId xmlns:a16="http://schemas.microsoft.com/office/drawing/2014/main" id="{28C0EB38-FB77-4AB4-9343-B9A7B92C6664}"/>
              </a:ext>
            </a:extLst>
          </p:cNvPr>
          <p:cNvPicPr/>
          <p:nvPr/>
        </p:nvPicPr>
        <p:blipFill rotWithShape="1">
          <a:blip r:embed="rId4"/>
          <a:srcRect b="26358"/>
          <a:stretch/>
        </p:blipFill>
        <p:spPr bwMode="auto">
          <a:xfrm>
            <a:off x="7386736" y="3338813"/>
            <a:ext cx="1922351" cy="3492405"/>
          </a:xfrm>
          <a:prstGeom prst="rect">
            <a:avLst/>
          </a:prstGeom>
          <a:ln w="9525" cap="flat" cmpd="sng" algn="ctr">
            <a:solidFill>
              <a:srgbClr val="44546A"/>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39" name="四角形: 角を丸くする 38">
            <a:extLst>
              <a:ext uri="{FF2B5EF4-FFF2-40B4-BE49-F238E27FC236}">
                <a16:creationId xmlns:a16="http://schemas.microsoft.com/office/drawing/2014/main" id="{852198AB-4E9A-4E04-98A3-1A35F87E7F03}"/>
              </a:ext>
            </a:extLst>
          </p:cNvPr>
          <p:cNvSpPr/>
          <p:nvPr/>
        </p:nvSpPr>
        <p:spPr>
          <a:xfrm>
            <a:off x="2679700" y="3019425"/>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133D97A-C83E-4358-835B-4970A282537B}"/>
              </a:ext>
            </a:extLst>
          </p:cNvPr>
          <p:cNvSpPr txBox="1"/>
          <p:nvPr/>
        </p:nvSpPr>
        <p:spPr>
          <a:xfrm>
            <a:off x="4401341" y="1966072"/>
            <a:ext cx="2873240"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「メールを検索」の左の</a:t>
            </a:r>
          </a:p>
          <a:p>
            <a:r>
              <a:rPr lang="ja-JP" altLang="en-US" b="1" dirty="0">
                <a:latin typeface="メイリオ" panose="020B0604030504040204" pitchFamily="50" charset="-128"/>
                <a:ea typeface="メイリオ" panose="020B0604030504040204" pitchFamily="50" charset="-128"/>
              </a:rPr>
              <a:t>  アイコンをタップ</a:t>
            </a:r>
          </a:p>
        </p:txBody>
      </p:sp>
      <p:pic>
        <p:nvPicPr>
          <p:cNvPr id="13" name="図 12">
            <a:extLst>
              <a:ext uri="{FF2B5EF4-FFF2-40B4-BE49-F238E27FC236}">
                <a16:creationId xmlns:a16="http://schemas.microsoft.com/office/drawing/2014/main" id="{5B986D02-FE90-452A-969C-B03E36B7B6ED}"/>
              </a:ext>
            </a:extLst>
          </p:cNvPr>
          <p:cNvPicPr>
            <a:picLocks noChangeAspect="1"/>
          </p:cNvPicPr>
          <p:nvPr/>
        </p:nvPicPr>
        <p:blipFill>
          <a:blip r:embed="rId5"/>
          <a:stretch>
            <a:fillRect/>
          </a:stretch>
        </p:blipFill>
        <p:spPr>
          <a:xfrm>
            <a:off x="4584700" y="2805413"/>
            <a:ext cx="1951712" cy="407356"/>
          </a:xfrm>
          <a:prstGeom prst="rect">
            <a:avLst/>
          </a:prstGeom>
        </p:spPr>
      </p:pic>
      <p:pic>
        <p:nvPicPr>
          <p:cNvPr id="15" name="図 14">
            <a:extLst>
              <a:ext uri="{FF2B5EF4-FFF2-40B4-BE49-F238E27FC236}">
                <a16:creationId xmlns:a16="http://schemas.microsoft.com/office/drawing/2014/main" id="{5182B5BA-E637-4808-B6EF-BD4F514278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391" y="3379757"/>
            <a:ext cx="1723803" cy="3447606"/>
          </a:xfrm>
          <a:prstGeom prst="rect">
            <a:avLst/>
          </a:prstGeom>
          <a:ln>
            <a:solidFill>
              <a:schemeClr val="tx1"/>
            </a:solidFill>
          </a:ln>
        </p:spPr>
      </p:pic>
      <p:sp>
        <p:nvSpPr>
          <p:cNvPr id="33" name="四角形: 角を丸くする 32">
            <a:extLst>
              <a:ext uri="{FF2B5EF4-FFF2-40B4-BE49-F238E27FC236}">
                <a16:creationId xmlns:a16="http://schemas.microsoft.com/office/drawing/2014/main" id="{B656ED8D-F26F-4EC5-8340-E45CCDA69173}"/>
              </a:ext>
            </a:extLst>
          </p:cNvPr>
          <p:cNvSpPr/>
          <p:nvPr/>
        </p:nvSpPr>
        <p:spPr>
          <a:xfrm>
            <a:off x="4584700" y="2818672"/>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B06FB152-F679-4542-B161-2E6E6D9A4716}"/>
              </a:ext>
            </a:extLst>
          </p:cNvPr>
          <p:cNvSpPr/>
          <p:nvPr/>
        </p:nvSpPr>
        <p:spPr>
          <a:xfrm>
            <a:off x="4617569" y="5543355"/>
            <a:ext cx="1723803" cy="44677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25CE6461-8878-4D68-A6EF-63D45DBC3BA1}"/>
              </a:ext>
            </a:extLst>
          </p:cNvPr>
          <p:cNvCxnSpPr/>
          <p:nvPr/>
        </p:nvCxnSpPr>
        <p:spPr>
          <a:xfrm>
            <a:off x="5118100" y="3216492"/>
            <a:ext cx="0" cy="17488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C9C0F376-450B-49E5-A51A-91DCD523F844}"/>
              </a:ext>
            </a:extLst>
          </p:cNvPr>
          <p:cNvSpPr txBox="1"/>
          <p:nvPr/>
        </p:nvSpPr>
        <p:spPr>
          <a:xfrm>
            <a:off x="7576052" y="2015218"/>
            <a:ext cx="2734642" cy="369332"/>
          </a:xfrm>
          <a:prstGeom prst="rect">
            <a:avLst/>
          </a:prstGeom>
          <a:solidFill>
            <a:schemeClr val="bg1"/>
          </a:solidFill>
        </p:spPr>
        <p:txBody>
          <a:bodyPr wrap="square">
            <a:spAutoFit/>
          </a:bodyPr>
          <a:lstStyle/>
          <a:p>
            <a:r>
              <a:rPr lang="ja-JP" altLang="en-US" b="1" dirty="0">
                <a:latin typeface="メイリオ" panose="020B0604030504040204" pitchFamily="50" charset="-128"/>
                <a:ea typeface="メイリオ" panose="020B0604030504040204" pitchFamily="50" charset="-128"/>
              </a:rPr>
              <a:t>「送信済み」 をタップ</a:t>
            </a:r>
          </a:p>
        </p:txBody>
      </p:sp>
      <p:sp>
        <p:nvSpPr>
          <p:cNvPr id="37" name="四角形: 角を丸くする 36">
            <a:extLst>
              <a:ext uri="{FF2B5EF4-FFF2-40B4-BE49-F238E27FC236}">
                <a16:creationId xmlns:a16="http://schemas.microsoft.com/office/drawing/2014/main" id="{7B2E3165-4320-4FFB-AC59-69D7DE947919}"/>
              </a:ext>
            </a:extLst>
          </p:cNvPr>
          <p:cNvSpPr/>
          <p:nvPr/>
        </p:nvSpPr>
        <p:spPr>
          <a:xfrm>
            <a:off x="7386736" y="4112391"/>
            <a:ext cx="1922351" cy="81203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ECD5D31F-6044-4930-901E-76A55B35DE05}"/>
              </a:ext>
            </a:extLst>
          </p:cNvPr>
          <p:cNvSpPr/>
          <p:nvPr/>
        </p:nvSpPr>
        <p:spPr>
          <a:xfrm>
            <a:off x="6579548" y="4475030"/>
            <a:ext cx="665741" cy="4903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Title 1">
            <a:extLst>
              <a:ext uri="{FF2B5EF4-FFF2-40B4-BE49-F238E27FC236}">
                <a16:creationId xmlns:a16="http://schemas.microsoft.com/office/drawing/2014/main" id="{49CE05F2-E18E-4E8C-9041-72F8E1902449}"/>
              </a:ext>
            </a:extLst>
          </p:cNvPr>
          <p:cNvSpPr txBox="1">
            <a:spLocks/>
          </p:cNvSpPr>
          <p:nvPr/>
        </p:nvSpPr>
        <p:spPr>
          <a:xfrm>
            <a:off x="733033" y="569946"/>
            <a:ext cx="1741247" cy="595500"/>
          </a:xfrm>
          <a:prstGeom prst="rect">
            <a:avLst/>
          </a:prstGeom>
        </p:spPr>
        <p:txBody>
          <a:bodyPr vert="horz" lIns="100838" tIns="50419" rIns="100838" bIns="50419"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970" dirty="0"/>
              <a:t>２</a:t>
            </a:r>
            <a:r>
              <a:rPr lang="en-US" altLang="ja-JP" sz="3970" dirty="0"/>
              <a:t>-</a:t>
            </a:r>
            <a:r>
              <a:rPr lang="ja-JP" altLang="en-US" sz="3970" dirty="0"/>
              <a:t>Ｃ</a:t>
            </a:r>
            <a:endParaRPr lang="en-US" sz="3970" dirty="0"/>
          </a:p>
        </p:txBody>
      </p:sp>
      <p:sp>
        <p:nvSpPr>
          <p:cNvPr id="30" name="正方形/長方形 29">
            <a:extLst>
              <a:ext uri="{FF2B5EF4-FFF2-40B4-BE49-F238E27FC236}">
                <a16:creationId xmlns:a16="http://schemas.microsoft.com/office/drawing/2014/main" id="{9AFDEC4B-8904-4FBB-BB84-134E685CF05B}"/>
              </a:ext>
            </a:extLst>
          </p:cNvPr>
          <p:cNvSpPr/>
          <p:nvPr/>
        </p:nvSpPr>
        <p:spPr>
          <a:xfrm>
            <a:off x="7244657" y="200972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31" name="正方形/長方形 30">
            <a:extLst>
              <a:ext uri="{FF2B5EF4-FFF2-40B4-BE49-F238E27FC236}">
                <a16:creationId xmlns:a16="http://schemas.microsoft.com/office/drawing/2014/main" id="{41267C60-806E-4EB4-B8D4-027005525FC3}"/>
              </a:ext>
            </a:extLst>
          </p:cNvPr>
          <p:cNvSpPr/>
          <p:nvPr/>
        </p:nvSpPr>
        <p:spPr>
          <a:xfrm>
            <a:off x="7245561" y="2563484"/>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34" name="正方形/長方形 33">
            <a:extLst>
              <a:ext uri="{FF2B5EF4-FFF2-40B4-BE49-F238E27FC236}">
                <a16:creationId xmlns:a16="http://schemas.microsoft.com/office/drawing/2014/main" id="{A772B8A1-537E-4B31-9D36-01CD08F3BF8F}"/>
              </a:ext>
            </a:extLst>
          </p:cNvPr>
          <p:cNvSpPr/>
          <p:nvPr/>
        </p:nvSpPr>
        <p:spPr>
          <a:xfrm>
            <a:off x="460665" y="2020865"/>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35" name="正方形/長方形 34">
            <a:extLst>
              <a:ext uri="{FF2B5EF4-FFF2-40B4-BE49-F238E27FC236}">
                <a16:creationId xmlns:a16="http://schemas.microsoft.com/office/drawing/2014/main" id="{F0D5985D-8938-47C6-83B1-92759D763F14}"/>
              </a:ext>
            </a:extLst>
          </p:cNvPr>
          <p:cNvSpPr/>
          <p:nvPr/>
        </p:nvSpPr>
        <p:spPr>
          <a:xfrm>
            <a:off x="4071931" y="2020865"/>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pic>
        <p:nvPicPr>
          <p:cNvPr id="29" name="図 28">
            <a:extLst>
              <a:ext uri="{FF2B5EF4-FFF2-40B4-BE49-F238E27FC236}">
                <a16:creationId xmlns:a16="http://schemas.microsoft.com/office/drawing/2014/main" id="{F322AF66-763C-4016-990C-8A8A044B27A5}"/>
              </a:ext>
            </a:extLst>
          </p:cNvPr>
          <p:cNvPicPr>
            <a:picLocks noChangeAspect="1"/>
          </p:cNvPicPr>
          <p:nvPr/>
        </p:nvPicPr>
        <p:blipFill>
          <a:blip r:embed="rId7"/>
          <a:stretch>
            <a:fillRect/>
          </a:stretch>
        </p:blipFill>
        <p:spPr>
          <a:xfrm>
            <a:off x="2633558" y="3469607"/>
            <a:ext cx="562356" cy="536448"/>
          </a:xfrm>
          <a:prstGeom prst="rect">
            <a:avLst/>
          </a:prstGeom>
        </p:spPr>
      </p:pic>
      <p:pic>
        <p:nvPicPr>
          <p:cNvPr id="40" name="図 39">
            <a:extLst>
              <a:ext uri="{FF2B5EF4-FFF2-40B4-BE49-F238E27FC236}">
                <a16:creationId xmlns:a16="http://schemas.microsoft.com/office/drawing/2014/main" id="{D283AFC8-9A5D-4298-9089-525C2B145BC1}"/>
              </a:ext>
            </a:extLst>
          </p:cNvPr>
          <p:cNvPicPr>
            <a:picLocks noChangeAspect="1"/>
          </p:cNvPicPr>
          <p:nvPr/>
        </p:nvPicPr>
        <p:blipFill>
          <a:blip r:embed="rId8"/>
          <a:stretch>
            <a:fillRect/>
          </a:stretch>
        </p:blipFill>
        <p:spPr>
          <a:xfrm>
            <a:off x="4137648" y="2937635"/>
            <a:ext cx="562356" cy="536448"/>
          </a:xfrm>
          <a:prstGeom prst="rect">
            <a:avLst/>
          </a:prstGeom>
        </p:spPr>
      </p:pic>
      <p:pic>
        <p:nvPicPr>
          <p:cNvPr id="41" name="図 40">
            <a:extLst>
              <a:ext uri="{FF2B5EF4-FFF2-40B4-BE49-F238E27FC236}">
                <a16:creationId xmlns:a16="http://schemas.microsoft.com/office/drawing/2014/main" id="{06A27C75-54BA-4A4F-825E-F45A059A172D}"/>
              </a:ext>
            </a:extLst>
          </p:cNvPr>
          <p:cNvPicPr>
            <a:picLocks noChangeAspect="1"/>
          </p:cNvPicPr>
          <p:nvPr/>
        </p:nvPicPr>
        <p:blipFill>
          <a:blip r:embed="rId9"/>
          <a:stretch>
            <a:fillRect/>
          </a:stretch>
        </p:blipFill>
        <p:spPr>
          <a:xfrm>
            <a:off x="4173951" y="5325753"/>
            <a:ext cx="562356" cy="536448"/>
          </a:xfrm>
          <a:prstGeom prst="rect">
            <a:avLst/>
          </a:prstGeom>
        </p:spPr>
      </p:pic>
      <p:pic>
        <p:nvPicPr>
          <p:cNvPr id="42" name="図 41">
            <a:extLst>
              <a:ext uri="{FF2B5EF4-FFF2-40B4-BE49-F238E27FC236}">
                <a16:creationId xmlns:a16="http://schemas.microsoft.com/office/drawing/2014/main" id="{66B0B3D7-1AD6-4454-ACC0-2163D1CB742D}"/>
              </a:ext>
            </a:extLst>
          </p:cNvPr>
          <p:cNvPicPr>
            <a:picLocks noChangeAspect="1"/>
          </p:cNvPicPr>
          <p:nvPr/>
        </p:nvPicPr>
        <p:blipFill>
          <a:blip r:embed="rId10"/>
          <a:stretch>
            <a:fillRect/>
          </a:stretch>
        </p:blipFill>
        <p:spPr>
          <a:xfrm>
            <a:off x="9206234" y="4260594"/>
            <a:ext cx="562356" cy="536448"/>
          </a:xfrm>
          <a:prstGeom prst="rect">
            <a:avLst/>
          </a:prstGeom>
        </p:spPr>
      </p:pic>
    </p:spTree>
    <p:extLst>
      <p:ext uri="{BB962C8B-B14F-4D97-AF65-F5344CB8AC3E}">
        <p14:creationId xmlns:p14="http://schemas.microsoft.com/office/powerpoint/2010/main" val="64743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73400" y="436806"/>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7713785" y="1785898"/>
            <a:ext cx="3195515"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メールに写真が添付</a:t>
            </a:r>
          </a:p>
          <a:p>
            <a:r>
              <a:rPr lang="ja-JP" altLang="en-US" b="1" dirty="0">
                <a:latin typeface="メイリオ" panose="020B0604030504040204" pitchFamily="50" charset="-128"/>
                <a:ea typeface="メイリオ" panose="020B0604030504040204" pitchFamily="50" charset="-128"/>
              </a:rPr>
              <a:t>されたので送信し</a:t>
            </a:r>
            <a:r>
              <a:rPr lang="ja-JP" altLang="en-US" b="1" dirty="0" err="1">
                <a:latin typeface="メイリオ" panose="020B0604030504040204" pitchFamily="50" charset="-128"/>
                <a:ea typeface="メイリオ" panose="020B0604030504040204" pitchFamily="50" charset="-128"/>
              </a:rPr>
              <a:t>ま</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しょう</a:t>
            </a:r>
            <a:endParaRPr kumimoji="1" lang="ja-JP" altLang="en-US" b="1" dirty="0">
              <a:latin typeface="メイリオ" panose="020B0604030504040204" pitchFamily="50" charset="-128"/>
              <a:ea typeface="メイリオ" panose="020B0604030504040204" pitchFamily="50"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385851" y="759717"/>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a:p>
            <a:endParaRPr kumimoji="0" lang="ja-JP" altLang="en-US" sz="3200" kern="0" dirty="0"/>
          </a:p>
        </p:txBody>
      </p:sp>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469900" y="1495425"/>
            <a:ext cx="9683000" cy="369332"/>
          </a:xfrm>
        </p:spPr>
        <p:txBody>
          <a:bodyPr/>
          <a:lstStyle/>
          <a:p>
            <a:r>
              <a:rPr lang="ja-JP" altLang="en-US" sz="2400" dirty="0"/>
              <a:t>メールに写真を付けて送りましょう</a:t>
            </a:r>
          </a:p>
        </p:txBody>
      </p:sp>
      <p:sp>
        <p:nvSpPr>
          <p:cNvPr id="18" name="タイトル 9">
            <a:extLst>
              <a:ext uri="{FF2B5EF4-FFF2-40B4-BE49-F238E27FC236}">
                <a16:creationId xmlns:a16="http://schemas.microsoft.com/office/drawing/2014/main" id="{C2E55D6E-6768-499E-A72C-8B23CF7E685D}"/>
              </a:ext>
            </a:extLst>
          </p:cNvPr>
          <p:cNvSpPr txBox="1">
            <a:spLocks/>
          </p:cNvSpPr>
          <p:nvPr/>
        </p:nvSpPr>
        <p:spPr>
          <a:xfrm>
            <a:off x="2527300" y="809625"/>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メールの使い方</a:t>
            </a:r>
          </a:p>
          <a:p>
            <a:r>
              <a:rPr kumimoji="0" lang="ja-JP" altLang="en-US" sz="3200" kern="0" dirty="0"/>
              <a:t>メールに写真を添付しましょう</a:t>
            </a:r>
          </a:p>
        </p:txBody>
      </p:sp>
      <p:pic>
        <p:nvPicPr>
          <p:cNvPr id="20" name="図 19">
            <a:extLst>
              <a:ext uri="{FF2B5EF4-FFF2-40B4-BE49-F238E27FC236}">
                <a16:creationId xmlns:a16="http://schemas.microsoft.com/office/drawing/2014/main" id="{478DEF63-4C0E-4F0C-91D7-701EDD8DE274}"/>
              </a:ext>
            </a:extLst>
          </p:cNvPr>
          <p:cNvPicPr/>
          <p:nvPr/>
        </p:nvPicPr>
        <p:blipFill rotWithShape="1">
          <a:blip r:embed="rId3" cstate="print">
            <a:graysc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848" b="12856"/>
          <a:stretch/>
        </p:blipFill>
        <p:spPr bwMode="auto">
          <a:xfrm>
            <a:off x="7404102" y="2856097"/>
            <a:ext cx="2173362" cy="3747689"/>
          </a:xfrm>
          <a:prstGeom prst="rect">
            <a:avLst/>
          </a:prstGeom>
          <a:ln w="9525" cap="flat" cmpd="sng" algn="ctr">
            <a:solidFill>
              <a:srgbClr val="44546A"/>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4" name="図 13">
            <a:extLst>
              <a:ext uri="{FF2B5EF4-FFF2-40B4-BE49-F238E27FC236}">
                <a16:creationId xmlns:a16="http://schemas.microsoft.com/office/drawing/2014/main" id="{36C1C51F-9444-4DD5-91C7-FF3D92DF8E8B}"/>
              </a:ext>
            </a:extLst>
          </p:cNvPr>
          <p:cNvPicPr>
            <a:picLocks noChangeAspect="1"/>
          </p:cNvPicPr>
          <p:nvPr/>
        </p:nvPicPr>
        <p:blipFill>
          <a:blip r:embed="rId5"/>
          <a:stretch>
            <a:fillRect/>
          </a:stretch>
        </p:blipFill>
        <p:spPr>
          <a:xfrm>
            <a:off x="938580" y="2917444"/>
            <a:ext cx="2350720" cy="3820834"/>
          </a:xfrm>
          <a:prstGeom prst="rect">
            <a:avLst/>
          </a:prstGeom>
        </p:spPr>
      </p:pic>
      <p:sp>
        <p:nvSpPr>
          <p:cNvPr id="36" name="テキスト ボックス 35">
            <a:extLst>
              <a:ext uri="{FF2B5EF4-FFF2-40B4-BE49-F238E27FC236}">
                <a16:creationId xmlns:a16="http://schemas.microsoft.com/office/drawing/2014/main" id="{F37AAE95-EEE3-40E4-9D19-D8ECDDE23698}"/>
              </a:ext>
            </a:extLst>
          </p:cNvPr>
          <p:cNvSpPr txBox="1"/>
          <p:nvPr/>
        </p:nvSpPr>
        <p:spPr>
          <a:xfrm>
            <a:off x="792090" y="1887600"/>
            <a:ext cx="3030610" cy="923330"/>
          </a:xfrm>
          <a:prstGeom prst="rect">
            <a:avLst/>
          </a:prstGeom>
          <a:noFill/>
        </p:spPr>
        <p:txBody>
          <a:bodyPr wrap="square">
            <a:spAutoFit/>
          </a:bodyPr>
          <a:lstStyle/>
          <a:p>
            <a:r>
              <a:rPr lang="ja-JP" altLang="en-US" sz="1800" b="1" dirty="0">
                <a:effectLst/>
                <a:latin typeface="メイリオ" panose="020B0604030504040204" pitchFamily="50" charset="-128"/>
                <a:ea typeface="メイリオ" panose="020B0604030504040204" pitchFamily="50" charset="-128"/>
                <a:cs typeface="Times New Roman" panose="02020603050405020304" pitchFamily="18" charset="0"/>
              </a:rPr>
              <a:t>メール作成画面で右上の</a:t>
            </a:r>
          </a:p>
          <a:p>
            <a:r>
              <a:rPr lang="ja-JP" altLang="en-US" sz="1800" b="1" dirty="0">
                <a:effectLst/>
                <a:latin typeface="メイリオ" panose="020B0604030504040204" pitchFamily="50" charset="-128"/>
                <a:ea typeface="メイリオ" panose="020B0604030504040204" pitchFamily="50" charset="-128"/>
                <a:cs typeface="Times New Roman" panose="02020603050405020304" pitchFamily="18" charset="0"/>
              </a:rPr>
              <a:t>クリップ型の「添付」</a:t>
            </a:r>
            <a:endParaRPr lang="en-US" altLang="ja-JP" sz="1800" b="1"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800" b="1" dirty="0">
                <a:effectLst/>
                <a:latin typeface="メイリオ" panose="020B0604030504040204" pitchFamily="50" charset="-128"/>
                <a:ea typeface="メイリオ" panose="020B0604030504040204" pitchFamily="50" charset="-128"/>
                <a:cs typeface="Times New Roman" panose="02020603050405020304" pitchFamily="18" charset="0"/>
              </a:rPr>
              <a:t>アイコンをタップします</a:t>
            </a:r>
            <a:endParaRPr lang="ja-JP" altLang="en-US" b="1" dirty="0">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8948B149-21A9-447C-A68D-45B51F25EB48}"/>
              </a:ext>
            </a:extLst>
          </p:cNvPr>
          <p:cNvPicPr>
            <a:picLocks noChangeAspect="1"/>
          </p:cNvPicPr>
          <p:nvPr/>
        </p:nvPicPr>
        <p:blipFill>
          <a:blip r:embed="rId6"/>
          <a:stretch>
            <a:fillRect/>
          </a:stretch>
        </p:blipFill>
        <p:spPr>
          <a:xfrm>
            <a:off x="2183642" y="3356021"/>
            <a:ext cx="1428750" cy="865909"/>
          </a:xfrm>
          <a:prstGeom prst="rect">
            <a:avLst/>
          </a:prstGeom>
          <a:ln>
            <a:solidFill>
              <a:schemeClr val="tx1"/>
            </a:solidFill>
          </a:ln>
        </p:spPr>
      </p:pic>
      <p:pic>
        <p:nvPicPr>
          <p:cNvPr id="33" name="図 32">
            <a:extLst>
              <a:ext uri="{FF2B5EF4-FFF2-40B4-BE49-F238E27FC236}">
                <a16:creationId xmlns:a16="http://schemas.microsoft.com/office/drawing/2014/main" id="{04565DF8-B5A2-499A-A3DD-1A3F31D10C02}"/>
              </a:ext>
            </a:extLst>
          </p:cNvPr>
          <p:cNvPicPr>
            <a:picLocks noChangeAspect="1"/>
          </p:cNvPicPr>
          <p:nvPr/>
        </p:nvPicPr>
        <p:blipFill>
          <a:blip r:embed="rId7"/>
          <a:stretch>
            <a:fillRect/>
          </a:stretch>
        </p:blipFill>
        <p:spPr>
          <a:xfrm>
            <a:off x="4326515" y="2865647"/>
            <a:ext cx="2290457" cy="3747689"/>
          </a:xfrm>
          <a:prstGeom prst="rect">
            <a:avLst/>
          </a:prstGeom>
          <a:ln>
            <a:solidFill>
              <a:schemeClr val="tx1"/>
            </a:solidFill>
          </a:ln>
        </p:spPr>
      </p:pic>
      <p:sp>
        <p:nvSpPr>
          <p:cNvPr id="44" name="四角形: 角を丸くする 43">
            <a:extLst>
              <a:ext uri="{FF2B5EF4-FFF2-40B4-BE49-F238E27FC236}">
                <a16:creationId xmlns:a16="http://schemas.microsoft.com/office/drawing/2014/main" id="{B45D4C40-9BC4-4616-B20C-C3C1286D3E43}"/>
              </a:ext>
            </a:extLst>
          </p:cNvPr>
          <p:cNvSpPr/>
          <p:nvPr/>
        </p:nvSpPr>
        <p:spPr>
          <a:xfrm>
            <a:off x="2222500" y="2818469"/>
            <a:ext cx="400923"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コネクタ: カギ線 34">
            <a:extLst>
              <a:ext uri="{FF2B5EF4-FFF2-40B4-BE49-F238E27FC236}">
                <a16:creationId xmlns:a16="http://schemas.microsoft.com/office/drawing/2014/main" id="{1CDFF334-E398-44C7-B5AC-EC53E159B743}"/>
              </a:ext>
            </a:extLst>
          </p:cNvPr>
          <p:cNvCxnSpPr>
            <a:cxnSpLocks/>
          </p:cNvCxnSpPr>
          <p:nvPr/>
        </p:nvCxnSpPr>
        <p:spPr>
          <a:xfrm>
            <a:off x="2679702" y="3095627"/>
            <a:ext cx="308072" cy="260396"/>
          </a:xfrm>
          <a:prstGeom prst="bentConnector3">
            <a:avLst>
              <a:gd name="adj1" fmla="val 99469"/>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四角形: 角を丸くする 53">
            <a:extLst>
              <a:ext uri="{FF2B5EF4-FFF2-40B4-BE49-F238E27FC236}">
                <a16:creationId xmlns:a16="http://schemas.microsoft.com/office/drawing/2014/main" id="{B62E57F8-C89E-4CEA-93FE-E049D88918D3}"/>
              </a:ext>
            </a:extLst>
          </p:cNvPr>
          <p:cNvSpPr/>
          <p:nvPr/>
        </p:nvSpPr>
        <p:spPr>
          <a:xfrm>
            <a:off x="2316975" y="3428131"/>
            <a:ext cx="1173587" cy="65809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28</a:t>
            </a:r>
            <a:r>
              <a:rPr kumimoji="1" lang="ja-JP" altLang="en-US" dirty="0"/>
              <a:t>日</a:t>
            </a:r>
          </a:p>
        </p:txBody>
      </p:sp>
      <p:sp>
        <p:nvSpPr>
          <p:cNvPr id="55" name="テキスト ボックス 54">
            <a:extLst>
              <a:ext uri="{FF2B5EF4-FFF2-40B4-BE49-F238E27FC236}">
                <a16:creationId xmlns:a16="http://schemas.microsoft.com/office/drawing/2014/main" id="{A42DD428-EF2D-4B25-9B79-454AC752CEAB}"/>
              </a:ext>
            </a:extLst>
          </p:cNvPr>
          <p:cNvSpPr txBox="1"/>
          <p:nvPr/>
        </p:nvSpPr>
        <p:spPr>
          <a:xfrm>
            <a:off x="2146300" y="4391025"/>
            <a:ext cx="2105389" cy="646331"/>
          </a:xfrm>
          <a:prstGeom prst="rect">
            <a:avLst/>
          </a:prstGeom>
          <a:solidFill>
            <a:schemeClr val="bg1"/>
          </a:solidFill>
        </p:spPr>
        <p:txBody>
          <a:bodyPr wrap="square">
            <a:spAutoFit/>
          </a:bodyPr>
          <a:lstStyle/>
          <a:p>
            <a:r>
              <a:rPr lang="ja-JP" altLang="en-US" b="1" dirty="0">
                <a:latin typeface="メイリオ" panose="020B0604030504040204" pitchFamily="50" charset="-128"/>
                <a:ea typeface="メイリオ" panose="020B0604030504040204" pitchFamily="50" charset="-128"/>
              </a:rPr>
              <a:t>添付したい画像の</a:t>
            </a:r>
          </a:p>
          <a:p>
            <a:r>
              <a:rPr lang="ja-JP" altLang="en-US" b="1" dirty="0">
                <a:latin typeface="メイリオ" panose="020B0604030504040204" pitchFamily="50" charset="-128"/>
                <a:ea typeface="メイリオ" panose="020B0604030504040204" pitchFamily="50" charset="-128"/>
              </a:rPr>
              <a:t>ある場所をタップ</a:t>
            </a:r>
          </a:p>
        </p:txBody>
      </p:sp>
      <p:sp>
        <p:nvSpPr>
          <p:cNvPr id="56" name="矢印: 右 55">
            <a:extLst>
              <a:ext uri="{FF2B5EF4-FFF2-40B4-BE49-F238E27FC236}">
                <a16:creationId xmlns:a16="http://schemas.microsoft.com/office/drawing/2014/main" id="{67C1FEB0-A7FC-4DB4-B624-2AE95A8E0157}"/>
              </a:ext>
            </a:extLst>
          </p:cNvPr>
          <p:cNvSpPr/>
          <p:nvPr/>
        </p:nvSpPr>
        <p:spPr>
          <a:xfrm>
            <a:off x="3692352" y="3629025"/>
            <a:ext cx="517551" cy="4140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E4B9C49A-A462-4120-A439-EF5A84FDE1E7}"/>
              </a:ext>
            </a:extLst>
          </p:cNvPr>
          <p:cNvSpPr/>
          <p:nvPr/>
        </p:nvSpPr>
        <p:spPr>
          <a:xfrm>
            <a:off x="4399522" y="3699666"/>
            <a:ext cx="1937778" cy="38655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a:extLst>
              <a:ext uri="{FF2B5EF4-FFF2-40B4-BE49-F238E27FC236}">
                <a16:creationId xmlns:a16="http://schemas.microsoft.com/office/drawing/2014/main" id="{85B36582-1EDD-4E3E-874F-5319557BA6F6}"/>
              </a:ext>
            </a:extLst>
          </p:cNvPr>
          <p:cNvSpPr/>
          <p:nvPr/>
        </p:nvSpPr>
        <p:spPr>
          <a:xfrm>
            <a:off x="3917684" y="1964728"/>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61" name="テキスト ボックス 60">
            <a:extLst>
              <a:ext uri="{FF2B5EF4-FFF2-40B4-BE49-F238E27FC236}">
                <a16:creationId xmlns:a16="http://schemas.microsoft.com/office/drawing/2014/main" id="{97965C51-E1EB-429F-A4CE-5712EEE273FF}"/>
              </a:ext>
            </a:extLst>
          </p:cNvPr>
          <p:cNvSpPr txBox="1"/>
          <p:nvPr/>
        </p:nvSpPr>
        <p:spPr>
          <a:xfrm>
            <a:off x="4412753" y="1952625"/>
            <a:ext cx="2676471"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添付したい「写真」</a:t>
            </a:r>
          </a:p>
          <a:p>
            <a:r>
              <a:rPr lang="ja-JP" altLang="en-US" b="1" dirty="0">
                <a:latin typeface="メイリオ" panose="020B0604030504040204" pitchFamily="50" charset="-128"/>
                <a:ea typeface="メイリオ" panose="020B0604030504040204" pitchFamily="50" charset="-128"/>
              </a:rPr>
              <a:t>をタップします</a:t>
            </a:r>
          </a:p>
        </p:txBody>
      </p:sp>
      <p:sp>
        <p:nvSpPr>
          <p:cNvPr id="24" name="Title 1">
            <a:extLst>
              <a:ext uri="{FF2B5EF4-FFF2-40B4-BE49-F238E27FC236}">
                <a16:creationId xmlns:a16="http://schemas.microsoft.com/office/drawing/2014/main" id="{67CA45AD-9AF9-4074-B00A-3F89CFD84B46}"/>
              </a:ext>
            </a:extLst>
          </p:cNvPr>
          <p:cNvSpPr txBox="1">
            <a:spLocks/>
          </p:cNvSpPr>
          <p:nvPr/>
        </p:nvSpPr>
        <p:spPr>
          <a:xfrm>
            <a:off x="657032" y="612357"/>
            <a:ext cx="1659943" cy="595500"/>
          </a:xfrm>
          <a:prstGeom prst="rect">
            <a:avLst/>
          </a:prstGeom>
        </p:spPr>
        <p:txBody>
          <a:bodyPr vert="horz" lIns="100838" tIns="50419" rIns="100838" bIns="50419"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970" dirty="0"/>
              <a:t>２</a:t>
            </a:r>
            <a:r>
              <a:rPr lang="en-US" altLang="ja-JP" sz="3970" dirty="0"/>
              <a:t>-</a:t>
            </a:r>
            <a:r>
              <a:rPr lang="ja-JP" altLang="en-US" sz="3970" dirty="0"/>
              <a:t>Ｄ</a:t>
            </a:r>
            <a:endParaRPr lang="en-US" sz="3970" dirty="0"/>
          </a:p>
        </p:txBody>
      </p:sp>
      <p:sp>
        <p:nvSpPr>
          <p:cNvPr id="26" name="正方形/長方形 25">
            <a:extLst>
              <a:ext uri="{FF2B5EF4-FFF2-40B4-BE49-F238E27FC236}">
                <a16:creationId xmlns:a16="http://schemas.microsoft.com/office/drawing/2014/main" id="{DC4E1C5F-2B05-4BFE-A785-F94B13984C21}"/>
              </a:ext>
            </a:extLst>
          </p:cNvPr>
          <p:cNvSpPr/>
          <p:nvPr/>
        </p:nvSpPr>
        <p:spPr>
          <a:xfrm>
            <a:off x="7190065" y="1964728"/>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27" name="四角形: 角を丸くする 26">
            <a:extLst>
              <a:ext uri="{FF2B5EF4-FFF2-40B4-BE49-F238E27FC236}">
                <a16:creationId xmlns:a16="http://schemas.microsoft.com/office/drawing/2014/main" id="{8CF2E516-E5AF-4F91-B361-C9B5B6D75F1D}"/>
              </a:ext>
            </a:extLst>
          </p:cNvPr>
          <p:cNvSpPr/>
          <p:nvPr/>
        </p:nvSpPr>
        <p:spPr>
          <a:xfrm flipH="1">
            <a:off x="8928100" y="2761751"/>
            <a:ext cx="381000"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B7CC5295-B754-47ED-8F08-E28A36965E78}"/>
              </a:ext>
            </a:extLst>
          </p:cNvPr>
          <p:cNvSpPr/>
          <p:nvPr/>
        </p:nvSpPr>
        <p:spPr>
          <a:xfrm>
            <a:off x="6775538" y="3629025"/>
            <a:ext cx="517551" cy="4140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1B214D6D-21E9-472D-A29A-DCC6D1C088AD}"/>
              </a:ext>
            </a:extLst>
          </p:cNvPr>
          <p:cNvSpPr txBox="1"/>
          <p:nvPr/>
        </p:nvSpPr>
        <p:spPr>
          <a:xfrm>
            <a:off x="7404102" y="6738278"/>
            <a:ext cx="2773868"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後は</a:t>
            </a:r>
            <a:r>
              <a:rPr lang="en-US" altLang="ja-JP" b="1" dirty="0">
                <a:latin typeface="メイリオ" panose="020B0604030504040204" pitchFamily="50" charset="-128"/>
                <a:ea typeface="メイリオ" panose="020B0604030504040204" pitchFamily="50" charset="-128"/>
              </a:rPr>
              <a:t>P6</a:t>
            </a:r>
            <a:r>
              <a:rPr lang="ja-JP" altLang="en-US" b="1" dirty="0">
                <a:latin typeface="メイリオ" panose="020B0604030504040204" pitchFamily="50" charset="-128"/>
                <a:ea typeface="メイリオ" panose="020B0604030504040204" pitchFamily="50" charset="-128"/>
              </a:rPr>
              <a:t>と同じ手順で</a:t>
            </a:r>
          </a:p>
        </p:txBody>
      </p:sp>
      <p:sp>
        <p:nvSpPr>
          <p:cNvPr id="30" name="正方形/長方形 29">
            <a:extLst>
              <a:ext uri="{FF2B5EF4-FFF2-40B4-BE49-F238E27FC236}">
                <a16:creationId xmlns:a16="http://schemas.microsoft.com/office/drawing/2014/main" id="{B7C2D725-9AE3-469D-B62B-8468F73B2046}"/>
              </a:ext>
            </a:extLst>
          </p:cNvPr>
          <p:cNvSpPr/>
          <p:nvPr/>
        </p:nvSpPr>
        <p:spPr>
          <a:xfrm>
            <a:off x="339108" y="1992024"/>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31" name="正方形/長方形 30">
            <a:extLst>
              <a:ext uri="{FF2B5EF4-FFF2-40B4-BE49-F238E27FC236}">
                <a16:creationId xmlns:a16="http://schemas.microsoft.com/office/drawing/2014/main" id="{4D917482-653C-4B6E-8DD7-4D06AD602BEA}"/>
              </a:ext>
            </a:extLst>
          </p:cNvPr>
          <p:cNvSpPr/>
          <p:nvPr/>
        </p:nvSpPr>
        <p:spPr>
          <a:xfrm>
            <a:off x="1704179" y="4396775"/>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2" name="テキスト ボックス 1"/>
          <p:cNvSpPr txBox="1"/>
          <p:nvPr/>
        </p:nvSpPr>
        <p:spPr>
          <a:xfrm>
            <a:off x="8013700" y="3248025"/>
            <a:ext cx="1107996" cy="276999"/>
          </a:xfrm>
          <a:prstGeom prst="rect">
            <a:avLst/>
          </a:prstGeom>
          <a:noFill/>
        </p:spPr>
        <p:txBody>
          <a:bodyPr wrap="none" rtlCol="0">
            <a:spAutoFit/>
          </a:bodyPr>
          <a:lstStyle/>
          <a:p>
            <a:r>
              <a:rPr lang="ja-JP" altLang="en-US" sz="1200" dirty="0">
                <a:solidFill>
                  <a:schemeClr val="bg1"/>
                </a:solidFill>
              </a:rPr>
              <a:t>■　■　■　■</a:t>
            </a:r>
            <a:endParaRPr kumimoji="1" lang="ja-JP" altLang="en-US" sz="1200" dirty="0">
              <a:solidFill>
                <a:schemeClr val="bg1"/>
              </a:solidFill>
            </a:endParaRPr>
          </a:p>
        </p:txBody>
      </p:sp>
      <p:sp>
        <p:nvSpPr>
          <p:cNvPr id="34" name="テキスト ボックス 33"/>
          <p:cNvSpPr txBox="1"/>
          <p:nvPr/>
        </p:nvSpPr>
        <p:spPr>
          <a:xfrm>
            <a:off x="1419304" y="3352026"/>
            <a:ext cx="851515" cy="276999"/>
          </a:xfrm>
          <a:prstGeom prst="rect">
            <a:avLst/>
          </a:prstGeom>
          <a:noFill/>
        </p:spPr>
        <p:txBody>
          <a:bodyPr wrap="none" rtlCol="0">
            <a:spAutoFit/>
          </a:bodyPr>
          <a:lstStyle/>
          <a:p>
            <a:r>
              <a:rPr lang="ja-JP" altLang="en-US" sz="1200" dirty="0">
                <a:solidFill>
                  <a:schemeClr val="bg1"/>
                </a:solidFill>
              </a:rPr>
              <a:t>■　■　■</a:t>
            </a:r>
            <a:endParaRPr kumimoji="1" lang="ja-JP" altLang="en-US" sz="1200" dirty="0">
              <a:solidFill>
                <a:schemeClr val="bg1"/>
              </a:solidFill>
            </a:endParaRPr>
          </a:p>
        </p:txBody>
      </p:sp>
      <p:pic>
        <p:nvPicPr>
          <p:cNvPr id="37" name="図 36">
            <a:extLst>
              <a:ext uri="{FF2B5EF4-FFF2-40B4-BE49-F238E27FC236}">
                <a16:creationId xmlns:a16="http://schemas.microsoft.com/office/drawing/2014/main" id="{2BBE6895-6A4E-48A3-AC52-CE26304B64CF}"/>
              </a:ext>
            </a:extLst>
          </p:cNvPr>
          <p:cNvPicPr>
            <a:picLocks noChangeAspect="1"/>
          </p:cNvPicPr>
          <p:nvPr/>
        </p:nvPicPr>
        <p:blipFill>
          <a:blip r:embed="rId8"/>
          <a:stretch>
            <a:fillRect/>
          </a:stretch>
        </p:blipFill>
        <p:spPr>
          <a:xfrm>
            <a:off x="1782586" y="2914707"/>
            <a:ext cx="562356" cy="536448"/>
          </a:xfrm>
          <a:prstGeom prst="rect">
            <a:avLst/>
          </a:prstGeom>
        </p:spPr>
      </p:pic>
      <p:pic>
        <p:nvPicPr>
          <p:cNvPr id="38" name="図 37">
            <a:extLst>
              <a:ext uri="{FF2B5EF4-FFF2-40B4-BE49-F238E27FC236}">
                <a16:creationId xmlns:a16="http://schemas.microsoft.com/office/drawing/2014/main" id="{C6253116-3FAF-49A1-AEC1-15244F7004CD}"/>
              </a:ext>
            </a:extLst>
          </p:cNvPr>
          <p:cNvPicPr>
            <a:picLocks noChangeAspect="1"/>
          </p:cNvPicPr>
          <p:nvPr/>
        </p:nvPicPr>
        <p:blipFill>
          <a:blip r:embed="rId9"/>
          <a:stretch>
            <a:fillRect/>
          </a:stretch>
        </p:blipFill>
        <p:spPr>
          <a:xfrm>
            <a:off x="1924784" y="3554932"/>
            <a:ext cx="562356" cy="536448"/>
          </a:xfrm>
          <a:prstGeom prst="rect">
            <a:avLst/>
          </a:prstGeom>
        </p:spPr>
      </p:pic>
      <p:pic>
        <p:nvPicPr>
          <p:cNvPr id="39" name="図 38">
            <a:extLst>
              <a:ext uri="{FF2B5EF4-FFF2-40B4-BE49-F238E27FC236}">
                <a16:creationId xmlns:a16="http://schemas.microsoft.com/office/drawing/2014/main" id="{1A892C2D-4313-4B2C-9A69-FBED3961B50A}"/>
              </a:ext>
            </a:extLst>
          </p:cNvPr>
          <p:cNvPicPr>
            <a:picLocks noChangeAspect="1"/>
          </p:cNvPicPr>
          <p:nvPr/>
        </p:nvPicPr>
        <p:blipFill>
          <a:blip r:embed="rId10"/>
          <a:stretch>
            <a:fillRect/>
          </a:stretch>
        </p:blipFill>
        <p:spPr>
          <a:xfrm>
            <a:off x="4054118" y="3393015"/>
            <a:ext cx="562356" cy="536448"/>
          </a:xfrm>
          <a:prstGeom prst="rect">
            <a:avLst/>
          </a:prstGeom>
        </p:spPr>
      </p:pic>
      <p:pic>
        <p:nvPicPr>
          <p:cNvPr id="40" name="図 39">
            <a:extLst>
              <a:ext uri="{FF2B5EF4-FFF2-40B4-BE49-F238E27FC236}">
                <a16:creationId xmlns:a16="http://schemas.microsoft.com/office/drawing/2014/main" id="{2D024517-40A5-4880-B62E-01C7900FC95B}"/>
              </a:ext>
            </a:extLst>
          </p:cNvPr>
          <p:cNvPicPr>
            <a:picLocks noChangeAspect="1"/>
          </p:cNvPicPr>
          <p:nvPr/>
        </p:nvPicPr>
        <p:blipFill>
          <a:blip r:embed="rId11"/>
          <a:stretch>
            <a:fillRect/>
          </a:stretch>
        </p:blipFill>
        <p:spPr>
          <a:xfrm>
            <a:off x="9158764" y="2520627"/>
            <a:ext cx="562356" cy="536448"/>
          </a:xfrm>
          <a:prstGeom prst="rect">
            <a:avLst/>
          </a:prstGeom>
        </p:spPr>
      </p:pic>
    </p:spTree>
    <p:extLst>
      <p:ext uri="{BB962C8B-B14F-4D97-AF65-F5344CB8AC3E}">
        <p14:creationId xmlns:p14="http://schemas.microsoft.com/office/powerpoint/2010/main" val="182783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73400" y="436806"/>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385851" y="759717"/>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a:p>
            <a:endParaRPr kumimoji="0" lang="ja-JP" altLang="en-US" sz="3200" kern="0" dirty="0"/>
          </a:p>
        </p:txBody>
      </p:sp>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393700" y="1495425"/>
            <a:ext cx="9683000" cy="369332"/>
          </a:xfrm>
        </p:spPr>
        <p:txBody>
          <a:bodyPr/>
          <a:lstStyle/>
          <a:p>
            <a:r>
              <a:rPr lang="ja-JP" altLang="en-US" sz="2400" dirty="0"/>
              <a:t>＊表示については各メーカーによって異なります</a:t>
            </a:r>
          </a:p>
        </p:txBody>
      </p:sp>
      <p:sp>
        <p:nvSpPr>
          <p:cNvPr id="18" name="タイトル 9">
            <a:extLst>
              <a:ext uri="{FF2B5EF4-FFF2-40B4-BE49-F238E27FC236}">
                <a16:creationId xmlns:a16="http://schemas.microsoft.com/office/drawing/2014/main" id="{EB934264-2895-467E-B9A6-59F9C8963F51}"/>
              </a:ext>
            </a:extLst>
          </p:cNvPr>
          <p:cNvSpPr txBox="1">
            <a:spLocks/>
          </p:cNvSpPr>
          <p:nvPr/>
        </p:nvSpPr>
        <p:spPr>
          <a:xfrm>
            <a:off x="2527300" y="809625"/>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メールの使い方</a:t>
            </a:r>
          </a:p>
          <a:p>
            <a:r>
              <a:rPr kumimoji="0" lang="en-US" altLang="ja-JP" sz="3200" kern="0" dirty="0"/>
              <a:t>Gmail</a:t>
            </a:r>
            <a:r>
              <a:rPr kumimoji="0" lang="ja-JP" altLang="en-US" sz="3200" kern="0" dirty="0"/>
              <a:t>で受信したメールを読む</a:t>
            </a:r>
          </a:p>
        </p:txBody>
      </p:sp>
      <p:pic>
        <p:nvPicPr>
          <p:cNvPr id="19" name="図 18">
            <a:extLst>
              <a:ext uri="{FF2B5EF4-FFF2-40B4-BE49-F238E27FC236}">
                <a16:creationId xmlns:a16="http://schemas.microsoft.com/office/drawing/2014/main" id="{A257FC57-BA01-42A6-A289-B9A24B69F1F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6660" y="2682610"/>
            <a:ext cx="2329815" cy="4051935"/>
          </a:xfrm>
          <a:prstGeom prst="rect">
            <a:avLst/>
          </a:prstGeom>
          <a:noFill/>
          <a:ln>
            <a:solidFill>
              <a:schemeClr val="tx2"/>
            </a:solidFill>
          </a:ln>
        </p:spPr>
      </p:pic>
      <p:pic>
        <p:nvPicPr>
          <p:cNvPr id="20" name="図 19">
            <a:extLst>
              <a:ext uri="{FF2B5EF4-FFF2-40B4-BE49-F238E27FC236}">
                <a16:creationId xmlns:a16="http://schemas.microsoft.com/office/drawing/2014/main" id="{8377FA25-A96A-41D8-95AC-802A5EF96C60}"/>
              </a:ext>
            </a:extLst>
          </p:cNvPr>
          <p:cNvPicPr/>
          <p:nvPr/>
        </p:nvPicPr>
        <p:blipFill rotWithShape="1">
          <a:blip r:embed="rId4"/>
          <a:srcRect b="7739"/>
          <a:stretch/>
        </p:blipFill>
        <p:spPr bwMode="auto">
          <a:xfrm>
            <a:off x="7386429" y="2686428"/>
            <a:ext cx="2455545" cy="4044298"/>
          </a:xfrm>
          <a:prstGeom prst="rect">
            <a:avLst/>
          </a:prstGeom>
          <a:ln w="9525" cap="flat" cmpd="sng" algn="ctr">
            <a:solidFill>
              <a:srgbClr val="44546A"/>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23" name="テキスト ボックス 22">
            <a:extLst>
              <a:ext uri="{FF2B5EF4-FFF2-40B4-BE49-F238E27FC236}">
                <a16:creationId xmlns:a16="http://schemas.microsoft.com/office/drawing/2014/main" id="{9129414B-CA6E-45A4-8510-F92AC1ACBDD5}"/>
              </a:ext>
            </a:extLst>
          </p:cNvPr>
          <p:cNvSpPr txBox="1"/>
          <p:nvPr/>
        </p:nvSpPr>
        <p:spPr>
          <a:xfrm>
            <a:off x="916683" y="1969337"/>
            <a:ext cx="2873240"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「メールを検索」の左の</a:t>
            </a:r>
          </a:p>
          <a:p>
            <a:r>
              <a:rPr lang="ja-JP" altLang="en-US" b="1" dirty="0">
                <a:latin typeface="メイリオ" panose="020B0604030504040204" pitchFamily="50" charset="-128"/>
                <a:ea typeface="メイリオ" panose="020B0604030504040204" pitchFamily="50" charset="-128"/>
              </a:rPr>
              <a:t>  アイコンをタップ</a:t>
            </a:r>
          </a:p>
        </p:txBody>
      </p:sp>
      <p:pic>
        <p:nvPicPr>
          <p:cNvPr id="24" name="図 23">
            <a:extLst>
              <a:ext uri="{FF2B5EF4-FFF2-40B4-BE49-F238E27FC236}">
                <a16:creationId xmlns:a16="http://schemas.microsoft.com/office/drawing/2014/main" id="{ED4216A8-0297-40C0-8882-FDCFE12E079C}"/>
              </a:ext>
            </a:extLst>
          </p:cNvPr>
          <p:cNvPicPr>
            <a:picLocks noChangeAspect="1"/>
          </p:cNvPicPr>
          <p:nvPr/>
        </p:nvPicPr>
        <p:blipFill>
          <a:blip r:embed="rId5"/>
          <a:stretch>
            <a:fillRect/>
          </a:stretch>
        </p:blipFill>
        <p:spPr>
          <a:xfrm>
            <a:off x="1102513" y="2749144"/>
            <a:ext cx="1951712" cy="407356"/>
          </a:xfrm>
          <a:prstGeom prst="rect">
            <a:avLst/>
          </a:prstGeom>
        </p:spPr>
      </p:pic>
      <p:pic>
        <p:nvPicPr>
          <p:cNvPr id="26" name="図 25">
            <a:extLst>
              <a:ext uri="{FF2B5EF4-FFF2-40B4-BE49-F238E27FC236}">
                <a16:creationId xmlns:a16="http://schemas.microsoft.com/office/drawing/2014/main" id="{DB877AB6-5244-42DE-9385-D36218AA7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6978" y="3338813"/>
            <a:ext cx="1723803" cy="3447606"/>
          </a:xfrm>
          <a:prstGeom prst="rect">
            <a:avLst/>
          </a:prstGeom>
          <a:ln>
            <a:solidFill>
              <a:schemeClr val="tx1"/>
            </a:solidFill>
          </a:ln>
        </p:spPr>
      </p:pic>
      <p:sp>
        <p:nvSpPr>
          <p:cNvPr id="27" name="四角形: 角を丸くする 26">
            <a:extLst>
              <a:ext uri="{FF2B5EF4-FFF2-40B4-BE49-F238E27FC236}">
                <a16:creationId xmlns:a16="http://schemas.microsoft.com/office/drawing/2014/main" id="{E228D7B2-2148-472D-B8BD-F9D8F453A901}"/>
              </a:ext>
            </a:extLst>
          </p:cNvPr>
          <p:cNvSpPr/>
          <p:nvPr/>
        </p:nvSpPr>
        <p:spPr>
          <a:xfrm>
            <a:off x="1131437" y="2767921"/>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3A235890-25B4-4CD3-9855-BF42A52A2795}"/>
              </a:ext>
            </a:extLst>
          </p:cNvPr>
          <p:cNvSpPr/>
          <p:nvPr/>
        </p:nvSpPr>
        <p:spPr>
          <a:xfrm>
            <a:off x="1197203" y="3666121"/>
            <a:ext cx="1723803" cy="37727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5643F913-60CA-4508-8526-A916EA49B3C6}"/>
              </a:ext>
            </a:extLst>
          </p:cNvPr>
          <p:cNvCxnSpPr>
            <a:cxnSpLocks/>
          </p:cNvCxnSpPr>
          <p:nvPr/>
        </p:nvCxnSpPr>
        <p:spPr>
          <a:xfrm>
            <a:off x="1632687" y="3202844"/>
            <a:ext cx="0" cy="3772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A7FD9122-5D6F-4F4A-8E0E-D53910F7249C}"/>
              </a:ext>
            </a:extLst>
          </p:cNvPr>
          <p:cNvSpPr txBox="1"/>
          <p:nvPr/>
        </p:nvSpPr>
        <p:spPr>
          <a:xfrm>
            <a:off x="910946" y="4279526"/>
            <a:ext cx="2743200" cy="646331"/>
          </a:xfrm>
          <a:prstGeom prst="rect">
            <a:avLst/>
          </a:prstGeom>
          <a:solidFill>
            <a:schemeClr val="bg1"/>
          </a:solidFill>
        </p:spPr>
        <p:txBody>
          <a:bodyPr wrap="square">
            <a:spAutoFit/>
          </a:bodyPr>
          <a:lstStyle/>
          <a:p>
            <a:r>
              <a:rPr lang="ja-JP" altLang="en-US" b="1" dirty="0">
                <a:latin typeface="メイリオ" panose="020B0604030504040204" pitchFamily="50" charset="-128"/>
                <a:ea typeface="メイリオ" panose="020B0604030504040204" pitchFamily="50" charset="-128"/>
              </a:rPr>
              <a:t>「すべての受信トレイ」</a:t>
            </a:r>
          </a:p>
          <a:p>
            <a:r>
              <a:rPr lang="ja-JP" altLang="en-US" b="1" dirty="0">
                <a:latin typeface="メイリオ" panose="020B0604030504040204" pitchFamily="50" charset="-128"/>
                <a:ea typeface="メイリオ" panose="020B0604030504040204" pitchFamily="50" charset="-128"/>
              </a:rPr>
              <a:t>をタップ</a:t>
            </a:r>
          </a:p>
        </p:txBody>
      </p:sp>
      <p:sp>
        <p:nvSpPr>
          <p:cNvPr id="34" name="矢印: 右 33">
            <a:extLst>
              <a:ext uri="{FF2B5EF4-FFF2-40B4-BE49-F238E27FC236}">
                <a16:creationId xmlns:a16="http://schemas.microsoft.com/office/drawing/2014/main" id="{D987328F-762D-443E-99DA-0022C9FFB6DD}"/>
              </a:ext>
            </a:extLst>
          </p:cNvPr>
          <p:cNvSpPr/>
          <p:nvPr/>
        </p:nvSpPr>
        <p:spPr>
          <a:xfrm>
            <a:off x="3219856" y="4695825"/>
            <a:ext cx="623073" cy="4140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DEF76300-8EBC-4D8E-919D-4947A1BAAD46}"/>
              </a:ext>
            </a:extLst>
          </p:cNvPr>
          <p:cNvSpPr/>
          <p:nvPr/>
        </p:nvSpPr>
        <p:spPr>
          <a:xfrm>
            <a:off x="537555" y="2007217"/>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36" name="正方形/長方形 35">
            <a:extLst>
              <a:ext uri="{FF2B5EF4-FFF2-40B4-BE49-F238E27FC236}">
                <a16:creationId xmlns:a16="http://schemas.microsoft.com/office/drawing/2014/main" id="{F4F815F0-73B2-4CD9-8915-295231214147}"/>
              </a:ext>
            </a:extLst>
          </p:cNvPr>
          <p:cNvSpPr/>
          <p:nvPr/>
        </p:nvSpPr>
        <p:spPr>
          <a:xfrm>
            <a:off x="534297" y="4263450"/>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37" name="四角形: 角を丸くする 36">
            <a:extLst>
              <a:ext uri="{FF2B5EF4-FFF2-40B4-BE49-F238E27FC236}">
                <a16:creationId xmlns:a16="http://schemas.microsoft.com/office/drawing/2014/main" id="{E08AF784-D4FA-4496-BB28-BC66D6FE4EC8}"/>
              </a:ext>
            </a:extLst>
          </p:cNvPr>
          <p:cNvSpPr/>
          <p:nvPr/>
        </p:nvSpPr>
        <p:spPr>
          <a:xfrm>
            <a:off x="4129167" y="3287475"/>
            <a:ext cx="2316736" cy="75827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13DD0212-F335-4342-8947-1042A58F4FF6}"/>
              </a:ext>
            </a:extLst>
          </p:cNvPr>
          <p:cNvSpPr txBox="1"/>
          <p:nvPr/>
        </p:nvSpPr>
        <p:spPr>
          <a:xfrm>
            <a:off x="4500540" y="1969337"/>
            <a:ext cx="2873240"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読みたいメールを</a:t>
            </a:r>
          </a:p>
          <a:p>
            <a:r>
              <a:rPr lang="ja-JP" altLang="en-US" b="1" dirty="0">
                <a:latin typeface="メイリオ" panose="020B0604030504040204" pitchFamily="50" charset="-128"/>
                <a:ea typeface="メイリオ" panose="020B0604030504040204" pitchFamily="50" charset="-128"/>
              </a:rPr>
              <a:t>見つけてタップ</a:t>
            </a:r>
          </a:p>
        </p:txBody>
      </p:sp>
      <p:sp>
        <p:nvSpPr>
          <p:cNvPr id="40" name="正方形/長方形 39">
            <a:extLst>
              <a:ext uri="{FF2B5EF4-FFF2-40B4-BE49-F238E27FC236}">
                <a16:creationId xmlns:a16="http://schemas.microsoft.com/office/drawing/2014/main" id="{FD31473E-E7F1-4A2E-A08C-23FCDC8047FA}"/>
              </a:ext>
            </a:extLst>
          </p:cNvPr>
          <p:cNvSpPr/>
          <p:nvPr/>
        </p:nvSpPr>
        <p:spPr>
          <a:xfrm>
            <a:off x="3989665" y="2007217"/>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pic>
        <p:nvPicPr>
          <p:cNvPr id="44" name="Picture 4" descr="人差し指を立てた手のイラスト（甲）">
            <a:extLst>
              <a:ext uri="{FF2B5EF4-FFF2-40B4-BE49-F238E27FC236}">
                <a16:creationId xmlns:a16="http://schemas.microsoft.com/office/drawing/2014/main" id="{4B542A5E-D3CF-42E9-8608-3762B749E1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245759">
            <a:off x="5220856" y="3726968"/>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47" name="矢印: 右 46">
            <a:extLst>
              <a:ext uri="{FF2B5EF4-FFF2-40B4-BE49-F238E27FC236}">
                <a16:creationId xmlns:a16="http://schemas.microsoft.com/office/drawing/2014/main" id="{BB48DB9C-54FF-4CEB-B9FB-39E653B56044}"/>
              </a:ext>
            </a:extLst>
          </p:cNvPr>
          <p:cNvSpPr/>
          <p:nvPr/>
        </p:nvSpPr>
        <p:spPr>
          <a:xfrm>
            <a:off x="6642100" y="4695825"/>
            <a:ext cx="623073" cy="4140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23442925-B28A-44F2-9C3F-E8AA95ACB162}"/>
              </a:ext>
            </a:extLst>
          </p:cNvPr>
          <p:cNvSpPr txBox="1"/>
          <p:nvPr/>
        </p:nvSpPr>
        <p:spPr>
          <a:xfrm>
            <a:off x="7820160" y="2090926"/>
            <a:ext cx="2873240"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本文が表示されます</a:t>
            </a:r>
          </a:p>
        </p:txBody>
      </p:sp>
      <p:sp>
        <p:nvSpPr>
          <p:cNvPr id="49" name="Title 1">
            <a:extLst>
              <a:ext uri="{FF2B5EF4-FFF2-40B4-BE49-F238E27FC236}">
                <a16:creationId xmlns:a16="http://schemas.microsoft.com/office/drawing/2014/main" id="{D3B3403F-A59A-4273-96DC-64FED7BF3E06}"/>
              </a:ext>
            </a:extLst>
          </p:cNvPr>
          <p:cNvSpPr txBox="1">
            <a:spLocks/>
          </p:cNvSpPr>
          <p:nvPr/>
        </p:nvSpPr>
        <p:spPr>
          <a:xfrm>
            <a:off x="867357" y="605239"/>
            <a:ext cx="1518494" cy="595500"/>
          </a:xfrm>
          <a:prstGeom prst="rect">
            <a:avLst/>
          </a:prstGeom>
        </p:spPr>
        <p:txBody>
          <a:bodyPr vert="horz" lIns="100838" tIns="50419" rIns="100838" bIns="50419"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970" dirty="0"/>
              <a:t>２</a:t>
            </a:r>
            <a:r>
              <a:rPr lang="en-US" altLang="ja-JP" sz="3970" dirty="0"/>
              <a:t>-</a:t>
            </a:r>
            <a:r>
              <a:rPr lang="ja-JP" altLang="en-US" sz="3970" dirty="0"/>
              <a:t>Ｅ</a:t>
            </a:r>
            <a:endParaRPr lang="en-US" sz="3970" dirty="0"/>
          </a:p>
        </p:txBody>
      </p:sp>
      <p:sp>
        <p:nvSpPr>
          <p:cNvPr id="28" name="正方形/長方形 27">
            <a:extLst>
              <a:ext uri="{FF2B5EF4-FFF2-40B4-BE49-F238E27FC236}">
                <a16:creationId xmlns:a16="http://schemas.microsoft.com/office/drawing/2014/main" id="{A14C25DE-C916-459F-A5A5-D9BB93340099}"/>
              </a:ext>
            </a:extLst>
          </p:cNvPr>
          <p:cNvSpPr/>
          <p:nvPr/>
        </p:nvSpPr>
        <p:spPr>
          <a:xfrm>
            <a:off x="7342465" y="2018394"/>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pic>
        <p:nvPicPr>
          <p:cNvPr id="31" name="図 30">
            <a:extLst>
              <a:ext uri="{FF2B5EF4-FFF2-40B4-BE49-F238E27FC236}">
                <a16:creationId xmlns:a16="http://schemas.microsoft.com/office/drawing/2014/main" id="{A0A1A1DC-E2A3-49C5-BDFD-DEEE45901913}"/>
              </a:ext>
            </a:extLst>
          </p:cNvPr>
          <p:cNvPicPr>
            <a:picLocks noChangeAspect="1"/>
          </p:cNvPicPr>
          <p:nvPr/>
        </p:nvPicPr>
        <p:blipFill>
          <a:blip r:embed="rId8"/>
          <a:stretch>
            <a:fillRect/>
          </a:stretch>
        </p:blipFill>
        <p:spPr>
          <a:xfrm>
            <a:off x="698500" y="2787777"/>
            <a:ext cx="562356" cy="536448"/>
          </a:xfrm>
          <a:prstGeom prst="rect">
            <a:avLst/>
          </a:prstGeom>
        </p:spPr>
      </p:pic>
      <p:pic>
        <p:nvPicPr>
          <p:cNvPr id="39" name="図 38">
            <a:extLst>
              <a:ext uri="{FF2B5EF4-FFF2-40B4-BE49-F238E27FC236}">
                <a16:creationId xmlns:a16="http://schemas.microsoft.com/office/drawing/2014/main" id="{0D3A067F-7AA6-4F16-8DDD-BEA6C5D21D56}"/>
              </a:ext>
            </a:extLst>
          </p:cNvPr>
          <p:cNvPicPr>
            <a:picLocks noChangeAspect="1"/>
          </p:cNvPicPr>
          <p:nvPr/>
        </p:nvPicPr>
        <p:blipFill>
          <a:blip r:embed="rId9"/>
          <a:stretch>
            <a:fillRect/>
          </a:stretch>
        </p:blipFill>
        <p:spPr>
          <a:xfrm>
            <a:off x="2788149" y="3686630"/>
            <a:ext cx="562356" cy="536448"/>
          </a:xfrm>
          <a:prstGeom prst="rect">
            <a:avLst/>
          </a:prstGeom>
        </p:spPr>
      </p:pic>
      <p:pic>
        <p:nvPicPr>
          <p:cNvPr id="41" name="図 40">
            <a:extLst>
              <a:ext uri="{FF2B5EF4-FFF2-40B4-BE49-F238E27FC236}">
                <a16:creationId xmlns:a16="http://schemas.microsoft.com/office/drawing/2014/main" id="{2969F04C-31B4-45C0-9D50-E7853DF5C4D5}"/>
              </a:ext>
            </a:extLst>
          </p:cNvPr>
          <p:cNvPicPr>
            <a:picLocks noChangeAspect="1"/>
          </p:cNvPicPr>
          <p:nvPr/>
        </p:nvPicPr>
        <p:blipFill>
          <a:blip r:embed="rId10"/>
          <a:stretch>
            <a:fillRect/>
          </a:stretch>
        </p:blipFill>
        <p:spPr>
          <a:xfrm>
            <a:off x="3691881" y="3095962"/>
            <a:ext cx="562356" cy="536448"/>
          </a:xfrm>
          <a:prstGeom prst="rect">
            <a:avLst/>
          </a:prstGeom>
        </p:spPr>
      </p:pic>
      <p:pic>
        <p:nvPicPr>
          <p:cNvPr id="42" name="図 41">
            <a:extLst>
              <a:ext uri="{FF2B5EF4-FFF2-40B4-BE49-F238E27FC236}">
                <a16:creationId xmlns:a16="http://schemas.microsoft.com/office/drawing/2014/main" id="{6E241821-BCF2-4B94-B78D-9F86ABA84759}"/>
              </a:ext>
            </a:extLst>
          </p:cNvPr>
          <p:cNvPicPr>
            <a:picLocks noChangeAspect="1"/>
          </p:cNvPicPr>
          <p:nvPr/>
        </p:nvPicPr>
        <p:blipFill>
          <a:blip r:embed="rId11"/>
          <a:stretch>
            <a:fillRect/>
          </a:stretch>
        </p:blipFill>
        <p:spPr>
          <a:xfrm>
            <a:off x="7008033" y="2802365"/>
            <a:ext cx="562356" cy="536448"/>
          </a:xfrm>
          <a:prstGeom prst="rect">
            <a:avLst/>
          </a:prstGeom>
        </p:spPr>
      </p:pic>
    </p:spTree>
    <p:extLst>
      <p:ext uri="{BB962C8B-B14F-4D97-AF65-F5344CB8AC3E}">
        <p14:creationId xmlns:p14="http://schemas.microsoft.com/office/powerpoint/2010/main" val="191974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73400" y="436806"/>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385851" y="759717"/>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7357" y="605239"/>
            <a:ext cx="1518494" cy="595500"/>
          </a:xfrm>
          <a:prstGeom prst="rect">
            <a:avLst/>
          </a:prstGeom>
        </p:spPr>
        <p:txBody>
          <a:bodyPr vert="horz" lIns="100838" tIns="50419" rIns="100838" bIns="50419"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970" dirty="0"/>
              <a:t>２</a:t>
            </a:r>
            <a:r>
              <a:rPr lang="en-US" altLang="ja-JP" sz="3970" dirty="0"/>
              <a:t>-</a:t>
            </a:r>
            <a:r>
              <a:rPr lang="ja-JP" altLang="en-US" sz="3970" dirty="0"/>
              <a:t>Ｆ</a:t>
            </a:r>
            <a:endParaRPr lang="en-US" sz="3970" dirty="0"/>
          </a:p>
        </p:txBody>
      </p:sp>
      <p:sp>
        <p:nvSpPr>
          <p:cNvPr id="21" name="タイトル 9">
            <a:extLst>
              <a:ext uri="{FF2B5EF4-FFF2-40B4-BE49-F238E27FC236}">
                <a16:creationId xmlns:a16="http://schemas.microsoft.com/office/drawing/2014/main" id="{A07658F9-8BFD-4B7B-82C8-9612A64B8FF7}"/>
              </a:ext>
            </a:extLst>
          </p:cNvPr>
          <p:cNvSpPr txBox="1">
            <a:spLocks/>
          </p:cNvSpPr>
          <p:nvPr/>
        </p:nvSpPr>
        <p:spPr>
          <a:xfrm>
            <a:off x="2679700" y="733425"/>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メールの使い方</a:t>
            </a:r>
          </a:p>
          <a:p>
            <a:r>
              <a:rPr kumimoji="0" lang="ja-JP" altLang="en-US" sz="3200" kern="0" dirty="0"/>
              <a:t>フィッシングメールにご用心</a:t>
            </a:r>
          </a:p>
        </p:txBody>
      </p:sp>
      <p:sp>
        <p:nvSpPr>
          <p:cNvPr id="3" name="テキスト ボックス 2"/>
          <p:cNvSpPr txBox="1"/>
          <p:nvPr/>
        </p:nvSpPr>
        <p:spPr>
          <a:xfrm>
            <a:off x="622300" y="2135326"/>
            <a:ext cx="9448800" cy="3170099"/>
          </a:xfrm>
          <a:prstGeom prst="rect">
            <a:avLst/>
          </a:prstGeom>
          <a:noFill/>
        </p:spPr>
        <p:txBody>
          <a:bodyPr wrap="square" rtlCol="0">
            <a:spAutoFit/>
          </a:bodyPr>
          <a:lstStyle/>
          <a:p>
            <a:pPr marL="342900" indent="-342900">
              <a:buFont typeface="Wingdings" panose="05000000000000000000" pitchFamily="2" charset="2"/>
              <a:buChar char="ü"/>
            </a:pPr>
            <a:r>
              <a:rPr lang="ja-JP" altLang="en-US" sz="2000" b="1" dirty="0">
                <a:latin typeface="メイリオ" panose="020B0604030504040204" pitchFamily="50" charset="-128"/>
                <a:ea typeface="メイリオ" panose="020B0604030504040204" pitchFamily="50" charset="-128"/>
              </a:rPr>
              <a:t>メールやメッセージに添付されたファイルや</a:t>
            </a:r>
            <a:r>
              <a:rPr lang="en-US" altLang="ja-JP" sz="2000" b="1" dirty="0">
                <a:latin typeface="メイリオ" panose="020B0604030504040204" pitchFamily="50" charset="-128"/>
                <a:ea typeface="メイリオ" panose="020B0604030504040204" pitchFamily="50" charset="-128"/>
              </a:rPr>
              <a:t>URL</a:t>
            </a:r>
            <a:r>
              <a:rPr lang="ja-JP" altLang="en-US" sz="2000" b="1" dirty="0">
                <a:latin typeface="メイリオ" panose="020B0604030504040204" pitchFamily="50" charset="-128"/>
                <a:ea typeface="メイリオ" panose="020B0604030504040204" pitchFamily="50" charset="-128"/>
              </a:rPr>
              <a:t>を開く場合はくれぐれも、</a:t>
            </a:r>
          </a:p>
          <a:p>
            <a:r>
              <a:rPr lang="ja-JP" altLang="en-US" sz="2000" b="1" dirty="0">
                <a:solidFill>
                  <a:srgbClr val="FF0000"/>
                </a:solidFill>
                <a:latin typeface="メイリオ" panose="020B0604030504040204" pitchFamily="50" charset="-128"/>
                <a:ea typeface="メイリオ" panose="020B0604030504040204" pitchFamily="50" charset="-128"/>
              </a:rPr>
              <a:t>　 フィッシングメール</a:t>
            </a:r>
            <a:r>
              <a:rPr lang="ja-JP" altLang="en-US" sz="2000" b="1" dirty="0">
                <a:latin typeface="メイリオ" panose="020B0604030504040204" pitchFamily="50" charset="-128"/>
                <a:ea typeface="メイリオ" panose="020B0604030504040204" pitchFamily="50" charset="-128"/>
              </a:rPr>
              <a:t> にご用心！ </a:t>
            </a:r>
          </a:p>
          <a:p>
            <a:pPr marL="342900" indent="-342900">
              <a:buFont typeface="Wingdings" panose="05000000000000000000" pitchFamily="2" charset="2"/>
              <a:buChar char="ü"/>
            </a:pPr>
            <a:endParaRPr lang="ja-JP" altLang="en-US" sz="20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000" b="1" dirty="0">
                <a:latin typeface="メイリオ" panose="020B0604030504040204" pitchFamily="50" charset="-128"/>
                <a:ea typeface="メイリオ" panose="020B0604030504040204" pitchFamily="50" charset="-128"/>
              </a:rPr>
              <a:t>ショップやメーカーの公式サイトからのメールになりすまして、 メール内の</a:t>
            </a:r>
            <a:r>
              <a:rPr lang="en-US" altLang="ja-JP" sz="2000" b="1" dirty="0">
                <a:latin typeface="メイリオ" panose="020B0604030504040204" pitchFamily="50" charset="-128"/>
                <a:ea typeface="メイリオ" panose="020B0604030504040204" pitchFamily="50" charset="-128"/>
              </a:rPr>
              <a:t>URL</a:t>
            </a:r>
            <a:r>
              <a:rPr lang="ja-JP" altLang="en-US" sz="2000" b="1" dirty="0">
                <a:latin typeface="メイリオ" panose="020B0604030504040204" pitchFamily="50" charset="-128"/>
                <a:ea typeface="メイリオ" panose="020B0604030504040204" pitchFamily="50" charset="-128"/>
              </a:rPr>
              <a:t>から偽のサイトに誘導し、そこでユーザー</a:t>
            </a:r>
            <a:r>
              <a:rPr lang="en-US" altLang="ja-JP" sz="2000" b="1" dirty="0">
                <a:latin typeface="メイリオ" panose="020B0604030504040204" pitchFamily="50" charset="-128"/>
                <a:ea typeface="メイリオ" panose="020B0604030504040204" pitchFamily="50" charset="-128"/>
              </a:rPr>
              <a:t>ID  </a:t>
            </a:r>
            <a:r>
              <a:rPr lang="ja-JP" altLang="en-US" sz="2000" b="1" dirty="0">
                <a:latin typeface="メイリオ" panose="020B0604030504040204" pitchFamily="50" charset="-128"/>
                <a:ea typeface="メイリオ" panose="020B0604030504040204" pitchFamily="50" charset="-128"/>
              </a:rPr>
              <a:t>やパスワード、クレジットカードなどの情報を入力させて盗み取ろうとする詐欺メールをフィッシングメールと呼びます。</a:t>
            </a:r>
            <a:endParaRPr lang="en-US" altLang="ja-JP" sz="20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endParaRPr kumimoji="1" lang="en-US" altLang="ja-JP" sz="20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000" b="1" dirty="0">
                <a:latin typeface="メイリオ" panose="020B0604030504040204" pitchFamily="50" charset="-128"/>
                <a:ea typeface="メイリオ" panose="020B0604030504040204" pitchFamily="50" charset="-128"/>
              </a:rPr>
              <a:t>「還付金があります、また、お金あげます」などの儲け話のようなメールは、</a:t>
            </a:r>
            <a:endParaRPr lang="en-US" altLang="ja-JP" sz="2000" b="1" dirty="0">
              <a:latin typeface="メイリオ" panose="020B0604030504040204" pitchFamily="50" charset="-128"/>
              <a:ea typeface="メイリオ" panose="020B0604030504040204" pitchFamily="50" charset="-128"/>
            </a:endParaRPr>
          </a:p>
          <a:p>
            <a:r>
              <a:rPr kumimoji="1" lang="ja-JP" altLang="en-US" sz="2000" b="1" dirty="0">
                <a:solidFill>
                  <a:srgbClr val="FF0000"/>
                </a:solidFill>
                <a:latin typeface="メイリオ" panose="020B0604030504040204" pitchFamily="50" charset="-128"/>
                <a:ea typeface="メイリオ" panose="020B0604030504040204" pitchFamily="50" charset="-128"/>
              </a:rPr>
              <a:t>    ほぼ詐欺</a:t>
            </a:r>
            <a:r>
              <a:rPr lang="ja-JP" altLang="en-US" sz="2000" b="1" dirty="0">
                <a:solidFill>
                  <a:srgbClr val="FF0000"/>
                </a:solidFill>
                <a:latin typeface="メイリオ" panose="020B0604030504040204" pitchFamily="50" charset="-128"/>
                <a:ea typeface="メイリオ" panose="020B0604030504040204" pitchFamily="50" charset="-128"/>
              </a:rPr>
              <a:t>メールです。</a:t>
            </a:r>
            <a:r>
              <a:rPr lang="ja-JP" altLang="en-US" sz="2000" b="1" dirty="0">
                <a:latin typeface="メイリオ" panose="020B0604030504040204" pitchFamily="50" charset="-128"/>
                <a:ea typeface="メイリオ" panose="020B0604030504040204" pitchFamily="50" charset="-128"/>
              </a:rPr>
              <a:t>このようなメールにもご注意ください。</a:t>
            </a:r>
            <a:endParaRPr kumimoji="1" lang="ja-JP" altLang="en-US" sz="2000" b="1" dirty="0">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7937500" y="5305425"/>
            <a:ext cx="1752600" cy="1714500"/>
            <a:chOff x="5727700" y="5266074"/>
            <a:chExt cx="1752600" cy="1714500"/>
          </a:xfrm>
        </p:grpSpPr>
        <p:sp>
          <p:nvSpPr>
            <p:cNvPr id="2" name="正方形/長方形 1"/>
            <p:cNvSpPr/>
            <p:nvPr/>
          </p:nvSpPr>
          <p:spPr>
            <a:xfrm>
              <a:off x="5727700" y="5266074"/>
              <a:ext cx="17526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0" name="Picture 2" descr="フィッシングサイトのイラスト">
              <a:extLst>
                <a:ext uri="{FF2B5EF4-FFF2-40B4-BE49-F238E27FC236}">
                  <a16:creationId xmlns:a16="http://schemas.microsoft.com/office/drawing/2014/main" id="{2A2214E8-2234-45E0-84E0-B275B455C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0" y="5266074"/>
              <a:ext cx="1714500" cy="1714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7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46461" y="1567034"/>
            <a:ext cx="8216639" cy="4991751"/>
          </a:xfrm>
          <a:prstGeom prst="rect">
            <a:avLst/>
          </a:prstGeom>
          <a:noFill/>
        </p:spPr>
        <p:txBody>
          <a:bodyPr wrap="square" rtlCol="0">
            <a:spAutoFit/>
          </a:bodyPr>
          <a:lstStyle/>
          <a:p>
            <a:pPr>
              <a:lnSpc>
                <a:spcPts val="3500"/>
              </a:lnSpc>
            </a:pPr>
            <a:r>
              <a:rPr lang="ja-JP" altLang="en-US" sz="2800" b="1" dirty="0">
                <a:solidFill>
                  <a:srgbClr val="009650"/>
                </a:solidFill>
                <a:latin typeface="Meiryo" charset="-128"/>
                <a:ea typeface="Meiryo" charset="-128"/>
                <a:cs typeface="Meiryo" charset="-128"/>
              </a:rPr>
              <a:t>１．文字入力の仕方</a:t>
            </a:r>
            <a:endParaRPr lang="en-US" altLang="ja-JP" sz="2800" b="1" dirty="0">
              <a:solidFill>
                <a:srgbClr val="009650"/>
              </a:solidFill>
              <a:latin typeface="Meiryo" charset="-128"/>
              <a:ea typeface="Meiryo" charset="-128"/>
              <a:cs typeface="Meiryo" charset="-128"/>
            </a:endParaRPr>
          </a:p>
          <a:p>
            <a:pPr>
              <a:lnSpc>
                <a:spcPts val="3500"/>
              </a:lnSpc>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－Ａ 文字入力の仕方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4</a:t>
            </a:r>
          </a:p>
          <a:p>
            <a:pPr>
              <a:lnSpc>
                <a:spcPts val="3500"/>
              </a:lnSpc>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－Ｂ キーボードの切替え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5</a:t>
            </a:r>
            <a:endParaRPr lang="ja-JP" altLang="en-US" sz="2400" b="1" dirty="0">
              <a:latin typeface="Meiryo" charset="-128"/>
              <a:ea typeface="Meiryo" charset="-128"/>
              <a:cs typeface="Meiryo" charset="-128"/>
            </a:endParaRPr>
          </a:p>
          <a:p>
            <a:endParaRPr lang="en-US" altLang="ja-JP" sz="2800" b="1" dirty="0">
              <a:solidFill>
                <a:srgbClr val="009650"/>
              </a:solidFill>
              <a:latin typeface="Meiryo" charset="-128"/>
              <a:ea typeface="Meiryo" charset="-128"/>
              <a:cs typeface="Meiryo" charset="-128"/>
            </a:endParaRPr>
          </a:p>
          <a:p>
            <a:pPr>
              <a:lnSpc>
                <a:spcPts val="3500"/>
              </a:lnSpc>
            </a:pPr>
            <a:r>
              <a:rPr lang="ja-JP" altLang="en-US" sz="2800" b="1" dirty="0">
                <a:solidFill>
                  <a:srgbClr val="009650"/>
                </a:solidFill>
                <a:latin typeface="Meiryo" charset="-128"/>
                <a:ea typeface="Meiryo" charset="-128"/>
                <a:cs typeface="Meiryo" charset="-128"/>
              </a:rPr>
              <a:t>２．メールの使い方</a:t>
            </a:r>
            <a:endParaRPr lang="en-US" altLang="ja-JP" sz="2800" b="1" dirty="0">
              <a:solidFill>
                <a:srgbClr val="009650"/>
              </a:solidFill>
              <a:latin typeface="Meiryo" charset="-128"/>
              <a:ea typeface="Meiryo" charset="-128"/>
              <a:cs typeface="Meiryo" charset="-128"/>
            </a:endParaRPr>
          </a:p>
          <a:p>
            <a:pPr>
              <a:lnSpc>
                <a:spcPts val="3500"/>
              </a:lnSpc>
            </a:pPr>
            <a:r>
              <a:rPr lang="ja-JP" altLang="en-US" sz="2400" b="1" dirty="0">
                <a:latin typeface="Meiryo" charset="-128"/>
                <a:ea typeface="Meiryo" charset="-128"/>
                <a:cs typeface="Meiryo" charset="-128"/>
              </a:rPr>
              <a:t>２－Ａ </a:t>
            </a:r>
            <a:r>
              <a:rPr lang="en-US" altLang="ja-JP" sz="2400" b="1" dirty="0">
                <a:latin typeface="Meiryo" charset="-128"/>
                <a:ea typeface="Meiryo" charset="-128"/>
                <a:cs typeface="Meiryo" charset="-128"/>
              </a:rPr>
              <a:t>Gmail</a:t>
            </a:r>
            <a:r>
              <a:rPr lang="ja-JP" altLang="en-US" sz="2400" b="1" dirty="0">
                <a:latin typeface="Meiryo" charset="-128"/>
                <a:ea typeface="Meiryo" charset="-128"/>
                <a:cs typeface="Meiryo" charset="-128"/>
              </a:rPr>
              <a:t>の特徴とメリット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7</a:t>
            </a:r>
          </a:p>
          <a:p>
            <a:pPr>
              <a:lnSpc>
                <a:spcPts val="3500"/>
              </a:lnSpc>
            </a:pPr>
            <a:r>
              <a:rPr lang="ja-JP" altLang="en-US" sz="2400" b="1" dirty="0">
                <a:latin typeface="Meiryo" charset="-128"/>
                <a:ea typeface="Meiryo" charset="-128"/>
                <a:cs typeface="Meiryo" charset="-128"/>
              </a:rPr>
              <a:t>２－Ｂ </a:t>
            </a:r>
            <a:r>
              <a:rPr lang="en-US" altLang="ja-JP" sz="2400" b="1" dirty="0">
                <a:latin typeface="Meiryo" charset="-128"/>
                <a:ea typeface="Meiryo" charset="-128"/>
                <a:cs typeface="Meiryo" charset="-128"/>
              </a:rPr>
              <a:t>Gmail</a:t>
            </a:r>
            <a:r>
              <a:rPr lang="ja-JP" altLang="en-US" sz="2400" b="1" dirty="0">
                <a:latin typeface="Meiryo" charset="-128"/>
                <a:ea typeface="Meiryo" charset="-128"/>
                <a:cs typeface="Meiryo" charset="-128"/>
              </a:rPr>
              <a:t>を使って作成してみよう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8</a:t>
            </a:r>
          </a:p>
          <a:p>
            <a:pPr>
              <a:lnSpc>
                <a:spcPts val="3500"/>
              </a:lnSpc>
            </a:pPr>
            <a:r>
              <a:rPr lang="ja-JP" altLang="en-US" sz="2400" b="1" dirty="0">
                <a:latin typeface="Meiryo" charset="-128"/>
                <a:ea typeface="Meiryo" charset="-128"/>
                <a:cs typeface="Meiryo" charset="-128"/>
              </a:rPr>
              <a:t>２－Ｃ </a:t>
            </a:r>
            <a:r>
              <a:rPr lang="en-US" altLang="ja-JP" sz="2400" b="1" dirty="0">
                <a:latin typeface="Meiryo" charset="-128"/>
                <a:ea typeface="Meiryo" charset="-128"/>
                <a:cs typeface="Meiryo" charset="-128"/>
              </a:rPr>
              <a:t>Gmail</a:t>
            </a:r>
            <a:r>
              <a:rPr lang="ja-JP" altLang="en-US" sz="2400" b="1" dirty="0">
                <a:latin typeface="Meiryo" charset="-128"/>
                <a:ea typeface="Meiryo" charset="-128"/>
                <a:cs typeface="Meiryo" charset="-128"/>
              </a:rPr>
              <a:t>の送信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11</a:t>
            </a:r>
          </a:p>
          <a:p>
            <a:pPr>
              <a:lnSpc>
                <a:spcPts val="3500"/>
              </a:lnSpc>
            </a:pPr>
            <a:r>
              <a:rPr lang="ja-JP" altLang="en-US" sz="2400" b="1" dirty="0">
                <a:latin typeface="Meiryo" charset="-128"/>
                <a:ea typeface="Meiryo" charset="-128"/>
                <a:cs typeface="Meiryo" charset="-128"/>
              </a:rPr>
              <a:t>２－Ｄ メールに写真を添付しましょう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12</a:t>
            </a:r>
          </a:p>
          <a:p>
            <a:pPr>
              <a:lnSpc>
                <a:spcPts val="3500"/>
              </a:lnSpc>
            </a:pPr>
            <a:r>
              <a:rPr lang="ja-JP" altLang="en-US" sz="2400" b="1" dirty="0">
                <a:latin typeface="Meiryo" charset="-128"/>
                <a:ea typeface="Meiryo" charset="-128"/>
                <a:cs typeface="Meiryo" charset="-128"/>
              </a:rPr>
              <a:t>２－Ｅ </a:t>
            </a:r>
            <a:r>
              <a:rPr lang="en-US" altLang="ja-JP" sz="2400" b="1" dirty="0">
                <a:latin typeface="Meiryo" charset="-128"/>
                <a:ea typeface="Meiryo" charset="-128"/>
                <a:cs typeface="Meiryo" charset="-128"/>
              </a:rPr>
              <a:t>Gmail</a:t>
            </a:r>
            <a:r>
              <a:rPr lang="ja-JP" altLang="en-US" sz="2400" b="1" dirty="0">
                <a:latin typeface="Meiryo" charset="-128"/>
                <a:ea typeface="Meiryo" charset="-128"/>
                <a:cs typeface="Meiryo" charset="-128"/>
              </a:rPr>
              <a:t>で受信したメールを読む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13</a:t>
            </a:r>
          </a:p>
          <a:p>
            <a:pPr>
              <a:lnSpc>
                <a:spcPts val="3500"/>
              </a:lnSpc>
            </a:pPr>
            <a:r>
              <a:rPr lang="ja-JP" altLang="en-US" sz="2400" b="1" dirty="0">
                <a:latin typeface="Meiryo" charset="-128"/>
                <a:ea typeface="Meiryo" charset="-128"/>
                <a:cs typeface="Meiryo" charset="-128"/>
              </a:rPr>
              <a:t>２－Ｆ フィッシングメールにご用心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14</a:t>
            </a:r>
            <a:endParaRPr lang="ja-JP" altLang="en-US" b="1" dirty="0">
              <a:latin typeface="Meiryo" charset="-128"/>
              <a:ea typeface="Meiryo" charset="-128"/>
              <a:cs typeface="Meiryo" charset="-128"/>
            </a:endParaRPr>
          </a:p>
        </p:txBody>
      </p:sp>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273400" y="553073"/>
            <a:ext cx="8420000" cy="595500"/>
          </a:xfrm>
        </p:spPr>
        <p:txBody>
          <a:bodyPr>
            <a:normAutofit/>
          </a:bodyPr>
          <a:lstStyle/>
          <a:p>
            <a:r>
              <a:rPr lang="ja-JP" altLang="en-US" sz="3600" dirty="0"/>
              <a:t>メールの使い方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596602" cy="95034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7D6D2628-54FA-4FE7-A1BB-7DBE18337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00" y="3952303"/>
            <a:ext cx="1854100" cy="185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rPr>
              <a:t>１</a:t>
            </a:r>
          </a:p>
          <a:p>
            <a:pPr>
              <a:lnSpc>
                <a:spcPct val="100000"/>
              </a:lnSpc>
            </a:pPr>
            <a:r>
              <a:rPr lang="ja-JP" altLang="en-US" sz="5400" dirty="0"/>
              <a:t>文字入力の仕方</a:t>
            </a:r>
            <a:endParaRPr lang="en-US" altLang="ja-JP" sz="5400" dirty="0"/>
          </a:p>
        </p:txBody>
      </p:sp>
      <p:pic>
        <p:nvPicPr>
          <p:cNvPr id="1028" name="Picture 4" descr="スマートフォンを使うペンギンのイラスト">
            <a:extLst>
              <a:ext uri="{FF2B5EF4-FFF2-40B4-BE49-F238E27FC236}">
                <a16:creationId xmlns:a16="http://schemas.microsoft.com/office/drawing/2014/main" id="{3B665EA9-DD86-42D1-92EE-31E311485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4321256"/>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2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0C864E2-369E-4A35-868D-D6B8FD829CAC}"/>
              </a:ext>
            </a:extLst>
          </p:cNvPr>
          <p:cNvPicPr>
            <a:picLocks noChangeAspect="1"/>
          </p:cNvPicPr>
          <p:nvPr/>
        </p:nvPicPr>
        <p:blipFill>
          <a:blip r:embed="rId3"/>
          <a:stretch>
            <a:fillRect/>
          </a:stretch>
        </p:blipFill>
        <p:spPr>
          <a:xfrm>
            <a:off x="6988036" y="4539923"/>
            <a:ext cx="2100013" cy="1583809"/>
          </a:xfrm>
          <a:prstGeom prst="rect">
            <a:avLst/>
          </a:prstGeom>
          <a:ln>
            <a:solidFill>
              <a:schemeClr val="tx1"/>
            </a:solidFill>
          </a:ln>
        </p:spPr>
      </p:pic>
      <p:pic>
        <p:nvPicPr>
          <p:cNvPr id="62" name="図 61">
            <a:extLst>
              <a:ext uri="{FF2B5EF4-FFF2-40B4-BE49-F238E27FC236}">
                <a16:creationId xmlns:a16="http://schemas.microsoft.com/office/drawing/2014/main" id="{A69A6D54-BB05-4015-BD96-3F3DEBCA9842}"/>
              </a:ext>
            </a:extLst>
          </p:cNvPr>
          <p:cNvPicPr>
            <a:picLocks noChangeAspect="1"/>
          </p:cNvPicPr>
          <p:nvPr/>
        </p:nvPicPr>
        <p:blipFill>
          <a:blip r:embed="rId4"/>
          <a:stretch>
            <a:fillRect/>
          </a:stretch>
        </p:blipFill>
        <p:spPr>
          <a:xfrm>
            <a:off x="6976974" y="2371271"/>
            <a:ext cx="2114545" cy="564663"/>
          </a:xfrm>
          <a:prstGeom prst="rect">
            <a:avLst/>
          </a:prstGeom>
          <a:ln>
            <a:solidFill>
              <a:schemeClr val="tx1"/>
            </a:solidFill>
          </a:ln>
        </p:spPr>
      </p:pic>
      <p:sp>
        <p:nvSpPr>
          <p:cNvPr id="4" name="タイトル 3">
            <a:extLst>
              <a:ext uri="{FF2B5EF4-FFF2-40B4-BE49-F238E27FC236}">
                <a16:creationId xmlns:a16="http://schemas.microsoft.com/office/drawing/2014/main" id="{B340EBE8-2E07-430B-86DD-B5E66FB4205C}"/>
              </a:ext>
            </a:extLst>
          </p:cNvPr>
          <p:cNvSpPr>
            <a:spLocks noGrp="1"/>
          </p:cNvSpPr>
          <p:nvPr>
            <p:ph type="ctrTitle"/>
          </p:nvPr>
        </p:nvSpPr>
        <p:spPr>
          <a:xfrm>
            <a:off x="2679700" y="511669"/>
            <a:ext cx="8420000" cy="595500"/>
          </a:xfrm>
        </p:spPr>
        <p:txBody>
          <a:bodyPr/>
          <a:lstStyle/>
          <a:p>
            <a:r>
              <a:rPr lang="ja-JP" altLang="en-US" dirty="0"/>
              <a:t>文字入力の仕方</a:t>
            </a:r>
          </a:p>
        </p:txBody>
      </p:sp>
      <p:sp>
        <p:nvSpPr>
          <p:cNvPr id="5" name="字幕 4">
            <a:extLst>
              <a:ext uri="{FF2B5EF4-FFF2-40B4-BE49-F238E27FC236}">
                <a16:creationId xmlns:a16="http://schemas.microsoft.com/office/drawing/2014/main" id="{B6757EB6-ECDC-4CB5-90C1-E16EC7D66D90}"/>
              </a:ext>
            </a:extLst>
          </p:cNvPr>
          <p:cNvSpPr>
            <a:spLocks noGrp="1"/>
          </p:cNvSpPr>
          <p:nvPr>
            <p:ph type="subTitle" idx="1"/>
          </p:nvPr>
        </p:nvSpPr>
        <p:spPr>
          <a:xfrm>
            <a:off x="625262" y="1530568"/>
            <a:ext cx="9683000" cy="407356"/>
          </a:xfrm>
        </p:spPr>
        <p:txBody>
          <a:bodyPr/>
          <a:lstStyle/>
          <a:p>
            <a:r>
              <a:rPr lang="ja-JP" altLang="en-US" dirty="0"/>
              <a:t>いろいろな入力方式</a:t>
            </a:r>
          </a:p>
        </p:txBody>
      </p:sp>
      <p:sp>
        <p:nvSpPr>
          <p:cNvPr id="6" name="Title 1">
            <a:extLst>
              <a:ext uri="{FF2B5EF4-FFF2-40B4-BE49-F238E27FC236}">
                <a16:creationId xmlns:a16="http://schemas.microsoft.com/office/drawing/2014/main" id="{29996F4A-F3E7-49B9-BC90-699B0FEA0535}"/>
              </a:ext>
            </a:extLst>
          </p:cNvPr>
          <p:cNvSpPr txBox="1">
            <a:spLocks/>
          </p:cNvSpPr>
          <p:nvPr/>
        </p:nvSpPr>
        <p:spPr>
          <a:xfrm>
            <a:off x="867357" y="605239"/>
            <a:ext cx="1518494" cy="595500"/>
          </a:xfrm>
          <a:prstGeom prst="rect">
            <a:avLst/>
          </a:prstGeom>
        </p:spPr>
        <p:txBody>
          <a:bodyPr vert="horz" lIns="100838" tIns="50419" rIns="100838" bIns="50419"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970" dirty="0"/>
              <a:t>１</a:t>
            </a:r>
            <a:r>
              <a:rPr lang="en-US" altLang="ja-JP" sz="3970" dirty="0"/>
              <a:t>-</a:t>
            </a:r>
            <a:r>
              <a:rPr lang="ja-JP" altLang="en-US" sz="3970" dirty="0"/>
              <a:t>Ａ</a:t>
            </a:r>
            <a:endParaRPr lang="en-US" sz="3970" dirty="0"/>
          </a:p>
        </p:txBody>
      </p:sp>
      <p:sp>
        <p:nvSpPr>
          <p:cNvPr id="7" name="字幕 4">
            <a:extLst>
              <a:ext uri="{FF2B5EF4-FFF2-40B4-BE49-F238E27FC236}">
                <a16:creationId xmlns:a16="http://schemas.microsoft.com/office/drawing/2014/main" id="{1A8247BD-7703-4F62-A5FB-545BDA3DE571}"/>
              </a:ext>
            </a:extLst>
          </p:cNvPr>
          <p:cNvSpPr txBox="1">
            <a:spLocks/>
          </p:cNvSpPr>
          <p:nvPr/>
        </p:nvSpPr>
        <p:spPr>
          <a:xfrm>
            <a:off x="1194649" y="2007850"/>
            <a:ext cx="2209802" cy="276999"/>
          </a:xfrm>
          <a:prstGeom prst="rect">
            <a:avLst/>
          </a:prstGeom>
        </p:spPr>
        <p:txBody>
          <a:bodyPr wrap="squar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r>
              <a:rPr kumimoji="0" lang="ja-JP" altLang="en-US" sz="1800" kern="0" dirty="0">
                <a:solidFill>
                  <a:srgbClr val="00B050"/>
                </a:solidFill>
                <a:latin typeface="BIZ UDゴシック" panose="020B0400000000000000" pitchFamily="49" charset="-128"/>
                <a:ea typeface="BIZ UDゴシック" panose="020B0400000000000000" pitchFamily="49" charset="-128"/>
              </a:rPr>
              <a:t>携帯電話の入力</a:t>
            </a:r>
          </a:p>
        </p:txBody>
      </p:sp>
      <p:pic>
        <p:nvPicPr>
          <p:cNvPr id="9" name="図 8">
            <a:extLst>
              <a:ext uri="{FF2B5EF4-FFF2-40B4-BE49-F238E27FC236}">
                <a16:creationId xmlns:a16="http://schemas.microsoft.com/office/drawing/2014/main" id="{0609CAEA-2F07-4D6B-963D-BE88D8B52273}"/>
              </a:ext>
            </a:extLst>
          </p:cNvPr>
          <p:cNvPicPr>
            <a:picLocks noChangeAspect="1"/>
          </p:cNvPicPr>
          <p:nvPr/>
        </p:nvPicPr>
        <p:blipFill>
          <a:blip r:embed="rId5"/>
          <a:stretch>
            <a:fillRect/>
          </a:stretch>
        </p:blipFill>
        <p:spPr>
          <a:xfrm>
            <a:off x="1107830" y="2525457"/>
            <a:ext cx="2124293" cy="2639812"/>
          </a:xfrm>
          <a:prstGeom prst="rect">
            <a:avLst/>
          </a:prstGeom>
          <a:ln>
            <a:solidFill>
              <a:schemeClr val="tx1"/>
            </a:solidFill>
          </a:ln>
        </p:spPr>
      </p:pic>
      <p:pic>
        <p:nvPicPr>
          <p:cNvPr id="11" name="図 10">
            <a:extLst>
              <a:ext uri="{FF2B5EF4-FFF2-40B4-BE49-F238E27FC236}">
                <a16:creationId xmlns:a16="http://schemas.microsoft.com/office/drawing/2014/main" id="{457859CF-06DD-47B0-8838-BF1FE7EAF2C5}"/>
              </a:ext>
            </a:extLst>
          </p:cNvPr>
          <p:cNvPicPr>
            <a:picLocks noChangeAspect="1"/>
          </p:cNvPicPr>
          <p:nvPr/>
        </p:nvPicPr>
        <p:blipFill>
          <a:blip r:embed="rId6"/>
          <a:stretch>
            <a:fillRect/>
          </a:stretch>
        </p:blipFill>
        <p:spPr>
          <a:xfrm>
            <a:off x="1127321" y="5549285"/>
            <a:ext cx="2104410" cy="535615"/>
          </a:xfrm>
          <a:prstGeom prst="rect">
            <a:avLst/>
          </a:prstGeom>
          <a:ln>
            <a:solidFill>
              <a:schemeClr val="tx1"/>
            </a:solidFill>
          </a:ln>
        </p:spPr>
      </p:pic>
      <p:sp>
        <p:nvSpPr>
          <p:cNvPr id="12" name="字幕 4">
            <a:extLst>
              <a:ext uri="{FF2B5EF4-FFF2-40B4-BE49-F238E27FC236}">
                <a16:creationId xmlns:a16="http://schemas.microsoft.com/office/drawing/2014/main" id="{A780BC64-2A28-49A8-AB06-F2496517D328}"/>
              </a:ext>
            </a:extLst>
          </p:cNvPr>
          <p:cNvSpPr txBox="1">
            <a:spLocks/>
          </p:cNvSpPr>
          <p:nvPr/>
        </p:nvSpPr>
        <p:spPr>
          <a:xfrm>
            <a:off x="4203700" y="2036028"/>
            <a:ext cx="2313012" cy="830997"/>
          </a:xfrm>
          <a:prstGeom prst="rect">
            <a:avLst/>
          </a:prstGeom>
        </p:spPr>
        <p:txBody>
          <a:bodyPr wrap="squar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r>
              <a:rPr kumimoji="0" lang="ja-JP" altLang="en-US" sz="1800" kern="0" dirty="0">
                <a:solidFill>
                  <a:srgbClr val="00B050"/>
                </a:solidFill>
                <a:latin typeface="BIZ UDゴシック" panose="020B0400000000000000" pitchFamily="49" charset="-128"/>
                <a:ea typeface="BIZ UDゴシック" panose="020B0400000000000000" pitchFamily="49" charset="-128"/>
              </a:rPr>
              <a:t>スマートフォンの</a:t>
            </a:r>
            <a:endParaRPr kumimoji="0" lang="en-US" altLang="ja-JP" sz="1800" kern="0" dirty="0">
              <a:solidFill>
                <a:srgbClr val="00B050"/>
              </a:solidFill>
              <a:latin typeface="BIZ UDゴシック" panose="020B0400000000000000" pitchFamily="49" charset="-128"/>
              <a:ea typeface="BIZ UDゴシック" panose="020B0400000000000000" pitchFamily="49" charset="-128"/>
            </a:endParaRPr>
          </a:p>
          <a:p>
            <a:r>
              <a:rPr kumimoji="0" lang="ja-JP" altLang="en-US" sz="1800" kern="0" dirty="0">
                <a:solidFill>
                  <a:srgbClr val="00B050"/>
                </a:solidFill>
                <a:latin typeface="BIZ UDゴシック" panose="020B0400000000000000" pitchFamily="49" charset="-128"/>
                <a:ea typeface="BIZ UDゴシック" panose="020B0400000000000000" pitchFamily="49" charset="-128"/>
              </a:rPr>
              <a:t>入力</a:t>
            </a:r>
            <a:r>
              <a:rPr kumimoji="0" lang="en-US" altLang="ja-JP" sz="1800" kern="0" dirty="0">
                <a:solidFill>
                  <a:srgbClr val="00B050"/>
                </a:solidFill>
                <a:latin typeface="BIZ UDゴシック" panose="020B0400000000000000" pitchFamily="49" charset="-128"/>
                <a:ea typeface="BIZ UDゴシック" panose="020B0400000000000000" pitchFamily="49" charset="-128"/>
              </a:rPr>
              <a:t>(</a:t>
            </a:r>
            <a:r>
              <a:rPr kumimoji="0" lang="ja-JP" altLang="en-US" sz="1800" kern="0" dirty="0">
                <a:solidFill>
                  <a:srgbClr val="00B050"/>
                </a:solidFill>
                <a:latin typeface="BIZ UDゴシック" panose="020B0400000000000000" pitchFamily="49" charset="-128"/>
                <a:ea typeface="BIZ UDゴシック" panose="020B0400000000000000" pitchFamily="49" charset="-128"/>
              </a:rPr>
              <a:t>フリック入力</a:t>
            </a:r>
            <a:r>
              <a:rPr kumimoji="0" lang="en-US" altLang="ja-JP" sz="1800" kern="0" dirty="0">
                <a:solidFill>
                  <a:srgbClr val="00B050"/>
                </a:solidFill>
                <a:latin typeface="BIZ UDゴシック" panose="020B0400000000000000" pitchFamily="49" charset="-128"/>
                <a:ea typeface="BIZ UDゴシック" panose="020B0400000000000000" pitchFamily="49" charset="-128"/>
              </a:rPr>
              <a:t>)</a:t>
            </a:r>
          </a:p>
          <a:p>
            <a:endParaRPr kumimoji="0" lang="ja-JP" altLang="en-US" sz="1800" kern="0" dirty="0">
              <a:solidFill>
                <a:srgbClr val="00B050"/>
              </a:solidFill>
              <a:latin typeface="BIZ UDゴシック" panose="020B0400000000000000" pitchFamily="49" charset="-128"/>
              <a:ea typeface="BIZ UDゴシック" panose="020B0400000000000000" pitchFamily="49" charset="-128"/>
            </a:endParaRPr>
          </a:p>
        </p:txBody>
      </p:sp>
      <p:pic>
        <p:nvPicPr>
          <p:cNvPr id="14" name="図 13">
            <a:extLst>
              <a:ext uri="{FF2B5EF4-FFF2-40B4-BE49-F238E27FC236}">
                <a16:creationId xmlns:a16="http://schemas.microsoft.com/office/drawing/2014/main" id="{E09E6948-C270-40EE-A369-D9979A9CD342}"/>
              </a:ext>
            </a:extLst>
          </p:cNvPr>
          <p:cNvPicPr>
            <a:picLocks noChangeAspect="1"/>
          </p:cNvPicPr>
          <p:nvPr/>
        </p:nvPicPr>
        <p:blipFill>
          <a:blip r:embed="rId7"/>
          <a:stretch>
            <a:fillRect/>
          </a:stretch>
        </p:blipFill>
        <p:spPr>
          <a:xfrm>
            <a:off x="4103581" y="2777148"/>
            <a:ext cx="2124293" cy="2584557"/>
          </a:xfrm>
          <a:prstGeom prst="rect">
            <a:avLst/>
          </a:prstGeom>
          <a:ln>
            <a:solidFill>
              <a:schemeClr val="tx1"/>
            </a:solidFill>
          </a:ln>
        </p:spPr>
      </p:pic>
      <p:pic>
        <p:nvPicPr>
          <p:cNvPr id="16" name="図 15">
            <a:extLst>
              <a:ext uri="{FF2B5EF4-FFF2-40B4-BE49-F238E27FC236}">
                <a16:creationId xmlns:a16="http://schemas.microsoft.com/office/drawing/2014/main" id="{279143B6-EB0A-4885-952B-0E31FF05F927}"/>
              </a:ext>
            </a:extLst>
          </p:cNvPr>
          <p:cNvPicPr>
            <a:picLocks noChangeAspect="1"/>
          </p:cNvPicPr>
          <p:nvPr/>
        </p:nvPicPr>
        <p:blipFill>
          <a:blip r:embed="rId8"/>
          <a:stretch>
            <a:fillRect/>
          </a:stretch>
        </p:blipFill>
        <p:spPr>
          <a:xfrm>
            <a:off x="4122711" y="5750848"/>
            <a:ext cx="2124293" cy="522948"/>
          </a:xfrm>
          <a:prstGeom prst="rect">
            <a:avLst/>
          </a:prstGeom>
          <a:ln>
            <a:solidFill>
              <a:schemeClr val="tx1"/>
            </a:solidFill>
          </a:ln>
        </p:spPr>
      </p:pic>
      <p:sp>
        <p:nvSpPr>
          <p:cNvPr id="17" name="字幕 4">
            <a:extLst>
              <a:ext uri="{FF2B5EF4-FFF2-40B4-BE49-F238E27FC236}">
                <a16:creationId xmlns:a16="http://schemas.microsoft.com/office/drawing/2014/main" id="{D729B4B0-15B2-4345-9908-65918D519290}"/>
              </a:ext>
            </a:extLst>
          </p:cNvPr>
          <p:cNvSpPr txBox="1">
            <a:spLocks/>
          </p:cNvSpPr>
          <p:nvPr/>
        </p:nvSpPr>
        <p:spPr>
          <a:xfrm>
            <a:off x="7233493" y="1952625"/>
            <a:ext cx="1999407" cy="276999"/>
          </a:xfrm>
          <a:prstGeom prst="rect">
            <a:avLst/>
          </a:prstGeom>
        </p:spPr>
        <p:txBody>
          <a:bodyPr wrap="squar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r>
              <a:rPr kumimoji="0" lang="ja-JP" altLang="en-US" sz="1800" kern="0" dirty="0">
                <a:solidFill>
                  <a:srgbClr val="00B050"/>
                </a:solidFill>
                <a:latin typeface="BIZ UDゴシック" panose="020B0400000000000000" pitchFamily="49" charset="-128"/>
                <a:ea typeface="BIZ UDゴシック" panose="020B0400000000000000" pitchFamily="49" charset="-128"/>
              </a:rPr>
              <a:t>音声入力</a:t>
            </a:r>
          </a:p>
        </p:txBody>
      </p:sp>
      <p:sp>
        <p:nvSpPr>
          <p:cNvPr id="20" name="テキスト ボックス 19">
            <a:extLst>
              <a:ext uri="{FF2B5EF4-FFF2-40B4-BE49-F238E27FC236}">
                <a16:creationId xmlns:a16="http://schemas.microsoft.com/office/drawing/2014/main" id="{F94E43DD-B344-40BB-9C87-3D772B905A30}"/>
              </a:ext>
            </a:extLst>
          </p:cNvPr>
          <p:cNvSpPr txBox="1"/>
          <p:nvPr/>
        </p:nvSpPr>
        <p:spPr>
          <a:xfrm>
            <a:off x="936820" y="6249379"/>
            <a:ext cx="2485411" cy="338554"/>
          </a:xfrm>
          <a:prstGeom prst="rect">
            <a:avLst/>
          </a:prstGeom>
          <a:solidFill>
            <a:schemeClr val="bg1"/>
          </a:solidFill>
        </p:spPr>
        <p:txBody>
          <a:bodyPr wrap="square">
            <a:spAutoFit/>
          </a:bodyPr>
          <a:lstStyle/>
          <a:p>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は</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ひ</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ふ</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と変化</a:t>
            </a:r>
          </a:p>
        </p:txBody>
      </p:sp>
      <p:sp>
        <p:nvSpPr>
          <p:cNvPr id="21" name="楕円 20">
            <a:extLst>
              <a:ext uri="{FF2B5EF4-FFF2-40B4-BE49-F238E27FC236}">
                <a16:creationId xmlns:a16="http://schemas.microsoft.com/office/drawing/2014/main" id="{288F47EF-F5C0-4D75-9583-8BC32E3239FD}"/>
              </a:ext>
            </a:extLst>
          </p:cNvPr>
          <p:cNvSpPr/>
          <p:nvPr/>
        </p:nvSpPr>
        <p:spPr>
          <a:xfrm>
            <a:off x="1460500" y="2660567"/>
            <a:ext cx="381000" cy="3588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7A30F70-658F-47F4-814F-214826C4661A}"/>
              </a:ext>
            </a:extLst>
          </p:cNvPr>
          <p:cNvSpPr txBox="1"/>
          <p:nvPr/>
        </p:nvSpPr>
        <p:spPr>
          <a:xfrm>
            <a:off x="625262" y="1883166"/>
            <a:ext cx="569387" cy="553998"/>
          </a:xfrm>
          <a:prstGeom prst="rect">
            <a:avLst/>
          </a:prstGeom>
          <a:noFill/>
        </p:spPr>
        <p:txBody>
          <a:bodyPr wrap="none" rtlCol="0">
            <a:spAutoFit/>
          </a:bodyPr>
          <a:lstStyle/>
          <a:p>
            <a:r>
              <a:rPr kumimoji="1" lang="ja-JP" altLang="en-US" sz="3000" b="1" dirty="0">
                <a:solidFill>
                  <a:srgbClr val="00B050"/>
                </a:solidFill>
                <a:latin typeface="BIZ UDゴシック" panose="020B0400000000000000" pitchFamily="49" charset="-128"/>
                <a:ea typeface="BIZ UDゴシック" panose="020B0400000000000000" pitchFamily="49" charset="-128"/>
              </a:rPr>
              <a:t>Ⓐ</a:t>
            </a:r>
          </a:p>
        </p:txBody>
      </p:sp>
      <p:sp>
        <p:nvSpPr>
          <p:cNvPr id="29" name="テキスト ボックス 28">
            <a:extLst>
              <a:ext uri="{FF2B5EF4-FFF2-40B4-BE49-F238E27FC236}">
                <a16:creationId xmlns:a16="http://schemas.microsoft.com/office/drawing/2014/main" id="{EDA0BECA-37C0-47CB-8806-289F3D104510}"/>
              </a:ext>
            </a:extLst>
          </p:cNvPr>
          <p:cNvSpPr txBox="1"/>
          <p:nvPr/>
        </p:nvSpPr>
        <p:spPr>
          <a:xfrm>
            <a:off x="3634313" y="1883166"/>
            <a:ext cx="569387" cy="830997"/>
          </a:xfrm>
          <a:prstGeom prst="rect">
            <a:avLst/>
          </a:prstGeom>
          <a:noFill/>
        </p:spPr>
        <p:txBody>
          <a:bodyPr wrap="square" rtlCol="0">
            <a:spAutoFit/>
          </a:bodyPr>
          <a:lstStyle/>
          <a:p>
            <a:r>
              <a:rPr kumimoji="1" lang="ja-JP" altLang="en-US" sz="3000" b="1" dirty="0">
                <a:solidFill>
                  <a:srgbClr val="00B050"/>
                </a:solidFill>
                <a:latin typeface="BIZ UDゴシック" panose="020B0400000000000000" pitchFamily="49" charset="-128"/>
                <a:ea typeface="BIZ UDゴシック" panose="020B0400000000000000" pitchFamily="49" charset="-128"/>
              </a:rPr>
              <a:t>Ⓑ</a:t>
            </a:r>
          </a:p>
          <a:p>
            <a:endParaRPr kumimoji="1" lang="ja-JP" altLang="en-US" dirty="0"/>
          </a:p>
        </p:txBody>
      </p:sp>
      <p:sp>
        <p:nvSpPr>
          <p:cNvPr id="30" name="楕円 29">
            <a:extLst>
              <a:ext uri="{FF2B5EF4-FFF2-40B4-BE49-F238E27FC236}">
                <a16:creationId xmlns:a16="http://schemas.microsoft.com/office/drawing/2014/main" id="{499A317A-AC86-445F-9AE0-CA1285915F05}"/>
              </a:ext>
            </a:extLst>
          </p:cNvPr>
          <p:cNvSpPr/>
          <p:nvPr/>
        </p:nvSpPr>
        <p:spPr>
          <a:xfrm>
            <a:off x="4508500" y="2965055"/>
            <a:ext cx="381000" cy="260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7DD8BB76-FEEF-4D40-9D77-37B647C64EFB}"/>
              </a:ext>
            </a:extLst>
          </p:cNvPr>
          <p:cNvSpPr/>
          <p:nvPr/>
        </p:nvSpPr>
        <p:spPr>
          <a:xfrm>
            <a:off x="4737100" y="5995892"/>
            <a:ext cx="228600" cy="223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36B34B90-BCC1-4465-B541-A95A4FADA9EC}"/>
              </a:ext>
            </a:extLst>
          </p:cNvPr>
          <p:cNvSpPr/>
          <p:nvPr/>
        </p:nvSpPr>
        <p:spPr>
          <a:xfrm>
            <a:off x="8699500" y="2329781"/>
            <a:ext cx="457200" cy="291839"/>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座りながらスマホを使う人のイラスト（女性）">
            <a:extLst>
              <a:ext uri="{FF2B5EF4-FFF2-40B4-BE49-F238E27FC236}">
                <a16:creationId xmlns:a16="http://schemas.microsoft.com/office/drawing/2014/main" id="{3E423684-B529-442A-9374-60BC59CD7F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9118681" y="3448253"/>
            <a:ext cx="621302" cy="597917"/>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a:extLst>
              <a:ext uri="{FF2B5EF4-FFF2-40B4-BE49-F238E27FC236}">
                <a16:creationId xmlns:a16="http://schemas.microsoft.com/office/drawing/2014/main" id="{7EEF5E35-38B9-4796-8653-2DD0186BA006}"/>
              </a:ext>
            </a:extLst>
          </p:cNvPr>
          <p:cNvSpPr txBox="1"/>
          <p:nvPr/>
        </p:nvSpPr>
        <p:spPr>
          <a:xfrm rot="19771111">
            <a:off x="9015722" y="3171146"/>
            <a:ext cx="954107" cy="246221"/>
          </a:xfrm>
          <a:prstGeom prst="rect">
            <a:avLst/>
          </a:prstGeom>
          <a:noFill/>
        </p:spPr>
        <p:txBody>
          <a:bodyPr wrap="none" rtlCol="0">
            <a:spAutoFit/>
          </a:bodyPr>
          <a:lstStyle/>
          <a:p>
            <a:r>
              <a:rPr kumimoji="1" lang="ja-JP" altLang="en-US" sz="1000" dirty="0">
                <a:latin typeface="HG創英角ﾎﾟｯﾌﾟ体" panose="040B0A09000000000000" pitchFamily="49" charset="-128"/>
                <a:ea typeface="HG創英角ﾎﾟｯﾌﾟ体" panose="040B0A09000000000000" pitchFamily="49" charset="-128"/>
              </a:rPr>
              <a:t>そうむしょう</a:t>
            </a:r>
          </a:p>
        </p:txBody>
      </p:sp>
      <p:sp>
        <p:nvSpPr>
          <p:cNvPr id="35" name="テキスト ボックス 34">
            <a:extLst>
              <a:ext uri="{FF2B5EF4-FFF2-40B4-BE49-F238E27FC236}">
                <a16:creationId xmlns:a16="http://schemas.microsoft.com/office/drawing/2014/main" id="{7F326D5C-414D-4196-9C30-C1CB9195A80C}"/>
              </a:ext>
            </a:extLst>
          </p:cNvPr>
          <p:cNvSpPr txBox="1"/>
          <p:nvPr/>
        </p:nvSpPr>
        <p:spPr>
          <a:xfrm>
            <a:off x="6697461" y="1829570"/>
            <a:ext cx="766226" cy="830997"/>
          </a:xfrm>
          <a:prstGeom prst="rect">
            <a:avLst/>
          </a:prstGeom>
          <a:noFill/>
        </p:spPr>
        <p:txBody>
          <a:bodyPr wrap="square" rtlCol="0">
            <a:spAutoFit/>
          </a:bodyPr>
          <a:lstStyle/>
          <a:p>
            <a:r>
              <a:rPr kumimoji="1" lang="ja-JP" altLang="en-US" sz="3000" b="1" dirty="0">
                <a:solidFill>
                  <a:srgbClr val="00B050"/>
                </a:solidFill>
                <a:latin typeface="BIZ UDゴシック" panose="020B0400000000000000" pitchFamily="49" charset="-128"/>
                <a:ea typeface="BIZ UDゴシック" panose="020B0400000000000000" pitchFamily="49" charset="-128"/>
              </a:rPr>
              <a:t>Ⓒ</a:t>
            </a:r>
          </a:p>
          <a:p>
            <a:endParaRPr kumimoji="1" lang="ja-JP" altLang="en-US" dirty="0"/>
          </a:p>
        </p:txBody>
      </p:sp>
      <p:sp>
        <p:nvSpPr>
          <p:cNvPr id="38" name="楕円 37">
            <a:extLst>
              <a:ext uri="{FF2B5EF4-FFF2-40B4-BE49-F238E27FC236}">
                <a16:creationId xmlns:a16="http://schemas.microsoft.com/office/drawing/2014/main" id="{8F6102E3-6255-411B-BD68-83755984F90D}"/>
              </a:ext>
            </a:extLst>
          </p:cNvPr>
          <p:cNvSpPr/>
          <p:nvPr/>
        </p:nvSpPr>
        <p:spPr>
          <a:xfrm>
            <a:off x="1536700" y="5762625"/>
            <a:ext cx="228600" cy="223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下 35">
            <a:extLst>
              <a:ext uri="{FF2B5EF4-FFF2-40B4-BE49-F238E27FC236}">
                <a16:creationId xmlns:a16="http://schemas.microsoft.com/office/drawing/2014/main" id="{CFF5C607-EBE0-4858-A99F-D55ECFBBDEEB}"/>
              </a:ext>
            </a:extLst>
          </p:cNvPr>
          <p:cNvSpPr/>
          <p:nvPr/>
        </p:nvSpPr>
        <p:spPr>
          <a:xfrm>
            <a:off x="2070100" y="5229225"/>
            <a:ext cx="228600" cy="2829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下 39">
            <a:extLst>
              <a:ext uri="{FF2B5EF4-FFF2-40B4-BE49-F238E27FC236}">
                <a16:creationId xmlns:a16="http://schemas.microsoft.com/office/drawing/2014/main" id="{E2C63C6F-897D-42C8-A71C-A1BD4C50D0E5}"/>
              </a:ext>
            </a:extLst>
          </p:cNvPr>
          <p:cNvSpPr/>
          <p:nvPr/>
        </p:nvSpPr>
        <p:spPr>
          <a:xfrm>
            <a:off x="5041900" y="5403456"/>
            <a:ext cx="228600" cy="2829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下 40">
            <a:extLst>
              <a:ext uri="{FF2B5EF4-FFF2-40B4-BE49-F238E27FC236}">
                <a16:creationId xmlns:a16="http://schemas.microsoft.com/office/drawing/2014/main" id="{2A2E0CB4-9123-4010-8DA2-EE587DC4ECAE}"/>
              </a:ext>
            </a:extLst>
          </p:cNvPr>
          <p:cNvSpPr/>
          <p:nvPr/>
        </p:nvSpPr>
        <p:spPr>
          <a:xfrm>
            <a:off x="7708900" y="2965056"/>
            <a:ext cx="228600" cy="2829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下 41">
            <a:extLst>
              <a:ext uri="{FF2B5EF4-FFF2-40B4-BE49-F238E27FC236}">
                <a16:creationId xmlns:a16="http://schemas.microsoft.com/office/drawing/2014/main" id="{A803D410-3ED7-492D-911D-50B10299A208}"/>
              </a:ext>
            </a:extLst>
          </p:cNvPr>
          <p:cNvSpPr/>
          <p:nvPr/>
        </p:nvSpPr>
        <p:spPr>
          <a:xfrm>
            <a:off x="7708900" y="4184256"/>
            <a:ext cx="228600" cy="2829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D8B9FB8E-F1B6-47F5-B9D7-28AF5D9C0839}"/>
              </a:ext>
            </a:extLst>
          </p:cNvPr>
          <p:cNvSpPr/>
          <p:nvPr/>
        </p:nvSpPr>
        <p:spPr>
          <a:xfrm>
            <a:off x="546100" y="3577650"/>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44" name="正方形/長方形 43">
            <a:extLst>
              <a:ext uri="{FF2B5EF4-FFF2-40B4-BE49-F238E27FC236}">
                <a16:creationId xmlns:a16="http://schemas.microsoft.com/office/drawing/2014/main" id="{73BDDC1C-B95B-437E-A2B7-9943763F3572}"/>
              </a:ext>
            </a:extLst>
          </p:cNvPr>
          <p:cNvSpPr/>
          <p:nvPr/>
        </p:nvSpPr>
        <p:spPr>
          <a:xfrm>
            <a:off x="3576905" y="4720650"/>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45" name="正方形/長方形 44">
            <a:extLst>
              <a:ext uri="{FF2B5EF4-FFF2-40B4-BE49-F238E27FC236}">
                <a16:creationId xmlns:a16="http://schemas.microsoft.com/office/drawing/2014/main" id="{88095133-A617-4305-AC82-976904F2043F}"/>
              </a:ext>
            </a:extLst>
          </p:cNvPr>
          <p:cNvSpPr/>
          <p:nvPr/>
        </p:nvSpPr>
        <p:spPr>
          <a:xfrm>
            <a:off x="9139505" y="1952625"/>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46" name="テキスト ボックス 45">
            <a:extLst>
              <a:ext uri="{FF2B5EF4-FFF2-40B4-BE49-F238E27FC236}">
                <a16:creationId xmlns:a16="http://schemas.microsoft.com/office/drawing/2014/main" id="{20C3474E-42ED-4A4C-AE5A-A4C6F0DAFE01}"/>
              </a:ext>
            </a:extLst>
          </p:cNvPr>
          <p:cNvSpPr txBox="1"/>
          <p:nvPr/>
        </p:nvSpPr>
        <p:spPr>
          <a:xfrm>
            <a:off x="9166524" y="2333625"/>
            <a:ext cx="1676399" cy="584775"/>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録音マーク</a:t>
            </a:r>
            <a:endParaRPr lang="en-US" altLang="ja-JP" sz="1600" b="1" dirty="0">
              <a:latin typeface="BIZ UDゴシック" panose="020B0400000000000000" pitchFamily="49" charset="-128"/>
              <a:ea typeface="BIZ UDゴシック" panose="020B0400000000000000" pitchFamily="49" charset="-128"/>
            </a:endParaRPr>
          </a:p>
          <a:p>
            <a:r>
              <a:rPr lang="ja-JP" altLang="en-US" sz="1600" b="1" dirty="0">
                <a:latin typeface="BIZ UDゴシック" panose="020B0400000000000000" pitchFamily="49" charset="-128"/>
                <a:ea typeface="BIZ UDゴシック" panose="020B0400000000000000" pitchFamily="49" charset="-128"/>
              </a:rPr>
              <a:t>をタップ</a:t>
            </a:r>
          </a:p>
        </p:txBody>
      </p:sp>
      <p:sp>
        <p:nvSpPr>
          <p:cNvPr id="47" name="正方形/長方形 46">
            <a:extLst>
              <a:ext uri="{FF2B5EF4-FFF2-40B4-BE49-F238E27FC236}">
                <a16:creationId xmlns:a16="http://schemas.microsoft.com/office/drawing/2014/main" id="{8456685C-3364-40E5-AB8F-D86BF516D988}"/>
              </a:ext>
            </a:extLst>
          </p:cNvPr>
          <p:cNvSpPr/>
          <p:nvPr/>
        </p:nvSpPr>
        <p:spPr>
          <a:xfrm>
            <a:off x="8669732" y="2996230"/>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48" name="テキスト ボックス 47">
            <a:extLst>
              <a:ext uri="{FF2B5EF4-FFF2-40B4-BE49-F238E27FC236}">
                <a16:creationId xmlns:a16="http://schemas.microsoft.com/office/drawing/2014/main" id="{A5B21B4B-832B-4290-B311-53FCB371C1FF}"/>
              </a:ext>
            </a:extLst>
          </p:cNvPr>
          <p:cNvSpPr txBox="1"/>
          <p:nvPr/>
        </p:nvSpPr>
        <p:spPr>
          <a:xfrm>
            <a:off x="9571532" y="3448253"/>
            <a:ext cx="1642979" cy="584775"/>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音声で</a:t>
            </a:r>
          </a:p>
          <a:p>
            <a:r>
              <a:rPr lang="ja-JP" altLang="en-US" sz="1600" b="1" dirty="0">
                <a:latin typeface="BIZ UDゴシック" panose="020B0400000000000000" pitchFamily="49" charset="-128"/>
                <a:ea typeface="BIZ UDゴシック" panose="020B0400000000000000" pitchFamily="49" charset="-128"/>
              </a:rPr>
              <a:t>言う</a:t>
            </a:r>
          </a:p>
        </p:txBody>
      </p:sp>
      <p:sp>
        <p:nvSpPr>
          <p:cNvPr id="49" name="テキスト ボックス 48">
            <a:extLst>
              <a:ext uri="{FF2B5EF4-FFF2-40B4-BE49-F238E27FC236}">
                <a16:creationId xmlns:a16="http://schemas.microsoft.com/office/drawing/2014/main" id="{255A6300-DCAE-4D8F-AEE1-0BCDFE36EF31}"/>
              </a:ext>
            </a:extLst>
          </p:cNvPr>
          <p:cNvSpPr txBox="1"/>
          <p:nvPr/>
        </p:nvSpPr>
        <p:spPr>
          <a:xfrm>
            <a:off x="4155234" y="6324385"/>
            <a:ext cx="2485411" cy="338554"/>
          </a:xfrm>
          <a:prstGeom prst="rect">
            <a:avLst/>
          </a:prstGeom>
          <a:solidFill>
            <a:schemeClr val="bg1"/>
          </a:solidFill>
        </p:spPr>
        <p:txBody>
          <a:bodyPr wrap="square">
            <a:spAutoFit/>
          </a:bodyPr>
          <a:lstStyle/>
          <a:p>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い</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の文字が入力</a:t>
            </a:r>
          </a:p>
        </p:txBody>
      </p:sp>
      <p:pic>
        <p:nvPicPr>
          <p:cNvPr id="23" name="図 22">
            <a:extLst>
              <a:ext uri="{FF2B5EF4-FFF2-40B4-BE49-F238E27FC236}">
                <a16:creationId xmlns:a16="http://schemas.microsoft.com/office/drawing/2014/main" id="{21001447-DED2-4265-9738-73FEDA0BA356}"/>
              </a:ext>
            </a:extLst>
          </p:cNvPr>
          <p:cNvPicPr>
            <a:picLocks noChangeAspect="1"/>
          </p:cNvPicPr>
          <p:nvPr/>
        </p:nvPicPr>
        <p:blipFill>
          <a:blip r:embed="rId10"/>
          <a:stretch>
            <a:fillRect/>
          </a:stretch>
        </p:blipFill>
        <p:spPr>
          <a:xfrm>
            <a:off x="1102899" y="3657487"/>
            <a:ext cx="2124293" cy="1504911"/>
          </a:xfrm>
          <a:prstGeom prst="rect">
            <a:avLst/>
          </a:prstGeom>
        </p:spPr>
      </p:pic>
      <p:sp>
        <p:nvSpPr>
          <p:cNvPr id="18" name="四角形: 角を丸くする 17">
            <a:extLst>
              <a:ext uri="{FF2B5EF4-FFF2-40B4-BE49-F238E27FC236}">
                <a16:creationId xmlns:a16="http://schemas.microsoft.com/office/drawing/2014/main" id="{F918467D-52CD-4ADF-9200-4417B834D732}"/>
              </a:ext>
            </a:extLst>
          </p:cNvPr>
          <p:cNvSpPr/>
          <p:nvPr/>
        </p:nvSpPr>
        <p:spPr>
          <a:xfrm>
            <a:off x="2539533" y="4276725"/>
            <a:ext cx="228600" cy="228600"/>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FBEF148-D890-488B-8A55-F5233F03238B}"/>
              </a:ext>
            </a:extLst>
          </p:cNvPr>
          <p:cNvSpPr txBox="1"/>
          <p:nvPr/>
        </p:nvSpPr>
        <p:spPr>
          <a:xfrm>
            <a:off x="1229107" y="3573806"/>
            <a:ext cx="1676399" cy="584775"/>
          </a:xfrm>
          <a:prstGeom prst="rect">
            <a:avLst/>
          </a:prstGeom>
          <a:solidFill>
            <a:schemeClr val="bg1"/>
          </a:solidFill>
        </p:spPr>
        <p:txBody>
          <a:bodyPr wrap="square">
            <a:spAutoFit/>
          </a:bodyPr>
          <a:lstStyle/>
          <a:p>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は</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を３回連続</a:t>
            </a:r>
          </a:p>
          <a:p>
            <a:r>
              <a:rPr lang="ja-JP" altLang="en-US" sz="1600" b="1" dirty="0">
                <a:latin typeface="BIZ UDゴシック" panose="020B0400000000000000" pitchFamily="49" charset="-128"/>
                <a:ea typeface="BIZ UDゴシック" panose="020B0400000000000000" pitchFamily="49" charset="-128"/>
              </a:rPr>
              <a:t>してップします</a:t>
            </a:r>
          </a:p>
        </p:txBody>
      </p:sp>
      <p:pic>
        <p:nvPicPr>
          <p:cNvPr id="53" name="Picture 4" descr="人差し指を立てた手のイラスト（甲）">
            <a:extLst>
              <a:ext uri="{FF2B5EF4-FFF2-40B4-BE49-F238E27FC236}">
                <a16:creationId xmlns:a16="http://schemas.microsoft.com/office/drawing/2014/main" id="{BEF8DA6C-F590-46FE-9986-49C0C0183F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245759">
            <a:off x="2535014" y="4423766"/>
            <a:ext cx="591929" cy="767315"/>
          </a:xfrm>
          <a:prstGeom prst="rect">
            <a:avLst/>
          </a:prstGeom>
          <a:noFill/>
          <a:extLst>
            <a:ext uri="{909E8E84-426E-40DD-AFC4-6F175D3DCCD1}">
              <a14:hiddenFill xmlns:a14="http://schemas.microsoft.com/office/drawing/2010/main">
                <a:solidFill>
                  <a:srgbClr val="FFFFFF"/>
                </a:solidFill>
              </a14:hiddenFill>
            </a:ext>
          </a:extLst>
        </p:spPr>
      </p:pic>
      <p:pic>
        <p:nvPicPr>
          <p:cNvPr id="54" name="図 53">
            <a:extLst>
              <a:ext uri="{FF2B5EF4-FFF2-40B4-BE49-F238E27FC236}">
                <a16:creationId xmlns:a16="http://schemas.microsoft.com/office/drawing/2014/main" id="{2E8F5D7A-D085-4E2E-B1C7-C78FAA9DD727}"/>
              </a:ext>
            </a:extLst>
          </p:cNvPr>
          <p:cNvPicPr>
            <a:picLocks noChangeAspect="1"/>
          </p:cNvPicPr>
          <p:nvPr/>
        </p:nvPicPr>
        <p:blipFill>
          <a:blip r:embed="rId10"/>
          <a:stretch>
            <a:fillRect/>
          </a:stretch>
        </p:blipFill>
        <p:spPr>
          <a:xfrm>
            <a:off x="4105144" y="3852794"/>
            <a:ext cx="2114464" cy="1504911"/>
          </a:xfrm>
          <a:prstGeom prst="rect">
            <a:avLst/>
          </a:prstGeom>
        </p:spPr>
      </p:pic>
      <p:sp>
        <p:nvSpPr>
          <p:cNvPr id="25" name="四角形: 角を丸くする 24">
            <a:extLst>
              <a:ext uri="{FF2B5EF4-FFF2-40B4-BE49-F238E27FC236}">
                <a16:creationId xmlns:a16="http://schemas.microsoft.com/office/drawing/2014/main" id="{80836A31-0134-4EC9-9573-6CC8DB349C46}"/>
              </a:ext>
            </a:extLst>
          </p:cNvPr>
          <p:cNvSpPr/>
          <p:nvPr/>
        </p:nvSpPr>
        <p:spPr>
          <a:xfrm>
            <a:off x="4737100" y="4117568"/>
            <a:ext cx="457200" cy="384844"/>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D8E6988-D954-4D55-B16C-D49FF9E8C881}"/>
              </a:ext>
            </a:extLst>
          </p:cNvPr>
          <p:cNvSpPr txBox="1"/>
          <p:nvPr/>
        </p:nvSpPr>
        <p:spPr>
          <a:xfrm>
            <a:off x="4203700" y="3632017"/>
            <a:ext cx="381000" cy="338554"/>
          </a:xfrm>
          <a:prstGeom prst="rect">
            <a:avLst/>
          </a:prstGeom>
          <a:solidFill>
            <a:schemeClr val="bg1">
              <a:lumMod val="95000"/>
            </a:schemeClr>
          </a:solidFill>
          <a:ln>
            <a:solidFill>
              <a:schemeClr val="bg1">
                <a:lumMod val="65000"/>
              </a:schemeClr>
            </a:solidFill>
          </a:ln>
        </p:spPr>
        <p:txBody>
          <a:bodyPr wrap="square" rtlCol="0">
            <a:spAutoFit/>
          </a:bodyPr>
          <a:lstStyle/>
          <a:p>
            <a:r>
              <a:rPr kumimoji="1" lang="ja-JP" altLang="en-US" sz="1600" b="1" dirty="0"/>
              <a:t>い</a:t>
            </a:r>
          </a:p>
        </p:txBody>
      </p:sp>
      <p:sp>
        <p:nvSpPr>
          <p:cNvPr id="2" name="矢印: 右 1">
            <a:extLst>
              <a:ext uri="{FF2B5EF4-FFF2-40B4-BE49-F238E27FC236}">
                <a16:creationId xmlns:a16="http://schemas.microsoft.com/office/drawing/2014/main" id="{3D1C4CF4-35F2-45EF-B634-21ABE2F1A16C}"/>
              </a:ext>
            </a:extLst>
          </p:cNvPr>
          <p:cNvSpPr/>
          <p:nvPr/>
        </p:nvSpPr>
        <p:spPr>
          <a:xfrm>
            <a:off x="5118100" y="4218667"/>
            <a:ext cx="150945" cy="13134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右 49">
            <a:extLst>
              <a:ext uri="{FF2B5EF4-FFF2-40B4-BE49-F238E27FC236}">
                <a16:creationId xmlns:a16="http://schemas.microsoft.com/office/drawing/2014/main" id="{D8BB705B-AD64-4E20-8EEC-7BC075C7272E}"/>
              </a:ext>
            </a:extLst>
          </p:cNvPr>
          <p:cNvSpPr/>
          <p:nvPr/>
        </p:nvSpPr>
        <p:spPr>
          <a:xfrm rot="10800000">
            <a:off x="4660901" y="4218666"/>
            <a:ext cx="150945" cy="13134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右 50">
            <a:extLst>
              <a:ext uri="{FF2B5EF4-FFF2-40B4-BE49-F238E27FC236}">
                <a16:creationId xmlns:a16="http://schemas.microsoft.com/office/drawing/2014/main" id="{C1EE2235-8457-4FBD-BB71-B2E3BB3397C2}"/>
              </a:ext>
            </a:extLst>
          </p:cNvPr>
          <p:cNvSpPr/>
          <p:nvPr/>
        </p:nvSpPr>
        <p:spPr>
          <a:xfrm rot="16022084">
            <a:off x="4900071" y="4019684"/>
            <a:ext cx="150945" cy="13134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右 51">
            <a:extLst>
              <a:ext uri="{FF2B5EF4-FFF2-40B4-BE49-F238E27FC236}">
                <a16:creationId xmlns:a16="http://schemas.microsoft.com/office/drawing/2014/main" id="{26D0F42F-6595-426B-B9FE-1B4A23A31E50}"/>
              </a:ext>
            </a:extLst>
          </p:cNvPr>
          <p:cNvSpPr/>
          <p:nvPr/>
        </p:nvSpPr>
        <p:spPr>
          <a:xfrm rot="5400000">
            <a:off x="4900070" y="4444346"/>
            <a:ext cx="150945" cy="13134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C15C65BD-82BE-4DEA-A4CF-359C69980E62}"/>
              </a:ext>
            </a:extLst>
          </p:cNvPr>
          <p:cNvSpPr txBox="1"/>
          <p:nvPr/>
        </p:nvSpPr>
        <p:spPr>
          <a:xfrm>
            <a:off x="4211223" y="4713871"/>
            <a:ext cx="1709639" cy="584775"/>
          </a:xfrm>
          <a:prstGeom prst="rect">
            <a:avLst/>
          </a:prstGeom>
          <a:solidFill>
            <a:schemeClr val="bg1"/>
          </a:solidFill>
        </p:spPr>
        <p:txBody>
          <a:bodyPr wrap="square">
            <a:spAutoFit/>
          </a:bodyPr>
          <a:lstStyle/>
          <a:p>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あ</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から左に</a:t>
            </a:r>
          </a:p>
          <a:p>
            <a:r>
              <a:rPr lang="ja-JP" altLang="en-US" sz="1600" b="1" dirty="0">
                <a:latin typeface="BIZ UDゴシック" panose="020B0400000000000000" pitchFamily="49" charset="-128"/>
                <a:ea typeface="BIZ UDゴシック" panose="020B0400000000000000" pitchFamily="49" charset="-128"/>
              </a:rPr>
              <a:t>指をスライド</a:t>
            </a:r>
          </a:p>
        </p:txBody>
      </p:sp>
      <p:pic>
        <p:nvPicPr>
          <p:cNvPr id="55" name="図 54">
            <a:extLst>
              <a:ext uri="{FF2B5EF4-FFF2-40B4-BE49-F238E27FC236}">
                <a16:creationId xmlns:a16="http://schemas.microsoft.com/office/drawing/2014/main" id="{7F732BCC-7D94-4BC4-9ABB-B3DEF4DD2CD6}"/>
              </a:ext>
            </a:extLst>
          </p:cNvPr>
          <p:cNvPicPr>
            <a:picLocks noChangeAspect="1"/>
          </p:cNvPicPr>
          <p:nvPr/>
        </p:nvPicPr>
        <p:blipFill>
          <a:blip r:embed="rId12"/>
          <a:stretch>
            <a:fillRect/>
          </a:stretch>
        </p:blipFill>
        <p:spPr>
          <a:xfrm>
            <a:off x="4790466" y="3639283"/>
            <a:ext cx="322554" cy="329136"/>
          </a:xfrm>
          <a:prstGeom prst="rect">
            <a:avLst/>
          </a:prstGeom>
          <a:ln>
            <a:solidFill>
              <a:schemeClr val="bg1">
                <a:lumMod val="65000"/>
              </a:schemeClr>
            </a:solidFill>
          </a:ln>
        </p:spPr>
      </p:pic>
      <p:sp>
        <p:nvSpPr>
          <p:cNvPr id="59" name="正方形/長方形 58">
            <a:extLst>
              <a:ext uri="{FF2B5EF4-FFF2-40B4-BE49-F238E27FC236}">
                <a16:creationId xmlns:a16="http://schemas.microsoft.com/office/drawing/2014/main" id="{17A4D7FD-10E4-4194-85D6-AE62970D740F}"/>
              </a:ext>
            </a:extLst>
          </p:cNvPr>
          <p:cNvSpPr/>
          <p:nvPr/>
        </p:nvSpPr>
        <p:spPr>
          <a:xfrm>
            <a:off x="3594100" y="3196650"/>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58" name="矢印: 左 57">
            <a:extLst>
              <a:ext uri="{FF2B5EF4-FFF2-40B4-BE49-F238E27FC236}">
                <a16:creationId xmlns:a16="http://schemas.microsoft.com/office/drawing/2014/main" id="{7D28F315-D2CE-4630-8EAB-4AC4D75B7D9C}"/>
              </a:ext>
            </a:extLst>
          </p:cNvPr>
          <p:cNvSpPr/>
          <p:nvPr/>
        </p:nvSpPr>
        <p:spPr>
          <a:xfrm>
            <a:off x="4577690" y="3705225"/>
            <a:ext cx="159410" cy="162973"/>
          </a:xfrm>
          <a:prstGeom prst="leftArrow">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3F711A8A-0AAE-41CD-956F-931482284341}"/>
              </a:ext>
            </a:extLst>
          </p:cNvPr>
          <p:cNvSpPr txBox="1"/>
          <p:nvPr/>
        </p:nvSpPr>
        <p:spPr>
          <a:xfrm>
            <a:off x="4127500" y="3252210"/>
            <a:ext cx="2036750" cy="338554"/>
          </a:xfrm>
          <a:prstGeom prst="rect">
            <a:avLst/>
          </a:prstGeom>
          <a:solidFill>
            <a:schemeClr val="bg1"/>
          </a:solidFill>
        </p:spPr>
        <p:txBody>
          <a:bodyPr wrap="square">
            <a:spAutoFit/>
          </a:bodyPr>
          <a:lstStyle/>
          <a:p>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い</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の表示に変わる</a:t>
            </a:r>
          </a:p>
        </p:txBody>
      </p:sp>
      <p:pic>
        <p:nvPicPr>
          <p:cNvPr id="1024" name="図 1023">
            <a:extLst>
              <a:ext uri="{FF2B5EF4-FFF2-40B4-BE49-F238E27FC236}">
                <a16:creationId xmlns:a16="http://schemas.microsoft.com/office/drawing/2014/main" id="{346A8889-58F5-480F-B4DD-EBDB3FB5E443}"/>
              </a:ext>
            </a:extLst>
          </p:cNvPr>
          <p:cNvPicPr>
            <a:picLocks noChangeAspect="1"/>
          </p:cNvPicPr>
          <p:nvPr/>
        </p:nvPicPr>
        <p:blipFill>
          <a:blip r:embed="rId13"/>
          <a:stretch>
            <a:fillRect/>
          </a:stretch>
        </p:blipFill>
        <p:spPr>
          <a:xfrm>
            <a:off x="6965160" y="3487421"/>
            <a:ext cx="2140048" cy="555818"/>
          </a:xfrm>
          <a:prstGeom prst="rect">
            <a:avLst/>
          </a:prstGeom>
          <a:ln>
            <a:solidFill>
              <a:schemeClr val="tx1"/>
            </a:solidFill>
          </a:ln>
        </p:spPr>
      </p:pic>
      <p:grpSp>
        <p:nvGrpSpPr>
          <p:cNvPr id="71" name="object 11">
            <a:extLst>
              <a:ext uri="{FF2B5EF4-FFF2-40B4-BE49-F238E27FC236}">
                <a16:creationId xmlns:a16="http://schemas.microsoft.com/office/drawing/2014/main" id="{E4707873-C438-406E-959A-B51F16DC31ED}"/>
              </a:ext>
            </a:extLst>
          </p:cNvPr>
          <p:cNvGrpSpPr/>
          <p:nvPr/>
        </p:nvGrpSpPr>
        <p:grpSpPr>
          <a:xfrm>
            <a:off x="6985767" y="5991225"/>
            <a:ext cx="2132161" cy="387659"/>
            <a:chOff x="1900427" y="3762755"/>
            <a:chExt cx="1431290" cy="307975"/>
          </a:xfrm>
        </p:grpSpPr>
        <p:sp>
          <p:nvSpPr>
            <p:cNvPr id="72" name="object 12">
              <a:extLst>
                <a:ext uri="{FF2B5EF4-FFF2-40B4-BE49-F238E27FC236}">
                  <a16:creationId xmlns:a16="http://schemas.microsoft.com/office/drawing/2014/main" id="{ED3227DD-6189-44E2-8BF2-6C30E91E33E5}"/>
                </a:ext>
              </a:extLst>
            </p:cNvPr>
            <p:cNvSpPr/>
            <p:nvPr/>
          </p:nvSpPr>
          <p:spPr>
            <a:xfrm>
              <a:off x="2548127" y="3910583"/>
              <a:ext cx="134112" cy="112775"/>
            </a:xfrm>
            <a:prstGeom prst="rect">
              <a:avLst/>
            </a:prstGeom>
            <a:blipFill>
              <a:blip r:embed="rId14" cstate="print"/>
              <a:stretch>
                <a:fillRect/>
              </a:stretch>
            </a:blipFill>
          </p:spPr>
          <p:txBody>
            <a:bodyPr wrap="square" lIns="0" tIns="0" rIns="0" bIns="0" rtlCol="0"/>
            <a:lstStyle/>
            <a:p>
              <a:endParaRPr dirty="0"/>
            </a:p>
          </p:txBody>
        </p:sp>
        <p:sp>
          <p:nvSpPr>
            <p:cNvPr id="73" name="object 13">
              <a:extLst>
                <a:ext uri="{FF2B5EF4-FFF2-40B4-BE49-F238E27FC236}">
                  <a16:creationId xmlns:a16="http://schemas.microsoft.com/office/drawing/2014/main" id="{DA3E49A0-454C-4CB8-AE6D-4BF1814DCED0}"/>
                </a:ext>
              </a:extLst>
            </p:cNvPr>
            <p:cNvSpPr/>
            <p:nvPr/>
          </p:nvSpPr>
          <p:spPr>
            <a:xfrm>
              <a:off x="1900427" y="3762755"/>
              <a:ext cx="1431035" cy="307847"/>
            </a:xfrm>
            <a:prstGeom prst="rect">
              <a:avLst/>
            </a:prstGeom>
            <a:blipFill>
              <a:blip r:embed="rId15" cstate="print"/>
              <a:stretch>
                <a:fillRect/>
              </a:stretch>
            </a:blipFill>
          </p:spPr>
          <p:txBody>
            <a:bodyPr wrap="square" lIns="0" tIns="0" rIns="0" bIns="0" rtlCol="0"/>
            <a:lstStyle/>
            <a:p>
              <a:endParaRPr dirty="0"/>
            </a:p>
          </p:txBody>
        </p:sp>
      </p:grpSp>
    </p:spTree>
    <p:extLst>
      <p:ext uri="{BB962C8B-B14F-4D97-AF65-F5344CB8AC3E}">
        <p14:creationId xmlns:p14="http://schemas.microsoft.com/office/powerpoint/2010/main" val="400288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340EBE8-2E07-430B-86DD-B5E66FB4205C}"/>
              </a:ext>
            </a:extLst>
          </p:cNvPr>
          <p:cNvSpPr>
            <a:spLocks noGrp="1"/>
          </p:cNvSpPr>
          <p:nvPr>
            <p:ph type="ctrTitle"/>
          </p:nvPr>
        </p:nvSpPr>
        <p:spPr>
          <a:xfrm>
            <a:off x="2679700" y="511669"/>
            <a:ext cx="8420000" cy="595500"/>
          </a:xfrm>
        </p:spPr>
        <p:txBody>
          <a:bodyPr/>
          <a:lstStyle/>
          <a:p>
            <a:r>
              <a:rPr lang="ja-JP" altLang="en-US" dirty="0"/>
              <a:t>キーボードの切り替え</a:t>
            </a:r>
          </a:p>
        </p:txBody>
      </p:sp>
      <p:sp>
        <p:nvSpPr>
          <p:cNvPr id="5" name="字幕 4">
            <a:extLst>
              <a:ext uri="{FF2B5EF4-FFF2-40B4-BE49-F238E27FC236}">
                <a16:creationId xmlns:a16="http://schemas.microsoft.com/office/drawing/2014/main" id="{B6757EB6-ECDC-4CB5-90C1-E16EC7D66D90}"/>
              </a:ext>
            </a:extLst>
          </p:cNvPr>
          <p:cNvSpPr>
            <a:spLocks noGrp="1"/>
          </p:cNvSpPr>
          <p:nvPr>
            <p:ph type="subTitle" idx="1"/>
          </p:nvPr>
        </p:nvSpPr>
        <p:spPr>
          <a:xfrm>
            <a:off x="625262" y="1530568"/>
            <a:ext cx="6294984" cy="715132"/>
          </a:xfrm>
        </p:spPr>
        <p:txBody>
          <a:bodyPr/>
          <a:lstStyle/>
          <a:p>
            <a:r>
              <a:rPr lang="ja-JP" altLang="en-US" dirty="0"/>
              <a:t>キーボードの配列の切り替えます</a:t>
            </a:r>
            <a:endParaRPr lang="en-US" altLang="ja-JP" dirty="0"/>
          </a:p>
          <a:p>
            <a:r>
              <a:rPr lang="ja-JP" altLang="en-US" sz="2000" dirty="0"/>
              <a:t>（各社により異なります）</a:t>
            </a:r>
          </a:p>
        </p:txBody>
      </p:sp>
      <p:sp>
        <p:nvSpPr>
          <p:cNvPr id="6" name="Title 1">
            <a:extLst>
              <a:ext uri="{FF2B5EF4-FFF2-40B4-BE49-F238E27FC236}">
                <a16:creationId xmlns:a16="http://schemas.microsoft.com/office/drawing/2014/main" id="{29996F4A-F3E7-49B9-BC90-699B0FEA0535}"/>
              </a:ext>
            </a:extLst>
          </p:cNvPr>
          <p:cNvSpPr txBox="1">
            <a:spLocks/>
          </p:cNvSpPr>
          <p:nvPr/>
        </p:nvSpPr>
        <p:spPr>
          <a:xfrm>
            <a:off x="867357" y="605239"/>
            <a:ext cx="1518494" cy="595500"/>
          </a:xfrm>
          <a:prstGeom prst="rect">
            <a:avLst/>
          </a:prstGeom>
        </p:spPr>
        <p:txBody>
          <a:bodyPr vert="horz" lIns="100838" tIns="50419" rIns="100838" bIns="50419"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970" dirty="0"/>
              <a:t>１</a:t>
            </a:r>
            <a:r>
              <a:rPr lang="en-US" altLang="ja-JP" sz="3970" dirty="0"/>
              <a:t>-</a:t>
            </a:r>
            <a:r>
              <a:rPr lang="ja-JP" altLang="en-US" sz="3970" dirty="0"/>
              <a:t>Ｂ</a:t>
            </a:r>
            <a:endParaRPr lang="en-US" sz="3970" dirty="0"/>
          </a:p>
        </p:txBody>
      </p:sp>
      <p:sp>
        <p:nvSpPr>
          <p:cNvPr id="46" name="テキスト ボックス 45">
            <a:extLst>
              <a:ext uri="{FF2B5EF4-FFF2-40B4-BE49-F238E27FC236}">
                <a16:creationId xmlns:a16="http://schemas.microsoft.com/office/drawing/2014/main" id="{20C3474E-42ED-4A4C-AE5A-A4C6F0DAFE01}"/>
              </a:ext>
            </a:extLst>
          </p:cNvPr>
          <p:cNvSpPr txBox="1"/>
          <p:nvPr/>
        </p:nvSpPr>
        <p:spPr>
          <a:xfrm>
            <a:off x="850901" y="2581630"/>
            <a:ext cx="1676399" cy="338554"/>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ＰＣキー配列</a:t>
            </a:r>
          </a:p>
        </p:txBody>
      </p:sp>
      <p:sp>
        <p:nvSpPr>
          <p:cNvPr id="47" name="正方形/長方形 46">
            <a:extLst>
              <a:ext uri="{FF2B5EF4-FFF2-40B4-BE49-F238E27FC236}">
                <a16:creationId xmlns:a16="http://schemas.microsoft.com/office/drawing/2014/main" id="{8456685C-3364-40E5-AB8F-D86BF516D988}"/>
              </a:ext>
            </a:extLst>
          </p:cNvPr>
          <p:cNvSpPr/>
          <p:nvPr/>
        </p:nvSpPr>
        <p:spPr>
          <a:xfrm>
            <a:off x="2885004" y="5043647"/>
            <a:ext cx="457201"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pic>
        <p:nvPicPr>
          <p:cNvPr id="10" name="図 9">
            <a:extLst>
              <a:ext uri="{FF2B5EF4-FFF2-40B4-BE49-F238E27FC236}">
                <a16:creationId xmlns:a16="http://schemas.microsoft.com/office/drawing/2014/main" id="{AC48A760-412A-4A0A-9CAF-79D4866FD319}"/>
              </a:ext>
            </a:extLst>
          </p:cNvPr>
          <p:cNvPicPr>
            <a:picLocks noChangeAspect="1"/>
          </p:cNvPicPr>
          <p:nvPr/>
        </p:nvPicPr>
        <p:blipFill>
          <a:blip r:embed="rId3"/>
          <a:stretch>
            <a:fillRect/>
          </a:stretch>
        </p:blipFill>
        <p:spPr>
          <a:xfrm>
            <a:off x="3083047" y="5535182"/>
            <a:ext cx="1952043" cy="1368331"/>
          </a:xfrm>
          <a:prstGeom prst="rect">
            <a:avLst/>
          </a:prstGeom>
        </p:spPr>
      </p:pic>
      <p:pic>
        <p:nvPicPr>
          <p:cNvPr id="12" name="図 11">
            <a:extLst>
              <a:ext uri="{FF2B5EF4-FFF2-40B4-BE49-F238E27FC236}">
                <a16:creationId xmlns:a16="http://schemas.microsoft.com/office/drawing/2014/main" id="{A954BC4C-99DD-44BB-857A-170124664D85}"/>
              </a:ext>
            </a:extLst>
          </p:cNvPr>
          <p:cNvPicPr>
            <a:picLocks noChangeAspect="1"/>
          </p:cNvPicPr>
          <p:nvPr/>
        </p:nvPicPr>
        <p:blipFill>
          <a:blip r:embed="rId4"/>
          <a:stretch>
            <a:fillRect/>
          </a:stretch>
        </p:blipFill>
        <p:spPr>
          <a:xfrm>
            <a:off x="590951" y="2953726"/>
            <a:ext cx="1964743" cy="1383815"/>
          </a:xfrm>
          <a:prstGeom prst="rect">
            <a:avLst/>
          </a:prstGeom>
        </p:spPr>
      </p:pic>
      <p:pic>
        <p:nvPicPr>
          <p:cNvPr id="14" name="図 13">
            <a:extLst>
              <a:ext uri="{FF2B5EF4-FFF2-40B4-BE49-F238E27FC236}">
                <a16:creationId xmlns:a16="http://schemas.microsoft.com/office/drawing/2014/main" id="{8643432E-8ADE-4A00-8B38-3556E606B289}"/>
              </a:ext>
            </a:extLst>
          </p:cNvPr>
          <p:cNvPicPr>
            <a:picLocks noChangeAspect="1"/>
          </p:cNvPicPr>
          <p:nvPr/>
        </p:nvPicPr>
        <p:blipFill>
          <a:blip r:embed="rId5"/>
          <a:stretch>
            <a:fillRect/>
          </a:stretch>
        </p:blipFill>
        <p:spPr>
          <a:xfrm>
            <a:off x="5508421" y="2952918"/>
            <a:ext cx="1964741" cy="1384623"/>
          </a:xfrm>
          <a:prstGeom prst="rect">
            <a:avLst/>
          </a:prstGeom>
        </p:spPr>
      </p:pic>
      <p:cxnSp>
        <p:nvCxnSpPr>
          <p:cNvPr id="16" name="直線コネクタ 15">
            <a:extLst>
              <a:ext uri="{FF2B5EF4-FFF2-40B4-BE49-F238E27FC236}">
                <a16:creationId xmlns:a16="http://schemas.microsoft.com/office/drawing/2014/main" id="{39BE002A-5B19-4B2F-B9DC-99B3FD12B2BB}"/>
              </a:ext>
            </a:extLst>
          </p:cNvPr>
          <p:cNvCxnSpPr/>
          <p:nvPr/>
        </p:nvCxnSpPr>
        <p:spPr>
          <a:xfrm>
            <a:off x="7632700" y="1419225"/>
            <a:ext cx="0" cy="57150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B2570824-384A-427C-958D-5DEA64C89524}"/>
              </a:ext>
            </a:extLst>
          </p:cNvPr>
          <p:cNvPicPr>
            <a:picLocks noChangeAspect="1"/>
          </p:cNvPicPr>
          <p:nvPr/>
        </p:nvPicPr>
        <p:blipFill>
          <a:blip r:embed="rId6"/>
          <a:stretch>
            <a:fillRect/>
          </a:stretch>
        </p:blipFill>
        <p:spPr>
          <a:xfrm>
            <a:off x="2911921" y="2790825"/>
            <a:ext cx="2273060" cy="1906845"/>
          </a:xfrm>
          <a:prstGeom prst="rect">
            <a:avLst/>
          </a:prstGeom>
        </p:spPr>
      </p:pic>
      <p:pic>
        <p:nvPicPr>
          <p:cNvPr id="23" name="図 22">
            <a:extLst>
              <a:ext uri="{FF2B5EF4-FFF2-40B4-BE49-F238E27FC236}">
                <a16:creationId xmlns:a16="http://schemas.microsoft.com/office/drawing/2014/main" id="{6682D1EC-E139-4311-9A34-6B4296024B2D}"/>
              </a:ext>
            </a:extLst>
          </p:cNvPr>
          <p:cNvPicPr>
            <a:picLocks noChangeAspect="1"/>
          </p:cNvPicPr>
          <p:nvPr/>
        </p:nvPicPr>
        <p:blipFill>
          <a:blip r:embed="rId7"/>
          <a:stretch>
            <a:fillRect/>
          </a:stretch>
        </p:blipFill>
        <p:spPr>
          <a:xfrm>
            <a:off x="5953264" y="5139294"/>
            <a:ext cx="1254895" cy="775731"/>
          </a:xfrm>
          <a:prstGeom prst="rect">
            <a:avLst/>
          </a:prstGeom>
        </p:spPr>
      </p:pic>
      <p:pic>
        <p:nvPicPr>
          <p:cNvPr id="26" name="図 25">
            <a:extLst>
              <a:ext uri="{FF2B5EF4-FFF2-40B4-BE49-F238E27FC236}">
                <a16:creationId xmlns:a16="http://schemas.microsoft.com/office/drawing/2014/main" id="{C5693298-AC97-408C-9479-5F3705FE89D2}"/>
              </a:ext>
            </a:extLst>
          </p:cNvPr>
          <p:cNvPicPr>
            <a:picLocks noChangeAspect="1"/>
          </p:cNvPicPr>
          <p:nvPr/>
        </p:nvPicPr>
        <p:blipFill>
          <a:blip r:embed="rId8"/>
          <a:stretch>
            <a:fillRect/>
          </a:stretch>
        </p:blipFill>
        <p:spPr>
          <a:xfrm>
            <a:off x="7849811" y="1627415"/>
            <a:ext cx="495343" cy="396274"/>
          </a:xfrm>
          <a:prstGeom prst="rect">
            <a:avLst/>
          </a:prstGeom>
        </p:spPr>
      </p:pic>
      <p:sp>
        <p:nvSpPr>
          <p:cNvPr id="25" name="四角形: 角を丸くする 24">
            <a:extLst>
              <a:ext uri="{FF2B5EF4-FFF2-40B4-BE49-F238E27FC236}">
                <a16:creationId xmlns:a16="http://schemas.microsoft.com/office/drawing/2014/main" id="{80836A31-0134-4EC9-9573-6CC8DB349C46}"/>
              </a:ext>
            </a:extLst>
          </p:cNvPr>
          <p:cNvSpPr/>
          <p:nvPr/>
        </p:nvSpPr>
        <p:spPr>
          <a:xfrm>
            <a:off x="3213100" y="4121218"/>
            <a:ext cx="457200" cy="254389"/>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4E77181-BC21-436E-9850-3C5AD5074708}"/>
              </a:ext>
            </a:extLst>
          </p:cNvPr>
          <p:cNvGrpSpPr/>
          <p:nvPr/>
        </p:nvGrpSpPr>
        <p:grpSpPr>
          <a:xfrm>
            <a:off x="2789500" y="2280213"/>
            <a:ext cx="593196" cy="553998"/>
            <a:chOff x="-2087300" y="2787079"/>
            <a:chExt cx="593196" cy="553998"/>
          </a:xfrm>
        </p:grpSpPr>
        <p:sp>
          <p:nvSpPr>
            <p:cNvPr id="28" name="楕円 27">
              <a:extLst>
                <a:ext uri="{FF2B5EF4-FFF2-40B4-BE49-F238E27FC236}">
                  <a16:creationId xmlns:a16="http://schemas.microsoft.com/office/drawing/2014/main" id="{14CABB75-2E15-457B-8107-A51E5B26682C}"/>
                </a:ext>
              </a:extLst>
            </p:cNvPr>
            <p:cNvSpPr/>
            <p:nvPr/>
          </p:nvSpPr>
          <p:spPr>
            <a:xfrm>
              <a:off x="-1911674" y="2952918"/>
              <a:ext cx="324174" cy="295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D8B9FB8E-F1B6-47F5-B9D7-28AF5D9C0839}"/>
                </a:ext>
              </a:extLst>
            </p:cNvPr>
            <p:cNvSpPr/>
            <p:nvPr/>
          </p:nvSpPr>
          <p:spPr>
            <a:xfrm>
              <a:off x="-2087300" y="2787079"/>
              <a:ext cx="593196"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grpSp>
      <p:sp>
        <p:nvSpPr>
          <p:cNvPr id="34" name="テキスト ボックス 33">
            <a:extLst>
              <a:ext uri="{FF2B5EF4-FFF2-40B4-BE49-F238E27FC236}">
                <a16:creationId xmlns:a16="http://schemas.microsoft.com/office/drawing/2014/main" id="{8769F680-3686-43CC-AF75-916C9AC7D93D}"/>
              </a:ext>
            </a:extLst>
          </p:cNvPr>
          <p:cNvSpPr txBox="1"/>
          <p:nvPr/>
        </p:nvSpPr>
        <p:spPr>
          <a:xfrm>
            <a:off x="752564" y="4828204"/>
            <a:ext cx="1676399" cy="338554"/>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１０キー配列</a:t>
            </a:r>
          </a:p>
        </p:txBody>
      </p:sp>
      <p:sp>
        <p:nvSpPr>
          <p:cNvPr id="35" name="テキスト ボックス 34">
            <a:extLst>
              <a:ext uri="{FF2B5EF4-FFF2-40B4-BE49-F238E27FC236}">
                <a16:creationId xmlns:a16="http://schemas.microsoft.com/office/drawing/2014/main" id="{21D99CE0-CF0B-462D-91A2-FB5FA41FC87F}"/>
              </a:ext>
            </a:extLst>
          </p:cNvPr>
          <p:cNvSpPr txBox="1"/>
          <p:nvPr/>
        </p:nvSpPr>
        <p:spPr>
          <a:xfrm>
            <a:off x="3279295" y="2396058"/>
            <a:ext cx="1676399" cy="338554"/>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１２キー配列</a:t>
            </a:r>
          </a:p>
        </p:txBody>
      </p:sp>
      <p:sp>
        <p:nvSpPr>
          <p:cNvPr id="36" name="テキスト ボックス 35">
            <a:extLst>
              <a:ext uri="{FF2B5EF4-FFF2-40B4-BE49-F238E27FC236}">
                <a16:creationId xmlns:a16="http://schemas.microsoft.com/office/drawing/2014/main" id="{048B0145-CCB0-41FC-9101-60F663379C77}"/>
              </a:ext>
            </a:extLst>
          </p:cNvPr>
          <p:cNvSpPr txBox="1"/>
          <p:nvPr/>
        </p:nvSpPr>
        <p:spPr>
          <a:xfrm>
            <a:off x="3323133" y="5166758"/>
            <a:ext cx="1676399" cy="338554"/>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英語キー配列</a:t>
            </a:r>
          </a:p>
        </p:txBody>
      </p:sp>
      <p:sp>
        <p:nvSpPr>
          <p:cNvPr id="37" name="四角形: 角を丸くする 36">
            <a:extLst>
              <a:ext uri="{FF2B5EF4-FFF2-40B4-BE49-F238E27FC236}">
                <a16:creationId xmlns:a16="http://schemas.microsoft.com/office/drawing/2014/main" id="{B29BBEF9-7852-4221-B85A-9A8FBFDD41AD}"/>
              </a:ext>
            </a:extLst>
          </p:cNvPr>
          <p:cNvSpPr/>
          <p:nvPr/>
        </p:nvSpPr>
        <p:spPr>
          <a:xfrm>
            <a:off x="3289300" y="6658804"/>
            <a:ext cx="457200" cy="246821"/>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38B1E1DE-BAD0-4477-9A5D-B2252078ABE4}"/>
              </a:ext>
            </a:extLst>
          </p:cNvPr>
          <p:cNvSpPr/>
          <p:nvPr/>
        </p:nvSpPr>
        <p:spPr>
          <a:xfrm>
            <a:off x="1311721" y="4081692"/>
            <a:ext cx="224979" cy="233133"/>
          </a:xfrm>
          <a:prstGeom prst="roundRect">
            <a:avLst>
              <a:gd name="adj" fmla="val 0"/>
            </a:avLst>
          </a:prstGeom>
          <a:noFill/>
          <a:ln w="381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09C1D8D5-4EB6-49AB-8FFD-C0536F194BFA}"/>
              </a:ext>
            </a:extLst>
          </p:cNvPr>
          <p:cNvSpPr/>
          <p:nvPr/>
        </p:nvSpPr>
        <p:spPr>
          <a:xfrm>
            <a:off x="3213100" y="3780737"/>
            <a:ext cx="457200" cy="233132"/>
          </a:xfrm>
          <a:prstGeom prst="roundRect">
            <a:avLst>
              <a:gd name="adj" fmla="val 0"/>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2" name="直線矢印コネクタ 31">
            <a:extLst>
              <a:ext uri="{FF2B5EF4-FFF2-40B4-BE49-F238E27FC236}">
                <a16:creationId xmlns:a16="http://schemas.microsoft.com/office/drawing/2014/main" id="{A7629697-CFE9-4C09-8CE4-2FC1A063CEDF}"/>
              </a:ext>
            </a:extLst>
          </p:cNvPr>
          <p:cNvCxnSpPr/>
          <p:nvPr/>
        </p:nvCxnSpPr>
        <p:spPr>
          <a:xfrm>
            <a:off x="3382695" y="4393012"/>
            <a:ext cx="0" cy="7737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9714014D-07CB-403B-9BF8-4F4BDB87FAE5}"/>
              </a:ext>
            </a:extLst>
          </p:cNvPr>
          <p:cNvCxnSpPr>
            <a:cxnSpLocks/>
          </p:cNvCxnSpPr>
          <p:nvPr/>
        </p:nvCxnSpPr>
        <p:spPr>
          <a:xfrm flipV="1">
            <a:off x="3594100" y="4391026"/>
            <a:ext cx="0" cy="775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四角形: 角を丸くする 47">
            <a:extLst>
              <a:ext uri="{FF2B5EF4-FFF2-40B4-BE49-F238E27FC236}">
                <a16:creationId xmlns:a16="http://schemas.microsoft.com/office/drawing/2014/main" id="{9CB41D82-5363-4D8B-9B6B-B4BE4EB3A0F3}"/>
              </a:ext>
            </a:extLst>
          </p:cNvPr>
          <p:cNvSpPr/>
          <p:nvPr/>
        </p:nvSpPr>
        <p:spPr>
          <a:xfrm>
            <a:off x="774700" y="4086225"/>
            <a:ext cx="457200" cy="233132"/>
          </a:xfrm>
          <a:prstGeom prst="roundRect">
            <a:avLst>
              <a:gd name="adj" fmla="val 0"/>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pic>
        <p:nvPicPr>
          <p:cNvPr id="45" name="図 44">
            <a:extLst>
              <a:ext uri="{FF2B5EF4-FFF2-40B4-BE49-F238E27FC236}">
                <a16:creationId xmlns:a16="http://schemas.microsoft.com/office/drawing/2014/main" id="{B2A8207C-547D-4CBC-930A-1EFCD85893ED}"/>
              </a:ext>
            </a:extLst>
          </p:cNvPr>
          <p:cNvPicPr>
            <a:picLocks noChangeAspect="1"/>
          </p:cNvPicPr>
          <p:nvPr/>
        </p:nvPicPr>
        <p:blipFill>
          <a:blip r:embed="rId9"/>
          <a:stretch>
            <a:fillRect/>
          </a:stretch>
        </p:blipFill>
        <p:spPr>
          <a:xfrm>
            <a:off x="632129" y="5217010"/>
            <a:ext cx="1972964" cy="1383815"/>
          </a:xfrm>
          <a:prstGeom prst="rect">
            <a:avLst/>
          </a:prstGeom>
        </p:spPr>
      </p:pic>
      <p:sp>
        <p:nvSpPr>
          <p:cNvPr id="49" name="四角形: 角を丸くする 48">
            <a:extLst>
              <a:ext uri="{FF2B5EF4-FFF2-40B4-BE49-F238E27FC236}">
                <a16:creationId xmlns:a16="http://schemas.microsoft.com/office/drawing/2014/main" id="{BEFD9075-B819-4282-A357-6E51AE36D4DE}"/>
              </a:ext>
            </a:extLst>
          </p:cNvPr>
          <p:cNvSpPr/>
          <p:nvPr/>
        </p:nvSpPr>
        <p:spPr>
          <a:xfrm>
            <a:off x="1083121" y="6367692"/>
            <a:ext cx="224979" cy="233133"/>
          </a:xfrm>
          <a:prstGeom prst="roundRect">
            <a:avLst>
              <a:gd name="adj" fmla="val 0"/>
            </a:avLst>
          </a:prstGeom>
          <a:noFill/>
          <a:ln w="381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B591E3CA-9DC2-469A-B903-BDB57F9D2DCF}"/>
              </a:ext>
            </a:extLst>
          </p:cNvPr>
          <p:cNvSpPr/>
          <p:nvPr/>
        </p:nvSpPr>
        <p:spPr>
          <a:xfrm>
            <a:off x="393845" y="2486025"/>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cxnSp>
        <p:nvCxnSpPr>
          <p:cNvPr id="52" name="直線矢印コネクタ 51">
            <a:extLst>
              <a:ext uri="{FF2B5EF4-FFF2-40B4-BE49-F238E27FC236}">
                <a16:creationId xmlns:a16="http://schemas.microsoft.com/office/drawing/2014/main" id="{A0A5FF40-70F6-4CAF-A929-F0CD1F5EE028}"/>
              </a:ext>
            </a:extLst>
          </p:cNvPr>
          <p:cNvCxnSpPr/>
          <p:nvPr/>
        </p:nvCxnSpPr>
        <p:spPr>
          <a:xfrm flipH="1">
            <a:off x="2527300" y="3780737"/>
            <a:ext cx="55574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AA16A0E0-C87A-4929-827B-2DC2E5475D6B}"/>
              </a:ext>
            </a:extLst>
          </p:cNvPr>
          <p:cNvCxnSpPr>
            <a:cxnSpLocks/>
          </p:cNvCxnSpPr>
          <p:nvPr/>
        </p:nvCxnSpPr>
        <p:spPr>
          <a:xfrm>
            <a:off x="2527300" y="4010025"/>
            <a:ext cx="603259"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B6BF649-3E7F-4014-B1E0-16D4002AB7D4}"/>
              </a:ext>
            </a:extLst>
          </p:cNvPr>
          <p:cNvSpPr/>
          <p:nvPr/>
        </p:nvSpPr>
        <p:spPr>
          <a:xfrm>
            <a:off x="393700" y="4772025"/>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cxnSp>
        <p:nvCxnSpPr>
          <p:cNvPr id="56" name="直線矢印コネクタ 55">
            <a:extLst>
              <a:ext uri="{FF2B5EF4-FFF2-40B4-BE49-F238E27FC236}">
                <a16:creationId xmlns:a16="http://schemas.microsoft.com/office/drawing/2014/main" id="{42125BC2-4B22-4244-878D-73303AEE00CC}"/>
              </a:ext>
            </a:extLst>
          </p:cNvPr>
          <p:cNvCxnSpPr>
            <a:cxnSpLocks/>
          </p:cNvCxnSpPr>
          <p:nvPr/>
        </p:nvCxnSpPr>
        <p:spPr>
          <a:xfrm>
            <a:off x="1308100" y="4391025"/>
            <a:ext cx="0" cy="545146"/>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ED1FD902-4F7F-4427-AA40-D25739C6A901}"/>
              </a:ext>
            </a:extLst>
          </p:cNvPr>
          <p:cNvCxnSpPr>
            <a:cxnSpLocks/>
          </p:cNvCxnSpPr>
          <p:nvPr/>
        </p:nvCxnSpPr>
        <p:spPr>
          <a:xfrm flipV="1">
            <a:off x="1536700" y="4314825"/>
            <a:ext cx="0" cy="5334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C5631933-C2DF-4F4C-8F28-0C7C62B4F705}"/>
              </a:ext>
            </a:extLst>
          </p:cNvPr>
          <p:cNvSpPr txBox="1"/>
          <p:nvPr/>
        </p:nvSpPr>
        <p:spPr>
          <a:xfrm>
            <a:off x="5344519" y="2398920"/>
            <a:ext cx="1464994" cy="553998"/>
          </a:xfrm>
          <a:prstGeom prst="rect">
            <a:avLst/>
          </a:prstGeom>
          <a:noFill/>
        </p:spPr>
        <p:txBody>
          <a:bodyPr wrap="square">
            <a:spAutoFit/>
          </a:bodyPr>
          <a:lstStyle/>
          <a:p>
            <a:r>
              <a:rPr lang="ja-JP" altLang="en-US" sz="3000" b="1" dirty="0">
                <a:solidFill>
                  <a:srgbClr val="009650"/>
                </a:solidFill>
                <a:latin typeface="Meiryo" charset="-128"/>
                <a:ea typeface="Meiryo" charset="-128"/>
                <a:cs typeface="Meiryo" charset="-128"/>
              </a:rPr>
              <a:t>❺</a:t>
            </a:r>
            <a:endParaRPr lang="ja-JP" altLang="en-US" sz="3000" dirty="0"/>
          </a:p>
        </p:txBody>
      </p:sp>
      <p:sp>
        <p:nvSpPr>
          <p:cNvPr id="63" name="テキスト ボックス 62">
            <a:extLst>
              <a:ext uri="{FF2B5EF4-FFF2-40B4-BE49-F238E27FC236}">
                <a16:creationId xmlns:a16="http://schemas.microsoft.com/office/drawing/2014/main" id="{0E99882B-6F57-40DD-841A-3A05C195ABAD}"/>
              </a:ext>
            </a:extLst>
          </p:cNvPr>
          <p:cNvSpPr txBox="1"/>
          <p:nvPr/>
        </p:nvSpPr>
        <p:spPr>
          <a:xfrm>
            <a:off x="5862906" y="2430032"/>
            <a:ext cx="1676399" cy="338554"/>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英語</a:t>
            </a:r>
            <a:r>
              <a:rPr lang="en-US" altLang="ja-JP" sz="1600" b="1" dirty="0">
                <a:latin typeface="BIZ UDゴシック" panose="020B0400000000000000" pitchFamily="49" charset="-128"/>
                <a:ea typeface="BIZ UDゴシック" panose="020B0400000000000000" pitchFamily="49" charset="-128"/>
              </a:rPr>
              <a:t>(QWERTY)</a:t>
            </a:r>
            <a:endParaRPr lang="ja-JP" altLang="en-US" sz="1600" b="1" dirty="0">
              <a:latin typeface="BIZ UDゴシック" panose="020B0400000000000000" pitchFamily="49" charset="-128"/>
              <a:ea typeface="BIZ UDゴシック" panose="020B0400000000000000" pitchFamily="49" charset="-128"/>
            </a:endParaRPr>
          </a:p>
        </p:txBody>
      </p:sp>
      <p:sp>
        <p:nvSpPr>
          <p:cNvPr id="64" name="楕円 63">
            <a:extLst>
              <a:ext uri="{FF2B5EF4-FFF2-40B4-BE49-F238E27FC236}">
                <a16:creationId xmlns:a16="http://schemas.microsoft.com/office/drawing/2014/main" id="{936C4934-1C65-4F74-B97A-64DA6F8689F4}"/>
              </a:ext>
            </a:extLst>
          </p:cNvPr>
          <p:cNvSpPr/>
          <p:nvPr/>
        </p:nvSpPr>
        <p:spPr>
          <a:xfrm>
            <a:off x="3727859" y="4121218"/>
            <a:ext cx="247241" cy="244982"/>
          </a:xfrm>
          <a:prstGeom prst="ellipse">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592FAB9C-7114-43F2-8CC4-6B52215890F3}"/>
              </a:ext>
            </a:extLst>
          </p:cNvPr>
          <p:cNvSpPr/>
          <p:nvPr/>
        </p:nvSpPr>
        <p:spPr>
          <a:xfrm>
            <a:off x="6166259" y="4086225"/>
            <a:ext cx="247241" cy="244982"/>
          </a:xfrm>
          <a:prstGeom prst="ellipse">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96FCA7B3-FD7E-451D-A7C0-6E966D9CEA29}"/>
              </a:ext>
            </a:extLst>
          </p:cNvPr>
          <p:cNvCxnSpPr>
            <a:cxnSpLocks/>
          </p:cNvCxnSpPr>
          <p:nvPr/>
        </p:nvCxnSpPr>
        <p:spPr>
          <a:xfrm>
            <a:off x="5118100" y="3933825"/>
            <a:ext cx="603259"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25FA9E45-DFB3-48AE-B4BA-3A0EA0336C8B}"/>
              </a:ext>
            </a:extLst>
          </p:cNvPr>
          <p:cNvCxnSpPr/>
          <p:nvPr/>
        </p:nvCxnSpPr>
        <p:spPr>
          <a:xfrm flipH="1">
            <a:off x="5041900" y="4086225"/>
            <a:ext cx="555747"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BDA1AACC-92C0-43A7-8222-322216F135D8}"/>
              </a:ext>
            </a:extLst>
          </p:cNvPr>
          <p:cNvSpPr txBox="1"/>
          <p:nvPr/>
        </p:nvSpPr>
        <p:spPr>
          <a:xfrm>
            <a:off x="8366984" y="1419225"/>
            <a:ext cx="2460536" cy="830997"/>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もしこのアイコンが</a:t>
            </a:r>
          </a:p>
          <a:p>
            <a:r>
              <a:rPr lang="ja-JP" altLang="en-US" sz="1600" b="1" dirty="0">
                <a:latin typeface="BIZ UDゴシック" panose="020B0400000000000000" pitchFamily="49" charset="-128"/>
                <a:ea typeface="BIZ UDゴシック" panose="020B0400000000000000" pitchFamily="49" charset="-128"/>
              </a:rPr>
              <a:t>無くて多言語も使用</a:t>
            </a:r>
          </a:p>
          <a:p>
            <a:r>
              <a:rPr lang="ja-JP" altLang="en-US" sz="1600" b="1" dirty="0">
                <a:latin typeface="BIZ UDゴシック" panose="020B0400000000000000" pitchFamily="49" charset="-128"/>
                <a:ea typeface="BIZ UDゴシック" panose="020B0400000000000000" pitchFamily="49" charset="-128"/>
              </a:rPr>
              <a:t>したい場合</a:t>
            </a:r>
          </a:p>
        </p:txBody>
      </p:sp>
      <p:sp>
        <p:nvSpPr>
          <p:cNvPr id="69" name="四角形: 角を丸くする 68">
            <a:extLst>
              <a:ext uri="{FF2B5EF4-FFF2-40B4-BE49-F238E27FC236}">
                <a16:creationId xmlns:a16="http://schemas.microsoft.com/office/drawing/2014/main" id="{812C2A1A-4146-4D0D-B305-B84C23A078ED}"/>
              </a:ext>
            </a:extLst>
          </p:cNvPr>
          <p:cNvSpPr/>
          <p:nvPr/>
        </p:nvSpPr>
        <p:spPr>
          <a:xfrm>
            <a:off x="4955694" y="4467225"/>
            <a:ext cx="162404" cy="164125"/>
          </a:xfrm>
          <a:prstGeom prst="roundRect">
            <a:avLst/>
          </a:prstGeom>
          <a:no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矢印コネクタ 70">
            <a:extLst>
              <a:ext uri="{FF2B5EF4-FFF2-40B4-BE49-F238E27FC236}">
                <a16:creationId xmlns:a16="http://schemas.microsoft.com/office/drawing/2014/main" id="{21F21627-854A-430F-9937-9920844EC6F0}"/>
              </a:ext>
            </a:extLst>
          </p:cNvPr>
          <p:cNvCxnSpPr/>
          <p:nvPr/>
        </p:nvCxnSpPr>
        <p:spPr>
          <a:xfrm>
            <a:off x="5184981" y="4772025"/>
            <a:ext cx="677925" cy="4449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38EBA8C6-C211-41CB-BC2D-5EBB70F6C1C0}"/>
              </a:ext>
            </a:extLst>
          </p:cNvPr>
          <p:cNvSpPr txBox="1"/>
          <p:nvPr/>
        </p:nvSpPr>
        <p:spPr>
          <a:xfrm>
            <a:off x="5886981" y="6071835"/>
            <a:ext cx="1652324" cy="338554"/>
          </a:xfrm>
          <a:prstGeom prst="rect">
            <a:avLst/>
          </a:prstGeom>
          <a:noFill/>
        </p:spPr>
        <p:txBody>
          <a:bodyPr wrap="square">
            <a:spAutoFit/>
          </a:bodyPr>
          <a:lstStyle/>
          <a:p>
            <a:r>
              <a:rPr lang="en-US" altLang="ja-JP" sz="1600" b="1" dirty="0">
                <a:latin typeface="BIZ UDゴシック" panose="020B0400000000000000" pitchFamily="49" charset="-128"/>
                <a:ea typeface="BIZ UDゴシック" panose="020B0400000000000000" pitchFamily="49" charset="-128"/>
              </a:rPr>
              <a:t>Gboard</a:t>
            </a:r>
            <a:r>
              <a:rPr lang="ja-JP" altLang="en-US" sz="1600" b="1" dirty="0">
                <a:latin typeface="BIZ UDゴシック" panose="020B0400000000000000" pitchFamily="49" charset="-128"/>
                <a:ea typeface="BIZ UDゴシック" panose="020B0400000000000000" pitchFamily="49" charset="-128"/>
              </a:rPr>
              <a:t>が一般的</a:t>
            </a:r>
          </a:p>
        </p:txBody>
      </p:sp>
      <p:sp>
        <p:nvSpPr>
          <p:cNvPr id="73" name="テキスト ボックス 72">
            <a:extLst>
              <a:ext uri="{FF2B5EF4-FFF2-40B4-BE49-F238E27FC236}">
                <a16:creationId xmlns:a16="http://schemas.microsoft.com/office/drawing/2014/main" id="{F9829B50-96E9-440A-B2AA-D1A25468292F}"/>
              </a:ext>
            </a:extLst>
          </p:cNvPr>
          <p:cNvSpPr txBox="1"/>
          <p:nvPr/>
        </p:nvSpPr>
        <p:spPr>
          <a:xfrm>
            <a:off x="5781762" y="4707419"/>
            <a:ext cx="2460536" cy="338554"/>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キーボードの変更</a:t>
            </a:r>
          </a:p>
        </p:txBody>
      </p:sp>
      <p:pic>
        <p:nvPicPr>
          <p:cNvPr id="75" name="図 74">
            <a:extLst>
              <a:ext uri="{FF2B5EF4-FFF2-40B4-BE49-F238E27FC236}">
                <a16:creationId xmlns:a16="http://schemas.microsoft.com/office/drawing/2014/main" id="{F2949247-E791-4CAC-96D8-4857A6C874CB}"/>
              </a:ext>
            </a:extLst>
          </p:cNvPr>
          <p:cNvPicPr>
            <a:picLocks noChangeAspect="1"/>
          </p:cNvPicPr>
          <p:nvPr/>
        </p:nvPicPr>
        <p:blipFill>
          <a:blip r:embed="rId10"/>
          <a:stretch>
            <a:fillRect/>
          </a:stretch>
        </p:blipFill>
        <p:spPr>
          <a:xfrm>
            <a:off x="7836111" y="2826039"/>
            <a:ext cx="2273061" cy="297577"/>
          </a:xfrm>
          <a:prstGeom prst="rect">
            <a:avLst/>
          </a:prstGeom>
        </p:spPr>
      </p:pic>
      <p:pic>
        <p:nvPicPr>
          <p:cNvPr id="77" name="図 76">
            <a:extLst>
              <a:ext uri="{FF2B5EF4-FFF2-40B4-BE49-F238E27FC236}">
                <a16:creationId xmlns:a16="http://schemas.microsoft.com/office/drawing/2014/main" id="{565A9C51-DA86-49B0-8EAA-92B3B6031412}"/>
              </a:ext>
            </a:extLst>
          </p:cNvPr>
          <p:cNvPicPr>
            <a:picLocks noChangeAspect="1"/>
          </p:cNvPicPr>
          <p:nvPr/>
        </p:nvPicPr>
        <p:blipFill>
          <a:blip r:embed="rId11"/>
          <a:stretch>
            <a:fillRect/>
          </a:stretch>
        </p:blipFill>
        <p:spPr>
          <a:xfrm>
            <a:off x="8031346" y="3585509"/>
            <a:ext cx="1767645" cy="2519203"/>
          </a:xfrm>
          <a:prstGeom prst="rect">
            <a:avLst/>
          </a:prstGeom>
          <a:ln>
            <a:solidFill>
              <a:schemeClr val="tx1"/>
            </a:solidFill>
          </a:ln>
        </p:spPr>
      </p:pic>
      <p:grpSp>
        <p:nvGrpSpPr>
          <p:cNvPr id="78" name="グループ化 77">
            <a:extLst>
              <a:ext uri="{FF2B5EF4-FFF2-40B4-BE49-F238E27FC236}">
                <a16:creationId xmlns:a16="http://schemas.microsoft.com/office/drawing/2014/main" id="{653CE0BB-74F6-41AB-A9F4-9C8AC62AE881}"/>
              </a:ext>
            </a:extLst>
          </p:cNvPr>
          <p:cNvGrpSpPr/>
          <p:nvPr/>
        </p:nvGrpSpPr>
        <p:grpSpPr>
          <a:xfrm>
            <a:off x="7632700" y="2333625"/>
            <a:ext cx="593196" cy="553998"/>
            <a:chOff x="-2087300" y="2787079"/>
            <a:chExt cx="593196" cy="553998"/>
          </a:xfrm>
        </p:grpSpPr>
        <p:sp>
          <p:nvSpPr>
            <p:cNvPr id="79" name="楕円 78">
              <a:extLst>
                <a:ext uri="{FF2B5EF4-FFF2-40B4-BE49-F238E27FC236}">
                  <a16:creationId xmlns:a16="http://schemas.microsoft.com/office/drawing/2014/main" id="{8A6A7C4E-4BCC-4C77-9D84-A41B242EA315}"/>
                </a:ext>
              </a:extLst>
            </p:cNvPr>
            <p:cNvSpPr/>
            <p:nvPr/>
          </p:nvSpPr>
          <p:spPr>
            <a:xfrm>
              <a:off x="-1911674" y="2952918"/>
              <a:ext cx="324174" cy="295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059EE401-F7FF-4C8F-8230-94972B328059}"/>
                </a:ext>
              </a:extLst>
            </p:cNvPr>
            <p:cNvSpPr/>
            <p:nvPr/>
          </p:nvSpPr>
          <p:spPr>
            <a:xfrm>
              <a:off x="-2087300" y="2787079"/>
              <a:ext cx="593196"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grpSp>
      <p:sp>
        <p:nvSpPr>
          <p:cNvPr id="81" name="四角形: 角を丸くする 80">
            <a:extLst>
              <a:ext uri="{FF2B5EF4-FFF2-40B4-BE49-F238E27FC236}">
                <a16:creationId xmlns:a16="http://schemas.microsoft.com/office/drawing/2014/main" id="{44874CC8-764D-4B72-97F7-1F24E1FB8B24}"/>
              </a:ext>
            </a:extLst>
          </p:cNvPr>
          <p:cNvSpPr/>
          <p:nvPr/>
        </p:nvSpPr>
        <p:spPr>
          <a:xfrm>
            <a:off x="8470900" y="2790825"/>
            <a:ext cx="300436" cy="332791"/>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D60FA81D-ADB3-4640-82F9-D0D6F01D47E3}"/>
              </a:ext>
            </a:extLst>
          </p:cNvPr>
          <p:cNvSpPr/>
          <p:nvPr/>
        </p:nvSpPr>
        <p:spPr>
          <a:xfrm>
            <a:off x="7632699" y="5196047"/>
            <a:ext cx="457201"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83" name="四角形: 角を丸くする 82">
            <a:extLst>
              <a:ext uri="{FF2B5EF4-FFF2-40B4-BE49-F238E27FC236}">
                <a16:creationId xmlns:a16="http://schemas.microsoft.com/office/drawing/2014/main" id="{5F85935B-7B1B-4623-AA9D-CDC359099750}"/>
              </a:ext>
            </a:extLst>
          </p:cNvPr>
          <p:cNvSpPr/>
          <p:nvPr/>
        </p:nvSpPr>
        <p:spPr>
          <a:xfrm>
            <a:off x="8031346" y="5535182"/>
            <a:ext cx="1787872" cy="37984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98517DE1-DADF-4D1A-A86C-E582E67ABE6C}"/>
              </a:ext>
            </a:extLst>
          </p:cNvPr>
          <p:cNvSpPr txBox="1"/>
          <p:nvPr/>
        </p:nvSpPr>
        <p:spPr>
          <a:xfrm>
            <a:off x="8013700" y="2376071"/>
            <a:ext cx="2802507" cy="338554"/>
          </a:xfrm>
          <a:prstGeom prst="rect">
            <a:avLst/>
          </a:prstGeom>
          <a:noFill/>
        </p:spPr>
        <p:txBody>
          <a:bodyPr wrap="square">
            <a:spAutoFit/>
          </a:bodyPr>
          <a:lstStyle/>
          <a:p>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設定</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アイコンをタップ</a:t>
            </a:r>
          </a:p>
        </p:txBody>
      </p:sp>
      <p:sp>
        <p:nvSpPr>
          <p:cNvPr id="86" name="テキスト ボックス 85">
            <a:extLst>
              <a:ext uri="{FF2B5EF4-FFF2-40B4-BE49-F238E27FC236}">
                <a16:creationId xmlns:a16="http://schemas.microsoft.com/office/drawing/2014/main" id="{2F90E8F2-1982-4622-914A-A4A7D4124550}"/>
              </a:ext>
            </a:extLst>
          </p:cNvPr>
          <p:cNvSpPr txBox="1"/>
          <p:nvPr/>
        </p:nvSpPr>
        <p:spPr>
          <a:xfrm>
            <a:off x="7937500" y="6143625"/>
            <a:ext cx="2802507" cy="830997"/>
          </a:xfrm>
          <a:prstGeom prst="rect">
            <a:avLst/>
          </a:prstGeom>
          <a:noFill/>
        </p:spPr>
        <p:txBody>
          <a:bodyPr wrap="square">
            <a:spAutoFit/>
          </a:bodyPr>
          <a:lstStyle/>
          <a:p>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キーボードを追加</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を</a:t>
            </a:r>
          </a:p>
          <a:p>
            <a:r>
              <a:rPr lang="ja-JP" altLang="en-US" sz="1600" b="1" dirty="0">
                <a:latin typeface="BIZ UDゴシック" panose="020B0400000000000000" pitchFamily="49" charset="-128"/>
                <a:ea typeface="BIZ UDゴシック" panose="020B0400000000000000" pitchFamily="49" charset="-128"/>
              </a:rPr>
              <a:t>をタップし次の画面で</a:t>
            </a:r>
          </a:p>
          <a:p>
            <a:r>
              <a:rPr lang="ja-JP" altLang="en-US" sz="1600" b="1" dirty="0">
                <a:latin typeface="BIZ UDゴシック" panose="020B0400000000000000" pitchFamily="49" charset="-128"/>
                <a:ea typeface="BIZ UDゴシック" panose="020B0400000000000000" pitchFamily="49" charset="-128"/>
              </a:rPr>
              <a:t>言語を選択</a:t>
            </a:r>
          </a:p>
        </p:txBody>
      </p:sp>
    </p:spTree>
    <p:extLst>
      <p:ext uri="{BB962C8B-B14F-4D97-AF65-F5344CB8AC3E}">
        <p14:creationId xmlns:p14="http://schemas.microsoft.com/office/powerpoint/2010/main" val="30484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rPr>
              <a:t>２</a:t>
            </a:r>
          </a:p>
          <a:p>
            <a:pPr>
              <a:lnSpc>
                <a:spcPct val="100000"/>
              </a:lnSpc>
            </a:pPr>
            <a:r>
              <a:rPr lang="ja-JP" altLang="en-US" sz="5400" dirty="0"/>
              <a:t>メールの使い方</a:t>
            </a:r>
            <a:endParaRPr lang="en-US" altLang="ja-JP" sz="5400" dirty="0"/>
          </a:p>
        </p:txBody>
      </p:sp>
      <p:pic>
        <p:nvPicPr>
          <p:cNvPr id="2" name="Picture 2" descr="手紙を運ぶ鳥のイラスト">
            <a:extLst>
              <a:ext uri="{FF2B5EF4-FFF2-40B4-BE49-F238E27FC236}">
                <a16:creationId xmlns:a16="http://schemas.microsoft.com/office/drawing/2014/main" id="{31B8CBFE-49D2-4984-B36D-35CF13B41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47720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7357" y="605239"/>
            <a:ext cx="1389500" cy="595500"/>
          </a:xfrm>
          <a:prstGeom prst="rect">
            <a:avLst/>
          </a:prstGeom>
        </p:spPr>
        <p:txBody>
          <a:bodyPr vert="horz" lIns="100838" tIns="50419" rIns="100838" bIns="50419"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970" dirty="0"/>
              <a:t>２</a:t>
            </a:r>
            <a:r>
              <a:rPr lang="en-US" altLang="ja-JP" sz="3970" dirty="0"/>
              <a:t>-A</a:t>
            </a:r>
            <a:endParaRPr lang="en-US" sz="397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73400" y="423359"/>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05200" y="1538452"/>
            <a:ext cx="9683000" cy="2215991"/>
          </a:xfrm>
        </p:spPr>
        <p:txBody>
          <a:bodyPr/>
          <a:lstStyle/>
          <a:p>
            <a:r>
              <a:rPr lang="ja-JP" altLang="en-US" sz="2400" dirty="0"/>
              <a:t>メールには、インターネットを供給している会社とか携帯会社が運営している各社のメール専用ソフトを使用した</a:t>
            </a:r>
            <a:r>
              <a:rPr lang="en-US" altLang="ja-JP" sz="2400" dirty="0"/>
              <a:t>E</a:t>
            </a:r>
            <a:r>
              <a:rPr lang="ja-JP" altLang="en-US" sz="2400" dirty="0"/>
              <a:t>メールサービスと、</a:t>
            </a:r>
            <a:endParaRPr lang="en-US" altLang="ja-JP" sz="2400" dirty="0"/>
          </a:p>
          <a:p>
            <a:r>
              <a:rPr lang="en-US" altLang="ja-JP" sz="2400" dirty="0"/>
              <a:t>Gmail</a:t>
            </a:r>
            <a:r>
              <a:rPr lang="ja-JP" altLang="en-US" sz="2400" dirty="0"/>
              <a:t>（ジーメール）をはじめとするヤフーメール等インターネットを閲覧するブラウザで利用できる</a:t>
            </a:r>
            <a:r>
              <a:rPr lang="en-US" altLang="ja-JP" sz="2400" dirty="0"/>
              <a:t>E</a:t>
            </a:r>
            <a:r>
              <a:rPr lang="ja-JP" altLang="en-US" sz="2400" dirty="0"/>
              <a:t>メールサービス</a:t>
            </a:r>
            <a:r>
              <a:rPr lang="en-US" altLang="ja-JP" sz="2400" dirty="0"/>
              <a:t>(Web</a:t>
            </a:r>
            <a:r>
              <a:rPr lang="ja-JP" altLang="en-US" sz="2400" dirty="0"/>
              <a:t>メール</a:t>
            </a:r>
            <a:r>
              <a:rPr lang="en-US" altLang="ja-JP" sz="2400" dirty="0"/>
              <a:t>)</a:t>
            </a:r>
            <a:r>
              <a:rPr lang="ja-JP" altLang="en-US" sz="2400" dirty="0"/>
              <a:t>とが有ります。</a:t>
            </a:r>
          </a:p>
          <a:p>
            <a:endParaRPr lang="ja-JP" altLang="en-US" sz="2400" dirty="0"/>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385851" y="759717"/>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メールの使い方</a:t>
            </a:r>
          </a:p>
          <a:p>
            <a:r>
              <a:rPr kumimoji="0" lang="en-US" altLang="ja-JP" sz="3200" kern="0" dirty="0"/>
              <a:t>Gmail</a:t>
            </a:r>
            <a:r>
              <a:rPr kumimoji="0" lang="ja-JP" altLang="en-US" sz="3200" kern="0" dirty="0"/>
              <a:t>の特徴とメリット</a:t>
            </a:r>
          </a:p>
        </p:txBody>
      </p:sp>
      <p:grpSp>
        <p:nvGrpSpPr>
          <p:cNvPr id="9" name="グループ化 8">
            <a:extLst>
              <a:ext uri="{FF2B5EF4-FFF2-40B4-BE49-F238E27FC236}">
                <a16:creationId xmlns:a16="http://schemas.microsoft.com/office/drawing/2014/main" id="{94688420-BC20-4BFA-8688-B0C60CC6D319}"/>
              </a:ext>
            </a:extLst>
          </p:cNvPr>
          <p:cNvGrpSpPr/>
          <p:nvPr/>
        </p:nvGrpSpPr>
        <p:grpSpPr>
          <a:xfrm>
            <a:off x="774700" y="3575228"/>
            <a:ext cx="4495800" cy="533400"/>
            <a:chOff x="867357" y="2128335"/>
            <a:chExt cx="3688081" cy="533400"/>
          </a:xfrm>
        </p:grpSpPr>
        <p:sp>
          <p:nvSpPr>
            <p:cNvPr id="3" name="四角形: 角を丸くする 2">
              <a:extLst>
                <a:ext uri="{FF2B5EF4-FFF2-40B4-BE49-F238E27FC236}">
                  <a16:creationId xmlns:a16="http://schemas.microsoft.com/office/drawing/2014/main" id="{CBB95D74-A2C1-4D90-BD74-8773D9C8FE12}"/>
                </a:ext>
              </a:extLst>
            </p:cNvPr>
            <p:cNvSpPr/>
            <p:nvPr/>
          </p:nvSpPr>
          <p:spPr>
            <a:xfrm>
              <a:off x="867357" y="2128335"/>
              <a:ext cx="3276600" cy="5334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1A459DD2-A459-41D6-AB04-06C4F6D0FB15}"/>
                </a:ext>
              </a:extLst>
            </p:cNvPr>
            <p:cNvSpPr txBox="1"/>
            <p:nvPr/>
          </p:nvSpPr>
          <p:spPr>
            <a:xfrm flipH="1">
              <a:off x="1003300" y="2164202"/>
              <a:ext cx="3552138" cy="461665"/>
            </a:xfrm>
            <a:prstGeom prst="rect">
              <a:avLst/>
            </a:prstGeom>
            <a:noFill/>
          </p:spPr>
          <p:txBody>
            <a:bodyPr wrap="square" rtlCol="0">
              <a:spAutoFit/>
            </a:bodyPr>
            <a:lstStyle/>
            <a:p>
              <a:r>
                <a:rPr kumimoji="1" lang="en-US" altLang="ja-JP" sz="2400" b="1" dirty="0">
                  <a:solidFill>
                    <a:schemeClr val="bg1"/>
                  </a:solidFill>
                  <a:latin typeface="メイリオ" panose="020B0604030504040204" pitchFamily="50" charset="-128"/>
                  <a:ea typeface="メイリオ" panose="020B0604030504040204" pitchFamily="50" charset="-128"/>
                </a:rPr>
                <a:t>Gmail</a:t>
              </a:r>
              <a:r>
                <a:rPr kumimoji="1" lang="ja-JP" altLang="en-US" sz="2400" b="1" dirty="0">
                  <a:solidFill>
                    <a:schemeClr val="bg1"/>
                  </a:solidFill>
                  <a:latin typeface="メイリオ" panose="020B0604030504040204" pitchFamily="50" charset="-128"/>
                  <a:ea typeface="メイリオ" panose="020B0604030504040204" pitchFamily="50" charset="-128"/>
                </a:rPr>
                <a:t>の特徴とメリット</a:t>
              </a:r>
            </a:p>
          </p:txBody>
        </p:sp>
      </p:grpSp>
      <p:sp>
        <p:nvSpPr>
          <p:cNvPr id="39" name="テキスト ボックス 38">
            <a:extLst>
              <a:ext uri="{FF2B5EF4-FFF2-40B4-BE49-F238E27FC236}">
                <a16:creationId xmlns:a16="http://schemas.microsoft.com/office/drawing/2014/main" id="{A54AEC1A-F91F-45D6-96E2-6DAEC86D3E4C}"/>
              </a:ext>
            </a:extLst>
          </p:cNvPr>
          <p:cNvSpPr txBox="1"/>
          <p:nvPr/>
        </p:nvSpPr>
        <p:spPr>
          <a:xfrm>
            <a:off x="1758435" y="4491604"/>
            <a:ext cx="7703065" cy="646331"/>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Gmail</a:t>
            </a:r>
            <a:r>
              <a:rPr lang="ja-JP" altLang="en-US" b="1" dirty="0">
                <a:latin typeface="メイリオ" panose="020B0604030504040204" pitchFamily="50" charset="-128"/>
                <a:ea typeface="メイリオ" panose="020B0604030504040204" pitchFamily="50" charset="-128"/>
              </a:rPr>
              <a:t>とは</a:t>
            </a:r>
            <a:r>
              <a:rPr lang="en-US" altLang="ja-JP" b="1" dirty="0">
                <a:latin typeface="メイリオ" panose="020B0604030504040204" pitchFamily="50" charset="-128"/>
                <a:ea typeface="メイリオ" panose="020B0604030504040204" pitchFamily="50" charset="-128"/>
              </a:rPr>
              <a:t>Google</a:t>
            </a:r>
            <a:r>
              <a:rPr lang="ja-JP" altLang="en-US" b="1" dirty="0">
                <a:latin typeface="メイリオ" panose="020B0604030504040204" pitchFamily="50" charset="-128"/>
                <a:ea typeface="メイリオ" panose="020B0604030504040204" pitchFamily="50" charset="-128"/>
              </a:rPr>
              <a:t>が開発した</a:t>
            </a:r>
            <a:r>
              <a:rPr lang="en-US" altLang="ja-JP" b="1" dirty="0">
                <a:latin typeface="メイリオ" panose="020B0604030504040204" pitchFamily="50" charset="-128"/>
                <a:ea typeface="メイリオ" panose="020B0604030504040204" pitchFamily="50" charset="-128"/>
              </a:rPr>
              <a:t>Web</a:t>
            </a:r>
            <a:r>
              <a:rPr lang="ja-JP" altLang="en-US" b="1" dirty="0">
                <a:latin typeface="メイリオ" panose="020B0604030504040204" pitchFamily="50" charset="-128"/>
                <a:ea typeface="メイリオ" panose="020B0604030504040204" pitchFamily="50" charset="-128"/>
              </a:rPr>
              <a:t>ブラウザを使った無料のオンライン</a:t>
            </a:r>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E</a:t>
            </a:r>
            <a:r>
              <a:rPr lang="ja-JP" altLang="en-US" b="1" dirty="0">
                <a:latin typeface="メイリオ" panose="020B0604030504040204" pitchFamily="50" charset="-128"/>
                <a:ea typeface="メイリオ" panose="020B0604030504040204" pitchFamily="50" charset="-128"/>
              </a:rPr>
              <a:t>メールサービスで、世界で現在</a:t>
            </a:r>
            <a:r>
              <a:rPr lang="en-US" altLang="ja-JP" b="1" dirty="0">
                <a:latin typeface="メイリオ" panose="020B0604030504040204" pitchFamily="50" charset="-128"/>
                <a:ea typeface="メイリオ" panose="020B0604030504040204" pitchFamily="50" charset="-128"/>
              </a:rPr>
              <a:t>10</a:t>
            </a:r>
            <a:r>
              <a:rPr lang="ja-JP" altLang="en-US" b="1" dirty="0">
                <a:latin typeface="メイリオ" panose="020B0604030504040204" pitchFamily="50" charset="-128"/>
                <a:ea typeface="メイリオ" panose="020B0604030504040204" pitchFamily="50" charset="-128"/>
              </a:rPr>
              <a:t>億人以上が使用しています。</a:t>
            </a:r>
          </a:p>
        </p:txBody>
      </p:sp>
      <p:sp>
        <p:nvSpPr>
          <p:cNvPr id="45" name="テキスト ボックス 44">
            <a:extLst>
              <a:ext uri="{FF2B5EF4-FFF2-40B4-BE49-F238E27FC236}">
                <a16:creationId xmlns:a16="http://schemas.microsoft.com/office/drawing/2014/main" id="{B459D3EE-656F-40FA-B9A8-F2F17BB211AA}"/>
              </a:ext>
            </a:extLst>
          </p:cNvPr>
          <p:cNvSpPr txBox="1"/>
          <p:nvPr/>
        </p:nvSpPr>
        <p:spPr>
          <a:xfrm>
            <a:off x="1744241" y="5552896"/>
            <a:ext cx="7533484" cy="120032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インターネットを供給している会社（プロバイダー）とか携帯会社とかを使用しているスマホには関係なく使用できますので、事前にアドレス、メールを事前にバックアップしておけばスマホの機種変更をしてもすぐに今まで通りに使用することが出来ます。</a:t>
            </a:r>
          </a:p>
        </p:txBody>
      </p:sp>
      <p:sp>
        <p:nvSpPr>
          <p:cNvPr id="2" name="二等辺三角形 1"/>
          <p:cNvSpPr/>
          <p:nvPr/>
        </p:nvSpPr>
        <p:spPr>
          <a:xfrm rot="5400000">
            <a:off x="1422400" y="4581525"/>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rot="5400000">
            <a:off x="1422400" y="5648325"/>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137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961654" y="2735173"/>
            <a:ext cx="2019300" cy="3914775"/>
          </a:xfrm>
          <a:prstGeom prst="rect">
            <a:avLst/>
          </a:prstGeom>
        </p:spPr>
      </p:pic>
      <p:pic>
        <p:nvPicPr>
          <p:cNvPr id="3" name="図 2"/>
          <p:cNvPicPr>
            <a:picLocks noChangeAspect="1"/>
          </p:cNvPicPr>
          <p:nvPr/>
        </p:nvPicPr>
        <p:blipFill>
          <a:blip r:embed="rId4"/>
          <a:stretch>
            <a:fillRect/>
          </a:stretch>
        </p:blipFill>
        <p:spPr>
          <a:xfrm>
            <a:off x="7206175" y="3474349"/>
            <a:ext cx="2038350" cy="3314700"/>
          </a:xfrm>
          <a:prstGeom prst="rect">
            <a:avLst/>
          </a:prstGeom>
        </p:spPr>
      </p:pic>
      <p:sp>
        <p:nvSpPr>
          <p:cNvPr id="4" name="Title 1"/>
          <p:cNvSpPr txBox="1">
            <a:spLocks/>
          </p:cNvSpPr>
          <p:nvPr/>
        </p:nvSpPr>
        <p:spPr>
          <a:xfrm>
            <a:off x="867356" y="605239"/>
            <a:ext cx="1659943" cy="595500"/>
          </a:xfrm>
          <a:prstGeom prst="rect">
            <a:avLst/>
          </a:prstGeom>
        </p:spPr>
        <p:txBody>
          <a:bodyPr vert="horz" lIns="100838" tIns="50419" rIns="100838" bIns="50419"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970" dirty="0"/>
              <a:t>２</a:t>
            </a:r>
            <a:r>
              <a:rPr lang="en-US" altLang="ja-JP" sz="3970" dirty="0"/>
              <a:t>-</a:t>
            </a:r>
            <a:r>
              <a:rPr lang="ja-JP" altLang="en-US" sz="3970" dirty="0"/>
              <a:t>Ｂ</a:t>
            </a:r>
            <a:endParaRPr lang="en-US" sz="397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73400" y="436806"/>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93849" y="1495425"/>
            <a:ext cx="9683000" cy="407356"/>
          </a:xfrm>
        </p:spPr>
        <p:txBody>
          <a:bodyPr/>
          <a:lstStyle/>
          <a:p>
            <a:r>
              <a:rPr lang="ja-JP" altLang="en-US" sz="2400" dirty="0"/>
              <a:t>メールを作成しましょう</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698500" y="1952625"/>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3898900" y="1846691"/>
            <a:ext cx="2734551" cy="923330"/>
          </a:xfrm>
          <a:prstGeom prst="rect">
            <a:avLst/>
          </a:prstGeom>
          <a:noFill/>
        </p:spPr>
        <p:txBody>
          <a:bodyPr wrap="square" rtlCol="0">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新しいメールを作成するには「作成」アイコンをタップします</a:t>
            </a:r>
            <a:endPar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441700" y="1952625"/>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7206175" y="1571625"/>
            <a:ext cx="2828864" cy="923330"/>
          </a:xfrm>
          <a:prstGeom prst="rect">
            <a:avLst/>
          </a:prstGeom>
          <a:noFill/>
        </p:spPr>
        <p:txBody>
          <a:bodyPr wrap="square" rtlCol="0">
            <a:spAutoFit/>
          </a:bodyPr>
          <a:lstStyle/>
          <a:p>
            <a:pPr marL="39370">
              <a:lnSpc>
                <a:spcPct val="100000"/>
              </a:lnSpc>
            </a:pPr>
            <a:r>
              <a:rPr lang="ja-JP" altLang="en-US" sz="1800" b="1" spc="-125" dirty="0">
                <a:latin typeface="メイリオ" panose="020B0604030504040204" pitchFamily="50" charset="-128"/>
                <a:ea typeface="メイリオ" panose="020B0604030504040204" pitchFamily="50" charset="-128"/>
                <a:cs typeface="IPAexGothic"/>
              </a:rPr>
              <a:t>メール</a:t>
            </a:r>
            <a:r>
              <a:rPr lang="ja-JP" altLang="en-US" sz="1800" b="1" spc="-135" dirty="0">
                <a:latin typeface="メイリオ" panose="020B0604030504040204" pitchFamily="50" charset="-128"/>
                <a:ea typeface="メイリオ" panose="020B0604030504040204" pitchFamily="50" charset="-128"/>
                <a:cs typeface="IPAexGothic"/>
              </a:rPr>
              <a:t>の「作成」画面</a:t>
            </a:r>
            <a:r>
              <a:rPr lang="ja-JP" altLang="en-US" sz="1800" b="1" spc="-15" dirty="0">
                <a:latin typeface="メイリオ" panose="020B0604030504040204" pitchFamily="50" charset="-128"/>
                <a:ea typeface="メイリオ" panose="020B0604030504040204" pitchFamily="50" charset="-128"/>
                <a:cs typeface="IPAexGothic"/>
              </a:rPr>
              <a:t>が表</a:t>
            </a:r>
            <a:r>
              <a:rPr lang="ja-JP" altLang="en-US" sz="1800" b="1" dirty="0">
                <a:latin typeface="メイリオ" panose="020B0604030504040204" pitchFamily="50" charset="-128"/>
                <a:ea typeface="メイリオ" panose="020B0604030504040204" pitchFamily="50" charset="-128"/>
                <a:cs typeface="IPAexGothic"/>
              </a:rPr>
              <a:t>示さ</a:t>
            </a:r>
            <a:r>
              <a:rPr lang="ja-JP" altLang="en-US" sz="1800" b="1" spc="-10" dirty="0">
                <a:latin typeface="メイリオ" panose="020B0604030504040204" pitchFamily="50" charset="-128"/>
                <a:ea typeface="メイリオ" panose="020B0604030504040204" pitchFamily="50" charset="-128"/>
                <a:cs typeface="IPAexGothic"/>
              </a:rPr>
              <a:t>れた</a:t>
            </a:r>
            <a:r>
              <a:rPr lang="ja-JP" altLang="en-US" sz="1800" b="1" dirty="0">
                <a:latin typeface="メイリオ" panose="020B0604030504040204" pitchFamily="50" charset="-128"/>
                <a:ea typeface="メイリオ" panose="020B0604030504040204" pitchFamily="50" charset="-128"/>
                <a:cs typeface="IPAexGothic"/>
              </a:rPr>
              <a:t>ら</a:t>
            </a:r>
            <a:r>
              <a:rPr lang="ja-JP" altLang="en-US" sz="1800" b="1" spc="-5" dirty="0">
                <a:latin typeface="メイリオ" panose="020B0604030504040204" pitchFamily="50" charset="-128"/>
                <a:ea typeface="メイリオ" panose="020B0604030504040204" pitchFamily="50" charset="-128"/>
                <a:cs typeface="IPAexGothic"/>
              </a:rPr>
              <a:t>、</a:t>
            </a:r>
            <a:r>
              <a:rPr lang="ja-JP" altLang="en-US" sz="1800" b="1" spc="-10" dirty="0">
                <a:latin typeface="メイリオ" panose="020B0604030504040204" pitchFamily="50" charset="-128"/>
                <a:ea typeface="メイリオ" panose="020B0604030504040204" pitchFamily="50" charset="-128"/>
                <a:cs typeface="IPAexGothic"/>
              </a:rPr>
              <a:t>「</a:t>
            </a:r>
            <a:r>
              <a:rPr lang="en-US" altLang="ja-JP" sz="1800" b="1" dirty="0">
                <a:latin typeface="メイリオ" panose="020B0604030504040204" pitchFamily="50" charset="-128"/>
                <a:ea typeface="メイリオ" panose="020B0604030504040204" pitchFamily="50" charset="-128"/>
                <a:cs typeface="IPAexMincho"/>
              </a:rPr>
              <a:t>T</a:t>
            </a:r>
            <a:r>
              <a:rPr lang="en-US" altLang="ja-JP" sz="1800" b="1" spc="-5" dirty="0">
                <a:latin typeface="メイリオ" panose="020B0604030504040204" pitchFamily="50" charset="-128"/>
                <a:ea typeface="メイリオ" panose="020B0604030504040204" pitchFamily="50" charset="-128"/>
                <a:cs typeface="IPAexMincho"/>
              </a:rPr>
              <a:t>o</a:t>
            </a:r>
            <a:r>
              <a:rPr lang="ja-JP" altLang="en-US" sz="1800" b="1" spc="5" dirty="0">
                <a:latin typeface="メイリオ" panose="020B0604030504040204" pitchFamily="50" charset="-128"/>
                <a:ea typeface="メイリオ" panose="020B0604030504040204" pitchFamily="50" charset="-128"/>
                <a:cs typeface="IPAexGothic"/>
              </a:rPr>
              <a:t>」</a:t>
            </a:r>
            <a:r>
              <a:rPr lang="ja-JP" altLang="en-US" sz="1800" b="1" spc="-20" dirty="0">
                <a:latin typeface="メイリオ" panose="020B0604030504040204" pitchFamily="50" charset="-128"/>
                <a:ea typeface="メイリオ" panose="020B0604030504040204" pitchFamily="50" charset="-128"/>
                <a:cs typeface="IPAexGothic"/>
              </a:rPr>
              <a:t>の</a:t>
            </a:r>
            <a:r>
              <a:rPr lang="ja-JP" altLang="en-US" sz="1800" b="1" dirty="0">
                <a:latin typeface="メイリオ" panose="020B0604030504040204" pitchFamily="50" charset="-128"/>
                <a:ea typeface="メイリオ" panose="020B0604030504040204" pitchFamily="50" charset="-128"/>
                <a:cs typeface="IPAexGothic"/>
              </a:rPr>
              <a:t>欄</a:t>
            </a:r>
            <a:r>
              <a:rPr lang="ja-JP" altLang="en-US" sz="1800" b="1" spc="-5" dirty="0">
                <a:latin typeface="メイリオ" panose="020B0604030504040204" pitchFamily="50" charset="-128"/>
                <a:ea typeface="メイリオ" panose="020B0604030504040204" pitchFamily="50" charset="-128"/>
                <a:cs typeface="IPAexGothic"/>
              </a:rPr>
              <a:t>に</a:t>
            </a:r>
            <a:r>
              <a:rPr lang="ja-JP" altLang="en-US" sz="1800" b="1" dirty="0">
                <a:latin typeface="メイリオ" panose="020B0604030504040204" pitchFamily="50" charset="-128"/>
                <a:ea typeface="メイリオ" panose="020B0604030504040204" pitchFamily="50" charset="-128"/>
                <a:cs typeface="IPAexGothic"/>
              </a:rPr>
              <a:t>メ</a:t>
            </a:r>
            <a:r>
              <a:rPr lang="ja-JP" altLang="en-US" sz="1800" b="1" spc="-85" dirty="0">
                <a:latin typeface="メイリオ" panose="020B0604030504040204" pitchFamily="50" charset="-128"/>
                <a:ea typeface="メイリオ" panose="020B0604030504040204" pitchFamily="50" charset="-128"/>
                <a:cs typeface="IPAexGothic"/>
              </a:rPr>
              <a:t>ー</a:t>
            </a:r>
            <a:r>
              <a:rPr lang="ja-JP" altLang="en-US" sz="1800" b="1" spc="-80" dirty="0">
                <a:latin typeface="メイリオ" panose="020B0604030504040204" pitchFamily="50" charset="-128"/>
                <a:ea typeface="メイリオ" panose="020B0604030504040204" pitchFamily="50" charset="-128"/>
                <a:cs typeface="IPAexGothic"/>
              </a:rPr>
              <a:t>ル</a:t>
            </a:r>
            <a:r>
              <a:rPr lang="ja-JP" altLang="en-US" sz="1800" b="1" spc="-229" dirty="0">
                <a:latin typeface="メイリオ" panose="020B0604030504040204" pitchFamily="50" charset="-128"/>
                <a:ea typeface="メイリオ" panose="020B0604030504040204" pitchFamily="50" charset="-128"/>
                <a:cs typeface="IPAexGothic"/>
              </a:rPr>
              <a:t>ア</a:t>
            </a:r>
            <a:r>
              <a:rPr lang="ja-JP" altLang="en-US" sz="1800" b="1" spc="-235" dirty="0">
                <a:latin typeface="メイリオ" panose="020B0604030504040204" pitchFamily="50" charset="-128"/>
                <a:ea typeface="メイリオ" panose="020B0604030504040204" pitchFamily="50" charset="-128"/>
                <a:cs typeface="IPAexGothic"/>
              </a:rPr>
              <a:t>ド</a:t>
            </a:r>
            <a:r>
              <a:rPr lang="ja-JP" altLang="en-US" sz="1800" b="1" spc="-275" dirty="0">
                <a:latin typeface="メイリオ" panose="020B0604030504040204" pitchFamily="50" charset="-128"/>
                <a:ea typeface="メイリオ" panose="020B0604030504040204" pitchFamily="50" charset="-128"/>
                <a:cs typeface="IPAexGothic"/>
              </a:rPr>
              <a:t>レ</a:t>
            </a:r>
            <a:r>
              <a:rPr lang="ja-JP" altLang="en-US" sz="1800" b="1" spc="-120" dirty="0">
                <a:latin typeface="メイリオ" panose="020B0604030504040204" pitchFamily="50" charset="-128"/>
                <a:ea typeface="メイリオ" panose="020B0604030504040204" pitchFamily="50" charset="-128"/>
                <a:cs typeface="IPAexGothic"/>
              </a:rPr>
              <a:t>スを</a:t>
            </a:r>
            <a:r>
              <a:rPr lang="ja-JP" altLang="en-US" sz="1800" b="1" dirty="0">
                <a:latin typeface="メイリオ" panose="020B0604030504040204" pitchFamily="50" charset="-128"/>
                <a:ea typeface="メイリオ" panose="020B0604030504040204" pitchFamily="50" charset="-128"/>
                <a:cs typeface="IPAexGothic"/>
              </a:rPr>
              <a:t>入力</a:t>
            </a:r>
          </a:p>
        </p:txBody>
      </p:sp>
      <p:grpSp>
        <p:nvGrpSpPr>
          <p:cNvPr id="20" name="グループ化 19">
            <a:extLst>
              <a:ext uri="{FF2B5EF4-FFF2-40B4-BE49-F238E27FC236}">
                <a16:creationId xmlns:a16="http://schemas.microsoft.com/office/drawing/2014/main" id="{712AD6C9-9D13-42B3-844A-58AC5F6BBD0D}"/>
              </a:ext>
            </a:extLst>
          </p:cNvPr>
          <p:cNvGrpSpPr/>
          <p:nvPr/>
        </p:nvGrpSpPr>
        <p:grpSpPr>
          <a:xfrm>
            <a:off x="984504" y="2697858"/>
            <a:ext cx="2276475" cy="4105275"/>
            <a:chOff x="6322971" y="2697858"/>
            <a:chExt cx="2276475" cy="4105275"/>
          </a:xfrm>
        </p:grpSpPr>
        <p:pic>
          <p:nvPicPr>
            <p:cNvPr id="22" name="図 21">
              <a:extLst>
                <a:ext uri="{FF2B5EF4-FFF2-40B4-BE49-F238E27FC236}">
                  <a16:creationId xmlns:a16="http://schemas.microsoft.com/office/drawing/2014/main" id="{A0B15542-286F-4A22-BBF5-8F5DAF0D90EF}"/>
                </a:ext>
              </a:extLst>
            </p:cNvPr>
            <p:cNvPicPr>
              <a:picLocks noChangeAspect="1"/>
            </p:cNvPicPr>
            <p:nvPr/>
          </p:nvPicPr>
          <p:blipFill>
            <a:blip r:embed="rId5"/>
            <a:stretch>
              <a:fillRect/>
            </a:stretch>
          </p:blipFill>
          <p:spPr>
            <a:xfrm>
              <a:off x="6322971" y="2697858"/>
              <a:ext cx="2276475" cy="4105275"/>
            </a:xfrm>
            <a:prstGeom prst="rect">
              <a:avLst/>
            </a:prstGeom>
          </p:spPr>
        </p:pic>
        <p:sp>
          <p:nvSpPr>
            <p:cNvPr id="23" name="テキスト ボックス 22">
              <a:extLst>
                <a:ext uri="{FF2B5EF4-FFF2-40B4-BE49-F238E27FC236}">
                  <a16:creationId xmlns:a16="http://schemas.microsoft.com/office/drawing/2014/main" id="{1AA29B8F-6239-4B21-BA65-8A6E54F1E731}"/>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24" name="図 23">
              <a:extLst>
                <a:ext uri="{FF2B5EF4-FFF2-40B4-BE49-F238E27FC236}">
                  <a16:creationId xmlns:a16="http://schemas.microsoft.com/office/drawing/2014/main" id="{5CDED2AD-BB55-4DF3-B66F-63F026D32E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1277629" y="704320"/>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996614" y="1938775"/>
            <a:ext cx="2445086" cy="646331"/>
          </a:xfrm>
          <a:prstGeom prst="rect">
            <a:avLst/>
          </a:prstGeom>
          <a:noFill/>
        </p:spPr>
        <p:txBody>
          <a:bodyPr wrap="square">
            <a:spAutoFit/>
          </a:bodyPr>
          <a:lstStyle/>
          <a:p>
            <a:pPr algn="l"/>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Gmail</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」アプリを</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6B11F281-5C63-4678-91D3-BED1B35F3FB2}"/>
              </a:ext>
            </a:extLst>
          </p:cNvPr>
          <p:cNvSpPr/>
          <p:nvPr/>
        </p:nvSpPr>
        <p:spPr>
          <a:xfrm>
            <a:off x="1308100" y="3171825"/>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E6F2221-CD56-4FCC-B152-D13618C18895}"/>
              </a:ext>
            </a:extLst>
          </p:cNvPr>
          <p:cNvSpPr/>
          <p:nvPr/>
        </p:nvSpPr>
        <p:spPr>
          <a:xfrm>
            <a:off x="6785653" y="1677559"/>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33" name="正方形/長方形 32">
            <a:extLst>
              <a:ext uri="{FF2B5EF4-FFF2-40B4-BE49-F238E27FC236}">
                <a16:creationId xmlns:a16="http://schemas.microsoft.com/office/drawing/2014/main" id="{DAD17B5F-8DF3-4AB1-AAD1-18AD179C5945}"/>
              </a:ext>
            </a:extLst>
          </p:cNvPr>
          <p:cNvSpPr/>
          <p:nvPr/>
        </p:nvSpPr>
        <p:spPr>
          <a:xfrm>
            <a:off x="6797528" y="2476416"/>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35" name="テキスト ボックス 34">
            <a:extLst>
              <a:ext uri="{FF2B5EF4-FFF2-40B4-BE49-F238E27FC236}">
                <a16:creationId xmlns:a16="http://schemas.microsoft.com/office/drawing/2014/main" id="{CF63022C-F4B7-4369-B172-09BDB87FEADB}"/>
              </a:ext>
            </a:extLst>
          </p:cNvPr>
          <p:cNvSpPr txBox="1"/>
          <p:nvPr/>
        </p:nvSpPr>
        <p:spPr>
          <a:xfrm>
            <a:off x="7241800" y="2529998"/>
            <a:ext cx="2734642"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件名を入力して、</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メールを作成</a:t>
            </a: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603500" y="733425"/>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メールの使い方</a:t>
            </a:r>
          </a:p>
          <a:p>
            <a:r>
              <a:rPr kumimoji="0" lang="en-US" altLang="ja-JP" sz="3200" kern="0" dirty="0"/>
              <a:t>Gmail</a:t>
            </a:r>
            <a:r>
              <a:rPr kumimoji="0" lang="ja-JP" altLang="en-US" sz="3200" kern="0" dirty="0"/>
              <a:t>を使って作成してみよう</a:t>
            </a:r>
          </a:p>
        </p:txBody>
      </p:sp>
      <p:sp>
        <p:nvSpPr>
          <p:cNvPr id="2" name="四角形: 角を丸くする 1">
            <a:extLst>
              <a:ext uri="{FF2B5EF4-FFF2-40B4-BE49-F238E27FC236}">
                <a16:creationId xmlns:a16="http://schemas.microsoft.com/office/drawing/2014/main" id="{B06FB152-F679-4542-B161-2E6E6D9A4716}"/>
              </a:ext>
            </a:extLst>
          </p:cNvPr>
          <p:cNvSpPr/>
          <p:nvPr/>
        </p:nvSpPr>
        <p:spPr>
          <a:xfrm flipV="1">
            <a:off x="5138935" y="5548703"/>
            <a:ext cx="730373" cy="33699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21F041C8-D153-4573-9118-3F8BCCBCF6F7}"/>
              </a:ext>
            </a:extLst>
          </p:cNvPr>
          <p:cNvPicPr>
            <a:picLocks noChangeAspect="1"/>
          </p:cNvPicPr>
          <p:nvPr/>
        </p:nvPicPr>
        <p:blipFill>
          <a:blip r:embed="rId7"/>
          <a:stretch>
            <a:fillRect/>
          </a:stretch>
        </p:blipFill>
        <p:spPr>
          <a:xfrm>
            <a:off x="722032" y="3161069"/>
            <a:ext cx="562356" cy="536448"/>
          </a:xfrm>
          <a:prstGeom prst="rect">
            <a:avLst/>
          </a:prstGeom>
        </p:spPr>
      </p:pic>
      <p:pic>
        <p:nvPicPr>
          <p:cNvPr id="38" name="図 37">
            <a:extLst>
              <a:ext uri="{FF2B5EF4-FFF2-40B4-BE49-F238E27FC236}">
                <a16:creationId xmlns:a16="http://schemas.microsoft.com/office/drawing/2014/main" id="{72E2005D-16D3-4A50-A057-C9457053FB31}"/>
              </a:ext>
            </a:extLst>
          </p:cNvPr>
          <p:cNvPicPr>
            <a:picLocks noChangeAspect="1"/>
          </p:cNvPicPr>
          <p:nvPr/>
        </p:nvPicPr>
        <p:blipFill>
          <a:blip r:embed="rId8"/>
          <a:stretch>
            <a:fillRect/>
          </a:stretch>
        </p:blipFill>
        <p:spPr>
          <a:xfrm>
            <a:off x="5927344" y="5545595"/>
            <a:ext cx="562356" cy="536448"/>
          </a:xfrm>
          <a:prstGeom prst="rect">
            <a:avLst/>
          </a:prstGeom>
        </p:spPr>
      </p:pic>
      <p:grpSp>
        <p:nvGrpSpPr>
          <p:cNvPr id="34" name="グループ化 33">
            <a:extLst>
              <a:ext uri="{FF2B5EF4-FFF2-40B4-BE49-F238E27FC236}">
                <a16:creationId xmlns:a16="http://schemas.microsoft.com/office/drawing/2014/main" id="{54B0AC1D-4C32-4862-B196-1511FF91BF79}"/>
              </a:ext>
            </a:extLst>
          </p:cNvPr>
          <p:cNvGrpSpPr/>
          <p:nvPr/>
        </p:nvGrpSpPr>
        <p:grpSpPr>
          <a:xfrm>
            <a:off x="7520875" y="4231390"/>
            <a:ext cx="441146" cy="400110"/>
            <a:chOff x="4422686" y="1453207"/>
            <a:chExt cx="441146" cy="400110"/>
          </a:xfrm>
        </p:grpSpPr>
        <p:sp>
          <p:nvSpPr>
            <p:cNvPr id="41"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42" name="正方形/長方形 41">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51" name="グループ化 50">
            <a:extLst>
              <a:ext uri="{FF2B5EF4-FFF2-40B4-BE49-F238E27FC236}">
                <a16:creationId xmlns:a16="http://schemas.microsoft.com/office/drawing/2014/main" id="{35E9B40F-A6CA-445B-AC48-1E236FFC44D7}"/>
              </a:ext>
            </a:extLst>
          </p:cNvPr>
          <p:cNvGrpSpPr/>
          <p:nvPr/>
        </p:nvGrpSpPr>
        <p:grpSpPr>
          <a:xfrm>
            <a:off x="7520104" y="4671765"/>
            <a:ext cx="441146" cy="400110"/>
            <a:chOff x="4988923" y="3305555"/>
            <a:chExt cx="441146" cy="400110"/>
          </a:xfrm>
        </p:grpSpPr>
        <p:sp>
          <p:nvSpPr>
            <p:cNvPr id="53" name="円/楕円 40">
              <a:extLst>
                <a:ext uri="{FF2B5EF4-FFF2-40B4-BE49-F238E27FC236}">
                  <a16:creationId xmlns:a16="http://schemas.microsoft.com/office/drawing/2014/main" id="{06A405B8-369E-4396-94F4-80D35958B9C3}"/>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E050E1D8-F494-4861-A66F-DEAC3CE9D909}"/>
                </a:ext>
              </a:extLst>
            </p:cNvPr>
            <p:cNvSpPr/>
            <p:nvPr/>
          </p:nvSpPr>
          <p:spPr>
            <a:xfrm>
              <a:off x="4988923" y="3305555"/>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pic>
        <p:nvPicPr>
          <p:cNvPr id="7" name="図 6">
            <a:extLst>
              <a:ext uri="{FF2B5EF4-FFF2-40B4-BE49-F238E27FC236}">
                <a16:creationId xmlns:a16="http://schemas.microsoft.com/office/drawing/2014/main" id="{75F19B35-CC19-4F3A-8ABC-A79AACE2810E}"/>
              </a:ext>
            </a:extLst>
          </p:cNvPr>
          <p:cNvPicPr>
            <a:picLocks noChangeAspect="1"/>
          </p:cNvPicPr>
          <p:nvPr/>
        </p:nvPicPr>
        <p:blipFill>
          <a:blip r:embed="rId9"/>
          <a:stretch>
            <a:fillRect/>
          </a:stretch>
        </p:blipFill>
        <p:spPr>
          <a:xfrm>
            <a:off x="5190476" y="3625201"/>
            <a:ext cx="312447" cy="312447"/>
          </a:xfrm>
          <a:prstGeom prst="rect">
            <a:avLst/>
          </a:prstGeom>
        </p:spPr>
      </p:pic>
      <p:pic>
        <p:nvPicPr>
          <p:cNvPr id="9" name="図 8">
            <a:extLst>
              <a:ext uri="{FF2B5EF4-FFF2-40B4-BE49-F238E27FC236}">
                <a16:creationId xmlns:a16="http://schemas.microsoft.com/office/drawing/2014/main" id="{20F94A3E-76B2-44A2-91FE-A04D47A6AA30}"/>
              </a:ext>
            </a:extLst>
          </p:cNvPr>
          <p:cNvPicPr>
            <a:picLocks noChangeAspect="1"/>
          </p:cNvPicPr>
          <p:nvPr/>
        </p:nvPicPr>
        <p:blipFill>
          <a:blip r:embed="rId9"/>
          <a:stretch>
            <a:fillRect/>
          </a:stretch>
        </p:blipFill>
        <p:spPr>
          <a:xfrm>
            <a:off x="5190476" y="3625201"/>
            <a:ext cx="312447" cy="312447"/>
          </a:xfrm>
          <a:prstGeom prst="rect">
            <a:avLst/>
          </a:prstGeom>
        </p:spPr>
      </p:pic>
    </p:spTree>
    <p:extLst>
      <p:ext uri="{BB962C8B-B14F-4D97-AF65-F5344CB8AC3E}">
        <p14:creationId xmlns:p14="http://schemas.microsoft.com/office/powerpoint/2010/main" val="2871320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611944" y="2653696"/>
            <a:ext cx="2076450" cy="4124325"/>
          </a:xfrm>
          <a:prstGeom prst="rect">
            <a:avLst/>
          </a:prstGeom>
        </p:spPr>
      </p:pic>
      <p:sp>
        <p:nvSpPr>
          <p:cNvPr id="4" name="Title 1"/>
          <p:cNvSpPr txBox="1">
            <a:spLocks/>
          </p:cNvSpPr>
          <p:nvPr/>
        </p:nvSpPr>
        <p:spPr>
          <a:xfrm>
            <a:off x="636346" y="661179"/>
            <a:ext cx="2256857" cy="595500"/>
          </a:xfrm>
          <a:prstGeom prst="rect">
            <a:avLst/>
          </a:prstGeom>
        </p:spPr>
        <p:txBody>
          <a:bodyPr vert="horz" lIns="100838" tIns="50419" rIns="100838" bIns="50419"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970" dirty="0"/>
              <a:t>２</a:t>
            </a:r>
            <a:r>
              <a:rPr lang="en-US" altLang="ja-JP" sz="3970" dirty="0"/>
              <a:t>-</a:t>
            </a:r>
            <a:r>
              <a:rPr lang="ja-JP" altLang="en-US" sz="3970" dirty="0"/>
              <a:t>Ｂ</a:t>
            </a:r>
            <a:endParaRPr lang="en-US" sz="397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73400" y="436806"/>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469900" y="1495425"/>
            <a:ext cx="9683000" cy="369332"/>
          </a:xfrm>
        </p:spPr>
        <p:txBody>
          <a:bodyPr/>
          <a:lstStyle/>
          <a:p>
            <a:r>
              <a:rPr lang="ja-JP" altLang="en-US" sz="2400" dirty="0"/>
              <a:t>電話帳（連絡先）からメールする方法です。</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717651" y="2105025"/>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746500" y="2105025"/>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4232028" y="2082718"/>
            <a:ext cx="2117625"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メールしたい相手</a:t>
            </a:r>
          </a:p>
          <a:p>
            <a:r>
              <a:rPr kumimoji="1" lang="ja-JP" altLang="en-US" b="1" dirty="0">
                <a:latin typeface="メイリオ" panose="020B0604030504040204" pitchFamily="50" charset="-128"/>
                <a:ea typeface="メイリオ" panose="020B0604030504040204" pitchFamily="50" charset="-128"/>
              </a:rPr>
              <a:t>をタップします</a:t>
            </a:r>
          </a:p>
        </p:txBody>
      </p:sp>
      <p:sp>
        <p:nvSpPr>
          <p:cNvPr id="28" name="矢印: 右 27">
            <a:extLst>
              <a:ext uri="{FF2B5EF4-FFF2-40B4-BE49-F238E27FC236}">
                <a16:creationId xmlns:a16="http://schemas.microsoft.com/office/drawing/2014/main" id="{1830F516-39CF-486D-870A-7B0F35920B99}"/>
              </a:ext>
            </a:extLst>
          </p:cNvPr>
          <p:cNvSpPr/>
          <p:nvPr/>
        </p:nvSpPr>
        <p:spPr>
          <a:xfrm>
            <a:off x="3396247" y="4094363"/>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712AD6C9-9D13-42B3-844A-58AC5F6BBD0D}"/>
              </a:ext>
            </a:extLst>
          </p:cNvPr>
          <p:cNvGrpSpPr/>
          <p:nvPr/>
        </p:nvGrpSpPr>
        <p:grpSpPr>
          <a:xfrm>
            <a:off x="934433" y="2662309"/>
            <a:ext cx="2276475" cy="4105275"/>
            <a:chOff x="6322971" y="2697858"/>
            <a:chExt cx="2276475" cy="4105275"/>
          </a:xfrm>
        </p:grpSpPr>
        <p:pic>
          <p:nvPicPr>
            <p:cNvPr id="22" name="図 21">
              <a:extLst>
                <a:ext uri="{FF2B5EF4-FFF2-40B4-BE49-F238E27FC236}">
                  <a16:creationId xmlns:a16="http://schemas.microsoft.com/office/drawing/2014/main" id="{A0B15542-286F-4A22-BBF5-8F5DAF0D90EF}"/>
                </a:ext>
              </a:extLst>
            </p:cNvPr>
            <p:cNvPicPr>
              <a:picLocks noChangeAspect="1"/>
            </p:cNvPicPr>
            <p:nvPr/>
          </p:nvPicPr>
          <p:blipFill>
            <a:blip r:embed="rId4"/>
            <a:stretch>
              <a:fillRect/>
            </a:stretch>
          </p:blipFill>
          <p:spPr>
            <a:xfrm>
              <a:off x="6322971" y="2697858"/>
              <a:ext cx="2276475" cy="4105275"/>
            </a:xfrm>
            <a:prstGeom prst="rect">
              <a:avLst/>
            </a:prstGeom>
          </p:spPr>
        </p:pic>
        <p:sp>
          <p:nvSpPr>
            <p:cNvPr id="23" name="テキスト ボックス 22">
              <a:extLst>
                <a:ext uri="{FF2B5EF4-FFF2-40B4-BE49-F238E27FC236}">
                  <a16:creationId xmlns:a16="http://schemas.microsoft.com/office/drawing/2014/main" id="{1AA29B8F-6239-4B21-BA65-8A6E54F1E731}"/>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24" name="図 23">
              <a:extLst>
                <a:ext uri="{FF2B5EF4-FFF2-40B4-BE49-F238E27FC236}">
                  <a16:creationId xmlns:a16="http://schemas.microsoft.com/office/drawing/2014/main" id="{5CDED2AD-BB55-4DF3-B66F-63F026D32E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385851" y="759717"/>
            <a:ext cx="8420000" cy="5955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メールの使い方</a:t>
            </a:r>
          </a:p>
          <a:p>
            <a:r>
              <a:rPr kumimoji="0" lang="en-US" altLang="ja-JP" sz="3200" kern="0" dirty="0"/>
              <a:t>Gmail</a:t>
            </a:r>
            <a:r>
              <a:rPr kumimoji="0" lang="ja-JP" altLang="en-US" sz="3200" kern="0" dirty="0"/>
              <a:t>を使って作成してみよう</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055349" y="2028825"/>
            <a:ext cx="2276476" cy="646331"/>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「連絡先</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」アプリを</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6B11F281-5C63-4678-91D3-BED1B35F3FB2}"/>
              </a:ext>
            </a:extLst>
          </p:cNvPr>
          <p:cNvSpPr/>
          <p:nvPr/>
        </p:nvSpPr>
        <p:spPr>
          <a:xfrm>
            <a:off x="1231900" y="4447157"/>
            <a:ext cx="443914" cy="447536"/>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四角形: 角を丸くする 1">
            <a:extLst>
              <a:ext uri="{FF2B5EF4-FFF2-40B4-BE49-F238E27FC236}">
                <a16:creationId xmlns:a16="http://schemas.microsoft.com/office/drawing/2014/main" id="{B06FB152-F679-4542-B161-2E6E6D9A4716}"/>
              </a:ext>
            </a:extLst>
          </p:cNvPr>
          <p:cNvSpPr/>
          <p:nvPr/>
        </p:nvSpPr>
        <p:spPr>
          <a:xfrm>
            <a:off x="4925250" y="3156669"/>
            <a:ext cx="609600"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F8417747-5E43-491E-9F4C-0D778C4822ED}"/>
              </a:ext>
            </a:extLst>
          </p:cNvPr>
          <p:cNvSpPr txBox="1"/>
          <p:nvPr/>
        </p:nvSpPr>
        <p:spPr>
          <a:xfrm>
            <a:off x="7643582" y="1791295"/>
            <a:ext cx="2427518" cy="923330"/>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メールアドレスを</a:t>
            </a:r>
          </a:p>
          <a:p>
            <a:r>
              <a:rPr lang="ja-JP" altLang="en-US" b="1" dirty="0">
                <a:latin typeface="メイリオ" panose="020B0604030504040204" pitchFamily="50" charset="-128"/>
                <a:ea typeface="メイリオ" panose="020B0604030504040204" pitchFamily="50" charset="-128"/>
              </a:rPr>
              <a:t>タップすればメールの作成が出来ます</a:t>
            </a:r>
            <a:endParaRPr kumimoji="1" lang="ja-JP" altLang="en-US" b="1"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9513E936-E0D9-4438-AE5A-19F8D78D4308}"/>
              </a:ext>
            </a:extLst>
          </p:cNvPr>
          <p:cNvPicPr>
            <a:picLocks noChangeAspect="1"/>
          </p:cNvPicPr>
          <p:nvPr/>
        </p:nvPicPr>
        <p:blipFill>
          <a:blip r:embed="rId6"/>
          <a:stretch>
            <a:fillRect/>
          </a:stretch>
        </p:blipFill>
        <p:spPr>
          <a:xfrm>
            <a:off x="4232855" y="2774381"/>
            <a:ext cx="2064041" cy="4105275"/>
          </a:xfrm>
          <a:prstGeom prst="rect">
            <a:avLst/>
          </a:prstGeom>
          <a:ln>
            <a:solidFill>
              <a:schemeClr val="tx1"/>
            </a:solidFill>
          </a:ln>
        </p:spPr>
      </p:pic>
      <p:sp>
        <p:nvSpPr>
          <p:cNvPr id="30" name="四角形: 角を丸くする 29">
            <a:extLst>
              <a:ext uri="{FF2B5EF4-FFF2-40B4-BE49-F238E27FC236}">
                <a16:creationId xmlns:a16="http://schemas.microsoft.com/office/drawing/2014/main" id="{29928E3A-276D-4CAF-81F5-EBB2DC7F8C3B}"/>
              </a:ext>
            </a:extLst>
          </p:cNvPr>
          <p:cNvSpPr/>
          <p:nvPr/>
        </p:nvSpPr>
        <p:spPr>
          <a:xfrm>
            <a:off x="4377461" y="4306145"/>
            <a:ext cx="1655040"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ED9DC77D-E9D2-4E94-B67F-B9D603D17CB2}"/>
              </a:ext>
            </a:extLst>
          </p:cNvPr>
          <p:cNvGrpSpPr/>
          <p:nvPr/>
        </p:nvGrpSpPr>
        <p:grpSpPr>
          <a:xfrm>
            <a:off x="774700" y="4478655"/>
            <a:ext cx="270000" cy="400110"/>
            <a:chOff x="5588889" y="3598762"/>
            <a:chExt cx="270000" cy="400110"/>
          </a:xfrm>
        </p:grpSpPr>
        <p:sp>
          <p:nvSpPr>
            <p:cNvPr id="27"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35" name="グループ化 34">
            <a:extLst>
              <a:ext uri="{FF2B5EF4-FFF2-40B4-BE49-F238E27FC236}">
                <a16:creationId xmlns:a16="http://schemas.microsoft.com/office/drawing/2014/main" id="{B724B28A-C967-4FD2-B302-3752B5E1A317}"/>
              </a:ext>
            </a:extLst>
          </p:cNvPr>
          <p:cNvGrpSpPr/>
          <p:nvPr/>
        </p:nvGrpSpPr>
        <p:grpSpPr>
          <a:xfrm>
            <a:off x="6032500" y="4314825"/>
            <a:ext cx="441146" cy="400110"/>
            <a:chOff x="5150197" y="4825443"/>
            <a:chExt cx="441146" cy="400110"/>
          </a:xfrm>
        </p:grpSpPr>
        <p:sp>
          <p:nvSpPr>
            <p:cNvPr id="36"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7" name="正方形/長方形 36">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pic>
        <p:nvPicPr>
          <p:cNvPr id="5" name="図 4">
            <a:extLst>
              <a:ext uri="{FF2B5EF4-FFF2-40B4-BE49-F238E27FC236}">
                <a16:creationId xmlns:a16="http://schemas.microsoft.com/office/drawing/2014/main" id="{D0238798-4E93-45FB-A089-49F0F674D374}"/>
              </a:ext>
            </a:extLst>
          </p:cNvPr>
          <p:cNvPicPr>
            <a:picLocks noChangeAspect="1"/>
          </p:cNvPicPr>
          <p:nvPr/>
        </p:nvPicPr>
        <p:blipFill>
          <a:blip r:embed="rId7"/>
          <a:stretch>
            <a:fillRect/>
          </a:stretch>
        </p:blipFill>
        <p:spPr>
          <a:xfrm>
            <a:off x="5190476" y="3625201"/>
            <a:ext cx="312447" cy="312447"/>
          </a:xfrm>
          <a:prstGeom prst="rect">
            <a:avLst/>
          </a:prstGeom>
        </p:spPr>
      </p:pic>
      <p:sp>
        <p:nvSpPr>
          <p:cNvPr id="38" name="正方形/長方形 37">
            <a:extLst>
              <a:ext uri="{FF2B5EF4-FFF2-40B4-BE49-F238E27FC236}">
                <a16:creationId xmlns:a16="http://schemas.microsoft.com/office/drawing/2014/main" id="{C82165A6-9558-4546-8B1D-D127ADA3E13D}"/>
              </a:ext>
            </a:extLst>
          </p:cNvPr>
          <p:cNvSpPr/>
          <p:nvPr/>
        </p:nvSpPr>
        <p:spPr>
          <a:xfrm>
            <a:off x="7139513" y="1800225"/>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39" name="四角形: 角を丸くする 38">
            <a:extLst>
              <a:ext uri="{FF2B5EF4-FFF2-40B4-BE49-F238E27FC236}">
                <a16:creationId xmlns:a16="http://schemas.microsoft.com/office/drawing/2014/main" id="{2A71FA98-66FE-49C7-BD24-99F6FD7E33E7}"/>
              </a:ext>
            </a:extLst>
          </p:cNvPr>
          <p:cNvSpPr/>
          <p:nvPr/>
        </p:nvSpPr>
        <p:spPr>
          <a:xfrm>
            <a:off x="7730260" y="5381625"/>
            <a:ext cx="1655040"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5D943CB0-5D76-4FDF-8F56-9C76EEB49C1C}"/>
              </a:ext>
            </a:extLst>
          </p:cNvPr>
          <p:cNvSpPr/>
          <p:nvPr/>
        </p:nvSpPr>
        <p:spPr>
          <a:xfrm>
            <a:off x="7343954" y="515302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sp>
        <p:nvSpPr>
          <p:cNvPr id="42" name="矢印: 右 41">
            <a:extLst>
              <a:ext uri="{FF2B5EF4-FFF2-40B4-BE49-F238E27FC236}">
                <a16:creationId xmlns:a16="http://schemas.microsoft.com/office/drawing/2014/main" id="{C1DF48D4-4180-4128-A9B7-5BAE0A273D7C}"/>
              </a:ext>
            </a:extLst>
          </p:cNvPr>
          <p:cNvSpPr/>
          <p:nvPr/>
        </p:nvSpPr>
        <p:spPr>
          <a:xfrm>
            <a:off x="6678966" y="4162425"/>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567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3240</Words>
  <Application>Microsoft Office PowerPoint</Application>
  <PresentationFormat>ユーザー設定</PresentationFormat>
  <Paragraphs>326</Paragraphs>
  <Slides>14</Slides>
  <Notes>14</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14</vt:i4>
      </vt:variant>
    </vt:vector>
  </HeadingPairs>
  <TitlesOfParts>
    <vt:vector size="29" baseType="lpstr">
      <vt:lpstr>AoyagiKouzanFontT</vt:lpstr>
      <vt:lpstr>BIZ UDゴシック</vt:lpstr>
      <vt:lpstr>HG創英角ﾎﾟｯﾌﾟ体</vt:lpstr>
      <vt:lpstr>IPAexGothic</vt:lpstr>
      <vt:lpstr>IPAexMincho</vt:lpstr>
      <vt:lpstr>Meiryo UI</vt:lpstr>
      <vt:lpstr>ＭＳ Ｐゴシック</vt:lpstr>
      <vt:lpstr>Meiryo</vt:lpstr>
      <vt:lpstr>Meiryo</vt:lpstr>
      <vt:lpstr>游ゴシック</vt:lpstr>
      <vt:lpstr>Calibri</vt:lpstr>
      <vt:lpstr>Microsoft New Tai Lue</vt:lpstr>
      <vt:lpstr>Times New Roman</vt:lpstr>
      <vt:lpstr>Wingdings</vt:lpstr>
      <vt:lpstr>Office Theme</vt:lpstr>
      <vt:lpstr>PowerPoint プレゼンテーション</vt:lpstr>
      <vt:lpstr>メールの使い方</vt:lpstr>
      <vt:lpstr>PowerPoint プレゼンテーション</vt:lpstr>
      <vt:lpstr>文字入力の仕方</vt:lpstr>
      <vt:lpstr>キーボードの切り替え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2021-05-26T11:34:54Z</dcterms:created>
  <dcterms:modified xsi:type="dcterms:W3CDTF">2021-05-26T11:35:33Z</dcterms:modified>
</cp:coreProperties>
</file>