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2" r:id="rId2"/>
    <p:sldMasterId id="2147483674" r:id="rId3"/>
  </p:sldMasterIdLst>
  <p:notesMasterIdLst>
    <p:notesMasterId r:id="rId40"/>
  </p:notesMasterIdLst>
  <p:handoutMasterIdLst>
    <p:handoutMasterId r:id="rId41"/>
  </p:handoutMasterIdLst>
  <p:sldIdLst>
    <p:sldId id="45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5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</p:sldIdLst>
  <p:sldSz cx="9144000" cy="6858000" type="screen4x3"/>
  <p:notesSz cx="6735763" cy="9866313"/>
  <p:defaultTextStyle>
    <a:defPPr>
      <a:defRPr lang="ja-JP"/>
    </a:defPPr>
    <a:lvl1pPr marL="0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1pPr>
    <a:lvl2pPr marL="414589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診療アプリcuron" id="{763FA772-5A98-4ED1-B6D1-B0893ED4AD79}">
          <p14:sldIdLst>
            <p14:sldId id="45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5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60" userDrawn="1">
          <p15:clr>
            <a:srgbClr val="A4A3A4"/>
          </p15:clr>
        </p15:guide>
        <p15:guide id="4" pos="841" userDrawn="1">
          <p15:clr>
            <a:srgbClr val="A4A3A4"/>
          </p15:clr>
        </p15:guide>
        <p15:guide id="5" pos="3900" userDrawn="1">
          <p15:clr>
            <a:srgbClr val="A4A3A4"/>
          </p15:clr>
        </p15:guide>
        <p15:guide id="6" pos="4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B5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48493" autoAdjust="0"/>
  </p:normalViewPr>
  <p:slideViewPr>
    <p:cSldViewPr>
      <p:cViewPr varScale="1">
        <p:scale>
          <a:sx n="64" d="100"/>
          <a:sy n="64" d="100"/>
        </p:scale>
        <p:origin x="1432" y="76"/>
      </p:cViewPr>
      <p:guideLst>
        <p:guide orient="horz" pos="2160"/>
        <p:guide pos="2880"/>
        <p:guide pos="1860"/>
        <p:guide pos="841"/>
        <p:guide pos="3900"/>
        <p:guide pos="4936"/>
      </p:guideLst>
    </p:cSldViewPr>
  </p:slideViewPr>
  <p:outlineViewPr>
    <p:cViewPr>
      <p:scale>
        <a:sx n="33" d="100"/>
        <a:sy n="33" d="100"/>
      </p:scale>
      <p:origin x="0" y="-36624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07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6B1CF1F0-73BC-4403-83B4-E71843A26B8E}" type="datetimeFigureOut">
              <a:rPr kumimoji="1" lang="ja-JP" altLang="en-US" smtClean="0"/>
              <a:t>2021/8/16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71D8998-86D0-44B3-94F7-C25B5271E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27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68" y="1"/>
            <a:ext cx="2917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r">
              <a:defRPr sz="1100"/>
            </a:lvl1pPr>
          </a:lstStyle>
          <a:p>
            <a:fld id="{2053EECF-6E38-4A9F-A42A-194BE4369BD3}" type="datetimeFigureOut">
              <a:rPr kumimoji="1" lang="ja-JP" altLang="en-US" smtClean="0"/>
              <a:t>2021/8/16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3388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48" tIns="41574" rIns="83148" bIns="415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976" y="4748838"/>
            <a:ext cx="5387811" cy="3885223"/>
          </a:xfrm>
          <a:prstGeom prst="rect">
            <a:avLst/>
          </a:prstGeom>
        </p:spPr>
        <p:txBody>
          <a:bodyPr vert="horz" lIns="83148" tIns="41574" rIns="83148" bIns="4157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342"/>
            <a:ext cx="2918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68" y="9371342"/>
            <a:ext cx="2917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r">
              <a:defRPr sz="1100"/>
            </a:lvl1pPr>
          </a:lstStyle>
          <a:p>
            <a:fld id="{963FA24A-B145-4DC5-8F25-2D41A644D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82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178" rtl="0" eaLnBrk="1" latinLnBrk="0" hangingPunct="1">
      <a:defRPr kumimoji="1" sz="1088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14589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39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1183157" y="5156139"/>
            <a:ext cx="5081354" cy="366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lang="ja-JP" altLang="ja-JP" dirty="0"/>
          </a:p>
        </p:txBody>
      </p:sp>
      <p:sp>
        <p:nvSpPr>
          <p:cNvPr id="242" name="Google Shape;242;p7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08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8:notes"/>
          <p:cNvSpPr txBox="1">
            <a:spLocks noGrp="1"/>
          </p:cNvSpPr>
          <p:nvPr>
            <p:ph type="body" idx="1"/>
          </p:nvPr>
        </p:nvSpPr>
        <p:spPr>
          <a:xfrm>
            <a:off x="1205777" y="5231779"/>
            <a:ext cx="5058734" cy="252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284" name="Google Shape;284;p8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60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976" y="4748839"/>
            <a:ext cx="5387811" cy="3308518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uk-UA" alt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200"/>
              </a:pPr>
              <a:t>12</a:t>
            </a:fld>
            <a:endParaRPr lang="uk-UA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746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1:notes"/>
          <p:cNvSpPr txBox="1">
            <a:spLocks noGrp="1"/>
          </p:cNvSpPr>
          <p:nvPr>
            <p:ph type="body" idx="1"/>
          </p:nvPr>
        </p:nvSpPr>
        <p:spPr>
          <a:xfrm>
            <a:off x="1218972" y="5106424"/>
            <a:ext cx="5045539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lang="ja-JP" altLang="ja-JP" dirty="0"/>
          </a:p>
        </p:txBody>
      </p:sp>
      <p:sp>
        <p:nvSpPr>
          <p:cNvPr id="394" name="Google Shape;394;p11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21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55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lang="ja-JP" altLang="ja-JP"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002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lang="ja-JP" altLang="ja-JP"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13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55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 defTabSz="906445">
              <a:buClr>
                <a:srgbClr val="000000"/>
              </a:buClr>
              <a:buSzPts val="1400"/>
              <a:defRPr/>
            </a:pPr>
            <a:fld id="{00000000-1234-1234-1234-123412341234}" type="slidenum">
              <a:rPr kumimoji="0" lang="en-US" altLang="ja-JP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06445">
                <a:buClr>
                  <a:srgbClr val="000000"/>
                </a:buClr>
                <a:buSzPts val="1400"/>
                <a:defRPr/>
              </a:pPr>
              <a:t>18</a:t>
            </a:fld>
            <a:endParaRPr kumimoji="0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290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46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1218972" y="5109114"/>
            <a:ext cx="5045539" cy="405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042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1218972" y="5119031"/>
            <a:ext cx="5045539" cy="253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dirty="0"/>
          </a:p>
        </p:txBody>
      </p:sp>
      <p:sp>
        <p:nvSpPr>
          <p:cNvPr id="335" name="Google Shape;335;p9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815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10:notes"/>
          <p:cNvSpPr txBox="1"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dirty="0"/>
          </a:p>
        </p:txBody>
      </p:sp>
      <p:sp>
        <p:nvSpPr>
          <p:cNvPr id="620" name="Google Shape;620;p10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742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28870" y="4748838"/>
            <a:ext cx="5387811" cy="3885223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564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15:notes"/>
          <p:cNvSpPr txBox="1">
            <a:spLocks noGrp="1"/>
          </p:cNvSpPr>
          <p:nvPr>
            <p:ph type="body" idx="1"/>
          </p:nvPr>
        </p:nvSpPr>
        <p:spPr>
          <a:xfrm>
            <a:off x="1205777" y="5274641"/>
            <a:ext cx="5058734" cy="354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56" name="Google Shape;556;p15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098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17:notes"/>
          <p:cNvSpPr txBox="1">
            <a:spLocks noGrp="1"/>
          </p:cNvSpPr>
          <p:nvPr>
            <p:ph type="body" idx="1"/>
          </p:nvPr>
        </p:nvSpPr>
        <p:spPr>
          <a:xfrm>
            <a:off x="1213317" y="5231779"/>
            <a:ext cx="5045539" cy="38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dirty="0"/>
          </a:p>
        </p:txBody>
      </p:sp>
      <p:sp>
        <p:nvSpPr>
          <p:cNvPr id="669" name="Google Shape;669;p17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619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976" y="4748839"/>
            <a:ext cx="5387811" cy="3156118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18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1:notes"/>
          <p:cNvSpPr txBox="1">
            <a:spLocks noGrp="1"/>
          </p:cNvSpPr>
          <p:nvPr>
            <p:ph type="body" idx="1"/>
          </p:nvPr>
        </p:nvSpPr>
        <p:spPr>
          <a:xfrm>
            <a:off x="1218972" y="5106424"/>
            <a:ext cx="5045539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394" name="Google Shape;394;p11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189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335" name="Google Shape;335;p9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497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10:notes"/>
          <p:cNvSpPr txBox="1">
            <a:spLocks noGrp="1"/>
          </p:cNvSpPr>
          <p:nvPr>
            <p:ph type="body" idx="1"/>
          </p:nvPr>
        </p:nvSpPr>
        <p:spPr>
          <a:xfrm>
            <a:off x="1218972" y="5119031"/>
            <a:ext cx="5045539" cy="215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620" name="Google Shape;620;p10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344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1:notes"/>
          <p:cNvSpPr txBox="1">
            <a:spLocks noGrp="1"/>
          </p:cNvSpPr>
          <p:nvPr>
            <p:ph type="body" idx="1"/>
          </p:nvPr>
        </p:nvSpPr>
        <p:spPr>
          <a:xfrm>
            <a:off x="1218972" y="5106424"/>
            <a:ext cx="5045539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394" name="Google Shape;394;p11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23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879671" y="5109115"/>
            <a:ext cx="5515718" cy="33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lang="ja-JP" altLang="ja-JP" dirty="0"/>
          </a:p>
        </p:txBody>
      </p:sp>
      <p:sp>
        <p:nvSpPr>
          <p:cNvPr id="45" name="Google Shape;45;p2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482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517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842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47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4:notes"/>
          <p:cNvSpPr txBox="1">
            <a:spLocks noGrp="1"/>
          </p:cNvSpPr>
          <p:nvPr>
            <p:ph type="body" idx="1"/>
          </p:nvPr>
        </p:nvSpPr>
        <p:spPr>
          <a:xfrm>
            <a:off x="1190697" y="5106424"/>
            <a:ext cx="507381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16" name="Google Shape;516;p14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864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691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15:notes"/>
          <p:cNvSpPr txBox="1">
            <a:spLocks noGrp="1"/>
          </p:cNvSpPr>
          <p:nvPr>
            <p:ph type="body" idx="1"/>
          </p:nvPr>
        </p:nvSpPr>
        <p:spPr>
          <a:xfrm>
            <a:off x="1205777" y="5274641"/>
            <a:ext cx="5058734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56" name="Google Shape;556;p15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014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17:notes"/>
          <p:cNvSpPr txBox="1">
            <a:spLocks noGrp="1"/>
          </p:cNvSpPr>
          <p:nvPr>
            <p:ph type="body" idx="1"/>
          </p:nvPr>
        </p:nvSpPr>
        <p:spPr>
          <a:xfrm>
            <a:off x="1213317" y="5231778"/>
            <a:ext cx="5045539" cy="417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 marL="12590" marR="5036" algn="just">
              <a:lnSpc>
                <a:spcPct val="125000"/>
              </a:lnSpc>
              <a:buSzPts val="1400"/>
            </a:pPr>
            <a:endParaRPr dirty="0"/>
          </a:p>
        </p:txBody>
      </p:sp>
      <p:sp>
        <p:nvSpPr>
          <p:cNvPr id="669" name="Google Shape;669;p17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95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5:notes"/>
          <p:cNvSpPr txBox="1">
            <a:spLocks noGrp="1"/>
          </p:cNvSpPr>
          <p:nvPr>
            <p:ph type="body" idx="1"/>
          </p:nvPr>
        </p:nvSpPr>
        <p:spPr>
          <a:xfrm>
            <a:off x="1218972" y="5080499"/>
            <a:ext cx="5045539" cy="373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lang="ja-JP" altLang="ja-JP" dirty="0"/>
          </a:p>
        </p:txBody>
      </p:sp>
      <p:sp>
        <p:nvSpPr>
          <p:cNvPr id="56" name="Google Shape;56;p5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92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1246507" y="5106424"/>
            <a:ext cx="5018004" cy="249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endParaRPr lang="ja-JP" altLang="ja-JP" dirty="0"/>
          </a:p>
        </p:txBody>
      </p:sp>
      <p:sp>
        <p:nvSpPr>
          <p:cNvPr id="83" name="Google Shape;83;p6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21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c6f7a168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dc6f7a1684_0_22:notes"/>
          <p:cNvSpPr txBox="1">
            <a:spLocks noGrp="1"/>
          </p:cNvSpPr>
          <p:nvPr>
            <p:ph type="body" idx="1"/>
          </p:nvPr>
        </p:nvSpPr>
        <p:spPr>
          <a:xfrm>
            <a:off x="1246507" y="5106424"/>
            <a:ext cx="5017981" cy="216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 lvl="0">
              <a:buSzPts val="1400"/>
            </a:pPr>
            <a:endParaRPr lang="ja-JP" altLang="en-US" dirty="0"/>
          </a:p>
        </p:txBody>
      </p:sp>
      <p:sp>
        <p:nvSpPr>
          <p:cNvPr id="121" name="Google Shape;121;gdc6f7a1684_0_22:notes"/>
          <p:cNvSpPr txBox="1">
            <a:spLocks noGrp="1"/>
          </p:cNvSpPr>
          <p:nvPr>
            <p:ph type="sldNum" idx="12"/>
          </p:nvPr>
        </p:nvSpPr>
        <p:spPr>
          <a:xfrm>
            <a:off x="4239456" y="10082311"/>
            <a:ext cx="3241917" cy="53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54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c6f7a168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dc6f7a1684_0_65:notes"/>
          <p:cNvSpPr txBox="1">
            <a:spLocks noGrp="1"/>
          </p:cNvSpPr>
          <p:nvPr>
            <p:ph type="body" idx="1"/>
          </p:nvPr>
        </p:nvSpPr>
        <p:spPr>
          <a:xfrm>
            <a:off x="1246507" y="5106424"/>
            <a:ext cx="5017981" cy="279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 lvl="0">
              <a:buSzPts val="1400"/>
            </a:pPr>
            <a:endParaRPr lang="ja-JP" altLang="en-US" dirty="0"/>
          </a:p>
        </p:txBody>
      </p:sp>
      <p:sp>
        <p:nvSpPr>
          <p:cNvPr id="149" name="Google Shape;149;gdc6f7a1684_0_65:notes"/>
          <p:cNvSpPr txBox="1">
            <a:spLocks noGrp="1"/>
          </p:cNvSpPr>
          <p:nvPr>
            <p:ph type="sldNum" idx="12"/>
          </p:nvPr>
        </p:nvSpPr>
        <p:spPr>
          <a:xfrm>
            <a:off x="4239456" y="10082311"/>
            <a:ext cx="3241917" cy="53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88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1218967" y="5161756"/>
            <a:ext cx="5045539" cy="322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62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28738"/>
            <a:ext cx="4772025" cy="357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1218972" y="5109114"/>
            <a:ext cx="5045539" cy="18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4239456" y="10082312"/>
            <a:ext cx="3241806" cy="53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30" tIns="45302" rIns="90630" bIns="45302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-US" altLang="ja-JP"/>
              <a:pPr>
                <a:buSzPts val="14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8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18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Meiryo"/>
              <a:buNone/>
              <a:defRPr sz="226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84"/>
              <a:buFont typeface="Calibri"/>
              <a:buNone/>
              <a:defRPr sz="188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7"/>
              <a:buFont typeface="Calibri"/>
              <a:buNone/>
              <a:defRPr sz="169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23"/>
          <p:cNvCxnSpPr/>
          <p:nvPr/>
        </p:nvCxnSpPr>
        <p:spPr>
          <a:xfrm>
            <a:off x="242164" y="1250617"/>
            <a:ext cx="8640000" cy="0"/>
          </a:xfrm>
          <a:prstGeom prst="straightConnector1">
            <a:avLst/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3178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67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 userDrawn="1"/>
        </p:nvCxnSpPr>
        <p:spPr>
          <a:xfrm>
            <a:off x="1690688" y="1265237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 スライド">
  <p:cSld name="1_タイトル スライド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19"/>
          <p:cNvCxnSpPr/>
          <p:nvPr/>
        </p:nvCxnSpPr>
        <p:spPr>
          <a:xfrm>
            <a:off x="251289" y="1268413"/>
            <a:ext cx="8640000" cy="0"/>
          </a:xfrm>
          <a:prstGeom prst="straightConnector1">
            <a:avLst/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3485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21"/>
          <p:cNvCxnSpPr/>
          <p:nvPr/>
        </p:nvCxnSpPr>
        <p:spPr>
          <a:xfrm>
            <a:off x="1692275" y="187784"/>
            <a:ext cx="0" cy="6300000"/>
          </a:xfrm>
          <a:prstGeom prst="straightConnector1">
            <a:avLst/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653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18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Meiryo"/>
              <a:buNone/>
              <a:defRPr sz="226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84"/>
              <a:buFont typeface="Calibri"/>
              <a:buNone/>
              <a:defRPr sz="188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7"/>
              <a:buFont typeface="Calibri"/>
              <a:buNone/>
              <a:defRPr sz="169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Calibri"/>
              <a:buNone/>
              <a:defRPr sz="1508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Google Shape;21;p22"/>
          <p:cNvCxnSpPr/>
          <p:nvPr/>
        </p:nvCxnSpPr>
        <p:spPr>
          <a:xfrm>
            <a:off x="242164" y="1250617"/>
            <a:ext cx="8640000" cy="0"/>
          </a:xfrm>
          <a:prstGeom prst="straightConnector1">
            <a:avLst/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22"/>
          <p:cNvCxnSpPr/>
          <p:nvPr/>
        </p:nvCxnSpPr>
        <p:spPr>
          <a:xfrm>
            <a:off x="1690688" y="1265237"/>
            <a:ext cx="0" cy="5220000"/>
          </a:xfrm>
          <a:prstGeom prst="straightConnector1">
            <a:avLst/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0222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円/楕円 7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  <p:sldLayoutId id="2147483671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1" userDrawn="1">
          <p15:clr>
            <a:srgbClr val="F26B43"/>
          </p15:clr>
        </p15:guide>
        <p15:guide id="4" pos="382" userDrawn="1">
          <p15:clr>
            <a:srgbClr val="F26B43"/>
          </p15:clr>
        </p15:guide>
        <p15:guide id="5" pos="1065" userDrawn="1">
          <p15:clr>
            <a:srgbClr val="F26B43"/>
          </p15:clr>
        </p15:guide>
        <p15:guide id="6" pos="1179" userDrawn="1">
          <p15:clr>
            <a:srgbClr val="F26B43"/>
          </p15:clr>
        </p15:guide>
        <p15:guide id="7" pos="5599" userDrawn="1">
          <p15:clr>
            <a:srgbClr val="F26B43"/>
          </p15:clr>
        </p15:guide>
        <p15:guide id="8" pos="5378" userDrawn="1">
          <p15:clr>
            <a:srgbClr val="F26B43"/>
          </p15:clr>
        </p15:guide>
        <p15:guide id="9" orient="horz" pos="121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  <p15:guide id="11" orient="horz" pos="569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orient="horz" pos="911" userDrawn="1">
          <p15:clr>
            <a:srgbClr val="F26B43"/>
          </p15:clr>
        </p15:guide>
        <p15:guide id="14" orient="horz" pos="1025" userDrawn="1">
          <p15:clr>
            <a:srgbClr val="F26B43"/>
          </p15:clr>
        </p15:guide>
        <p15:guide id="15" orient="horz" pos="1252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4086" userDrawn="1">
          <p15:clr>
            <a:srgbClr val="F26B43"/>
          </p15:clr>
        </p15:guide>
        <p15:guide id="18" orient="horz" pos="3858" userDrawn="1">
          <p15:clr>
            <a:srgbClr val="F26B43"/>
          </p15:clr>
        </p15:guide>
        <p15:guide id="19" orient="horz" pos="229" userDrawn="1">
          <p15:clr>
            <a:srgbClr val="F26B43"/>
          </p15:clr>
        </p15:guide>
        <p15:guide id="20" orient="horz" pos="6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  <p:extLst>
      <p:ext uri="{BB962C8B-B14F-4D97-AF65-F5344CB8AC3E}">
        <p14:creationId xmlns:p14="http://schemas.microsoft.com/office/powerpoint/2010/main" val="2443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6"/>
              <a:buFont typeface="Arial"/>
              <a:buNone/>
            </a:pPr>
            <a:endParaRPr sz="169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6"/>
              <a:buFont typeface="Arial"/>
              <a:buNone/>
            </a:pPr>
            <a:endParaRPr sz="169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8"/>
          <p:cNvSpPr txBox="1"/>
          <p:nvPr/>
        </p:nvSpPr>
        <p:spPr>
          <a:xfrm>
            <a:off x="4221932" y="6328430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225" tIns="43100" rIns="86225" bIns="43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8"/>
              <a:buFont typeface="Arial"/>
              <a:buNone/>
            </a:pPr>
            <a:fld id="{00000000-1234-1234-1234-123412341234}" type="slidenum">
              <a:rPr lang="ja-JP" sz="1508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1508" b="1" i="0" u="none" strike="noStrike" cap="none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774303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>
          <p15:clr>
            <a:srgbClr val="F26B43"/>
          </p15:clr>
        </p15:guide>
        <p15:guide id="2" pos="2880">
          <p15:clr>
            <a:srgbClr val="F26B43"/>
          </p15:clr>
        </p15:guide>
        <p15:guide id="3" pos="161">
          <p15:clr>
            <a:srgbClr val="F26B43"/>
          </p15:clr>
        </p15:guide>
        <p15:guide id="4" pos="382">
          <p15:clr>
            <a:srgbClr val="F26B43"/>
          </p15:clr>
        </p15:guide>
        <p15:guide id="5" pos="1065">
          <p15:clr>
            <a:srgbClr val="F26B43"/>
          </p15:clr>
        </p15:guide>
        <p15:guide id="6" pos="1179">
          <p15:clr>
            <a:srgbClr val="F26B43"/>
          </p15:clr>
        </p15:guide>
        <p15:guide id="7" pos="5599">
          <p15:clr>
            <a:srgbClr val="F26B43"/>
          </p15:clr>
        </p15:guide>
        <p15:guide id="8" pos="5378">
          <p15:clr>
            <a:srgbClr val="F26B43"/>
          </p15:clr>
        </p15:guide>
        <p15:guide id="9" orient="horz" pos="121">
          <p15:clr>
            <a:srgbClr val="F26B43"/>
          </p15:clr>
        </p15:guide>
        <p15:guide id="10" orient="horz" pos="348">
          <p15:clr>
            <a:srgbClr val="F26B43"/>
          </p15:clr>
        </p15:guide>
        <p15:guide id="11" orient="horz" pos="569">
          <p15:clr>
            <a:srgbClr val="F26B43"/>
          </p15:clr>
        </p15:guide>
        <p15:guide id="12" orient="horz" pos="800">
          <p15:clr>
            <a:srgbClr val="F26B43"/>
          </p15:clr>
        </p15:guide>
        <p15:guide id="13" orient="horz" pos="911">
          <p15:clr>
            <a:srgbClr val="F26B43"/>
          </p15:clr>
        </p15:guide>
        <p15:guide id="14" orient="horz" pos="1025">
          <p15:clr>
            <a:srgbClr val="F26B43"/>
          </p15:clr>
        </p15:guide>
        <p15:guide id="15" orient="horz" pos="1252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4086">
          <p15:clr>
            <a:srgbClr val="F26B43"/>
          </p15:clr>
        </p15:guide>
        <p15:guide id="18" orient="horz" pos="3858">
          <p15:clr>
            <a:srgbClr val="F26B43"/>
          </p15:clr>
        </p15:guide>
        <p15:guide id="19" orient="horz" pos="229">
          <p15:clr>
            <a:srgbClr val="F26B43"/>
          </p15:clr>
        </p15:guide>
        <p15:guide id="20" orient="horz" pos="6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/>
          <p:cNvSpPr txBox="1">
            <a:spLocks/>
          </p:cNvSpPr>
          <p:nvPr/>
        </p:nvSpPr>
        <p:spPr>
          <a:xfrm>
            <a:off x="176905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3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ja-JP" altLang="en-US" sz="4800" dirty="0">
                <a:solidFill>
                  <a:srgbClr val="009650"/>
                </a:solidFill>
              </a:rPr>
              <a:t>オンライン診療アプリ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3" name="Picture 2" descr="モニターを見せる人のイラスト（白衣・男性）">
            <a:extLst>
              <a:ext uri="{FF2B5EF4-FFF2-40B4-BE49-F238E27FC236}">
                <a16:creationId xmlns:a16="http://schemas.microsoft.com/office/drawing/2014/main" id="{978E008C-D917-461B-B999-F50C0E71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4623"/>
            <a:ext cx="1368000" cy="14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【6】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受診したい医療機関の指定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7"/>
          <p:cNvCxnSpPr/>
          <p:nvPr/>
        </p:nvCxnSpPr>
        <p:spPr>
          <a:xfrm>
            <a:off x="5630718" y="1260764"/>
            <a:ext cx="0" cy="5220000"/>
          </a:xfrm>
          <a:prstGeom prst="straightConnector1">
            <a:avLst/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3" name="Google Shape;253;p7"/>
          <p:cNvGrpSpPr>
            <a:grpSpLocks noChangeAspect="1"/>
          </p:cNvGrpSpPr>
          <p:nvPr/>
        </p:nvGrpSpPr>
        <p:grpSpPr>
          <a:xfrm>
            <a:off x="6203374" y="1626755"/>
            <a:ext cx="2252480" cy="4320000"/>
            <a:chOff x="5373624" y="1370076"/>
            <a:chExt cx="1449705" cy="2889885"/>
          </a:xfrm>
        </p:grpSpPr>
        <p:sp>
          <p:nvSpPr>
            <p:cNvPr id="254" name="Google Shape;254;p7"/>
            <p:cNvSpPr/>
            <p:nvPr/>
          </p:nvSpPr>
          <p:spPr>
            <a:xfrm>
              <a:off x="5378196" y="1376172"/>
              <a:ext cx="1440179" cy="2878836"/>
            </a:xfrm>
            <a:prstGeom prst="rect">
              <a:avLst/>
            </a:prstGeom>
            <a:blipFill rotWithShape="1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5373624" y="1370076"/>
              <a:ext cx="1449705" cy="2889885"/>
            </a:xfrm>
            <a:custGeom>
              <a:avLst/>
              <a:gdLst/>
              <a:ahLst/>
              <a:cxnLst/>
              <a:rect l="l" t="t" r="r" b="b"/>
              <a:pathLst>
                <a:path w="1449704" h="2889885" extrusionOk="0">
                  <a:moveTo>
                    <a:pt x="0" y="0"/>
                  </a:moveTo>
                  <a:lnTo>
                    <a:pt x="1449324" y="0"/>
                  </a:lnTo>
                  <a:lnTo>
                    <a:pt x="1449324" y="2889504"/>
                  </a:lnTo>
                  <a:lnTo>
                    <a:pt x="0" y="28895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7"/>
          <p:cNvSpPr txBox="1"/>
          <p:nvPr/>
        </p:nvSpPr>
        <p:spPr>
          <a:xfrm>
            <a:off x="323791" y="1920498"/>
            <a:ext cx="2520000" cy="286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⑥医療機関のページ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の下部にある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1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申し込み手続きへ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進む」</a:t>
            </a: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今回の講習の実習は</a:t>
            </a:r>
            <a:r>
              <a:rPr lang="ja-JP" altLang="en-US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、</a:t>
            </a:r>
            <a:endParaRPr lang="en-US" altLang="ja-JP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ここまでとします。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355600" algn="l"/>
              </a:tabLst>
            </a:pPr>
            <a:r>
              <a:rPr lang="en-US" alt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あとは画面を見るだけの</a:t>
            </a:r>
            <a:r>
              <a:rPr lang="ja-JP" altLang="en-US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、</a:t>
            </a:r>
            <a:endParaRPr lang="en-US" altLang="ja-JP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355600" algn="l"/>
              </a:tabLst>
            </a:pPr>
            <a:r>
              <a:rPr lang="en-US" alt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講習とします</a:t>
            </a:r>
            <a:endParaRPr lang="en-US" altLang="ja-JP" sz="2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｢同意する｣を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55600" algn="l"/>
              </a:tabLst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6246200" y="5228000"/>
            <a:ext cx="2160000" cy="4107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7"/>
          <p:cNvGrpSpPr/>
          <p:nvPr/>
        </p:nvGrpSpPr>
        <p:grpSpPr>
          <a:xfrm>
            <a:off x="6010564" y="5039314"/>
            <a:ext cx="441147" cy="400110"/>
            <a:chOff x="3501100" y="4812902"/>
            <a:chExt cx="441147" cy="400110"/>
          </a:xfrm>
        </p:grpSpPr>
        <p:sp>
          <p:nvSpPr>
            <p:cNvPr id="271" name="Google Shape;271;p7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4A7270B7-8CC3-FC43-9A10-733571875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1142" y="1638305"/>
            <a:ext cx="2012093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5" name="Google Shape;265;p7"/>
          <p:cNvSpPr/>
          <p:nvPr/>
        </p:nvSpPr>
        <p:spPr>
          <a:xfrm>
            <a:off x="2992576" y="5628005"/>
            <a:ext cx="1944000" cy="4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oogle Shape;270;p7">
            <a:extLst>
              <a:ext uri="{FF2B5EF4-FFF2-40B4-BE49-F238E27FC236}">
                <a16:creationId xmlns:a16="http://schemas.microsoft.com/office/drawing/2014/main" id="{B6C25C7F-0553-0042-A71F-2A6B7089F58F}"/>
              </a:ext>
            </a:extLst>
          </p:cNvPr>
          <p:cNvGrpSpPr/>
          <p:nvPr/>
        </p:nvGrpSpPr>
        <p:grpSpPr>
          <a:xfrm>
            <a:off x="2792846" y="5415696"/>
            <a:ext cx="441147" cy="400110"/>
            <a:chOff x="3501100" y="4812902"/>
            <a:chExt cx="441147" cy="400110"/>
          </a:xfrm>
        </p:grpSpPr>
        <p:sp>
          <p:nvSpPr>
            <p:cNvPr id="42" name="Google Shape;271;p7">
              <a:extLst>
                <a:ext uri="{FF2B5EF4-FFF2-40B4-BE49-F238E27FC236}">
                  <a16:creationId xmlns:a16="http://schemas.microsoft.com/office/drawing/2014/main" id="{89E3A679-7682-0548-BB62-1C66D8E9A966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72;p7">
              <a:extLst>
                <a:ext uri="{FF2B5EF4-FFF2-40B4-BE49-F238E27FC236}">
                  <a16:creationId xmlns:a16="http://schemas.microsoft.com/office/drawing/2014/main" id="{0D6E12FA-DA4A-774F-8C1B-9EC461E90D41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33" name="図形グループ 32"/>
          <p:cNvGrpSpPr/>
          <p:nvPr/>
        </p:nvGrpSpPr>
        <p:grpSpPr>
          <a:xfrm>
            <a:off x="5325891" y="3080390"/>
            <a:ext cx="720000" cy="691832"/>
            <a:chOff x="2743754" y="4622188"/>
            <a:chExt cx="720000" cy="691832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87583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8"/>
          <p:cNvGrpSpPr/>
          <p:nvPr/>
        </p:nvGrpSpPr>
        <p:grpSpPr>
          <a:xfrm>
            <a:off x="3480051" y="1987854"/>
            <a:ext cx="2188215" cy="3868104"/>
            <a:chOff x="3974592" y="1200912"/>
            <a:chExt cx="1304925" cy="2595880"/>
          </a:xfrm>
        </p:grpSpPr>
        <p:sp>
          <p:nvSpPr>
            <p:cNvPr id="287" name="Google Shape;287;p8"/>
            <p:cNvSpPr/>
            <p:nvPr/>
          </p:nvSpPr>
          <p:spPr>
            <a:xfrm>
              <a:off x="3974592" y="1200912"/>
              <a:ext cx="1301495" cy="2593847"/>
            </a:xfrm>
            <a:prstGeom prst="rect">
              <a:avLst/>
            </a:prstGeom>
            <a:blipFill rotWithShape="1"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3974592" y="1200912"/>
              <a:ext cx="1304925" cy="2595880"/>
            </a:xfrm>
            <a:custGeom>
              <a:avLst/>
              <a:gdLst/>
              <a:ahLst/>
              <a:cxnLst/>
              <a:rect l="l" t="t" r="r" b="b"/>
              <a:pathLst>
                <a:path w="1304925" h="2595879" extrusionOk="0">
                  <a:moveTo>
                    <a:pt x="0" y="0"/>
                  </a:moveTo>
                  <a:lnTo>
                    <a:pt x="1304544" y="0"/>
                  </a:lnTo>
                  <a:lnTo>
                    <a:pt x="1304544" y="2595372"/>
                  </a:lnTo>
                  <a:lnTo>
                    <a:pt x="0" y="25953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0" lvl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>
                <a:tab pos="215900" algn="l"/>
              </a:tabLst>
            </a:pPr>
            <a:r>
              <a:rPr lang="en-US" alt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オンライン診療アプリcuro</a:t>
            </a:r>
            <a:r>
              <a:rPr lang="ja-JP" sz="2800" b="1" i="0" u="none" strike="noStrike" cap="none" spc="-10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sz="2800" b="0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sz="2800" b="0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endParaRPr sz="2800" b="0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【6】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受診したい医療機関の指定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323790" y="1920498"/>
            <a:ext cx="2817761" cy="253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氏名等必要項目を入力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｢送信｣をタップ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❺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｢初診｣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*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または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再診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endParaRPr lang="en-US" sz="11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sz="11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*</a:t>
            </a:r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初めてかかる</a:t>
            </a:r>
            <a:endParaRPr lang="en-US" altLang="ja-JP"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医療機関は初診、</a:t>
            </a:r>
            <a:endParaRPr lang="en-US" altLang="ja-JP"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行ったことがある場合は</a:t>
            </a:r>
            <a:endParaRPr lang="en-US" altLang="ja-JP"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再診です。</a:t>
            </a:r>
            <a:endParaRPr lang="en-US" altLang="ja-JP"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3955239" y="5032842"/>
            <a:ext cx="1154435" cy="31071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8"/>
          <p:cNvGrpSpPr/>
          <p:nvPr/>
        </p:nvGrpSpPr>
        <p:grpSpPr>
          <a:xfrm>
            <a:off x="3728483" y="4845437"/>
            <a:ext cx="441147" cy="400110"/>
            <a:chOff x="3501100" y="4812902"/>
            <a:chExt cx="441147" cy="400110"/>
          </a:xfrm>
        </p:grpSpPr>
        <p:sp>
          <p:nvSpPr>
            <p:cNvPr id="303" name="Google Shape;303;p8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❺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99904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4423DD-F811-9840-A01C-D24DE4136AAF}"/>
              </a:ext>
            </a:extLst>
          </p:cNvPr>
          <p:cNvSpPr txBox="1"/>
          <p:nvPr/>
        </p:nvSpPr>
        <p:spPr>
          <a:xfrm>
            <a:off x="1780308" y="1943100"/>
            <a:ext cx="698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ここから</a:t>
            </a:r>
            <a:r>
              <a:rPr kumimoji="1" lang="ja-JP" altLang="en-US" sz="48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は</a:t>
            </a:r>
            <a:r>
              <a:rPr kumimoji="1" lang="ja-JP" altLang="en-US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「初診</a:t>
            </a:r>
            <a:r>
              <a:rPr kumimoji="1" lang="ja-JP" altLang="en-US" sz="4800" b="1" spc="-2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kumimoji="1" lang="en-US" altLang="ja-JP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*</a:t>
            </a:r>
            <a:r>
              <a:rPr kumimoji="1" lang="ja-JP" altLang="en-US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endParaRPr kumimoji="1" lang="en-US" altLang="ja-JP" sz="4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場合のフロー説明です</a:t>
            </a:r>
            <a:endParaRPr kumimoji="1" lang="en-US" altLang="ja-JP" sz="4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en-US" altLang="ja-JP" sz="4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*</a:t>
            </a:r>
            <a:r>
              <a:rPr kumimoji="1" lang="ja-JP" altLang="en-US" sz="2400" b="1" strike="sngStrike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初診とは</a:t>
            </a:r>
            <a:r>
              <a:rPr kumimoji="1"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その医療機関に初めてかかる場合です。</a:t>
            </a:r>
            <a:endParaRPr kumimoji="1"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en-US" altLang="ja-JP" sz="4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ja-JP" altLang="en-US" sz="4800" b="1" dirty="0">
              <a:solidFill>
                <a:srgbClr val="00B0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Google Shape;50;p2"/>
          <p:cNvSpPr/>
          <p:nvPr/>
        </p:nvSpPr>
        <p:spPr>
          <a:xfrm>
            <a:off x="533400" y="1981200"/>
            <a:ext cx="952800" cy="90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9"/>
              <a:buFont typeface="Arial"/>
              <a:buNone/>
            </a:pPr>
            <a:endParaRPr sz="153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690688" y="192088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1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08CADAF-8BF4-CF45-B835-8ECA46F14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2189" y="2005928"/>
            <a:ext cx="175472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27ACDD6E-4B91-184A-BFE8-ADEE0AB21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730" y="2000840"/>
            <a:ext cx="177624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7" name="Google Shape;397;p11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【7】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診療メニューの選択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"/>
          <p:cNvSpPr txBox="1"/>
          <p:nvPr/>
        </p:nvSpPr>
        <p:spPr>
          <a:xfrm>
            <a:off x="2510232" y="1613548"/>
            <a:ext cx="1224086" cy="22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診療の予約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7" name="Google Shape;407;p11"/>
          <p:cNvSpPr txBox="1"/>
          <p:nvPr/>
        </p:nvSpPr>
        <p:spPr>
          <a:xfrm>
            <a:off x="6787784" y="1613548"/>
            <a:ext cx="1620391" cy="22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メニュー選択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9" name="Google Shape;409;p11"/>
          <p:cNvSpPr txBox="1"/>
          <p:nvPr/>
        </p:nvSpPr>
        <p:spPr>
          <a:xfrm>
            <a:off x="304800" y="1905000"/>
            <a:ext cx="2202873" cy="20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初診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診療に進む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受診したい診療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メニューを選択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｢決定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5141147" y="5154509"/>
            <a:ext cx="827699" cy="36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1"/>
          <p:cNvSpPr/>
          <p:nvPr/>
        </p:nvSpPr>
        <p:spPr>
          <a:xfrm>
            <a:off x="6846422" y="2360491"/>
            <a:ext cx="1648690" cy="155736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423;p11"/>
          <p:cNvGrpSpPr/>
          <p:nvPr/>
        </p:nvGrpSpPr>
        <p:grpSpPr>
          <a:xfrm>
            <a:off x="6629468" y="2184107"/>
            <a:ext cx="441147" cy="400110"/>
            <a:chOff x="3501100" y="4812902"/>
            <a:chExt cx="441147" cy="400110"/>
          </a:xfrm>
        </p:grpSpPr>
        <p:sp>
          <p:nvSpPr>
            <p:cNvPr id="424" name="Google Shape;424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431" name="Google Shape;431;p11"/>
          <p:cNvSpPr/>
          <p:nvPr/>
        </p:nvSpPr>
        <p:spPr>
          <a:xfrm>
            <a:off x="6829222" y="5257223"/>
            <a:ext cx="1692000" cy="324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599416" y="5048756"/>
            <a:ext cx="441147" cy="400110"/>
            <a:chOff x="3501100" y="4812902"/>
            <a:chExt cx="441147" cy="400110"/>
          </a:xfrm>
        </p:grpSpPr>
        <p:sp>
          <p:nvSpPr>
            <p:cNvPr id="433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pic>
        <p:nvPicPr>
          <p:cNvPr id="43" name="図 42" descr="テキスト&#10;&#10;自動的に生成された説明">
            <a:extLst>
              <a:ext uri="{FF2B5EF4-FFF2-40B4-BE49-F238E27FC236}">
                <a16:creationId xmlns:a16="http://schemas.microsoft.com/office/drawing/2014/main" id="{0F3E64B0-BFF1-C14C-B1DE-3C163E84EB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855" y="2000840"/>
            <a:ext cx="1787913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Google Shape;418;p11">
            <a:extLst>
              <a:ext uri="{FF2B5EF4-FFF2-40B4-BE49-F238E27FC236}">
                <a16:creationId xmlns:a16="http://schemas.microsoft.com/office/drawing/2014/main" id="{C7CFED98-0794-1A45-A7A2-8F542B38D967}"/>
              </a:ext>
            </a:extLst>
          </p:cNvPr>
          <p:cNvSpPr/>
          <p:nvPr/>
        </p:nvSpPr>
        <p:spPr>
          <a:xfrm>
            <a:off x="2903550" y="5149772"/>
            <a:ext cx="540000" cy="36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19;p11">
            <a:extLst>
              <a:ext uri="{FF2B5EF4-FFF2-40B4-BE49-F238E27FC236}">
                <a16:creationId xmlns:a16="http://schemas.microsoft.com/office/drawing/2014/main" id="{3988A46A-F2BF-DA42-ACB0-B84329FD9AC0}"/>
              </a:ext>
            </a:extLst>
          </p:cNvPr>
          <p:cNvGrpSpPr/>
          <p:nvPr/>
        </p:nvGrpSpPr>
        <p:grpSpPr>
          <a:xfrm>
            <a:off x="2685320" y="4976035"/>
            <a:ext cx="441147" cy="400110"/>
            <a:chOff x="3501100" y="4812902"/>
            <a:chExt cx="441147" cy="400110"/>
          </a:xfrm>
        </p:grpSpPr>
        <p:sp>
          <p:nvSpPr>
            <p:cNvPr id="50" name="Google Shape;420;p11">
              <a:extLst>
                <a:ext uri="{FF2B5EF4-FFF2-40B4-BE49-F238E27FC236}">
                  <a16:creationId xmlns:a16="http://schemas.microsoft.com/office/drawing/2014/main" id="{FF63BF02-4319-EB49-A842-2FB7E9C186B6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21;p11">
              <a:extLst>
                <a:ext uri="{FF2B5EF4-FFF2-40B4-BE49-F238E27FC236}">
                  <a16:creationId xmlns:a16="http://schemas.microsoft.com/office/drawing/2014/main" id="{5B814251-6A97-7B44-A9B2-9982DAB12EDE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3" name="Google Shape;432;p11"/>
          <p:cNvGrpSpPr/>
          <p:nvPr/>
        </p:nvGrpSpPr>
        <p:grpSpPr>
          <a:xfrm>
            <a:off x="4923020" y="4981237"/>
            <a:ext cx="441147" cy="400110"/>
            <a:chOff x="3501100" y="4812902"/>
            <a:chExt cx="441147" cy="400110"/>
          </a:xfrm>
        </p:grpSpPr>
        <p:sp>
          <p:nvSpPr>
            <p:cNvPr id="54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34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6" name="Google Shape;414;p11"/>
          <p:cNvGrpSpPr/>
          <p:nvPr/>
        </p:nvGrpSpPr>
        <p:grpSpPr>
          <a:xfrm>
            <a:off x="4234879" y="3284293"/>
            <a:ext cx="327273" cy="314468"/>
            <a:chOff x="2743754" y="4622188"/>
            <a:chExt cx="720000" cy="691832"/>
          </a:xfrm>
        </p:grpSpPr>
        <p:cxnSp>
          <p:nvCxnSpPr>
            <p:cNvPr id="57" name="Google Shape;415;p11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416;p11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417;p11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0" name="Google Shape;426;p11"/>
          <p:cNvGrpSpPr/>
          <p:nvPr/>
        </p:nvGrpSpPr>
        <p:grpSpPr>
          <a:xfrm>
            <a:off x="6391826" y="3295868"/>
            <a:ext cx="327273" cy="314468"/>
            <a:chOff x="2743754" y="4622188"/>
            <a:chExt cx="720000" cy="691832"/>
          </a:xfrm>
        </p:grpSpPr>
        <p:cxnSp>
          <p:nvCxnSpPr>
            <p:cNvPr id="61" name="Google Shape;427;p11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428;p11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429;p11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693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E150F974-570B-1B45-8CDC-3188539AE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9" y="1999187"/>
            <a:ext cx="1662562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 descr="四角形 が含まれている画像&#10;&#10;自動的に生成された説明">
            <a:extLst>
              <a:ext uri="{FF2B5EF4-FFF2-40B4-BE49-F238E27FC236}">
                <a16:creationId xmlns:a16="http://schemas.microsoft.com/office/drawing/2014/main" id="{BB43897A-0627-D046-8376-48491C5C97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399" y="2007107"/>
            <a:ext cx="173529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【8】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受診理由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の入力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2948650" y="1623687"/>
            <a:ext cx="125995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受診理由</a:t>
            </a: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の入力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905000"/>
            <a:ext cx="2520000" cy="231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受診理由、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症状など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記入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決定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0" lvl="0" algn="l" rtl="0">
              <a:spcBef>
                <a:spcPts val="17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診療に進む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</a:p>
          <a:p>
            <a:pPr marL="9525" marR="0" lvl="0" algn="l" rtl="0">
              <a:spcBef>
                <a:spcPts val="9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55600" algn="l"/>
              </a:tabLst>
            </a:pP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タップ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74"/>
              </a:spcBef>
              <a:buSzPts val="2400"/>
            </a:pPr>
            <a:endParaRPr lang="ja-JP" altLang="en-US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ja-JP" altLang="en-US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2990829" y="2492940"/>
            <a:ext cx="1690253" cy="82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14"/>
          <p:cNvGrpSpPr/>
          <p:nvPr/>
        </p:nvGrpSpPr>
        <p:grpSpPr>
          <a:xfrm>
            <a:off x="2737635" y="2319301"/>
            <a:ext cx="441147" cy="400110"/>
            <a:chOff x="3501100" y="4812902"/>
            <a:chExt cx="441147" cy="400110"/>
          </a:xfrm>
        </p:grpSpPr>
        <p:sp>
          <p:nvSpPr>
            <p:cNvPr id="534" name="Google Shape;534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540" name="Google Shape;540;p14"/>
          <p:cNvSpPr/>
          <p:nvPr/>
        </p:nvSpPr>
        <p:spPr>
          <a:xfrm>
            <a:off x="6580110" y="5181376"/>
            <a:ext cx="900000" cy="324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14"/>
          <p:cNvGrpSpPr/>
          <p:nvPr/>
        </p:nvGrpSpPr>
        <p:grpSpPr>
          <a:xfrm>
            <a:off x="6359815" y="4988686"/>
            <a:ext cx="441147" cy="400110"/>
            <a:chOff x="3501100" y="4812902"/>
            <a:chExt cx="441147" cy="400110"/>
          </a:xfrm>
        </p:grpSpPr>
        <p:sp>
          <p:nvSpPr>
            <p:cNvPr id="542" name="Google Shape;542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3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2979254" y="5083923"/>
            <a:ext cx="1692000" cy="324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2737635" y="4900656"/>
            <a:ext cx="441147" cy="400110"/>
            <a:chOff x="3501100" y="4812902"/>
            <a:chExt cx="441147" cy="400110"/>
          </a:xfrm>
        </p:grpSpPr>
        <p:sp>
          <p:nvSpPr>
            <p:cNvPr id="35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5097291" y="3080390"/>
            <a:ext cx="720000" cy="691832"/>
            <a:chOff x="2743754" y="4622188"/>
            <a:chExt cx="720000" cy="691832"/>
          </a:xfrm>
        </p:grpSpPr>
        <p:cxnSp>
          <p:nvCxnSpPr>
            <p:cNvPr id="26" name="直線コネクタ 25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427691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A121598-EC34-C745-A1C7-39EC9709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03" y="1969532"/>
            <a:ext cx="19084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【9】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予約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日時の選択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2937075" y="1623687"/>
            <a:ext cx="1510990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予約日時を選ぶ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905000"/>
            <a:ext cx="2520000" cy="208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ビデオ診察予約で</a:t>
            </a: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選択する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を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タップ</a:t>
            </a:r>
            <a:endParaRPr lang="en-US" altLang="ja-JP" sz="2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予約希望日をタップ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希望の時間を選択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>
              <a:spcBef>
                <a:spcPts val="174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1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決定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6207886" y="2788375"/>
            <a:ext cx="1800000" cy="129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6209616" y="4225704"/>
            <a:ext cx="1800000" cy="864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5977708" y="2609856"/>
            <a:ext cx="441147" cy="400110"/>
            <a:chOff x="3501100" y="4812902"/>
            <a:chExt cx="441147" cy="400110"/>
          </a:xfrm>
        </p:grpSpPr>
        <p:sp>
          <p:nvSpPr>
            <p:cNvPr id="35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56" name="Google Shape;540;p14">
            <a:extLst>
              <a:ext uri="{FF2B5EF4-FFF2-40B4-BE49-F238E27FC236}">
                <a16:creationId xmlns:a16="http://schemas.microsoft.com/office/drawing/2014/main" id="{2E1D4214-7FE6-964E-992B-A0F3A49903F6}"/>
              </a:ext>
            </a:extLst>
          </p:cNvPr>
          <p:cNvSpPr/>
          <p:nvPr/>
        </p:nvSpPr>
        <p:spPr>
          <a:xfrm>
            <a:off x="6205475" y="5143728"/>
            <a:ext cx="1800000" cy="22410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図 6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F761DCA-4DD2-6D43-80E5-F5D79EC44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6138" y="2007955"/>
            <a:ext cx="175847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Google Shape;549;p14">
            <a:extLst>
              <a:ext uri="{FF2B5EF4-FFF2-40B4-BE49-F238E27FC236}">
                <a16:creationId xmlns:a16="http://schemas.microsoft.com/office/drawing/2014/main" id="{5C66891A-35DB-3B4C-9F07-E89C018DB314}"/>
              </a:ext>
            </a:extLst>
          </p:cNvPr>
          <p:cNvSpPr/>
          <p:nvPr/>
        </p:nvSpPr>
        <p:spPr>
          <a:xfrm>
            <a:off x="4002016" y="2727926"/>
            <a:ext cx="789019" cy="324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550;p14">
            <a:extLst>
              <a:ext uri="{FF2B5EF4-FFF2-40B4-BE49-F238E27FC236}">
                <a16:creationId xmlns:a16="http://schemas.microsoft.com/office/drawing/2014/main" id="{F4B1CAD4-4BFC-B945-8EFD-8E506E62FCB6}"/>
              </a:ext>
            </a:extLst>
          </p:cNvPr>
          <p:cNvGrpSpPr/>
          <p:nvPr/>
        </p:nvGrpSpPr>
        <p:grpSpPr>
          <a:xfrm>
            <a:off x="3773089" y="2532063"/>
            <a:ext cx="441147" cy="400110"/>
            <a:chOff x="3501100" y="4812902"/>
            <a:chExt cx="441147" cy="400110"/>
          </a:xfrm>
        </p:grpSpPr>
        <p:sp>
          <p:nvSpPr>
            <p:cNvPr id="68" name="Google Shape;551;p14">
              <a:extLst>
                <a:ext uri="{FF2B5EF4-FFF2-40B4-BE49-F238E27FC236}">
                  <a16:creationId xmlns:a16="http://schemas.microsoft.com/office/drawing/2014/main" id="{3EA33BF6-4A1D-2C49-BAE4-7112A8B9510F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52;p14">
              <a:extLst>
                <a:ext uri="{FF2B5EF4-FFF2-40B4-BE49-F238E27FC236}">
                  <a16:creationId xmlns:a16="http://schemas.microsoft.com/office/drawing/2014/main" id="{B53EC1FF-30DD-3143-844E-6C240935177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29" name="Google Shape;533;p14"/>
          <p:cNvGrpSpPr/>
          <p:nvPr/>
        </p:nvGrpSpPr>
        <p:grpSpPr>
          <a:xfrm>
            <a:off x="5977708" y="5181777"/>
            <a:ext cx="441147" cy="400110"/>
            <a:chOff x="3501100" y="4812902"/>
            <a:chExt cx="441147" cy="400110"/>
          </a:xfrm>
        </p:grpSpPr>
        <p:sp>
          <p:nvSpPr>
            <p:cNvPr id="30" name="Google Shape;534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35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32" name="Google Shape;541;p14">
            <a:extLst>
              <a:ext uri="{FF2B5EF4-FFF2-40B4-BE49-F238E27FC236}">
                <a16:creationId xmlns:a16="http://schemas.microsoft.com/office/drawing/2014/main" id="{76C59B9B-6DD5-EB40-A766-65C0692008D9}"/>
              </a:ext>
            </a:extLst>
          </p:cNvPr>
          <p:cNvGrpSpPr/>
          <p:nvPr/>
        </p:nvGrpSpPr>
        <p:grpSpPr>
          <a:xfrm>
            <a:off x="5977708" y="4054666"/>
            <a:ext cx="441147" cy="400110"/>
            <a:chOff x="3501100" y="4812902"/>
            <a:chExt cx="441147" cy="400110"/>
          </a:xfrm>
        </p:grpSpPr>
        <p:sp>
          <p:nvSpPr>
            <p:cNvPr id="37" name="Google Shape;542;p14">
              <a:extLst>
                <a:ext uri="{FF2B5EF4-FFF2-40B4-BE49-F238E27FC236}">
                  <a16:creationId xmlns:a16="http://schemas.microsoft.com/office/drawing/2014/main" id="{D41A43E5-7C53-7B45-A27D-9C513B309030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43;p14">
              <a:extLst>
                <a:ext uri="{FF2B5EF4-FFF2-40B4-BE49-F238E27FC236}">
                  <a16:creationId xmlns:a16="http://schemas.microsoft.com/office/drawing/2014/main" id="{1AEDC8A5-7CC0-3C48-B11B-4B71D2CDE300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5097291" y="3080390"/>
            <a:ext cx="720000" cy="691832"/>
            <a:chOff x="2743754" y="4622188"/>
            <a:chExt cx="720000" cy="691832"/>
          </a:xfrm>
        </p:grpSpPr>
        <p:cxnSp>
          <p:nvCxnSpPr>
            <p:cNvPr id="40" name="直線コネクタ 39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00474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【10】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支払い方法の選択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905000"/>
            <a:ext cx="2520000" cy="189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支払い方法の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選択する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登録しておいた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クレジットカードを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選択」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2" name="図 2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56B5B6A8-2B42-6544-B7D3-0F2F0E8BC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370" y="2004120"/>
            <a:ext cx="175847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Google Shape;528;p14"/>
          <p:cNvSpPr txBox="1"/>
          <p:nvPr/>
        </p:nvSpPr>
        <p:spPr>
          <a:xfrm>
            <a:off x="2971800" y="1447807"/>
            <a:ext cx="1836000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支払い方法を指定する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" name="Google Shape;529;p14"/>
          <p:cNvSpPr txBox="1"/>
          <p:nvPr/>
        </p:nvSpPr>
        <p:spPr>
          <a:xfrm>
            <a:off x="6076067" y="1447807"/>
            <a:ext cx="2016000" cy="4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あらかじめ登録していた</a:t>
            </a:r>
            <a:endParaRPr lang="en-US" altLang="ja-JP"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カードを選択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" name="Google Shape;532;p14"/>
          <p:cNvSpPr/>
          <p:nvPr/>
        </p:nvSpPr>
        <p:spPr>
          <a:xfrm>
            <a:off x="4067857" y="3148079"/>
            <a:ext cx="607911" cy="4159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533;p14"/>
          <p:cNvGrpSpPr/>
          <p:nvPr/>
        </p:nvGrpSpPr>
        <p:grpSpPr>
          <a:xfrm>
            <a:off x="3834958" y="2975728"/>
            <a:ext cx="441147" cy="400110"/>
            <a:chOff x="3501100" y="4812902"/>
            <a:chExt cx="441147" cy="400110"/>
          </a:xfrm>
        </p:grpSpPr>
        <p:sp>
          <p:nvSpPr>
            <p:cNvPr id="31" name="Google Shape;534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35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pic>
        <p:nvPicPr>
          <p:cNvPr id="37" name="図 3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F68C41B-3755-ED4E-86A5-AFCF4DECF3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5031" y="2007219"/>
            <a:ext cx="173285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6990882" y="2339749"/>
            <a:ext cx="915023" cy="47686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6774253" y="2173992"/>
            <a:ext cx="441147" cy="400110"/>
            <a:chOff x="3501100" y="4812902"/>
            <a:chExt cx="441147" cy="400110"/>
          </a:xfrm>
        </p:grpSpPr>
        <p:sp>
          <p:nvSpPr>
            <p:cNvPr id="40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5085716" y="3080390"/>
            <a:ext cx="720000" cy="691832"/>
            <a:chOff x="2743754" y="4622188"/>
            <a:chExt cx="720000" cy="691832"/>
          </a:xfrm>
        </p:grpSpPr>
        <p:cxnSp>
          <p:nvCxnSpPr>
            <p:cNvPr id="43" name="直線コネクタ 42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75015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【11】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保険証のアップロード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397000"/>
            <a:ext cx="2520000" cy="37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あらかじめ</a:t>
            </a:r>
            <a:endParaRPr lang="en-US" altLang="ja-JP" sz="18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保険証を</a:t>
            </a:r>
            <a:endParaRPr lang="en-US" altLang="ja-JP" sz="18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ご準備ください。</a:t>
            </a:r>
            <a:endParaRPr lang="en-US" altLang="ja-JP" sz="18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画像をアップ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ロード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新しく撮影する」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カメラのアプリが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起動するので、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保険証を枠内に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納めて撮影して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ください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0" name="図 39" descr="テキスト, 手紙&#10;&#10;自動的に生成された説明">
            <a:extLst>
              <a:ext uri="{FF2B5EF4-FFF2-40B4-BE49-F238E27FC236}">
                <a16:creationId xmlns:a16="http://schemas.microsoft.com/office/drawing/2014/main" id="{54EFDD84-FBF1-DE4F-857B-CBA2D25A6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097" y="2007219"/>
            <a:ext cx="181236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4C60CA1-ACAD-D54A-8FFF-80B52E1E4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374" y="2004120"/>
            <a:ext cx="1758477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Google Shape;528;p14"/>
          <p:cNvSpPr txBox="1"/>
          <p:nvPr/>
        </p:nvSpPr>
        <p:spPr>
          <a:xfrm>
            <a:off x="2964985" y="1434572"/>
            <a:ext cx="1980000" cy="4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保険証を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アップロードする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3" name="Google Shape;532;p14"/>
          <p:cNvSpPr/>
          <p:nvPr/>
        </p:nvSpPr>
        <p:spPr>
          <a:xfrm>
            <a:off x="3439671" y="4180806"/>
            <a:ext cx="864390" cy="4159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533;p14"/>
          <p:cNvGrpSpPr/>
          <p:nvPr/>
        </p:nvGrpSpPr>
        <p:grpSpPr>
          <a:xfrm>
            <a:off x="3206463" y="3986151"/>
            <a:ext cx="441147" cy="400110"/>
            <a:chOff x="3501100" y="4812902"/>
            <a:chExt cx="441147" cy="400110"/>
          </a:xfrm>
        </p:grpSpPr>
        <p:sp>
          <p:nvSpPr>
            <p:cNvPr id="45" name="Google Shape;534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535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47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5324704" y="3672010"/>
            <a:ext cx="915023" cy="30959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5096923" y="3485809"/>
            <a:ext cx="441147" cy="400110"/>
            <a:chOff x="3501100" y="4812902"/>
            <a:chExt cx="441147" cy="400110"/>
          </a:xfrm>
        </p:grpSpPr>
        <p:sp>
          <p:nvSpPr>
            <p:cNvPr id="49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51" name="Google Shape;528;p14">
            <a:extLst>
              <a:ext uri="{FF2B5EF4-FFF2-40B4-BE49-F238E27FC236}">
                <a16:creationId xmlns:a16="http://schemas.microsoft.com/office/drawing/2014/main" id="{9DBC5125-1F94-F747-B89E-CD92ABB94BFC}"/>
              </a:ext>
            </a:extLst>
          </p:cNvPr>
          <p:cNvSpPr txBox="1"/>
          <p:nvPr/>
        </p:nvSpPr>
        <p:spPr>
          <a:xfrm>
            <a:off x="5303816" y="1445104"/>
            <a:ext cx="194588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新しく撮影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52" name="Google Shape;544;p14">
            <a:extLst>
              <a:ext uri="{FF2B5EF4-FFF2-40B4-BE49-F238E27FC236}">
                <a16:creationId xmlns:a16="http://schemas.microsoft.com/office/drawing/2014/main" id="{4031CE72-6FD8-544F-8B0D-34B9BD86B388}"/>
              </a:ext>
            </a:extLst>
          </p:cNvPr>
          <p:cNvGrpSpPr/>
          <p:nvPr/>
        </p:nvGrpSpPr>
        <p:grpSpPr>
          <a:xfrm>
            <a:off x="4847063" y="3269476"/>
            <a:ext cx="327273" cy="314468"/>
            <a:chOff x="2743754" y="4622188"/>
            <a:chExt cx="720000" cy="691832"/>
          </a:xfrm>
        </p:grpSpPr>
        <p:cxnSp>
          <p:nvCxnSpPr>
            <p:cNvPr id="53" name="Google Shape;545;p14">
              <a:extLst>
                <a:ext uri="{FF2B5EF4-FFF2-40B4-BE49-F238E27FC236}">
                  <a16:creationId xmlns:a16="http://schemas.microsoft.com/office/drawing/2014/main" id="{DBF9378A-6950-A749-946D-51DD3328518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6;p14">
              <a:extLst>
                <a:ext uri="{FF2B5EF4-FFF2-40B4-BE49-F238E27FC236}">
                  <a16:creationId xmlns:a16="http://schemas.microsoft.com/office/drawing/2014/main" id="{2D82AD06-8294-BE4D-B4AA-07039E082BBC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47;p14">
              <a:extLst>
                <a:ext uri="{FF2B5EF4-FFF2-40B4-BE49-F238E27FC236}">
                  <a16:creationId xmlns:a16="http://schemas.microsoft.com/office/drawing/2014/main" id="{BCA03978-F1EB-5D48-89BB-07B5F76DF266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6" name="Google Shape;544;p14">
            <a:extLst>
              <a:ext uri="{FF2B5EF4-FFF2-40B4-BE49-F238E27FC236}">
                <a16:creationId xmlns:a16="http://schemas.microsoft.com/office/drawing/2014/main" id="{C0AC6EE3-6D57-464A-8465-3B11CB2E49FE}"/>
              </a:ext>
            </a:extLst>
          </p:cNvPr>
          <p:cNvGrpSpPr/>
          <p:nvPr/>
        </p:nvGrpSpPr>
        <p:grpSpPr>
          <a:xfrm>
            <a:off x="7187581" y="3269476"/>
            <a:ext cx="327273" cy="314468"/>
            <a:chOff x="2743754" y="4622188"/>
            <a:chExt cx="720000" cy="691832"/>
          </a:xfrm>
        </p:grpSpPr>
        <p:cxnSp>
          <p:nvCxnSpPr>
            <p:cNvPr id="57" name="Google Shape;545;p14">
              <a:extLst>
                <a:ext uri="{FF2B5EF4-FFF2-40B4-BE49-F238E27FC236}">
                  <a16:creationId xmlns:a16="http://schemas.microsoft.com/office/drawing/2014/main" id="{EAEB5B78-B024-B54E-9291-956C3013B8C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46;p14">
              <a:extLst>
                <a:ext uri="{FF2B5EF4-FFF2-40B4-BE49-F238E27FC236}">
                  <a16:creationId xmlns:a16="http://schemas.microsoft.com/office/drawing/2014/main" id="{670E7501-A9FD-DF41-A692-4211F070096D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47;p14">
              <a:extLst>
                <a:ext uri="{FF2B5EF4-FFF2-40B4-BE49-F238E27FC236}">
                  <a16:creationId xmlns:a16="http://schemas.microsoft.com/office/drawing/2014/main" id="{62DB46F7-C2C6-E547-84FE-B7B62487E2B0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2DE0712-85FD-1A4A-8F29-91491D1EB3B9}"/>
              </a:ext>
            </a:extLst>
          </p:cNvPr>
          <p:cNvSpPr/>
          <p:nvPr/>
        </p:nvSpPr>
        <p:spPr>
          <a:xfrm>
            <a:off x="7503097" y="3113109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保険証を</a:t>
            </a:r>
            <a:endParaRPr lang="en-US" altLang="ja-JP"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枠内に納めて</a:t>
            </a:r>
            <a:endParaRPr lang="en-US" altLang="ja-JP"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撮影</a:t>
            </a:r>
            <a:endParaRPr lang="ja-JP" altLang="en-US" sz="14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89191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【12】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薬局の選択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2550466" y="1622896"/>
            <a:ext cx="194588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薬局を選択する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460500"/>
            <a:ext cx="2374804" cy="42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薬局でお薬を受け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400" b="1" kern="0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取る場合、一部の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400" b="1" kern="0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薬局には処方箋を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400" b="1" kern="0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医療機関から直接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400" b="1" kern="0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FAX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していただけます。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ご希望の薬局を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選択できます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。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kumimoji="0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薬局を選択で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</a:p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選択する</a:t>
            </a:r>
            <a:r>
              <a:rPr kumimoji="0" lang="ja-JP" altLang="en-US" sz="1800" b="1" i="0" u="none" strike="noStrike" kern="0" cap="none" spc="-7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  <a:sym typeface="Arial"/>
              </a:rPr>
              <a:t>」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を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タップ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2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または選択しないに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2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チェック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2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ご希望の薬局を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2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選択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  <a:p>
            <a:pPr marL="9525" marR="4344" lvl="0" indent="0" algn="l" defTabSz="914400" rtl="0" eaLnBrk="1" fontAlgn="auto" latinLnBrk="0" hangingPunct="1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kumimoji="0" lang="ja-JP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この薬局を選択</a:t>
            </a:r>
            <a:r>
              <a:rPr kumimoji="0" lang="ja-JP" altLang="en-US" sz="1800" b="1" i="0" u="none" strike="noStrike" kern="0" cap="none" spc="-7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  <a:sym typeface="Arial"/>
              </a:rPr>
              <a:t>」</a:t>
            </a:r>
            <a:r>
              <a:rPr kumimoji="0" lang="en-US" altLang="ja-JP" sz="1800" b="1" i="0" u="none" strike="noStrike" kern="0" cap="none" spc="-7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  <a:sym typeface="Arial"/>
              </a:rPr>
              <a:t>	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92" name="図形グループ 91"/>
          <p:cNvGrpSpPr/>
          <p:nvPr/>
        </p:nvGrpSpPr>
        <p:grpSpPr>
          <a:xfrm>
            <a:off x="2568390" y="2005361"/>
            <a:ext cx="1596790" cy="3600000"/>
            <a:chOff x="2568390" y="2005361"/>
            <a:chExt cx="1596790" cy="3600000"/>
          </a:xfrm>
        </p:grpSpPr>
        <p:pic>
          <p:nvPicPr>
            <p:cNvPr id="93" name="図 92" descr="グラフィカル ユーザー インターフェイス, テキスト, アプリケーション, チャットまたはテキスト メッセージ, メール&#10;&#10;自動的に生成された説明">
              <a:extLst>
                <a:ext uri="{FF2B5EF4-FFF2-40B4-BE49-F238E27FC236}">
                  <a16:creationId xmlns:a16="http://schemas.microsoft.com/office/drawing/2014/main" id="{3F99A25E-C460-1F4B-8544-CD7624F39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79"/>
            <a:stretch/>
          </p:blipFill>
          <p:spPr>
            <a:xfrm>
              <a:off x="2568390" y="2005361"/>
              <a:ext cx="159679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4" name="Google Shape;195;p3">
              <a:extLst>
                <a:ext uri="{FF2B5EF4-FFF2-40B4-BE49-F238E27FC236}">
                  <a16:creationId xmlns:a16="http://schemas.microsoft.com/office/drawing/2014/main" id="{A29F5D69-69F5-8140-A72C-5F5585C7BF36}"/>
                </a:ext>
              </a:extLst>
            </p:cNvPr>
            <p:cNvSpPr/>
            <p:nvPr/>
          </p:nvSpPr>
          <p:spPr>
            <a:xfrm>
              <a:off x="2735118" y="3146839"/>
              <a:ext cx="1212104" cy="290946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95;p3">
              <a:extLst>
                <a:ext uri="{FF2B5EF4-FFF2-40B4-BE49-F238E27FC236}">
                  <a16:creationId xmlns:a16="http://schemas.microsoft.com/office/drawing/2014/main" id="{7F7A0085-B0F9-D249-878C-700A58B5B9E2}"/>
                </a:ext>
              </a:extLst>
            </p:cNvPr>
            <p:cNvSpPr/>
            <p:nvPr/>
          </p:nvSpPr>
          <p:spPr>
            <a:xfrm>
              <a:off x="2735118" y="2930235"/>
              <a:ext cx="1222122" cy="180110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図形グループ 95"/>
          <p:cNvGrpSpPr/>
          <p:nvPr/>
        </p:nvGrpSpPr>
        <p:grpSpPr>
          <a:xfrm>
            <a:off x="4657010" y="2012176"/>
            <a:ext cx="1782520" cy="3600000"/>
            <a:chOff x="4657010" y="2012176"/>
            <a:chExt cx="1782520" cy="3600000"/>
          </a:xfrm>
        </p:grpSpPr>
        <p:pic>
          <p:nvPicPr>
            <p:cNvPr id="97" name="図 9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2CD1E536-855B-834F-9312-29AC92871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24" b="11112"/>
            <a:stretch/>
          </p:blipFill>
          <p:spPr>
            <a:xfrm>
              <a:off x="4657010" y="2012176"/>
              <a:ext cx="178252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8" name="Google Shape;195;p3">
              <a:extLst>
                <a:ext uri="{FF2B5EF4-FFF2-40B4-BE49-F238E27FC236}">
                  <a16:creationId xmlns:a16="http://schemas.microsoft.com/office/drawing/2014/main" id="{295E89F2-7F10-1247-97A5-D95C2B82EE9B}"/>
                </a:ext>
              </a:extLst>
            </p:cNvPr>
            <p:cNvSpPr/>
            <p:nvPr/>
          </p:nvSpPr>
          <p:spPr>
            <a:xfrm>
              <a:off x="5017740" y="2884547"/>
              <a:ext cx="1371938" cy="179562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95;p3">
              <a:extLst>
                <a:ext uri="{FF2B5EF4-FFF2-40B4-BE49-F238E27FC236}">
                  <a16:creationId xmlns:a16="http://schemas.microsoft.com/office/drawing/2014/main" id="{9C015AAB-E794-1B44-99FE-F494D2267C6B}"/>
                </a:ext>
              </a:extLst>
            </p:cNvPr>
            <p:cNvSpPr/>
            <p:nvPr/>
          </p:nvSpPr>
          <p:spPr>
            <a:xfrm>
              <a:off x="5056600" y="3324851"/>
              <a:ext cx="1371938" cy="179562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95;p3">
              <a:extLst>
                <a:ext uri="{FF2B5EF4-FFF2-40B4-BE49-F238E27FC236}">
                  <a16:creationId xmlns:a16="http://schemas.microsoft.com/office/drawing/2014/main" id="{734E299C-CE9B-B446-98F4-FCEAAB72C3F3}"/>
                </a:ext>
              </a:extLst>
            </p:cNvPr>
            <p:cNvSpPr/>
            <p:nvPr/>
          </p:nvSpPr>
          <p:spPr>
            <a:xfrm>
              <a:off x="5009291" y="3651278"/>
              <a:ext cx="1371938" cy="234302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95;p3">
              <a:extLst>
                <a:ext uri="{FF2B5EF4-FFF2-40B4-BE49-F238E27FC236}">
                  <a16:creationId xmlns:a16="http://schemas.microsoft.com/office/drawing/2014/main" id="{0A03AC96-F387-9942-ABAB-2CA9F658E7C3}"/>
                </a:ext>
              </a:extLst>
            </p:cNvPr>
            <p:cNvSpPr/>
            <p:nvPr/>
          </p:nvSpPr>
          <p:spPr>
            <a:xfrm>
              <a:off x="5028892" y="4041697"/>
              <a:ext cx="1371938" cy="232150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95;p3">
              <a:extLst>
                <a:ext uri="{FF2B5EF4-FFF2-40B4-BE49-F238E27FC236}">
                  <a16:creationId xmlns:a16="http://schemas.microsoft.com/office/drawing/2014/main" id="{BDE576B0-7CCE-8A4F-B934-AF0D2CAE1EC2}"/>
                </a:ext>
              </a:extLst>
            </p:cNvPr>
            <p:cNvSpPr/>
            <p:nvPr/>
          </p:nvSpPr>
          <p:spPr>
            <a:xfrm>
              <a:off x="5045449" y="4465444"/>
              <a:ext cx="1371938" cy="251410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95;p3">
              <a:extLst>
                <a:ext uri="{FF2B5EF4-FFF2-40B4-BE49-F238E27FC236}">
                  <a16:creationId xmlns:a16="http://schemas.microsoft.com/office/drawing/2014/main" id="{1E095CB2-725E-7D45-BC69-E52258B665F0}"/>
                </a:ext>
              </a:extLst>
            </p:cNvPr>
            <p:cNvSpPr/>
            <p:nvPr/>
          </p:nvSpPr>
          <p:spPr>
            <a:xfrm>
              <a:off x="5059304" y="4879940"/>
              <a:ext cx="1371938" cy="243426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3">
              <a:extLst>
                <a:ext uri="{FF2B5EF4-FFF2-40B4-BE49-F238E27FC236}">
                  <a16:creationId xmlns:a16="http://schemas.microsoft.com/office/drawing/2014/main" id="{68D36E8C-AC06-2B4A-95B4-C2DF7731C1B0}"/>
                </a:ext>
              </a:extLst>
            </p:cNvPr>
            <p:cNvSpPr/>
            <p:nvPr/>
          </p:nvSpPr>
          <p:spPr>
            <a:xfrm>
              <a:off x="5037001" y="5267190"/>
              <a:ext cx="1371938" cy="257620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" name="図形グループ 104"/>
          <p:cNvGrpSpPr/>
          <p:nvPr/>
        </p:nvGrpSpPr>
        <p:grpSpPr>
          <a:xfrm>
            <a:off x="6855095" y="2012486"/>
            <a:ext cx="1674286" cy="3600000"/>
            <a:chOff x="6855095" y="2012486"/>
            <a:chExt cx="1674286" cy="3600000"/>
          </a:xfrm>
        </p:grpSpPr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1C6749DC-B3DA-0F42-ADF6-74A3EEC91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5095" y="2012486"/>
              <a:ext cx="1674286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7" name="Google Shape;195;p3">
              <a:extLst>
                <a:ext uri="{FF2B5EF4-FFF2-40B4-BE49-F238E27FC236}">
                  <a16:creationId xmlns:a16="http://schemas.microsoft.com/office/drawing/2014/main" id="{D19DAF19-FA6B-BF44-81C0-2DC6811F9428}"/>
                </a:ext>
              </a:extLst>
            </p:cNvPr>
            <p:cNvSpPr/>
            <p:nvPr/>
          </p:nvSpPr>
          <p:spPr>
            <a:xfrm>
              <a:off x="6885360" y="2477284"/>
              <a:ext cx="1212104" cy="349500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95;p3">
              <a:extLst>
                <a:ext uri="{FF2B5EF4-FFF2-40B4-BE49-F238E27FC236}">
                  <a16:creationId xmlns:a16="http://schemas.microsoft.com/office/drawing/2014/main" id="{C7E2E145-11D7-4042-BD92-06E57C9B0028}"/>
                </a:ext>
              </a:extLst>
            </p:cNvPr>
            <p:cNvSpPr/>
            <p:nvPr/>
          </p:nvSpPr>
          <p:spPr>
            <a:xfrm>
              <a:off x="6888905" y="2852969"/>
              <a:ext cx="727847" cy="133304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95;p3">
              <a:extLst>
                <a:ext uri="{FF2B5EF4-FFF2-40B4-BE49-F238E27FC236}">
                  <a16:creationId xmlns:a16="http://schemas.microsoft.com/office/drawing/2014/main" id="{20628D45-2C8A-514B-AAB7-91398C8D9989}"/>
                </a:ext>
              </a:extLst>
            </p:cNvPr>
            <p:cNvSpPr/>
            <p:nvPr/>
          </p:nvSpPr>
          <p:spPr>
            <a:xfrm flipV="1">
              <a:off x="6995229" y="3702198"/>
              <a:ext cx="1212104" cy="964018"/>
            </a:xfrm>
            <a:prstGeom prst="rect">
              <a:avLst/>
            </a:prstGeom>
            <a:blipFill dpi="0" rotWithShape="1">
              <a:blip r:embed="rId4">
                <a:alphaModFix amt="72000"/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4564197" y="2243133"/>
            <a:ext cx="1972023" cy="343768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  <a:tabLst/>
              <a:defRPr/>
            </a:pPr>
            <a:endParaRPr kumimoji="0" sz="163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4352241" y="2084191"/>
            <a:ext cx="441147" cy="400110"/>
            <a:chOff x="3501100" y="4812902"/>
            <a:chExt cx="441147" cy="400110"/>
          </a:xfrm>
        </p:grpSpPr>
        <p:sp>
          <p:nvSpPr>
            <p:cNvPr id="112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  <a:tabLst/>
                <a:defRPr/>
              </a:pPr>
              <a:endParaRPr kumimoji="0" sz="163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ja-JP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650"/>
                  </a:solidFill>
                  <a:effectLst/>
                  <a:uLnTx/>
                  <a:uFillTx/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114" name="Google Shape;540;p14">
            <a:extLst>
              <a:ext uri="{FF2B5EF4-FFF2-40B4-BE49-F238E27FC236}">
                <a16:creationId xmlns:a16="http://schemas.microsoft.com/office/drawing/2014/main" id="{2E1D4214-7FE6-964E-992B-A0F3A49903F6}"/>
              </a:ext>
            </a:extLst>
          </p:cNvPr>
          <p:cNvSpPr/>
          <p:nvPr/>
        </p:nvSpPr>
        <p:spPr>
          <a:xfrm>
            <a:off x="6813389" y="5096576"/>
            <a:ext cx="1764000" cy="2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  <a:tabLst/>
              <a:defRPr/>
            </a:pPr>
            <a:endParaRPr kumimoji="0" sz="163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541;p14">
            <a:extLst>
              <a:ext uri="{FF2B5EF4-FFF2-40B4-BE49-F238E27FC236}">
                <a16:creationId xmlns:a16="http://schemas.microsoft.com/office/drawing/2014/main" id="{76C59B9B-6DD5-EB40-A766-65C0692008D9}"/>
              </a:ext>
            </a:extLst>
          </p:cNvPr>
          <p:cNvGrpSpPr/>
          <p:nvPr/>
        </p:nvGrpSpPr>
        <p:grpSpPr>
          <a:xfrm>
            <a:off x="6572913" y="4912855"/>
            <a:ext cx="441147" cy="400110"/>
            <a:chOff x="3501100" y="4812902"/>
            <a:chExt cx="441147" cy="400110"/>
          </a:xfrm>
        </p:grpSpPr>
        <p:sp>
          <p:nvSpPr>
            <p:cNvPr id="116" name="Google Shape;542;p14">
              <a:extLst>
                <a:ext uri="{FF2B5EF4-FFF2-40B4-BE49-F238E27FC236}">
                  <a16:creationId xmlns:a16="http://schemas.microsoft.com/office/drawing/2014/main" id="{D41A43E5-7C53-7B45-A27D-9C513B309030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  <a:tabLst/>
                <a:defRPr/>
              </a:pPr>
              <a:endParaRPr kumimoji="0" sz="163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543;p14">
              <a:extLst>
                <a:ext uri="{FF2B5EF4-FFF2-40B4-BE49-F238E27FC236}">
                  <a16:creationId xmlns:a16="http://schemas.microsoft.com/office/drawing/2014/main" id="{1AEDC8A5-7CC0-3C48-B11B-4B71D2CDE300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650"/>
                  </a:solidFill>
                  <a:effectLst/>
                  <a:uLnTx/>
                  <a:uFillTx/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118" name="Google Shape;532;p14"/>
          <p:cNvSpPr/>
          <p:nvPr/>
        </p:nvSpPr>
        <p:spPr>
          <a:xfrm>
            <a:off x="2477567" y="4108323"/>
            <a:ext cx="1767639" cy="60554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  <a:tabLst/>
              <a:defRPr/>
            </a:pPr>
            <a:endParaRPr kumimoji="0" sz="163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2244041" y="3925691"/>
            <a:ext cx="441147" cy="400110"/>
            <a:chOff x="3501100" y="4812902"/>
            <a:chExt cx="441147" cy="400110"/>
          </a:xfrm>
        </p:grpSpPr>
        <p:sp>
          <p:nvSpPr>
            <p:cNvPr id="120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  <a:tabLst/>
                <a:defRPr/>
              </a:pPr>
              <a:endParaRPr kumimoji="0" sz="163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ja-JP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650"/>
                  </a:solidFill>
                  <a:effectLst/>
                  <a:uLnTx/>
                  <a:uFillTx/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122" name="Google Shape;544;p14">
            <a:extLst>
              <a:ext uri="{FF2B5EF4-FFF2-40B4-BE49-F238E27FC236}">
                <a16:creationId xmlns:a16="http://schemas.microsoft.com/office/drawing/2014/main" id="{4031CE72-6FD8-544F-8B0D-34B9BD86B388}"/>
              </a:ext>
            </a:extLst>
          </p:cNvPr>
          <p:cNvGrpSpPr/>
          <p:nvPr/>
        </p:nvGrpSpPr>
        <p:grpSpPr>
          <a:xfrm>
            <a:off x="4093736" y="3288370"/>
            <a:ext cx="327273" cy="314468"/>
            <a:chOff x="2743754" y="4622188"/>
            <a:chExt cx="720000" cy="691832"/>
          </a:xfrm>
        </p:grpSpPr>
        <p:cxnSp>
          <p:nvCxnSpPr>
            <p:cNvPr id="123" name="Google Shape;545;p14">
              <a:extLst>
                <a:ext uri="{FF2B5EF4-FFF2-40B4-BE49-F238E27FC236}">
                  <a16:creationId xmlns:a16="http://schemas.microsoft.com/office/drawing/2014/main" id="{DBF9378A-6950-A749-946D-51DD3328518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546;p14">
              <a:extLst>
                <a:ext uri="{FF2B5EF4-FFF2-40B4-BE49-F238E27FC236}">
                  <a16:creationId xmlns:a16="http://schemas.microsoft.com/office/drawing/2014/main" id="{2D82AD06-8294-BE4D-B4AA-07039E082BBC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" name="Google Shape;547;p14">
              <a:extLst>
                <a:ext uri="{FF2B5EF4-FFF2-40B4-BE49-F238E27FC236}">
                  <a16:creationId xmlns:a16="http://schemas.microsoft.com/office/drawing/2014/main" id="{BCA03978-F1EB-5D48-89BB-07B5F76DF266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6" name="Google Shape;544;p14">
            <a:extLst>
              <a:ext uri="{FF2B5EF4-FFF2-40B4-BE49-F238E27FC236}">
                <a16:creationId xmlns:a16="http://schemas.microsoft.com/office/drawing/2014/main" id="{C0AC6EE3-6D57-464A-8465-3B11CB2E49FE}"/>
              </a:ext>
            </a:extLst>
          </p:cNvPr>
          <p:cNvGrpSpPr/>
          <p:nvPr/>
        </p:nvGrpSpPr>
        <p:grpSpPr>
          <a:xfrm>
            <a:off x="6476381" y="3288370"/>
            <a:ext cx="327273" cy="314468"/>
            <a:chOff x="2743754" y="4622188"/>
            <a:chExt cx="720000" cy="691832"/>
          </a:xfrm>
        </p:grpSpPr>
        <p:cxnSp>
          <p:nvCxnSpPr>
            <p:cNvPr id="127" name="Google Shape;545;p14">
              <a:extLst>
                <a:ext uri="{FF2B5EF4-FFF2-40B4-BE49-F238E27FC236}">
                  <a16:creationId xmlns:a16="http://schemas.microsoft.com/office/drawing/2014/main" id="{EAEB5B78-B024-B54E-9291-956C3013B8C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547;p14">
              <a:extLst>
                <a:ext uri="{FF2B5EF4-FFF2-40B4-BE49-F238E27FC236}">
                  <a16:creationId xmlns:a16="http://schemas.microsoft.com/office/drawing/2014/main" id="{62DB46F7-C2C6-E547-84FE-B7B62487E2B0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546;p14">
              <a:extLst>
                <a:ext uri="{FF2B5EF4-FFF2-40B4-BE49-F238E27FC236}">
                  <a16:creationId xmlns:a16="http://schemas.microsoft.com/office/drawing/2014/main" id="{670E7501-A9FD-DF41-A692-4211F070096D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118140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【12】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薬局の選択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2583341" y="1628771"/>
            <a:ext cx="194588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予約を確定する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905000"/>
            <a:ext cx="2374804" cy="168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予約を確定する」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確定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予約した日時まで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待ちます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43" name="Google Shape;544;p14">
            <a:extLst>
              <a:ext uri="{FF2B5EF4-FFF2-40B4-BE49-F238E27FC236}">
                <a16:creationId xmlns:a16="http://schemas.microsoft.com/office/drawing/2014/main" id="{4031CE72-6FD8-544F-8B0D-34B9BD86B388}"/>
              </a:ext>
            </a:extLst>
          </p:cNvPr>
          <p:cNvGrpSpPr/>
          <p:nvPr/>
        </p:nvGrpSpPr>
        <p:grpSpPr>
          <a:xfrm>
            <a:off x="6471991" y="3280702"/>
            <a:ext cx="327273" cy="314468"/>
            <a:chOff x="2743754" y="4622188"/>
            <a:chExt cx="720000" cy="691832"/>
          </a:xfrm>
        </p:grpSpPr>
        <p:cxnSp>
          <p:nvCxnSpPr>
            <p:cNvPr id="44" name="Google Shape;545;p14">
              <a:extLst>
                <a:ext uri="{FF2B5EF4-FFF2-40B4-BE49-F238E27FC236}">
                  <a16:creationId xmlns:a16="http://schemas.microsoft.com/office/drawing/2014/main" id="{DBF9378A-6950-A749-946D-51DD3328518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546;p14">
              <a:extLst>
                <a:ext uri="{FF2B5EF4-FFF2-40B4-BE49-F238E27FC236}">
                  <a16:creationId xmlns:a16="http://schemas.microsoft.com/office/drawing/2014/main" id="{2D82AD06-8294-BE4D-B4AA-07039E082BBC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547;p14">
              <a:extLst>
                <a:ext uri="{FF2B5EF4-FFF2-40B4-BE49-F238E27FC236}">
                  <a16:creationId xmlns:a16="http://schemas.microsoft.com/office/drawing/2014/main" id="{BCA03978-F1EB-5D48-89BB-07B5F76DF266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7" name="図形グループ 46"/>
          <p:cNvGrpSpPr/>
          <p:nvPr/>
        </p:nvGrpSpPr>
        <p:grpSpPr>
          <a:xfrm>
            <a:off x="4776580" y="2011866"/>
            <a:ext cx="1623130" cy="3600000"/>
            <a:chOff x="4776580" y="2011866"/>
            <a:chExt cx="1623130" cy="3600000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1E4428CE-A358-694F-A303-A51469E0E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80" y="2011866"/>
              <a:ext cx="162313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6" name="Google Shape;195;p3">
              <a:extLst>
                <a:ext uri="{FF2B5EF4-FFF2-40B4-BE49-F238E27FC236}">
                  <a16:creationId xmlns:a16="http://schemas.microsoft.com/office/drawing/2014/main" id="{295E89F2-7F10-1247-97A5-D95C2B82EE9B}"/>
                </a:ext>
              </a:extLst>
            </p:cNvPr>
            <p:cNvSpPr/>
            <p:nvPr/>
          </p:nvSpPr>
          <p:spPr>
            <a:xfrm>
              <a:off x="4854499" y="5181388"/>
              <a:ext cx="1371938" cy="17956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5701990" y="4345878"/>
            <a:ext cx="524108" cy="21187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5475726" y="4145308"/>
            <a:ext cx="441147" cy="400110"/>
            <a:chOff x="3501100" y="4812902"/>
            <a:chExt cx="441147" cy="400110"/>
          </a:xfrm>
        </p:grpSpPr>
        <p:sp>
          <p:nvSpPr>
            <p:cNvPr id="71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73" name="図形グループ 72"/>
          <p:cNvGrpSpPr/>
          <p:nvPr/>
        </p:nvGrpSpPr>
        <p:grpSpPr>
          <a:xfrm>
            <a:off x="2611344" y="2001980"/>
            <a:ext cx="1691615" cy="3600000"/>
            <a:chOff x="2611344" y="2001980"/>
            <a:chExt cx="1691615" cy="3600000"/>
          </a:xfrm>
        </p:grpSpPr>
        <p:pic>
          <p:nvPicPr>
            <p:cNvPr id="74" name="図 73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D84107F5-344E-A644-B919-6B05F9A47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1344" y="2001980"/>
              <a:ext cx="1691615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5" name="Google Shape;195;p3">
              <a:extLst>
                <a:ext uri="{FF2B5EF4-FFF2-40B4-BE49-F238E27FC236}">
                  <a16:creationId xmlns:a16="http://schemas.microsoft.com/office/drawing/2014/main" id="{D09F568C-654A-E44E-9F1F-38C7065C6BFB}"/>
                </a:ext>
              </a:extLst>
            </p:cNvPr>
            <p:cNvSpPr/>
            <p:nvPr/>
          </p:nvSpPr>
          <p:spPr>
            <a:xfrm>
              <a:off x="2694780" y="5164854"/>
              <a:ext cx="1189743" cy="87195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5;p3">
              <a:extLst>
                <a:ext uri="{FF2B5EF4-FFF2-40B4-BE49-F238E27FC236}">
                  <a16:creationId xmlns:a16="http://schemas.microsoft.com/office/drawing/2014/main" id="{7E58DAB2-04B5-DE43-8428-B086362322D5}"/>
                </a:ext>
              </a:extLst>
            </p:cNvPr>
            <p:cNvSpPr/>
            <p:nvPr/>
          </p:nvSpPr>
          <p:spPr>
            <a:xfrm>
              <a:off x="2829927" y="3893896"/>
              <a:ext cx="1189743" cy="87195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;p3">
              <a:extLst>
                <a:ext uri="{FF2B5EF4-FFF2-40B4-BE49-F238E27FC236}">
                  <a16:creationId xmlns:a16="http://schemas.microsoft.com/office/drawing/2014/main" id="{D80A11AC-8934-3446-9044-3CFAE54850E9}"/>
                </a:ext>
              </a:extLst>
            </p:cNvPr>
            <p:cNvSpPr/>
            <p:nvPr/>
          </p:nvSpPr>
          <p:spPr>
            <a:xfrm>
              <a:off x="2887437" y="4046296"/>
              <a:ext cx="1189743" cy="87195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544;p14">
            <a:extLst>
              <a:ext uri="{FF2B5EF4-FFF2-40B4-BE49-F238E27FC236}">
                <a16:creationId xmlns:a16="http://schemas.microsoft.com/office/drawing/2014/main" id="{261D6F94-3D21-F149-BD7D-F61B4F7D4EE8}"/>
              </a:ext>
            </a:extLst>
          </p:cNvPr>
          <p:cNvGrpSpPr/>
          <p:nvPr/>
        </p:nvGrpSpPr>
        <p:grpSpPr>
          <a:xfrm>
            <a:off x="4385836" y="3280702"/>
            <a:ext cx="327273" cy="314468"/>
            <a:chOff x="2743754" y="4622188"/>
            <a:chExt cx="720000" cy="691832"/>
          </a:xfrm>
        </p:grpSpPr>
        <p:cxnSp>
          <p:nvCxnSpPr>
            <p:cNvPr id="79" name="Google Shape;545;p14">
              <a:extLst>
                <a:ext uri="{FF2B5EF4-FFF2-40B4-BE49-F238E27FC236}">
                  <a16:creationId xmlns:a16="http://schemas.microsoft.com/office/drawing/2014/main" id="{834466D0-0033-8242-82BA-082E1B0EC6E9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546;p14">
              <a:extLst>
                <a:ext uri="{FF2B5EF4-FFF2-40B4-BE49-F238E27FC236}">
                  <a16:creationId xmlns:a16="http://schemas.microsoft.com/office/drawing/2014/main" id="{6BF9D6DB-F9C2-9F4E-8D3C-277687E70307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547;p14">
              <a:extLst>
                <a:ext uri="{FF2B5EF4-FFF2-40B4-BE49-F238E27FC236}">
                  <a16:creationId xmlns:a16="http://schemas.microsoft.com/office/drawing/2014/main" id="{48EF76CB-54A1-8847-972B-9E3E0074835F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2" name="図形グループ 81"/>
          <p:cNvGrpSpPr/>
          <p:nvPr/>
        </p:nvGrpSpPr>
        <p:grpSpPr>
          <a:xfrm>
            <a:off x="6870597" y="2003033"/>
            <a:ext cx="1662824" cy="3600931"/>
            <a:chOff x="6870597" y="2003033"/>
            <a:chExt cx="1662824" cy="3600931"/>
          </a:xfrm>
        </p:grpSpPr>
        <p:pic>
          <p:nvPicPr>
            <p:cNvPr id="83" name="図 82" descr="テキスト&#10;&#10;自動的に生成された説明">
              <a:extLst>
                <a:ext uri="{FF2B5EF4-FFF2-40B4-BE49-F238E27FC236}">
                  <a16:creationId xmlns:a16="http://schemas.microsoft.com/office/drawing/2014/main" id="{68275168-B304-F546-AB86-A0C182E7F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0597" y="2003964"/>
              <a:ext cx="1662824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4" name="Google Shape;195;p3">
              <a:extLst>
                <a:ext uri="{FF2B5EF4-FFF2-40B4-BE49-F238E27FC236}">
                  <a16:creationId xmlns:a16="http://schemas.microsoft.com/office/drawing/2014/main" id="{A5006CEC-4C06-3045-8B58-4527F9FDE2A0}"/>
                </a:ext>
              </a:extLst>
            </p:cNvPr>
            <p:cNvSpPr/>
            <p:nvPr/>
          </p:nvSpPr>
          <p:spPr>
            <a:xfrm>
              <a:off x="7081312" y="2003033"/>
              <a:ext cx="1371938" cy="17956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5;p3">
              <a:extLst>
                <a:ext uri="{FF2B5EF4-FFF2-40B4-BE49-F238E27FC236}">
                  <a16:creationId xmlns:a16="http://schemas.microsoft.com/office/drawing/2014/main" id="{24CF468D-632C-ED4E-AF8A-1E0857618071}"/>
                </a:ext>
              </a:extLst>
            </p:cNvPr>
            <p:cNvSpPr/>
            <p:nvPr/>
          </p:nvSpPr>
          <p:spPr>
            <a:xfrm>
              <a:off x="7156074" y="3190602"/>
              <a:ext cx="907947" cy="9007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5;p3">
              <a:extLst>
                <a:ext uri="{FF2B5EF4-FFF2-40B4-BE49-F238E27FC236}">
                  <a16:creationId xmlns:a16="http://schemas.microsoft.com/office/drawing/2014/main" id="{785A77FD-6356-DD47-942A-2761ABD4DCCD}"/>
                </a:ext>
              </a:extLst>
            </p:cNvPr>
            <p:cNvSpPr/>
            <p:nvPr/>
          </p:nvSpPr>
          <p:spPr>
            <a:xfrm>
              <a:off x="7153200" y="3291243"/>
              <a:ext cx="419116" cy="5844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5;p3">
              <a:extLst>
                <a:ext uri="{FF2B5EF4-FFF2-40B4-BE49-F238E27FC236}">
                  <a16:creationId xmlns:a16="http://schemas.microsoft.com/office/drawing/2014/main" id="{1CDB7711-983B-7C46-9233-3D7332E889C8}"/>
                </a:ext>
              </a:extLst>
            </p:cNvPr>
            <p:cNvSpPr/>
            <p:nvPr/>
          </p:nvSpPr>
          <p:spPr>
            <a:xfrm>
              <a:off x="7642031" y="3469522"/>
              <a:ext cx="419116" cy="5844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5;p3">
              <a:extLst>
                <a:ext uri="{FF2B5EF4-FFF2-40B4-BE49-F238E27FC236}">
                  <a16:creationId xmlns:a16="http://schemas.microsoft.com/office/drawing/2014/main" id="{F30284E9-1524-CA49-92C6-24EF68D88081}"/>
                </a:ext>
              </a:extLst>
            </p:cNvPr>
            <p:cNvSpPr/>
            <p:nvPr/>
          </p:nvSpPr>
          <p:spPr>
            <a:xfrm>
              <a:off x="7199208" y="3544284"/>
              <a:ext cx="847559" cy="72819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5;p3">
              <a:extLst>
                <a:ext uri="{FF2B5EF4-FFF2-40B4-BE49-F238E27FC236}">
                  <a16:creationId xmlns:a16="http://schemas.microsoft.com/office/drawing/2014/main" id="{408C8F0C-5ECB-2D4B-957A-0A1AC520B319}"/>
                </a:ext>
              </a:extLst>
            </p:cNvPr>
            <p:cNvSpPr/>
            <p:nvPr/>
          </p:nvSpPr>
          <p:spPr>
            <a:xfrm>
              <a:off x="7184126" y="3644926"/>
              <a:ext cx="250166" cy="67068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532;p14"/>
          <p:cNvSpPr/>
          <p:nvPr/>
        </p:nvSpPr>
        <p:spPr>
          <a:xfrm>
            <a:off x="2597857" y="5262347"/>
            <a:ext cx="1767639" cy="42102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533;p14"/>
          <p:cNvGrpSpPr/>
          <p:nvPr/>
        </p:nvGrpSpPr>
        <p:grpSpPr>
          <a:xfrm>
            <a:off x="2370337" y="5070478"/>
            <a:ext cx="441147" cy="400110"/>
            <a:chOff x="3501100" y="4812902"/>
            <a:chExt cx="441147" cy="400110"/>
          </a:xfrm>
        </p:grpSpPr>
        <p:sp>
          <p:nvSpPr>
            <p:cNvPr id="92" name="Google Shape;534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535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67315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subTitle" idx="4294967295"/>
          </p:nvPr>
        </p:nvSpPr>
        <p:spPr>
          <a:xfrm>
            <a:off x="515112" y="1404316"/>
            <a:ext cx="828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dirty="0"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sz="1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は、かかりつけ医と患者さんをつなぐ、</a:t>
            </a:r>
            <a:endParaRPr sz="18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オンライン診療アプリです。オンライン診療とは、スマートフォンの</a:t>
            </a:r>
            <a:endParaRPr sz="18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アプリケーションを利用して、病</a:t>
            </a:r>
            <a:r>
              <a:rPr lang="ja-JP" sz="1800" b="1" i="0" u="none" strike="noStrike" cap="none" spc="-1000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院</a:t>
            </a:r>
            <a:r>
              <a:rPr lang="ja-JP" sz="1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（クリニック</a:t>
            </a:r>
            <a:r>
              <a:rPr lang="ja-JP" sz="1800" b="1" i="0" u="none" strike="noStrike" cap="none" spc="-700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）</a:t>
            </a:r>
            <a:r>
              <a:rPr lang="ja-JP" sz="1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の予約・問診・診察・</a:t>
            </a:r>
            <a:endParaRPr sz="18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処方・決済までをインターネット上で行う診察方法です。</a:t>
            </a:r>
            <a:endParaRPr sz="18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b="1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ja-JP" sz="1400" b="1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オンライン診療が受けられるかについては、担当医の方とご相談ください。</a:t>
            </a:r>
            <a:endParaRPr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1651900" y="304800"/>
            <a:ext cx="6840000" cy="50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</p:txBody>
      </p:sp>
      <p:sp>
        <p:nvSpPr>
          <p:cNvPr id="34" name="Google Shape;34;p1"/>
          <p:cNvSpPr txBox="1"/>
          <p:nvPr/>
        </p:nvSpPr>
        <p:spPr>
          <a:xfrm>
            <a:off x="612000" y="2766840"/>
            <a:ext cx="79200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b="1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ja-JP" sz="1400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利用するためには、アプリ利用料として診察1回あたり330円（税込）が必要です。</a:t>
            </a:r>
            <a:endParaRPr sz="14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438601" y="4762432"/>
            <a:ext cx="1720895" cy="177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受診したい</a:t>
            </a:r>
            <a:endParaRPr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医療機関を検索</a:t>
            </a:r>
            <a:endParaRPr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アプリを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ダウンロードし、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受診したい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医療機関を検索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2135126" y="4762425"/>
            <a:ext cx="1620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診療を</a:t>
            </a:r>
            <a:endParaRPr sz="14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予約・問診回答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メニューを選択し</a:t>
            </a:r>
            <a:endParaRPr sz="1200" dirty="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診察を予約</a:t>
            </a: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。</a:t>
            </a:r>
            <a:endParaRPr sz="1200" dirty="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医療機関によっては</a:t>
            </a:r>
            <a:endParaRPr sz="1200" dirty="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dirty="0">
                <a:latin typeface="Meiryo"/>
                <a:ea typeface="Meiryo"/>
                <a:cs typeface="Meiryo"/>
                <a:sym typeface="Meiryo"/>
              </a:rPr>
              <a:t>事前</a:t>
            </a:r>
            <a:r>
              <a:rPr lang="ja-JP" sz="1200" b="0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問診に回答。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3862976" y="4762425"/>
            <a:ext cx="15165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ビデオ通話で</a:t>
            </a:r>
            <a:endParaRPr sz="14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診察</a:t>
            </a:r>
            <a:endParaRPr sz="14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予約した診療時間になったら、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ビデオ通話に入室。医師も入室したら診察開始。</a:t>
            </a:r>
            <a:endParaRPr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5381250" y="4762414"/>
            <a:ext cx="1620000" cy="13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クレジット</a:t>
            </a:r>
            <a:endParaRPr sz="14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カードで決済</a:t>
            </a:r>
            <a:endParaRPr sz="14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登録しておいた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クレジットカードで決済。</a:t>
            </a:r>
            <a:endParaRPr sz="1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6969775" y="4762471"/>
            <a:ext cx="1728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b="1" dirty="0">
                <a:latin typeface="Meiryo"/>
                <a:ea typeface="Meiryo"/>
                <a:cs typeface="Meiryo"/>
                <a:sym typeface="Meiryo"/>
              </a:rPr>
              <a:t>お薬/</a:t>
            </a:r>
            <a:r>
              <a:rPr lang="ja-JP" sz="14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処方箋が</a:t>
            </a:r>
            <a:endParaRPr lang="en-US" altLang="ja-JP" sz="14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届く</a:t>
            </a:r>
            <a:endParaRPr sz="14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病院でお薬を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出せる場合はお薬が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郵送されます。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薬局で出す場合は</a:t>
            </a:r>
            <a:endParaRPr lang="en-US" altLang="ja-JP" sz="12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処方箋が発送されます。</a:t>
            </a:r>
            <a:endParaRPr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1" name="Google Shape;41;p1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0" y="3274416"/>
            <a:ext cx="8280001" cy="132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17821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"/>
          <p:cNvSpPr txBox="1"/>
          <p:nvPr/>
        </p:nvSpPr>
        <p:spPr>
          <a:xfrm>
            <a:off x="617077" y="1417320"/>
            <a:ext cx="7438787" cy="28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Androidの場合</a:t>
            </a:r>
            <a:endParaRPr sz="1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 txBox="1"/>
          <p:nvPr/>
        </p:nvSpPr>
        <p:spPr>
          <a:xfrm>
            <a:off x="319687" y="1960118"/>
            <a:ext cx="2520000" cy="218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設定を｢タップ」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｢アプリ｣をタップ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｢クロン｣をタップ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｢通知｣をタップ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❺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｢すべて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ブロック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｣を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オフ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601837" y="5741487"/>
            <a:ext cx="7438787" cy="4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医療機関から通知の来る前に</a:t>
            </a:r>
            <a:endParaRPr lang="en-US" altLang="ja-JP"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アプリのPush通知機能をオンにしておきましょう。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 txBox="1"/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【13】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アプリ通知</a:t>
            </a:r>
            <a:r>
              <a:rPr lang="en-US" alt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ON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の設</a:t>
            </a:r>
            <a:r>
              <a:rPr lang="ja-JP" altLang="en-US" sz="2800" b="1" spc="-15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定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（１）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966975" y="1646500"/>
            <a:ext cx="1080000" cy="2060295"/>
          </a:xfrm>
          <a:prstGeom prst="rect">
            <a:avLst/>
          </a:prstGeom>
          <a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9"/>
          <p:cNvGrpSpPr/>
          <p:nvPr/>
        </p:nvGrpSpPr>
        <p:grpSpPr>
          <a:xfrm>
            <a:off x="5016247" y="1650861"/>
            <a:ext cx="1069975" cy="2033901"/>
            <a:chOff x="2912364" y="1769364"/>
            <a:chExt cx="1069975" cy="2132330"/>
          </a:xfrm>
        </p:grpSpPr>
        <p:sp>
          <p:nvSpPr>
            <p:cNvPr id="344" name="Google Shape;344;p9"/>
            <p:cNvSpPr/>
            <p:nvPr/>
          </p:nvSpPr>
          <p:spPr>
            <a:xfrm>
              <a:off x="2913888" y="1770888"/>
              <a:ext cx="1066800" cy="2072639"/>
            </a:xfrm>
            <a:prstGeom prst="rect">
              <a:avLst/>
            </a:prstGeom>
            <a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912364" y="1769364"/>
              <a:ext cx="1069975" cy="2132330"/>
            </a:xfrm>
            <a:custGeom>
              <a:avLst/>
              <a:gdLst/>
              <a:ahLst/>
              <a:cxnLst/>
              <a:rect l="l" t="t" r="r" b="b"/>
              <a:pathLst>
                <a:path w="1069975" h="2132329" extrusionOk="0">
                  <a:moveTo>
                    <a:pt x="0" y="0"/>
                  </a:moveTo>
                  <a:lnTo>
                    <a:pt x="1069848" y="0"/>
                  </a:lnTo>
                  <a:lnTo>
                    <a:pt x="1069848" y="2132076"/>
                  </a:lnTo>
                  <a:lnTo>
                    <a:pt x="0" y="2132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9"/>
          <p:cNvGrpSpPr/>
          <p:nvPr/>
        </p:nvGrpSpPr>
        <p:grpSpPr>
          <a:xfrm>
            <a:off x="5015757" y="3875381"/>
            <a:ext cx="1071090" cy="2034191"/>
            <a:chOff x="6220968" y="1758696"/>
            <a:chExt cx="1068705" cy="2127885"/>
          </a:xfrm>
        </p:grpSpPr>
        <p:sp>
          <p:nvSpPr>
            <p:cNvPr id="347" name="Google Shape;347;p9"/>
            <p:cNvSpPr/>
            <p:nvPr/>
          </p:nvSpPr>
          <p:spPr>
            <a:xfrm>
              <a:off x="6220968" y="1758696"/>
              <a:ext cx="1066800" cy="2072639"/>
            </a:xfrm>
            <a:prstGeom prst="rect">
              <a:avLst/>
            </a:prstGeom>
            <a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6220968" y="1758696"/>
              <a:ext cx="1068705" cy="2127885"/>
            </a:xfrm>
            <a:custGeom>
              <a:avLst/>
              <a:gdLst/>
              <a:ahLst/>
              <a:cxnLst/>
              <a:rect l="l" t="t" r="r" b="b"/>
              <a:pathLst>
                <a:path w="1068704" h="2127885" extrusionOk="0">
                  <a:moveTo>
                    <a:pt x="0" y="0"/>
                  </a:moveTo>
                  <a:lnTo>
                    <a:pt x="1068324" y="0"/>
                  </a:lnTo>
                  <a:lnTo>
                    <a:pt x="1068324" y="2127504"/>
                  </a:lnTo>
                  <a:lnTo>
                    <a:pt x="0" y="21275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9"/>
          <p:cNvGrpSpPr/>
          <p:nvPr/>
        </p:nvGrpSpPr>
        <p:grpSpPr>
          <a:xfrm>
            <a:off x="6997050" y="3875147"/>
            <a:ext cx="1071567" cy="1929299"/>
            <a:chOff x="7874507" y="1763268"/>
            <a:chExt cx="1129665" cy="2132330"/>
          </a:xfrm>
        </p:grpSpPr>
        <p:sp>
          <p:nvSpPr>
            <p:cNvPr id="350" name="Google Shape;350;p9"/>
            <p:cNvSpPr/>
            <p:nvPr/>
          </p:nvSpPr>
          <p:spPr>
            <a:xfrm>
              <a:off x="7876031" y="1764792"/>
              <a:ext cx="1124712" cy="2072639"/>
            </a:xfrm>
            <a:prstGeom prst="rect">
              <a:avLst/>
            </a:prstGeom>
            <a:blipFill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7874507" y="1763268"/>
              <a:ext cx="1129665" cy="2132330"/>
            </a:xfrm>
            <a:custGeom>
              <a:avLst/>
              <a:gdLst/>
              <a:ahLst/>
              <a:cxnLst/>
              <a:rect l="l" t="t" r="r" b="b"/>
              <a:pathLst>
                <a:path w="1129665" h="2132329" extrusionOk="0">
                  <a:moveTo>
                    <a:pt x="0" y="0"/>
                  </a:moveTo>
                  <a:lnTo>
                    <a:pt x="1129284" y="0"/>
                  </a:lnTo>
                  <a:lnTo>
                    <a:pt x="1129284" y="2132075"/>
                  </a:lnTo>
                  <a:lnTo>
                    <a:pt x="0" y="21320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9"/>
          <p:cNvGrpSpPr/>
          <p:nvPr/>
        </p:nvGrpSpPr>
        <p:grpSpPr>
          <a:xfrm>
            <a:off x="7010080" y="1650797"/>
            <a:ext cx="1071240" cy="2032839"/>
            <a:chOff x="4526280" y="1769364"/>
            <a:chExt cx="1087120" cy="2162810"/>
          </a:xfrm>
        </p:grpSpPr>
        <p:sp>
          <p:nvSpPr>
            <p:cNvPr id="353" name="Google Shape;353;p9"/>
            <p:cNvSpPr/>
            <p:nvPr/>
          </p:nvSpPr>
          <p:spPr>
            <a:xfrm>
              <a:off x="4530852" y="1773936"/>
              <a:ext cx="1077467" cy="2104068"/>
            </a:xfrm>
            <a:prstGeom prst="rect">
              <a:avLst/>
            </a:prstGeom>
            <a:blipFill rotWithShape="1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4526280" y="1769364"/>
              <a:ext cx="1087120" cy="2162810"/>
            </a:xfrm>
            <a:custGeom>
              <a:avLst/>
              <a:gdLst/>
              <a:ahLst/>
              <a:cxnLst/>
              <a:rect l="l" t="t" r="r" b="b"/>
              <a:pathLst>
                <a:path w="1087120" h="2162810" extrusionOk="0">
                  <a:moveTo>
                    <a:pt x="0" y="0"/>
                  </a:moveTo>
                  <a:lnTo>
                    <a:pt x="1086612" y="0"/>
                  </a:lnTo>
                  <a:lnTo>
                    <a:pt x="1086612" y="2162556"/>
                  </a:lnTo>
                  <a:lnTo>
                    <a:pt x="0" y="21625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9"/>
          <p:cNvGrpSpPr/>
          <p:nvPr/>
        </p:nvGrpSpPr>
        <p:grpSpPr>
          <a:xfrm>
            <a:off x="4128391" y="2110690"/>
            <a:ext cx="720000" cy="691832"/>
            <a:chOff x="2743754" y="4622188"/>
            <a:chExt cx="720000" cy="691832"/>
          </a:xfrm>
        </p:grpSpPr>
        <p:cxnSp>
          <p:nvCxnSpPr>
            <p:cNvPr id="356" name="Google Shape;356;p9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7" name="Google Shape;357;p9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59" name="Google Shape;359;p9"/>
          <p:cNvGrpSpPr/>
          <p:nvPr/>
        </p:nvGrpSpPr>
        <p:grpSpPr>
          <a:xfrm>
            <a:off x="6201616" y="2119390"/>
            <a:ext cx="720000" cy="691832"/>
            <a:chOff x="2743754" y="4622188"/>
            <a:chExt cx="720000" cy="691832"/>
          </a:xfrm>
        </p:grpSpPr>
        <p:cxnSp>
          <p:nvCxnSpPr>
            <p:cNvPr id="360" name="Google Shape;360;p9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1" name="Google Shape;361;p9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63" name="Google Shape;363;p9"/>
          <p:cNvGrpSpPr/>
          <p:nvPr/>
        </p:nvGrpSpPr>
        <p:grpSpPr>
          <a:xfrm>
            <a:off x="4136150" y="4374968"/>
            <a:ext cx="720000" cy="691832"/>
            <a:chOff x="2743754" y="4622188"/>
            <a:chExt cx="720000" cy="691832"/>
          </a:xfrm>
        </p:grpSpPr>
        <p:cxnSp>
          <p:nvCxnSpPr>
            <p:cNvPr id="364" name="Google Shape;364;p9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5" name="Google Shape;365;p9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67" name="Google Shape;367;p9"/>
          <p:cNvGrpSpPr/>
          <p:nvPr/>
        </p:nvGrpSpPr>
        <p:grpSpPr>
          <a:xfrm>
            <a:off x="6209375" y="4383668"/>
            <a:ext cx="720000" cy="691832"/>
            <a:chOff x="2743754" y="4622188"/>
            <a:chExt cx="720000" cy="691832"/>
          </a:xfrm>
        </p:grpSpPr>
        <p:cxnSp>
          <p:nvCxnSpPr>
            <p:cNvPr id="368" name="Google Shape;368;p9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9" name="Google Shape;369;p9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1" name="Google Shape;371;p9"/>
          <p:cNvSpPr/>
          <p:nvPr/>
        </p:nvSpPr>
        <p:spPr>
          <a:xfrm>
            <a:off x="6969143" y="4244654"/>
            <a:ext cx="1152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9"/>
          <p:cNvGrpSpPr/>
          <p:nvPr/>
        </p:nvGrpSpPr>
        <p:grpSpPr>
          <a:xfrm>
            <a:off x="6756596" y="4047944"/>
            <a:ext cx="441147" cy="400110"/>
            <a:chOff x="3501100" y="4812902"/>
            <a:chExt cx="441147" cy="400110"/>
          </a:xfrm>
        </p:grpSpPr>
        <p:sp>
          <p:nvSpPr>
            <p:cNvPr id="373" name="Google Shape;373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❺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75" name="Google Shape;375;p9"/>
          <p:cNvSpPr/>
          <p:nvPr/>
        </p:nvSpPr>
        <p:spPr>
          <a:xfrm>
            <a:off x="4978799" y="5130800"/>
            <a:ext cx="1152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9"/>
          <p:cNvGrpSpPr/>
          <p:nvPr/>
        </p:nvGrpSpPr>
        <p:grpSpPr>
          <a:xfrm>
            <a:off x="4766252" y="4934090"/>
            <a:ext cx="441147" cy="400110"/>
            <a:chOff x="3501100" y="4812902"/>
            <a:chExt cx="441147" cy="400110"/>
          </a:xfrm>
        </p:grpSpPr>
        <p:sp>
          <p:nvSpPr>
            <p:cNvPr id="377" name="Google Shape;377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79" name="Google Shape;379;p9"/>
          <p:cNvSpPr/>
          <p:nvPr/>
        </p:nvSpPr>
        <p:spPr>
          <a:xfrm>
            <a:off x="6971234" y="2900044"/>
            <a:ext cx="1152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9"/>
          <p:cNvGrpSpPr/>
          <p:nvPr/>
        </p:nvGrpSpPr>
        <p:grpSpPr>
          <a:xfrm>
            <a:off x="6758687" y="2703334"/>
            <a:ext cx="441147" cy="400110"/>
            <a:chOff x="3501100" y="4812902"/>
            <a:chExt cx="441147" cy="400110"/>
          </a:xfrm>
        </p:grpSpPr>
        <p:sp>
          <p:nvSpPr>
            <p:cNvPr id="381" name="Google Shape;381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83" name="Google Shape;383;p9"/>
          <p:cNvSpPr/>
          <p:nvPr/>
        </p:nvSpPr>
        <p:spPr>
          <a:xfrm>
            <a:off x="4986986" y="2605210"/>
            <a:ext cx="1152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p9"/>
          <p:cNvGrpSpPr/>
          <p:nvPr/>
        </p:nvGrpSpPr>
        <p:grpSpPr>
          <a:xfrm>
            <a:off x="4774439" y="2408500"/>
            <a:ext cx="441147" cy="400110"/>
            <a:chOff x="3501100" y="4812902"/>
            <a:chExt cx="441147" cy="400110"/>
          </a:xfrm>
        </p:grpSpPr>
        <p:sp>
          <p:nvSpPr>
            <p:cNvPr id="385" name="Google Shape;385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87" name="Google Shape;387;p9"/>
          <p:cNvSpPr/>
          <p:nvPr/>
        </p:nvSpPr>
        <p:spPr>
          <a:xfrm>
            <a:off x="3726209" y="2766100"/>
            <a:ext cx="338319" cy="252000"/>
          </a:xfrm>
          <a:prstGeom prst="rect">
            <a:avLst/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" name="Google Shape;388;p9"/>
          <p:cNvGrpSpPr/>
          <p:nvPr/>
        </p:nvGrpSpPr>
        <p:grpSpPr>
          <a:xfrm>
            <a:off x="3500375" y="2544856"/>
            <a:ext cx="441147" cy="400110"/>
            <a:chOff x="3486965" y="4812902"/>
            <a:chExt cx="469418" cy="400110"/>
          </a:xfrm>
        </p:grpSpPr>
        <p:sp>
          <p:nvSpPr>
            <p:cNvPr id="389" name="Google Shape;389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486965" y="4812902"/>
              <a:ext cx="4694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013670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"/>
          <p:cNvSpPr txBox="1"/>
          <p:nvPr/>
        </p:nvSpPr>
        <p:spPr>
          <a:xfrm>
            <a:off x="601837" y="5741487"/>
            <a:ext cx="7438787" cy="4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医療機関から通知の来る前に</a:t>
            </a:r>
            <a:endParaRPr lang="en-US" altLang="ja-JP"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アプリのPush通知機能をオンにしておきましょう。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0"/>
          <p:cNvSpPr txBox="1"/>
          <p:nvPr/>
        </p:nvSpPr>
        <p:spPr>
          <a:xfrm>
            <a:off x="581075" y="1380744"/>
            <a:ext cx="7221805" cy="35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4344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i</a:t>
            </a:r>
            <a:r>
              <a:rPr lang="en-US" altLang="ja-JP" sz="1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P</a:t>
            </a:r>
            <a:r>
              <a:rPr lang="en-US" alt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hone</a:t>
            </a:r>
            <a:r>
              <a:rPr 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の場合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4" name="Google Shape;624;p10"/>
          <p:cNvSpPr txBox="1"/>
          <p:nvPr/>
        </p:nvSpPr>
        <p:spPr>
          <a:xfrm>
            <a:off x="319687" y="1960118"/>
            <a:ext cx="2520000" cy="210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設定を｢タップ」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｢通知｣をタップ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｢クロン｣を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｢通知と許可｣を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55600" algn="l"/>
              </a:tabLst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タップ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0"/>
          <p:cNvSpPr txBox="1"/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【13】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アプリ通知</a:t>
            </a: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ON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の設</a:t>
            </a:r>
            <a:r>
              <a:rPr lang="ja-JP" altLang="en-US" sz="2800" b="1" spc="-15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定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（２）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2514600" y="1993840"/>
            <a:ext cx="1350000" cy="2395160"/>
          </a:xfrm>
          <a:prstGeom prst="rect">
            <a:avLst/>
          </a:prstGeom>
          <a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9" name="Google Shape;629;p10"/>
          <p:cNvGrpSpPr/>
          <p:nvPr/>
        </p:nvGrpSpPr>
        <p:grpSpPr>
          <a:xfrm>
            <a:off x="4091328" y="1997087"/>
            <a:ext cx="1338863" cy="2367472"/>
            <a:chOff x="2947416" y="4725924"/>
            <a:chExt cx="1068705" cy="1889760"/>
          </a:xfrm>
        </p:grpSpPr>
        <p:sp>
          <p:nvSpPr>
            <p:cNvPr id="630" name="Google Shape;630;p10"/>
            <p:cNvSpPr/>
            <p:nvPr/>
          </p:nvSpPr>
          <p:spPr>
            <a:xfrm>
              <a:off x="2951988" y="4730496"/>
              <a:ext cx="1059180" cy="1880615"/>
            </a:xfrm>
            <a:prstGeom prst="rect">
              <a:avLst/>
            </a:prstGeom>
            <a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2947416" y="4725924"/>
              <a:ext cx="1068705" cy="1889760"/>
            </a:xfrm>
            <a:custGeom>
              <a:avLst/>
              <a:gdLst/>
              <a:ahLst/>
              <a:cxnLst/>
              <a:rect l="l" t="t" r="r" b="b"/>
              <a:pathLst>
                <a:path w="1068704" h="1889759" extrusionOk="0">
                  <a:moveTo>
                    <a:pt x="0" y="0"/>
                  </a:moveTo>
                  <a:lnTo>
                    <a:pt x="1068324" y="0"/>
                  </a:lnTo>
                  <a:lnTo>
                    <a:pt x="1068324" y="1889759"/>
                  </a:lnTo>
                  <a:lnTo>
                    <a:pt x="0" y="18897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10"/>
          <p:cNvGrpSpPr/>
          <p:nvPr/>
        </p:nvGrpSpPr>
        <p:grpSpPr>
          <a:xfrm>
            <a:off x="5655911" y="1997031"/>
            <a:ext cx="1338973" cy="2366831"/>
            <a:chOff x="4594860" y="4725924"/>
            <a:chExt cx="1079500" cy="1908175"/>
          </a:xfrm>
        </p:grpSpPr>
        <p:sp>
          <p:nvSpPr>
            <p:cNvPr id="633" name="Google Shape;633;p10"/>
            <p:cNvSpPr/>
            <p:nvPr/>
          </p:nvSpPr>
          <p:spPr>
            <a:xfrm>
              <a:off x="4596384" y="4727448"/>
              <a:ext cx="1072895" cy="1901952"/>
            </a:xfrm>
            <a:prstGeom prst="rect">
              <a:avLst/>
            </a:prstGeom>
            <a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4594860" y="4725924"/>
              <a:ext cx="1079500" cy="1908175"/>
            </a:xfrm>
            <a:custGeom>
              <a:avLst/>
              <a:gdLst/>
              <a:ahLst/>
              <a:cxnLst/>
              <a:rect l="l" t="t" r="r" b="b"/>
              <a:pathLst>
                <a:path w="1079500" h="1908175" extrusionOk="0">
                  <a:moveTo>
                    <a:pt x="0" y="0"/>
                  </a:moveTo>
                  <a:lnTo>
                    <a:pt x="1078992" y="0"/>
                  </a:lnTo>
                  <a:lnTo>
                    <a:pt x="1078992" y="1908048"/>
                  </a:lnTo>
                  <a:lnTo>
                    <a:pt x="0" y="19080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10"/>
          <p:cNvGrpSpPr/>
          <p:nvPr/>
        </p:nvGrpSpPr>
        <p:grpSpPr>
          <a:xfrm>
            <a:off x="7188143" y="1986770"/>
            <a:ext cx="1339169" cy="2304669"/>
            <a:chOff x="6283451" y="4728972"/>
            <a:chExt cx="1099185" cy="1891664"/>
          </a:xfrm>
        </p:grpSpPr>
        <p:sp>
          <p:nvSpPr>
            <p:cNvPr id="636" name="Google Shape;636;p10"/>
            <p:cNvSpPr/>
            <p:nvPr/>
          </p:nvSpPr>
          <p:spPr>
            <a:xfrm>
              <a:off x="6284975" y="4730495"/>
              <a:ext cx="1094231" cy="1886711"/>
            </a:xfrm>
            <a:prstGeom prst="rect">
              <a:avLst/>
            </a:prstGeom>
            <a:blipFill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6283451" y="4728972"/>
              <a:ext cx="1099185" cy="1891664"/>
            </a:xfrm>
            <a:custGeom>
              <a:avLst/>
              <a:gdLst/>
              <a:ahLst/>
              <a:cxnLst/>
              <a:rect l="l" t="t" r="r" b="b"/>
              <a:pathLst>
                <a:path w="1099184" h="1891665" extrusionOk="0">
                  <a:moveTo>
                    <a:pt x="0" y="0"/>
                  </a:moveTo>
                  <a:lnTo>
                    <a:pt x="1098803" y="0"/>
                  </a:lnTo>
                  <a:lnTo>
                    <a:pt x="1098803" y="1891283"/>
                  </a:lnTo>
                  <a:lnTo>
                    <a:pt x="0" y="18912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10"/>
          <p:cNvGrpSpPr/>
          <p:nvPr/>
        </p:nvGrpSpPr>
        <p:grpSpPr>
          <a:xfrm>
            <a:off x="3705688" y="2549683"/>
            <a:ext cx="360000" cy="345917"/>
            <a:chOff x="4065688" y="1515815"/>
            <a:chExt cx="360000" cy="345917"/>
          </a:xfrm>
        </p:grpSpPr>
        <p:cxnSp>
          <p:nvCxnSpPr>
            <p:cNvPr id="639" name="Google Shape;639;p10"/>
            <p:cNvCxnSpPr/>
            <p:nvPr/>
          </p:nvCxnSpPr>
          <p:spPr>
            <a:xfrm>
              <a:off x="4065688" y="1688773"/>
              <a:ext cx="357784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" name="Google Shape;640;p10"/>
            <p:cNvCxnSpPr/>
            <p:nvPr/>
          </p:nvCxnSpPr>
          <p:spPr>
            <a:xfrm rot="10800000" flipH="1">
              <a:off x="4246796" y="1682840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1" name="Google Shape;641;p10"/>
            <p:cNvCxnSpPr/>
            <p:nvPr/>
          </p:nvCxnSpPr>
          <p:spPr>
            <a:xfrm>
              <a:off x="4246796" y="1515815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42" name="Google Shape;642;p10"/>
          <p:cNvSpPr/>
          <p:nvPr/>
        </p:nvSpPr>
        <p:spPr>
          <a:xfrm>
            <a:off x="2844133" y="3542219"/>
            <a:ext cx="360000" cy="36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3" name="Google Shape;643;p10"/>
          <p:cNvGrpSpPr/>
          <p:nvPr/>
        </p:nvGrpSpPr>
        <p:grpSpPr>
          <a:xfrm>
            <a:off x="2618300" y="3345509"/>
            <a:ext cx="441147" cy="400110"/>
            <a:chOff x="3486965" y="4812902"/>
            <a:chExt cx="469418" cy="400110"/>
          </a:xfrm>
        </p:grpSpPr>
        <p:sp>
          <p:nvSpPr>
            <p:cNvPr id="644" name="Google Shape;644;p10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3486965" y="4812902"/>
              <a:ext cx="4694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646" name="Google Shape;646;p10"/>
          <p:cNvSpPr/>
          <p:nvPr/>
        </p:nvSpPr>
        <p:spPr>
          <a:xfrm>
            <a:off x="4065688" y="3096174"/>
            <a:ext cx="1296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7" name="Google Shape;647;p10"/>
          <p:cNvGrpSpPr/>
          <p:nvPr/>
        </p:nvGrpSpPr>
        <p:grpSpPr>
          <a:xfrm>
            <a:off x="3853141" y="2899464"/>
            <a:ext cx="441147" cy="400110"/>
            <a:chOff x="3501100" y="4812902"/>
            <a:chExt cx="441147" cy="400110"/>
          </a:xfrm>
        </p:grpSpPr>
        <p:sp>
          <p:nvSpPr>
            <p:cNvPr id="648" name="Google Shape;648;p10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650" name="Google Shape;650;p10"/>
          <p:cNvSpPr/>
          <p:nvPr/>
        </p:nvSpPr>
        <p:spPr>
          <a:xfrm>
            <a:off x="5628040" y="3802280"/>
            <a:ext cx="1296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Google Shape;651;p10"/>
          <p:cNvGrpSpPr/>
          <p:nvPr/>
        </p:nvGrpSpPr>
        <p:grpSpPr>
          <a:xfrm>
            <a:off x="5415493" y="3605570"/>
            <a:ext cx="441147" cy="400110"/>
            <a:chOff x="3501100" y="4812902"/>
            <a:chExt cx="441147" cy="400110"/>
          </a:xfrm>
        </p:grpSpPr>
        <p:sp>
          <p:nvSpPr>
            <p:cNvPr id="652" name="Google Shape;652;p10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654" name="Google Shape;654;p10"/>
          <p:cNvSpPr/>
          <p:nvPr/>
        </p:nvSpPr>
        <p:spPr>
          <a:xfrm>
            <a:off x="7152040" y="2370950"/>
            <a:ext cx="1296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5" name="Google Shape;655;p10"/>
          <p:cNvGrpSpPr/>
          <p:nvPr/>
        </p:nvGrpSpPr>
        <p:grpSpPr>
          <a:xfrm>
            <a:off x="6939493" y="2174240"/>
            <a:ext cx="441147" cy="400110"/>
            <a:chOff x="3501100" y="4812902"/>
            <a:chExt cx="441147" cy="400110"/>
          </a:xfrm>
        </p:grpSpPr>
        <p:sp>
          <p:nvSpPr>
            <p:cNvPr id="656" name="Google Shape;656;p10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658" name="Google Shape;658;p10"/>
          <p:cNvGrpSpPr/>
          <p:nvPr/>
        </p:nvGrpSpPr>
        <p:grpSpPr>
          <a:xfrm>
            <a:off x="5266800" y="2549683"/>
            <a:ext cx="360000" cy="345917"/>
            <a:chOff x="4065688" y="1515815"/>
            <a:chExt cx="360000" cy="345917"/>
          </a:xfrm>
        </p:grpSpPr>
        <p:cxnSp>
          <p:nvCxnSpPr>
            <p:cNvPr id="659" name="Google Shape;659;p10"/>
            <p:cNvCxnSpPr/>
            <p:nvPr/>
          </p:nvCxnSpPr>
          <p:spPr>
            <a:xfrm>
              <a:off x="4065688" y="1688773"/>
              <a:ext cx="357784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0" name="Google Shape;660;p10"/>
            <p:cNvCxnSpPr/>
            <p:nvPr/>
          </p:nvCxnSpPr>
          <p:spPr>
            <a:xfrm rot="10800000" flipH="1">
              <a:off x="4246796" y="1682840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1" name="Google Shape;661;p10"/>
            <p:cNvCxnSpPr/>
            <p:nvPr/>
          </p:nvCxnSpPr>
          <p:spPr>
            <a:xfrm>
              <a:off x="4246796" y="1515815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62" name="Google Shape;662;p10"/>
          <p:cNvGrpSpPr/>
          <p:nvPr/>
        </p:nvGrpSpPr>
        <p:grpSpPr>
          <a:xfrm>
            <a:off x="6808582" y="2549683"/>
            <a:ext cx="360000" cy="345917"/>
            <a:chOff x="4065688" y="1515815"/>
            <a:chExt cx="360000" cy="345917"/>
          </a:xfrm>
        </p:grpSpPr>
        <p:cxnSp>
          <p:nvCxnSpPr>
            <p:cNvPr id="663" name="Google Shape;663;p10"/>
            <p:cNvCxnSpPr/>
            <p:nvPr/>
          </p:nvCxnSpPr>
          <p:spPr>
            <a:xfrm>
              <a:off x="4065688" y="1688773"/>
              <a:ext cx="357784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4" name="Google Shape;664;p10"/>
            <p:cNvCxnSpPr/>
            <p:nvPr/>
          </p:nvCxnSpPr>
          <p:spPr>
            <a:xfrm rot="10800000" flipH="1">
              <a:off x="4246796" y="1682840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5" name="Google Shape;665;p10"/>
            <p:cNvCxnSpPr/>
            <p:nvPr/>
          </p:nvCxnSpPr>
          <p:spPr>
            <a:xfrm>
              <a:off x="4246796" y="1515815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17117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518;p14">
            <a:extLst>
              <a:ext uri="{FF2B5EF4-FFF2-40B4-BE49-F238E27FC236}">
                <a16:creationId xmlns:a16="http://schemas.microsoft.com/office/drawing/2014/main" id="{5DDC6872-700B-FA4E-8B82-61AF013965BA}"/>
              </a:ext>
            </a:extLst>
          </p:cNvPr>
          <p:cNvSpPr txBox="1">
            <a:spLocks/>
          </p:cNvSpPr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737"/>
            </a:pPr>
            <a:endParaRPr lang="ja-JP" altLang="en-US" sz="2737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【14】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問診票の回答</a:t>
            </a:r>
            <a:endParaRPr lang="ja-JP" altLang="en-US" dirty="0"/>
          </a:p>
        </p:txBody>
      </p:sp>
      <p:sp>
        <p:nvSpPr>
          <p:cNvPr id="24" name="Google Shape;531;p14">
            <a:extLst>
              <a:ext uri="{FF2B5EF4-FFF2-40B4-BE49-F238E27FC236}">
                <a16:creationId xmlns:a16="http://schemas.microsoft.com/office/drawing/2014/main" id="{44E30A06-7908-CD44-A7C6-13A89E751A74}"/>
              </a:ext>
            </a:extLst>
          </p:cNvPr>
          <p:cNvSpPr txBox="1"/>
          <p:nvPr/>
        </p:nvSpPr>
        <p:spPr>
          <a:xfrm>
            <a:off x="323791" y="1435100"/>
            <a:ext cx="2700000" cy="300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医療機関から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問診票が送付される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場合があります。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診察時間までに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問診票をご回答の上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提出してください。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endParaRPr lang="en-US" altLang="ja-JP" sz="2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回答する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必須の入力項目を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記入して、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提出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5" name="図 2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137D526-7D19-7840-9FB1-137DDDFF1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62" y="2004834"/>
            <a:ext cx="1662563" cy="360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6" name="図 25" descr="テキスト&#10;&#10;自動的に生成された説明">
            <a:extLst>
              <a:ext uri="{FF2B5EF4-FFF2-40B4-BE49-F238E27FC236}">
                <a16:creationId xmlns:a16="http://schemas.microsoft.com/office/drawing/2014/main" id="{158532D9-FDFC-B941-883D-8D1DDD2BF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57" y="2004833"/>
            <a:ext cx="1662562" cy="360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7" name="Google Shape;532;p14">
            <a:extLst>
              <a:ext uri="{FF2B5EF4-FFF2-40B4-BE49-F238E27FC236}">
                <a16:creationId xmlns:a16="http://schemas.microsoft.com/office/drawing/2014/main" id="{4A2A2D71-9754-0049-B8F1-C79774DBA86A}"/>
              </a:ext>
            </a:extLst>
          </p:cNvPr>
          <p:cNvSpPr/>
          <p:nvPr/>
        </p:nvSpPr>
        <p:spPr>
          <a:xfrm>
            <a:off x="3757360" y="4923765"/>
            <a:ext cx="1008000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533;p14">
            <a:extLst>
              <a:ext uri="{FF2B5EF4-FFF2-40B4-BE49-F238E27FC236}">
                <a16:creationId xmlns:a16="http://schemas.microsoft.com/office/drawing/2014/main" id="{E56AEC43-5C3B-5843-9450-B3EAEF4F5EAE}"/>
              </a:ext>
            </a:extLst>
          </p:cNvPr>
          <p:cNvGrpSpPr/>
          <p:nvPr/>
        </p:nvGrpSpPr>
        <p:grpSpPr>
          <a:xfrm>
            <a:off x="3524919" y="4724159"/>
            <a:ext cx="441147" cy="400110"/>
            <a:chOff x="3501100" y="4812902"/>
            <a:chExt cx="441147" cy="400110"/>
          </a:xfrm>
        </p:grpSpPr>
        <p:sp>
          <p:nvSpPr>
            <p:cNvPr id="29" name="Google Shape;534;p14">
              <a:extLst>
                <a:ext uri="{FF2B5EF4-FFF2-40B4-BE49-F238E27FC236}">
                  <a16:creationId xmlns:a16="http://schemas.microsoft.com/office/drawing/2014/main" id="{25F4F604-43EA-164C-A94C-2B76C4CD20F7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35;p14">
              <a:extLst>
                <a:ext uri="{FF2B5EF4-FFF2-40B4-BE49-F238E27FC236}">
                  <a16:creationId xmlns:a16="http://schemas.microsoft.com/office/drawing/2014/main" id="{10E49E09-456D-ED4A-B144-296E1BFB25A6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1" name="Google Shape;540;p14">
            <a:extLst>
              <a:ext uri="{FF2B5EF4-FFF2-40B4-BE49-F238E27FC236}">
                <a16:creationId xmlns:a16="http://schemas.microsoft.com/office/drawing/2014/main" id="{F15B65F0-44BF-874E-9E44-2933D5883975}"/>
              </a:ext>
            </a:extLst>
          </p:cNvPr>
          <p:cNvSpPr/>
          <p:nvPr/>
        </p:nvSpPr>
        <p:spPr>
          <a:xfrm>
            <a:off x="6234371" y="2529391"/>
            <a:ext cx="1620000" cy="29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541;p14">
            <a:extLst>
              <a:ext uri="{FF2B5EF4-FFF2-40B4-BE49-F238E27FC236}">
                <a16:creationId xmlns:a16="http://schemas.microsoft.com/office/drawing/2014/main" id="{61636803-B358-FE48-9712-57E3DB541601}"/>
              </a:ext>
            </a:extLst>
          </p:cNvPr>
          <p:cNvGrpSpPr/>
          <p:nvPr/>
        </p:nvGrpSpPr>
        <p:grpSpPr>
          <a:xfrm>
            <a:off x="6013797" y="2329336"/>
            <a:ext cx="441147" cy="400110"/>
            <a:chOff x="3501100" y="4812902"/>
            <a:chExt cx="441147" cy="400110"/>
          </a:xfrm>
        </p:grpSpPr>
        <p:sp>
          <p:nvSpPr>
            <p:cNvPr id="33" name="Google Shape;542;p14">
              <a:extLst>
                <a:ext uri="{FF2B5EF4-FFF2-40B4-BE49-F238E27FC236}">
                  <a16:creationId xmlns:a16="http://schemas.microsoft.com/office/drawing/2014/main" id="{9522A2F2-24B8-B64A-AE52-BD4C6DB4F878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43;p14">
              <a:extLst>
                <a:ext uri="{FF2B5EF4-FFF2-40B4-BE49-F238E27FC236}">
                  <a16:creationId xmlns:a16="http://schemas.microsoft.com/office/drawing/2014/main" id="{DF3897FC-B3A4-1F47-90B8-9B7715F17165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5" name="Google Shape;528;p14">
            <a:extLst>
              <a:ext uri="{FF2B5EF4-FFF2-40B4-BE49-F238E27FC236}">
                <a16:creationId xmlns:a16="http://schemas.microsoft.com/office/drawing/2014/main" id="{1C5E648F-9374-2B43-87CB-F584D773783A}"/>
              </a:ext>
            </a:extLst>
          </p:cNvPr>
          <p:cNvSpPr txBox="1"/>
          <p:nvPr/>
        </p:nvSpPr>
        <p:spPr>
          <a:xfrm>
            <a:off x="3483687" y="1620242"/>
            <a:ext cx="194588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問診票の回答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36" name="図形グループ 35"/>
          <p:cNvGrpSpPr/>
          <p:nvPr/>
        </p:nvGrpSpPr>
        <p:grpSpPr>
          <a:xfrm>
            <a:off x="5339716" y="3080390"/>
            <a:ext cx="720000" cy="691832"/>
            <a:chOff x="2743754" y="4622188"/>
            <a:chExt cx="720000" cy="691832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434475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5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702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【15】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ビデオ通話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5"/>
          <p:cNvSpPr txBox="1"/>
          <p:nvPr/>
        </p:nvSpPr>
        <p:spPr>
          <a:xfrm>
            <a:off x="323791" y="1905000"/>
            <a:ext cx="2247393" cy="384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予約時間に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なったらアプリを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起動し❶をタップ</a:t>
            </a: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医師が入室して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いない場合は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しばらく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待ちましょう</a:t>
            </a: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このマークを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タップして終了</a:t>
            </a:r>
          </a:p>
          <a:p>
            <a:pPr marL="9525" marR="4344" lvl="0">
              <a:spcBef>
                <a:spcPts val="85"/>
              </a:spcBef>
              <a:buSzPts val="1800"/>
              <a:tabLst>
                <a:tab pos="355600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顔と音声が出ていれば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1800"/>
              <a:tabLst>
                <a:tab pos="355600" algn="l"/>
              </a:tabLst>
            </a:pPr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問題なし</a:t>
            </a:r>
            <a:endParaRPr lang="ja-JP" altLang="en-US" sz="1400" dirty="0"/>
          </a:p>
          <a:p>
            <a:pPr marL="9525" marR="0" lvl="0" algn="l" rtl="0">
              <a:spcBef>
                <a:spcPts val="16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55600" algn="l"/>
              </a:tabLst>
            </a:pPr>
            <a:endParaRPr sz="1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8" name="図 27" descr="テキスト&#10;&#10;自動的に生成された説明">
            <a:extLst>
              <a:ext uri="{FF2B5EF4-FFF2-40B4-BE49-F238E27FC236}">
                <a16:creationId xmlns:a16="http://schemas.microsoft.com/office/drawing/2014/main" id="{272AEDE3-006B-B245-8A23-D8FE9F650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93" y="1649914"/>
            <a:ext cx="1461255" cy="3168000"/>
          </a:xfrm>
          <a:prstGeom prst="rect">
            <a:avLst/>
          </a:prstGeom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F690EAAB-E72E-344F-9005-9B8277B4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20" y="1619753"/>
            <a:ext cx="1652081" cy="32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74E1010B-40B6-D34A-9D03-A0F29230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38" y="1631950"/>
            <a:ext cx="1663618" cy="32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569;p15"/>
          <p:cNvSpPr/>
          <p:nvPr/>
        </p:nvSpPr>
        <p:spPr>
          <a:xfrm>
            <a:off x="2868742" y="3738553"/>
            <a:ext cx="1368279" cy="3451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570;p15"/>
          <p:cNvGrpSpPr/>
          <p:nvPr/>
        </p:nvGrpSpPr>
        <p:grpSpPr>
          <a:xfrm>
            <a:off x="2678909" y="3564705"/>
            <a:ext cx="441147" cy="400110"/>
            <a:chOff x="3501100" y="4812902"/>
            <a:chExt cx="441147" cy="400110"/>
          </a:xfrm>
        </p:grpSpPr>
        <p:sp>
          <p:nvSpPr>
            <p:cNvPr id="36" name="Google Shape;571;p15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572;p15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38" name="Google Shape;573;p15"/>
          <p:cNvGrpSpPr/>
          <p:nvPr/>
        </p:nvGrpSpPr>
        <p:grpSpPr>
          <a:xfrm>
            <a:off x="4425479" y="2908583"/>
            <a:ext cx="327273" cy="314468"/>
            <a:chOff x="2743754" y="4622188"/>
            <a:chExt cx="720000" cy="691832"/>
          </a:xfrm>
        </p:grpSpPr>
        <p:cxnSp>
          <p:nvCxnSpPr>
            <p:cNvPr id="39" name="Google Shape;574;p15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575;p15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576;p15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" name="Google Shape;578;p15"/>
          <p:cNvGrpSpPr/>
          <p:nvPr/>
        </p:nvGrpSpPr>
        <p:grpSpPr>
          <a:xfrm>
            <a:off x="4696313" y="1486215"/>
            <a:ext cx="441147" cy="400110"/>
            <a:chOff x="3501100" y="4812902"/>
            <a:chExt cx="441147" cy="400110"/>
          </a:xfrm>
        </p:grpSpPr>
        <p:sp>
          <p:nvSpPr>
            <p:cNvPr id="43" name="Google Shape;579;p15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580;p15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45" name="Google Shape;581;p15"/>
          <p:cNvGrpSpPr/>
          <p:nvPr/>
        </p:nvGrpSpPr>
        <p:grpSpPr>
          <a:xfrm>
            <a:off x="6553877" y="2908583"/>
            <a:ext cx="327273" cy="314468"/>
            <a:chOff x="2743754" y="4622188"/>
            <a:chExt cx="720000" cy="691832"/>
          </a:xfrm>
        </p:grpSpPr>
        <p:cxnSp>
          <p:nvCxnSpPr>
            <p:cNvPr id="46" name="Google Shape;582;p15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583;p15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584;p15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" name="Google Shape;585;p15"/>
          <p:cNvSpPr/>
          <p:nvPr/>
        </p:nvSpPr>
        <p:spPr>
          <a:xfrm>
            <a:off x="6965723" y="4253521"/>
            <a:ext cx="432000" cy="46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86;p15"/>
          <p:cNvGrpSpPr/>
          <p:nvPr/>
        </p:nvGrpSpPr>
        <p:grpSpPr>
          <a:xfrm>
            <a:off x="6758035" y="4088205"/>
            <a:ext cx="441147" cy="400110"/>
            <a:chOff x="3501100" y="4812902"/>
            <a:chExt cx="441147" cy="400110"/>
          </a:xfrm>
        </p:grpSpPr>
        <p:sp>
          <p:nvSpPr>
            <p:cNvPr id="51" name="Google Shape;587;p15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88;p15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2853086" y="5078849"/>
            <a:ext cx="540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お薬をどのように受け取るかを医師と確認しましょう。</a:t>
            </a:r>
            <a:endParaRPr kumimoji="1"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❶医療機関からお薬が届く</a:t>
            </a:r>
            <a:endParaRPr kumimoji="1"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❷医療機関から処方箋が届く</a:t>
            </a:r>
            <a:endParaRPr kumimoji="1"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❸希望する薬局に処方箋を</a:t>
            </a:r>
            <a:r>
              <a:rPr kumimoji="1" lang="en-US" altLang="ja-JP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FAX</a:t>
            </a:r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してもらう</a:t>
            </a:r>
            <a:endParaRPr kumimoji="1"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ja-JP" altLang="en-US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030552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7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【16】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診察後の流れ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7"/>
          <p:cNvSpPr txBox="1"/>
          <p:nvPr/>
        </p:nvSpPr>
        <p:spPr>
          <a:xfrm>
            <a:off x="2950449" y="2356599"/>
            <a:ext cx="1800000" cy="245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4344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ビデオ診察が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終わったら、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登録してある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クレジット</a:t>
            </a:r>
            <a:endParaRPr lang="en-US" altLang="ja-JP"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カードにて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診察代金等の</a:t>
            </a:r>
            <a:endParaRPr lang="en-US" altLang="ja-JP"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決済が行われます。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診診察内容と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決済内容は、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アプリから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確認できます。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5" name="Google Shape;675;p17"/>
          <p:cNvSpPr txBox="1"/>
          <p:nvPr/>
        </p:nvSpPr>
        <p:spPr>
          <a:xfrm>
            <a:off x="4793674" y="2332354"/>
            <a:ext cx="3852000" cy="372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4344" lvl="0" algn="just">
              <a:buSzPts val="1400"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医療機関からお薬が届く場合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お薬は登録している住所に配送されます。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準備されてから数日で届きますので、お手元に届いたら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緑色の「受け取りました」ボタンを押します。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医療機関から処方箋が届く場合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処方せんは登録している住所に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配送されます。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050" dirty="0">
                <a:latin typeface="Meiryo"/>
                <a:ea typeface="Meiryo"/>
                <a:cs typeface="Meiryo"/>
                <a:sym typeface="Meiryo"/>
              </a:rPr>
              <a:t>準備されてから数日で届きますので、お手元に届いたら</a:t>
            </a:r>
            <a:endParaRPr lang="en-US" altLang="ja-JP" sz="1050" dirty="0"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050" dirty="0">
                <a:latin typeface="Meiryo"/>
                <a:ea typeface="Meiryo"/>
                <a:cs typeface="Meiryo"/>
                <a:sym typeface="Meiryo"/>
              </a:rPr>
              <a:t>緑色の「受け取りました」ボタンを押します。</a:t>
            </a:r>
            <a:endParaRPr lang="en-US" altLang="ja-JP" sz="1050" dirty="0"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薬局に持参しましょう。その際、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処方せんの有効期間にご注意ください。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希望する薬局に処方箋を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en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FAX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してもらう場合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薬局に連絡しお薬の受け取り方法などを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確認し受け取り。</a:t>
            </a:r>
          </a:p>
          <a:p>
            <a:pPr marL="10860" marR="4344" lvl="0" algn="just">
              <a:buSzPts val="1400"/>
            </a:pPr>
            <a:endParaRPr lang="ja-JP" altLang="en-US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6" name="Google Shape;676;p17"/>
          <p:cNvSpPr txBox="1"/>
          <p:nvPr/>
        </p:nvSpPr>
        <p:spPr>
          <a:xfrm>
            <a:off x="513648" y="1409637"/>
            <a:ext cx="252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診察・決済内容の確認</a:t>
            </a:r>
            <a:endParaRPr sz="18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7" name="Google Shape;677;p17"/>
          <p:cNvSpPr txBox="1"/>
          <p:nvPr/>
        </p:nvSpPr>
        <p:spPr>
          <a:xfrm>
            <a:off x="4795200" y="1425266"/>
            <a:ext cx="2520000" cy="56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お薬の有る場合</a:t>
            </a:r>
            <a:endParaRPr sz="18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ECEEE0-38CF-E04E-8F8D-C4721320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1973118"/>
            <a:ext cx="21653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69;p15">
            <a:extLst>
              <a:ext uri="{FF2B5EF4-FFF2-40B4-BE49-F238E27FC236}">
                <a16:creationId xmlns:a16="http://schemas.microsoft.com/office/drawing/2014/main" id="{9199CA22-1909-2E4B-90BB-089B5A01F990}"/>
              </a:ext>
            </a:extLst>
          </p:cNvPr>
          <p:cNvSpPr/>
          <p:nvPr/>
        </p:nvSpPr>
        <p:spPr>
          <a:xfrm>
            <a:off x="962587" y="4417065"/>
            <a:ext cx="1384604" cy="56364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4572000" y="1270000"/>
            <a:ext cx="0" cy="504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562034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4423DD-F811-9840-A01C-D24DE4136AAF}"/>
              </a:ext>
            </a:extLst>
          </p:cNvPr>
          <p:cNvSpPr txBox="1"/>
          <p:nvPr/>
        </p:nvSpPr>
        <p:spPr>
          <a:xfrm>
            <a:off x="1780308" y="1943100"/>
            <a:ext cx="698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ここから</a:t>
            </a:r>
            <a:r>
              <a:rPr kumimoji="1" lang="ja-JP" altLang="en-US" sz="4800" b="1" spc="-1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は</a:t>
            </a:r>
            <a:r>
              <a:rPr kumimoji="1" lang="ja-JP" altLang="en-US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「再診</a:t>
            </a:r>
            <a:r>
              <a:rPr kumimoji="1" lang="ja-JP" altLang="en-US" sz="4800" b="1" spc="-20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kumimoji="1" lang="en-US" altLang="ja-JP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*</a:t>
            </a:r>
            <a:r>
              <a:rPr kumimoji="1" lang="ja-JP" altLang="en-US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endParaRPr kumimoji="1" lang="en-US" altLang="ja-JP" sz="4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4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場合のフロー説明です</a:t>
            </a:r>
            <a:endParaRPr kumimoji="1" lang="en-US" altLang="ja-JP" sz="4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en-US" altLang="ja-JP" sz="4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*</a:t>
            </a:r>
            <a:r>
              <a:rPr kumimoji="1"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再診とは以前かかったことのある医療機関で</a:t>
            </a:r>
            <a:endParaRPr kumimoji="1"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診療を受ける場合です。</a:t>
            </a:r>
            <a:endParaRPr kumimoji="1"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en-US" altLang="ja-JP" sz="4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ja-JP" altLang="en-US" sz="4800" b="1" dirty="0">
              <a:solidFill>
                <a:srgbClr val="00B0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Google Shape;50;p2"/>
          <p:cNvSpPr/>
          <p:nvPr/>
        </p:nvSpPr>
        <p:spPr>
          <a:xfrm>
            <a:off x="533400" y="1981200"/>
            <a:ext cx="952800" cy="90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9"/>
              <a:buFont typeface="Arial"/>
              <a:buNone/>
            </a:pPr>
            <a:endParaRPr sz="153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690688" y="192088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26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【7】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診療メニューの選択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"/>
          <p:cNvSpPr txBox="1"/>
          <p:nvPr/>
        </p:nvSpPr>
        <p:spPr>
          <a:xfrm>
            <a:off x="2634500" y="1615639"/>
            <a:ext cx="1800000" cy="22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初診か再診の</a:t>
            </a:r>
            <a:r>
              <a:rPr lang="ja-JP" altLang="en-US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選択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9" name="Google Shape;409;p11"/>
          <p:cNvSpPr txBox="1"/>
          <p:nvPr/>
        </p:nvSpPr>
        <p:spPr>
          <a:xfrm>
            <a:off x="304800" y="1905000"/>
            <a:ext cx="2202873" cy="23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再診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診療に進む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受診したい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診療メニューを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選択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｢決定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1"/>
          <p:cNvSpPr/>
          <p:nvPr/>
        </p:nvSpPr>
        <p:spPr>
          <a:xfrm>
            <a:off x="3183261" y="4378395"/>
            <a:ext cx="612000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1"/>
          <p:cNvGrpSpPr/>
          <p:nvPr/>
        </p:nvGrpSpPr>
        <p:grpSpPr>
          <a:xfrm>
            <a:off x="3048000" y="4110113"/>
            <a:ext cx="441147" cy="400110"/>
            <a:chOff x="3501100" y="4812902"/>
            <a:chExt cx="441147" cy="400110"/>
          </a:xfrm>
        </p:grpSpPr>
        <p:sp>
          <p:nvSpPr>
            <p:cNvPr id="412" name="Google Shape;412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0F3E64B0-BFF1-C14C-B1DE-3C163E84E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5135" y="2000826"/>
            <a:ext cx="1787913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Google Shape;418;p11">
            <a:extLst>
              <a:ext uri="{FF2B5EF4-FFF2-40B4-BE49-F238E27FC236}">
                <a16:creationId xmlns:a16="http://schemas.microsoft.com/office/drawing/2014/main" id="{C7CFED98-0794-1A45-A7A2-8F542B38D967}"/>
              </a:ext>
            </a:extLst>
          </p:cNvPr>
          <p:cNvSpPr/>
          <p:nvPr/>
        </p:nvSpPr>
        <p:spPr>
          <a:xfrm>
            <a:off x="3449408" y="5082257"/>
            <a:ext cx="576000" cy="46254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19;p11">
            <a:extLst>
              <a:ext uri="{FF2B5EF4-FFF2-40B4-BE49-F238E27FC236}">
                <a16:creationId xmlns:a16="http://schemas.microsoft.com/office/drawing/2014/main" id="{3988A46A-F2BF-DA42-ACB0-B84329FD9AC0}"/>
              </a:ext>
            </a:extLst>
          </p:cNvPr>
          <p:cNvGrpSpPr/>
          <p:nvPr/>
        </p:nvGrpSpPr>
        <p:grpSpPr>
          <a:xfrm>
            <a:off x="3217760" y="4906749"/>
            <a:ext cx="441147" cy="400110"/>
            <a:chOff x="3501100" y="4812902"/>
            <a:chExt cx="441147" cy="400110"/>
          </a:xfrm>
        </p:grpSpPr>
        <p:sp>
          <p:nvSpPr>
            <p:cNvPr id="41" name="Google Shape;420;p11">
              <a:extLst>
                <a:ext uri="{FF2B5EF4-FFF2-40B4-BE49-F238E27FC236}">
                  <a16:creationId xmlns:a16="http://schemas.microsoft.com/office/drawing/2014/main" id="{FF63BF02-4319-EB49-A842-2FB7E9C186B6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1;p11">
              <a:extLst>
                <a:ext uri="{FF2B5EF4-FFF2-40B4-BE49-F238E27FC236}">
                  <a16:creationId xmlns:a16="http://schemas.microsoft.com/office/drawing/2014/main" id="{5B814251-6A97-7B44-A9B2-9982DAB12EDE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45" name="Google Shape;414;p11">
            <a:extLst>
              <a:ext uri="{FF2B5EF4-FFF2-40B4-BE49-F238E27FC236}">
                <a16:creationId xmlns:a16="http://schemas.microsoft.com/office/drawing/2014/main" id="{C001F21B-7DF0-A94A-9D85-B19C25B52FE4}"/>
              </a:ext>
            </a:extLst>
          </p:cNvPr>
          <p:cNvGrpSpPr/>
          <p:nvPr/>
        </p:nvGrpSpPr>
        <p:grpSpPr>
          <a:xfrm>
            <a:off x="7039699" y="3276005"/>
            <a:ext cx="327273" cy="314468"/>
            <a:chOff x="2743754" y="4622188"/>
            <a:chExt cx="720000" cy="691832"/>
          </a:xfrm>
        </p:grpSpPr>
        <p:cxnSp>
          <p:nvCxnSpPr>
            <p:cNvPr id="46" name="Google Shape;415;p11">
              <a:extLst>
                <a:ext uri="{FF2B5EF4-FFF2-40B4-BE49-F238E27FC236}">
                  <a16:creationId xmlns:a16="http://schemas.microsoft.com/office/drawing/2014/main" id="{FC80ADB4-83B3-044B-B641-06A5C31892A4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16;p11">
              <a:extLst>
                <a:ext uri="{FF2B5EF4-FFF2-40B4-BE49-F238E27FC236}">
                  <a16:creationId xmlns:a16="http://schemas.microsoft.com/office/drawing/2014/main" id="{74C827FC-42B9-D741-B0E3-58AEAF3E7A7B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417;p11">
              <a:extLst>
                <a:ext uri="{FF2B5EF4-FFF2-40B4-BE49-F238E27FC236}">
                  <a16:creationId xmlns:a16="http://schemas.microsoft.com/office/drawing/2014/main" id="{40CE24BD-E219-9D41-8CFB-22268BA6D830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B717A45-94DD-4045-A9B0-EEDF32206472}"/>
              </a:ext>
            </a:extLst>
          </p:cNvPr>
          <p:cNvSpPr/>
          <p:nvPr/>
        </p:nvSpPr>
        <p:spPr>
          <a:xfrm>
            <a:off x="7340603" y="2304542"/>
            <a:ext cx="19035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医療機関が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患者さんの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確認を行います。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sym typeface="Meiryo"/>
              </a:rPr>
              <a:t>待機しましょう。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sym typeface="Meiryo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sym typeface="Meiryo"/>
              </a:rPr>
              <a:t>確認が終わると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sym typeface="Meiryo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sym typeface="Meiryo"/>
              </a:rPr>
              <a:t>アプリから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sym typeface="Meiryo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sym typeface="Meiryo"/>
              </a:rPr>
              <a:t>連絡がきます。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sym typeface="Meiryo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sym typeface="Meiryo"/>
              </a:rPr>
              <a:t>アプリ通知を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sym typeface="Meiryo"/>
            </a:endParaRPr>
          </a:p>
          <a:p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sym typeface="Meiryo"/>
              </a:rPr>
              <a:t>ON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sym typeface="Meiryo"/>
              </a:rPr>
              <a:t>にして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sym typeface="Meiryo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sym typeface="Meiryo"/>
              </a:rPr>
              <a:t>待ちましょう。</a:t>
            </a:r>
            <a:endParaRPr lang="ja-JP" altLang="en-US" sz="1400" dirty="0">
              <a:solidFill>
                <a:srgbClr val="009650"/>
              </a:solidFill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5368083" y="2006359"/>
            <a:ext cx="1646814" cy="3600000"/>
            <a:chOff x="4750015" y="2006359"/>
            <a:chExt cx="1646814" cy="3600000"/>
          </a:xfrm>
        </p:grpSpPr>
        <p:pic>
          <p:nvPicPr>
            <p:cNvPr id="4" name="図 3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25E8C87B-FA61-EC4C-8908-A73C58769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0015" y="2006359"/>
              <a:ext cx="1646814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Google Shape;195;p3">
              <a:extLst>
                <a:ext uri="{FF2B5EF4-FFF2-40B4-BE49-F238E27FC236}">
                  <a16:creationId xmlns:a16="http://schemas.microsoft.com/office/drawing/2014/main" id="{660C0FDB-94BB-1440-AAC6-8BD72BD4D8AD}"/>
                </a:ext>
              </a:extLst>
            </p:cNvPr>
            <p:cNvSpPr/>
            <p:nvPr/>
          </p:nvSpPr>
          <p:spPr>
            <a:xfrm>
              <a:off x="4877503" y="2068690"/>
              <a:ext cx="1189743" cy="87195"/>
            </a:xfrm>
            <a:prstGeom prst="rect">
              <a:avLst/>
            </a:prstGeom>
            <a:blipFill dpi="0" rotWithShape="1">
              <a:blip r:embed="rId5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405;p11">
            <a:extLst>
              <a:ext uri="{FF2B5EF4-FFF2-40B4-BE49-F238E27FC236}">
                <a16:creationId xmlns:a16="http://schemas.microsoft.com/office/drawing/2014/main" id="{129B9E3D-ED13-1B46-A52E-99249D4794C6}"/>
              </a:ext>
            </a:extLst>
          </p:cNvPr>
          <p:cNvSpPr txBox="1"/>
          <p:nvPr/>
        </p:nvSpPr>
        <p:spPr>
          <a:xfrm>
            <a:off x="4257133" y="3061843"/>
            <a:ext cx="1017917" cy="90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◀︎または▶︎</a:t>
            </a:r>
            <a:endParaRPr lang="en-US" altLang="ja-JP"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0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医療機関に</a:t>
            </a:r>
            <a:endParaRPr lang="en-US" altLang="ja-JP" sz="10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0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よって画面が</a:t>
            </a:r>
            <a:endParaRPr lang="en-US" altLang="ja-JP" sz="10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0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異なる</a:t>
            </a:r>
            <a:endParaRPr sz="10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64076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"/>
          <p:cNvSpPr txBox="1"/>
          <p:nvPr/>
        </p:nvSpPr>
        <p:spPr>
          <a:xfrm>
            <a:off x="617077" y="1417320"/>
            <a:ext cx="7438787" cy="28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Androidの場合</a:t>
            </a:r>
            <a:endParaRPr sz="1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 txBox="1"/>
          <p:nvPr/>
        </p:nvSpPr>
        <p:spPr>
          <a:xfrm>
            <a:off x="319687" y="1960118"/>
            <a:ext cx="2520000" cy="218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設定を｢タップ」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｢アプリ｣をタップ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｢クロン｣をタップ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｢通知｣をタップ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❺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｢すべて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ブロック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｣を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オフ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601837" y="5741487"/>
            <a:ext cx="7438787" cy="4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医療機関から通知の来る前に</a:t>
            </a:r>
            <a:endParaRPr lang="en-US" altLang="ja-JP"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アプリのPush通知機能をオンにしておきましょう。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 txBox="1"/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【8】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通知</a:t>
            </a:r>
            <a:r>
              <a:rPr lang="en-US" alt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ON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の設</a:t>
            </a:r>
            <a:r>
              <a:rPr lang="ja-JP" altLang="en-US" sz="2800" b="1" spc="-15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定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（１）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2971800" y="1638300"/>
            <a:ext cx="1080000" cy="2060295"/>
          </a:xfrm>
          <a:prstGeom prst="rect">
            <a:avLst/>
          </a:prstGeom>
          <a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9"/>
          <p:cNvGrpSpPr/>
          <p:nvPr/>
        </p:nvGrpSpPr>
        <p:grpSpPr>
          <a:xfrm>
            <a:off x="5021072" y="1642661"/>
            <a:ext cx="1069975" cy="2033901"/>
            <a:chOff x="2912364" y="1769364"/>
            <a:chExt cx="1069975" cy="2132330"/>
          </a:xfrm>
        </p:grpSpPr>
        <p:sp>
          <p:nvSpPr>
            <p:cNvPr id="344" name="Google Shape;344;p9"/>
            <p:cNvSpPr/>
            <p:nvPr/>
          </p:nvSpPr>
          <p:spPr>
            <a:xfrm>
              <a:off x="2913888" y="1770888"/>
              <a:ext cx="1066800" cy="2072639"/>
            </a:xfrm>
            <a:prstGeom prst="rect">
              <a:avLst/>
            </a:prstGeom>
            <a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912364" y="1769364"/>
              <a:ext cx="1069975" cy="2132330"/>
            </a:xfrm>
            <a:custGeom>
              <a:avLst/>
              <a:gdLst/>
              <a:ahLst/>
              <a:cxnLst/>
              <a:rect l="l" t="t" r="r" b="b"/>
              <a:pathLst>
                <a:path w="1069975" h="2132329" extrusionOk="0">
                  <a:moveTo>
                    <a:pt x="0" y="0"/>
                  </a:moveTo>
                  <a:lnTo>
                    <a:pt x="1069848" y="0"/>
                  </a:lnTo>
                  <a:lnTo>
                    <a:pt x="1069848" y="2132076"/>
                  </a:lnTo>
                  <a:lnTo>
                    <a:pt x="0" y="2132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9"/>
          <p:cNvGrpSpPr/>
          <p:nvPr/>
        </p:nvGrpSpPr>
        <p:grpSpPr>
          <a:xfrm>
            <a:off x="5020582" y="3867181"/>
            <a:ext cx="1071090" cy="2034191"/>
            <a:chOff x="6220968" y="1758696"/>
            <a:chExt cx="1068705" cy="2127885"/>
          </a:xfrm>
        </p:grpSpPr>
        <p:sp>
          <p:nvSpPr>
            <p:cNvPr id="347" name="Google Shape;347;p9"/>
            <p:cNvSpPr/>
            <p:nvPr/>
          </p:nvSpPr>
          <p:spPr>
            <a:xfrm>
              <a:off x="6220968" y="1758696"/>
              <a:ext cx="1066800" cy="2072639"/>
            </a:xfrm>
            <a:prstGeom prst="rect">
              <a:avLst/>
            </a:prstGeom>
            <a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6220968" y="1758696"/>
              <a:ext cx="1068705" cy="2127885"/>
            </a:xfrm>
            <a:custGeom>
              <a:avLst/>
              <a:gdLst/>
              <a:ahLst/>
              <a:cxnLst/>
              <a:rect l="l" t="t" r="r" b="b"/>
              <a:pathLst>
                <a:path w="1068704" h="2127885" extrusionOk="0">
                  <a:moveTo>
                    <a:pt x="0" y="0"/>
                  </a:moveTo>
                  <a:lnTo>
                    <a:pt x="1068324" y="0"/>
                  </a:lnTo>
                  <a:lnTo>
                    <a:pt x="1068324" y="2127504"/>
                  </a:lnTo>
                  <a:lnTo>
                    <a:pt x="0" y="21275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9"/>
          <p:cNvGrpSpPr/>
          <p:nvPr/>
        </p:nvGrpSpPr>
        <p:grpSpPr>
          <a:xfrm>
            <a:off x="7001875" y="3866947"/>
            <a:ext cx="1071567" cy="1929299"/>
            <a:chOff x="7874507" y="1763268"/>
            <a:chExt cx="1129665" cy="2132330"/>
          </a:xfrm>
        </p:grpSpPr>
        <p:sp>
          <p:nvSpPr>
            <p:cNvPr id="350" name="Google Shape;350;p9"/>
            <p:cNvSpPr/>
            <p:nvPr/>
          </p:nvSpPr>
          <p:spPr>
            <a:xfrm>
              <a:off x="7876031" y="1764792"/>
              <a:ext cx="1124712" cy="2072639"/>
            </a:xfrm>
            <a:prstGeom prst="rect">
              <a:avLst/>
            </a:prstGeom>
            <a:blipFill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7874507" y="1763268"/>
              <a:ext cx="1129665" cy="2132330"/>
            </a:xfrm>
            <a:custGeom>
              <a:avLst/>
              <a:gdLst/>
              <a:ahLst/>
              <a:cxnLst/>
              <a:rect l="l" t="t" r="r" b="b"/>
              <a:pathLst>
                <a:path w="1129665" h="2132329" extrusionOk="0">
                  <a:moveTo>
                    <a:pt x="0" y="0"/>
                  </a:moveTo>
                  <a:lnTo>
                    <a:pt x="1129284" y="0"/>
                  </a:lnTo>
                  <a:lnTo>
                    <a:pt x="1129284" y="2132075"/>
                  </a:lnTo>
                  <a:lnTo>
                    <a:pt x="0" y="21320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9"/>
          <p:cNvGrpSpPr/>
          <p:nvPr/>
        </p:nvGrpSpPr>
        <p:grpSpPr>
          <a:xfrm>
            <a:off x="7014905" y="1642597"/>
            <a:ext cx="1071240" cy="2032839"/>
            <a:chOff x="4526280" y="1769364"/>
            <a:chExt cx="1087120" cy="2162810"/>
          </a:xfrm>
        </p:grpSpPr>
        <p:sp>
          <p:nvSpPr>
            <p:cNvPr id="353" name="Google Shape;353;p9"/>
            <p:cNvSpPr/>
            <p:nvPr/>
          </p:nvSpPr>
          <p:spPr>
            <a:xfrm>
              <a:off x="4530852" y="1773936"/>
              <a:ext cx="1077467" cy="2104068"/>
            </a:xfrm>
            <a:prstGeom prst="rect">
              <a:avLst/>
            </a:prstGeom>
            <a:blipFill rotWithShape="1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4526280" y="1769364"/>
              <a:ext cx="1087120" cy="2162810"/>
            </a:xfrm>
            <a:custGeom>
              <a:avLst/>
              <a:gdLst/>
              <a:ahLst/>
              <a:cxnLst/>
              <a:rect l="l" t="t" r="r" b="b"/>
              <a:pathLst>
                <a:path w="1087120" h="2162810" extrusionOk="0">
                  <a:moveTo>
                    <a:pt x="0" y="0"/>
                  </a:moveTo>
                  <a:lnTo>
                    <a:pt x="1086612" y="0"/>
                  </a:lnTo>
                  <a:lnTo>
                    <a:pt x="1086612" y="2162556"/>
                  </a:lnTo>
                  <a:lnTo>
                    <a:pt x="0" y="21625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9"/>
          <p:cNvGrpSpPr/>
          <p:nvPr/>
        </p:nvGrpSpPr>
        <p:grpSpPr>
          <a:xfrm>
            <a:off x="4133216" y="2102490"/>
            <a:ext cx="720000" cy="691832"/>
            <a:chOff x="2743754" y="4622188"/>
            <a:chExt cx="720000" cy="691832"/>
          </a:xfrm>
        </p:grpSpPr>
        <p:cxnSp>
          <p:nvCxnSpPr>
            <p:cNvPr id="356" name="Google Shape;356;p9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7" name="Google Shape;357;p9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59" name="Google Shape;359;p9"/>
          <p:cNvGrpSpPr/>
          <p:nvPr/>
        </p:nvGrpSpPr>
        <p:grpSpPr>
          <a:xfrm>
            <a:off x="6206441" y="2111190"/>
            <a:ext cx="720000" cy="691832"/>
            <a:chOff x="2743754" y="4622188"/>
            <a:chExt cx="720000" cy="691832"/>
          </a:xfrm>
        </p:grpSpPr>
        <p:cxnSp>
          <p:nvCxnSpPr>
            <p:cNvPr id="360" name="Google Shape;360;p9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1" name="Google Shape;361;p9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63" name="Google Shape;363;p9"/>
          <p:cNvGrpSpPr/>
          <p:nvPr/>
        </p:nvGrpSpPr>
        <p:grpSpPr>
          <a:xfrm>
            <a:off x="4140975" y="4366768"/>
            <a:ext cx="720000" cy="691832"/>
            <a:chOff x="2743754" y="4622188"/>
            <a:chExt cx="720000" cy="691832"/>
          </a:xfrm>
        </p:grpSpPr>
        <p:cxnSp>
          <p:nvCxnSpPr>
            <p:cNvPr id="364" name="Google Shape;364;p9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5" name="Google Shape;365;p9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67" name="Google Shape;367;p9"/>
          <p:cNvGrpSpPr/>
          <p:nvPr/>
        </p:nvGrpSpPr>
        <p:grpSpPr>
          <a:xfrm>
            <a:off x="6214200" y="4375468"/>
            <a:ext cx="720000" cy="691832"/>
            <a:chOff x="2743754" y="4622188"/>
            <a:chExt cx="720000" cy="691832"/>
          </a:xfrm>
        </p:grpSpPr>
        <p:cxnSp>
          <p:nvCxnSpPr>
            <p:cNvPr id="368" name="Google Shape;368;p9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9" name="Google Shape;369;p9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1" name="Google Shape;371;p9"/>
          <p:cNvSpPr/>
          <p:nvPr/>
        </p:nvSpPr>
        <p:spPr>
          <a:xfrm>
            <a:off x="6973968" y="4236454"/>
            <a:ext cx="1152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9"/>
          <p:cNvGrpSpPr/>
          <p:nvPr/>
        </p:nvGrpSpPr>
        <p:grpSpPr>
          <a:xfrm>
            <a:off x="6761421" y="4039744"/>
            <a:ext cx="441147" cy="400110"/>
            <a:chOff x="3501100" y="4812902"/>
            <a:chExt cx="441147" cy="400110"/>
          </a:xfrm>
        </p:grpSpPr>
        <p:sp>
          <p:nvSpPr>
            <p:cNvPr id="373" name="Google Shape;373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❺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75" name="Google Shape;375;p9"/>
          <p:cNvSpPr/>
          <p:nvPr/>
        </p:nvSpPr>
        <p:spPr>
          <a:xfrm>
            <a:off x="4983624" y="5122600"/>
            <a:ext cx="1152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9"/>
          <p:cNvGrpSpPr/>
          <p:nvPr/>
        </p:nvGrpSpPr>
        <p:grpSpPr>
          <a:xfrm>
            <a:off x="4771077" y="4925890"/>
            <a:ext cx="441147" cy="400110"/>
            <a:chOff x="3501100" y="4812902"/>
            <a:chExt cx="441147" cy="400110"/>
          </a:xfrm>
        </p:grpSpPr>
        <p:sp>
          <p:nvSpPr>
            <p:cNvPr id="377" name="Google Shape;377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79" name="Google Shape;379;p9"/>
          <p:cNvSpPr/>
          <p:nvPr/>
        </p:nvSpPr>
        <p:spPr>
          <a:xfrm>
            <a:off x="6976059" y="2891844"/>
            <a:ext cx="1152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9"/>
          <p:cNvGrpSpPr/>
          <p:nvPr/>
        </p:nvGrpSpPr>
        <p:grpSpPr>
          <a:xfrm>
            <a:off x="6763512" y="2695134"/>
            <a:ext cx="441147" cy="400110"/>
            <a:chOff x="3501100" y="4812902"/>
            <a:chExt cx="441147" cy="400110"/>
          </a:xfrm>
        </p:grpSpPr>
        <p:sp>
          <p:nvSpPr>
            <p:cNvPr id="381" name="Google Shape;381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83" name="Google Shape;383;p9"/>
          <p:cNvSpPr/>
          <p:nvPr/>
        </p:nvSpPr>
        <p:spPr>
          <a:xfrm>
            <a:off x="4991811" y="2597010"/>
            <a:ext cx="1152000" cy="1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p9"/>
          <p:cNvGrpSpPr/>
          <p:nvPr/>
        </p:nvGrpSpPr>
        <p:grpSpPr>
          <a:xfrm>
            <a:off x="4779264" y="2400300"/>
            <a:ext cx="441147" cy="400110"/>
            <a:chOff x="3501100" y="4812902"/>
            <a:chExt cx="441147" cy="400110"/>
          </a:xfrm>
        </p:grpSpPr>
        <p:sp>
          <p:nvSpPr>
            <p:cNvPr id="385" name="Google Shape;385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87" name="Google Shape;387;p9"/>
          <p:cNvSpPr/>
          <p:nvPr/>
        </p:nvSpPr>
        <p:spPr>
          <a:xfrm>
            <a:off x="3731034" y="2757900"/>
            <a:ext cx="338319" cy="252000"/>
          </a:xfrm>
          <a:prstGeom prst="rect">
            <a:avLst/>
          </a:prstGeom>
          <a:noFill/>
          <a:ln w="19050" cap="flat" cmpd="sng">
            <a:solidFill>
              <a:srgbClr val="0096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" name="Google Shape;388;p9"/>
          <p:cNvGrpSpPr/>
          <p:nvPr/>
        </p:nvGrpSpPr>
        <p:grpSpPr>
          <a:xfrm>
            <a:off x="3505200" y="2536656"/>
            <a:ext cx="441147" cy="400110"/>
            <a:chOff x="3486965" y="4812902"/>
            <a:chExt cx="469418" cy="400110"/>
          </a:xfrm>
        </p:grpSpPr>
        <p:sp>
          <p:nvSpPr>
            <p:cNvPr id="389" name="Google Shape;389;p9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486965" y="4812902"/>
              <a:ext cx="4694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786171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"/>
          <p:cNvSpPr txBox="1"/>
          <p:nvPr/>
        </p:nvSpPr>
        <p:spPr>
          <a:xfrm>
            <a:off x="601837" y="5728787"/>
            <a:ext cx="7438787" cy="4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医療機関から通知の来る前に</a:t>
            </a:r>
            <a:endParaRPr lang="en-US" altLang="ja-JP"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アプリのPush通知機能をオンにしておきましょう。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0"/>
          <p:cNvSpPr txBox="1"/>
          <p:nvPr/>
        </p:nvSpPr>
        <p:spPr>
          <a:xfrm>
            <a:off x="581075" y="1380744"/>
            <a:ext cx="7221805" cy="35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4344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i</a:t>
            </a:r>
            <a:r>
              <a:rPr lang="en-US" alt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Phone</a:t>
            </a:r>
            <a:r>
              <a:rPr 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の場合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4" name="Google Shape;624;p10"/>
          <p:cNvSpPr txBox="1"/>
          <p:nvPr/>
        </p:nvSpPr>
        <p:spPr>
          <a:xfrm>
            <a:off x="319687" y="1960118"/>
            <a:ext cx="2520000" cy="181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設定を｢タップ」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｢通知｣をタップ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｢クロン｣をタップ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｢通知と許可｣を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2700" marR="0" lvl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55600" algn="l"/>
              </a:tabLst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タップ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0"/>
          <p:cNvSpPr txBox="1"/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【8】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アプリ通知</a:t>
            </a: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ON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の設</a:t>
            </a:r>
            <a:r>
              <a:rPr lang="ja-JP" altLang="en-US" sz="2800" b="1" spc="-15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定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（２）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2514600" y="1993840"/>
            <a:ext cx="1350000" cy="2395160"/>
          </a:xfrm>
          <a:prstGeom prst="rect">
            <a:avLst/>
          </a:prstGeom>
          <a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9" name="Google Shape;629;p10"/>
          <p:cNvGrpSpPr/>
          <p:nvPr/>
        </p:nvGrpSpPr>
        <p:grpSpPr>
          <a:xfrm>
            <a:off x="4091328" y="1997087"/>
            <a:ext cx="1338863" cy="2367472"/>
            <a:chOff x="2947416" y="4725924"/>
            <a:chExt cx="1068705" cy="1889760"/>
          </a:xfrm>
        </p:grpSpPr>
        <p:sp>
          <p:nvSpPr>
            <p:cNvPr id="630" name="Google Shape;630;p10"/>
            <p:cNvSpPr/>
            <p:nvPr/>
          </p:nvSpPr>
          <p:spPr>
            <a:xfrm>
              <a:off x="2951988" y="4730496"/>
              <a:ext cx="1059180" cy="1880615"/>
            </a:xfrm>
            <a:prstGeom prst="rect">
              <a:avLst/>
            </a:prstGeom>
            <a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2947416" y="4725924"/>
              <a:ext cx="1068705" cy="1889760"/>
            </a:xfrm>
            <a:custGeom>
              <a:avLst/>
              <a:gdLst/>
              <a:ahLst/>
              <a:cxnLst/>
              <a:rect l="l" t="t" r="r" b="b"/>
              <a:pathLst>
                <a:path w="1068704" h="1889759" extrusionOk="0">
                  <a:moveTo>
                    <a:pt x="0" y="0"/>
                  </a:moveTo>
                  <a:lnTo>
                    <a:pt x="1068324" y="0"/>
                  </a:lnTo>
                  <a:lnTo>
                    <a:pt x="1068324" y="1889759"/>
                  </a:lnTo>
                  <a:lnTo>
                    <a:pt x="0" y="18897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10"/>
          <p:cNvGrpSpPr/>
          <p:nvPr/>
        </p:nvGrpSpPr>
        <p:grpSpPr>
          <a:xfrm>
            <a:off x="5655911" y="1997031"/>
            <a:ext cx="1338973" cy="2366831"/>
            <a:chOff x="4594860" y="4725924"/>
            <a:chExt cx="1079500" cy="1908175"/>
          </a:xfrm>
        </p:grpSpPr>
        <p:sp>
          <p:nvSpPr>
            <p:cNvPr id="633" name="Google Shape;633;p10"/>
            <p:cNvSpPr/>
            <p:nvPr/>
          </p:nvSpPr>
          <p:spPr>
            <a:xfrm>
              <a:off x="4596384" y="4727449"/>
              <a:ext cx="1072895" cy="1901952"/>
            </a:xfrm>
            <a:prstGeom prst="rect">
              <a:avLst/>
            </a:prstGeom>
            <a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4594860" y="4725924"/>
              <a:ext cx="1079500" cy="1908175"/>
            </a:xfrm>
            <a:custGeom>
              <a:avLst/>
              <a:gdLst/>
              <a:ahLst/>
              <a:cxnLst/>
              <a:rect l="l" t="t" r="r" b="b"/>
              <a:pathLst>
                <a:path w="1079500" h="1908175" extrusionOk="0">
                  <a:moveTo>
                    <a:pt x="0" y="0"/>
                  </a:moveTo>
                  <a:lnTo>
                    <a:pt x="1078992" y="0"/>
                  </a:lnTo>
                  <a:lnTo>
                    <a:pt x="1078992" y="1908048"/>
                  </a:lnTo>
                  <a:lnTo>
                    <a:pt x="0" y="19080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10"/>
          <p:cNvGrpSpPr/>
          <p:nvPr/>
        </p:nvGrpSpPr>
        <p:grpSpPr>
          <a:xfrm>
            <a:off x="7188143" y="1986770"/>
            <a:ext cx="1339169" cy="2304669"/>
            <a:chOff x="6283451" y="4728972"/>
            <a:chExt cx="1099185" cy="1891664"/>
          </a:xfrm>
        </p:grpSpPr>
        <p:sp>
          <p:nvSpPr>
            <p:cNvPr id="636" name="Google Shape;636;p10"/>
            <p:cNvSpPr/>
            <p:nvPr/>
          </p:nvSpPr>
          <p:spPr>
            <a:xfrm>
              <a:off x="6284975" y="4730495"/>
              <a:ext cx="1094231" cy="1886711"/>
            </a:xfrm>
            <a:prstGeom prst="rect">
              <a:avLst/>
            </a:prstGeom>
            <a:blipFill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6283451" y="4728972"/>
              <a:ext cx="1099185" cy="1891664"/>
            </a:xfrm>
            <a:custGeom>
              <a:avLst/>
              <a:gdLst/>
              <a:ahLst/>
              <a:cxnLst/>
              <a:rect l="l" t="t" r="r" b="b"/>
              <a:pathLst>
                <a:path w="1099184" h="1891665" extrusionOk="0">
                  <a:moveTo>
                    <a:pt x="0" y="0"/>
                  </a:moveTo>
                  <a:lnTo>
                    <a:pt x="1098803" y="0"/>
                  </a:lnTo>
                  <a:lnTo>
                    <a:pt x="1098803" y="1891283"/>
                  </a:lnTo>
                  <a:lnTo>
                    <a:pt x="0" y="18912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80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10"/>
          <p:cNvGrpSpPr/>
          <p:nvPr/>
        </p:nvGrpSpPr>
        <p:grpSpPr>
          <a:xfrm>
            <a:off x="3705688" y="2549683"/>
            <a:ext cx="360000" cy="345917"/>
            <a:chOff x="4065688" y="1515815"/>
            <a:chExt cx="360000" cy="345917"/>
          </a:xfrm>
        </p:grpSpPr>
        <p:cxnSp>
          <p:nvCxnSpPr>
            <p:cNvPr id="639" name="Google Shape;639;p10"/>
            <p:cNvCxnSpPr/>
            <p:nvPr/>
          </p:nvCxnSpPr>
          <p:spPr>
            <a:xfrm>
              <a:off x="4065688" y="1688773"/>
              <a:ext cx="357784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" name="Google Shape;640;p10"/>
            <p:cNvCxnSpPr/>
            <p:nvPr/>
          </p:nvCxnSpPr>
          <p:spPr>
            <a:xfrm rot="10800000" flipH="1">
              <a:off x="4246796" y="1682840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1" name="Google Shape;641;p10"/>
            <p:cNvCxnSpPr/>
            <p:nvPr/>
          </p:nvCxnSpPr>
          <p:spPr>
            <a:xfrm>
              <a:off x="4246796" y="1515815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42" name="Google Shape;642;p10"/>
          <p:cNvSpPr/>
          <p:nvPr/>
        </p:nvSpPr>
        <p:spPr>
          <a:xfrm>
            <a:off x="2844133" y="3542219"/>
            <a:ext cx="360000" cy="36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3" name="Google Shape;643;p10"/>
          <p:cNvGrpSpPr/>
          <p:nvPr/>
        </p:nvGrpSpPr>
        <p:grpSpPr>
          <a:xfrm>
            <a:off x="2618300" y="3345509"/>
            <a:ext cx="441147" cy="400110"/>
            <a:chOff x="3486965" y="4812902"/>
            <a:chExt cx="469418" cy="400110"/>
          </a:xfrm>
        </p:grpSpPr>
        <p:sp>
          <p:nvSpPr>
            <p:cNvPr id="644" name="Google Shape;644;p10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3486965" y="4812902"/>
              <a:ext cx="4694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646" name="Google Shape;646;p10"/>
          <p:cNvSpPr/>
          <p:nvPr/>
        </p:nvSpPr>
        <p:spPr>
          <a:xfrm>
            <a:off x="4065688" y="3096174"/>
            <a:ext cx="1296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7" name="Google Shape;647;p10"/>
          <p:cNvGrpSpPr/>
          <p:nvPr/>
        </p:nvGrpSpPr>
        <p:grpSpPr>
          <a:xfrm>
            <a:off x="3853141" y="2899464"/>
            <a:ext cx="441147" cy="400110"/>
            <a:chOff x="3501100" y="4812902"/>
            <a:chExt cx="441147" cy="400110"/>
          </a:xfrm>
        </p:grpSpPr>
        <p:sp>
          <p:nvSpPr>
            <p:cNvPr id="648" name="Google Shape;648;p10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650" name="Google Shape;650;p10"/>
          <p:cNvSpPr/>
          <p:nvPr/>
        </p:nvSpPr>
        <p:spPr>
          <a:xfrm>
            <a:off x="5628040" y="3802280"/>
            <a:ext cx="1296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Google Shape;651;p10"/>
          <p:cNvGrpSpPr/>
          <p:nvPr/>
        </p:nvGrpSpPr>
        <p:grpSpPr>
          <a:xfrm>
            <a:off x="5415493" y="3605570"/>
            <a:ext cx="441147" cy="400110"/>
            <a:chOff x="3501100" y="4812902"/>
            <a:chExt cx="441147" cy="400110"/>
          </a:xfrm>
        </p:grpSpPr>
        <p:sp>
          <p:nvSpPr>
            <p:cNvPr id="652" name="Google Shape;652;p10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654" name="Google Shape;654;p10"/>
          <p:cNvSpPr/>
          <p:nvPr/>
        </p:nvSpPr>
        <p:spPr>
          <a:xfrm>
            <a:off x="7152040" y="2370950"/>
            <a:ext cx="1296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5" name="Google Shape;655;p10"/>
          <p:cNvGrpSpPr/>
          <p:nvPr/>
        </p:nvGrpSpPr>
        <p:grpSpPr>
          <a:xfrm>
            <a:off x="6939493" y="2174240"/>
            <a:ext cx="441147" cy="400110"/>
            <a:chOff x="3501100" y="4812902"/>
            <a:chExt cx="441147" cy="400110"/>
          </a:xfrm>
        </p:grpSpPr>
        <p:sp>
          <p:nvSpPr>
            <p:cNvPr id="656" name="Google Shape;656;p10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658" name="Google Shape;658;p10"/>
          <p:cNvGrpSpPr/>
          <p:nvPr/>
        </p:nvGrpSpPr>
        <p:grpSpPr>
          <a:xfrm>
            <a:off x="5266800" y="2549683"/>
            <a:ext cx="360000" cy="345917"/>
            <a:chOff x="4065688" y="1515815"/>
            <a:chExt cx="360000" cy="345917"/>
          </a:xfrm>
        </p:grpSpPr>
        <p:cxnSp>
          <p:nvCxnSpPr>
            <p:cNvPr id="659" name="Google Shape;659;p10"/>
            <p:cNvCxnSpPr/>
            <p:nvPr/>
          </p:nvCxnSpPr>
          <p:spPr>
            <a:xfrm>
              <a:off x="4065688" y="1688773"/>
              <a:ext cx="357784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0" name="Google Shape;660;p10"/>
            <p:cNvCxnSpPr/>
            <p:nvPr/>
          </p:nvCxnSpPr>
          <p:spPr>
            <a:xfrm rot="10800000" flipH="1">
              <a:off x="4246796" y="1682840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1" name="Google Shape;661;p10"/>
            <p:cNvCxnSpPr/>
            <p:nvPr/>
          </p:nvCxnSpPr>
          <p:spPr>
            <a:xfrm>
              <a:off x="4246796" y="1515815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62" name="Google Shape;662;p10"/>
          <p:cNvGrpSpPr/>
          <p:nvPr/>
        </p:nvGrpSpPr>
        <p:grpSpPr>
          <a:xfrm>
            <a:off x="6808582" y="2549683"/>
            <a:ext cx="360000" cy="345917"/>
            <a:chOff x="4065688" y="1515815"/>
            <a:chExt cx="360000" cy="345917"/>
          </a:xfrm>
        </p:grpSpPr>
        <p:cxnSp>
          <p:nvCxnSpPr>
            <p:cNvPr id="663" name="Google Shape;663;p10"/>
            <p:cNvCxnSpPr/>
            <p:nvPr/>
          </p:nvCxnSpPr>
          <p:spPr>
            <a:xfrm>
              <a:off x="4065688" y="1688773"/>
              <a:ext cx="357784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4" name="Google Shape;664;p10"/>
            <p:cNvCxnSpPr/>
            <p:nvPr/>
          </p:nvCxnSpPr>
          <p:spPr>
            <a:xfrm rot="10800000" flipH="1">
              <a:off x="4246796" y="1682840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5" name="Google Shape;665;p10"/>
            <p:cNvCxnSpPr/>
            <p:nvPr/>
          </p:nvCxnSpPr>
          <p:spPr>
            <a:xfrm>
              <a:off x="4246796" y="1515815"/>
              <a:ext cx="178892" cy="17889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4168245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3DFA3FE-7C5A-CC45-AF30-F34247A69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41" y="2363206"/>
            <a:ext cx="1698229" cy="33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02AA0F-BF53-134D-B58D-AEB45FE1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91" y="2372260"/>
            <a:ext cx="1688999" cy="33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B94BB6-810B-A243-A25B-4FD7BA25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58" y="2362398"/>
            <a:ext cx="1638649" cy="32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" name="Google Shape;396;p11"/>
          <p:cNvSpPr txBox="1">
            <a:spLocks noGrp="1"/>
          </p:cNvSpPr>
          <p:nvPr>
            <p:ph type="subTitle" idx="4294967295"/>
          </p:nvPr>
        </p:nvSpPr>
        <p:spPr>
          <a:xfrm>
            <a:off x="505968" y="1396358"/>
            <a:ext cx="8280000" cy="36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医療機関から返事が返ってきたら再開しましょう</a:t>
            </a:r>
            <a:endParaRPr sz="18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7" name="Google Shape;397;p11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【9】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アプリを再開して診療日の予約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"/>
          <p:cNvSpPr txBox="1"/>
          <p:nvPr/>
        </p:nvSpPr>
        <p:spPr>
          <a:xfrm>
            <a:off x="2799600" y="1983939"/>
            <a:ext cx="1224086" cy="22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診療の予約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6" name="Google Shape;406;p11"/>
          <p:cNvSpPr txBox="1"/>
          <p:nvPr/>
        </p:nvSpPr>
        <p:spPr>
          <a:xfrm>
            <a:off x="4857000" y="1983939"/>
            <a:ext cx="1451643" cy="22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予約内容の設定</a:t>
            </a:r>
            <a:endParaRPr sz="1400" b="1" i="0" u="none" strike="noStrike" cap="none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7" name="Google Shape;407;p11"/>
          <p:cNvSpPr txBox="1"/>
          <p:nvPr/>
        </p:nvSpPr>
        <p:spPr>
          <a:xfrm>
            <a:off x="6926684" y="1983939"/>
            <a:ext cx="1620391" cy="22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診療日の設定</a:t>
            </a:r>
            <a:endParaRPr sz="1400" b="1" i="0" u="none" strike="noStrike" cap="none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9" name="Google Shape;409;p11"/>
          <p:cNvSpPr txBox="1"/>
          <p:nvPr/>
        </p:nvSpPr>
        <p:spPr>
          <a:xfrm>
            <a:off x="304800" y="1905000"/>
            <a:ext cx="2520000" cy="210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｢診療に進む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55600" algn="l"/>
              </a:tabLst>
            </a:pP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｢変更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希望日と時間を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選択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｢決定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1"/>
          <p:cNvSpPr/>
          <p:nvPr/>
        </p:nvSpPr>
        <p:spPr>
          <a:xfrm>
            <a:off x="3157861" y="5051495"/>
            <a:ext cx="612000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1"/>
          <p:cNvGrpSpPr/>
          <p:nvPr/>
        </p:nvGrpSpPr>
        <p:grpSpPr>
          <a:xfrm>
            <a:off x="2946400" y="4872113"/>
            <a:ext cx="441147" cy="400110"/>
            <a:chOff x="3501100" y="4812902"/>
            <a:chExt cx="441147" cy="400110"/>
          </a:xfrm>
        </p:grpSpPr>
        <p:sp>
          <p:nvSpPr>
            <p:cNvPr id="412" name="Google Shape;412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414" name="Google Shape;414;p11"/>
          <p:cNvGrpSpPr/>
          <p:nvPr/>
        </p:nvGrpSpPr>
        <p:grpSpPr>
          <a:xfrm>
            <a:off x="4315109" y="3851132"/>
            <a:ext cx="327273" cy="314468"/>
            <a:chOff x="2743754" y="4622188"/>
            <a:chExt cx="720000" cy="691832"/>
          </a:xfrm>
        </p:grpSpPr>
        <p:cxnSp>
          <p:nvCxnSpPr>
            <p:cNvPr id="415" name="Google Shape;415;p11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6" name="Google Shape;416;p11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7" name="Google Shape;417;p11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18" name="Google Shape;418;p11"/>
          <p:cNvSpPr/>
          <p:nvPr/>
        </p:nvSpPr>
        <p:spPr>
          <a:xfrm>
            <a:off x="5828256" y="3498700"/>
            <a:ext cx="504000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9" name="Google Shape;419;p11"/>
          <p:cNvGrpSpPr/>
          <p:nvPr/>
        </p:nvGrpSpPr>
        <p:grpSpPr>
          <a:xfrm>
            <a:off x="5638800" y="3310013"/>
            <a:ext cx="441147" cy="400110"/>
            <a:chOff x="3501100" y="4812902"/>
            <a:chExt cx="441147" cy="400110"/>
          </a:xfrm>
        </p:grpSpPr>
        <p:sp>
          <p:nvSpPr>
            <p:cNvPr id="420" name="Google Shape;420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422" name="Google Shape;422;p11"/>
          <p:cNvSpPr/>
          <p:nvPr/>
        </p:nvSpPr>
        <p:spPr>
          <a:xfrm>
            <a:off x="7023932" y="3210910"/>
            <a:ext cx="1332000" cy="1044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423;p11"/>
          <p:cNvGrpSpPr/>
          <p:nvPr/>
        </p:nvGrpSpPr>
        <p:grpSpPr>
          <a:xfrm>
            <a:off x="6803544" y="3022600"/>
            <a:ext cx="441147" cy="400110"/>
            <a:chOff x="3501100" y="4812902"/>
            <a:chExt cx="441147" cy="400110"/>
          </a:xfrm>
        </p:grpSpPr>
        <p:sp>
          <p:nvSpPr>
            <p:cNvPr id="424" name="Google Shape;424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426" name="Google Shape;426;p11"/>
          <p:cNvGrpSpPr/>
          <p:nvPr/>
        </p:nvGrpSpPr>
        <p:grpSpPr>
          <a:xfrm>
            <a:off x="6454527" y="3851132"/>
            <a:ext cx="327273" cy="314468"/>
            <a:chOff x="2743754" y="4622188"/>
            <a:chExt cx="720000" cy="691832"/>
          </a:xfrm>
        </p:grpSpPr>
        <p:cxnSp>
          <p:nvCxnSpPr>
            <p:cNvPr id="427" name="Google Shape;427;p11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11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11"/>
          <p:cNvSpPr/>
          <p:nvPr/>
        </p:nvSpPr>
        <p:spPr>
          <a:xfrm>
            <a:off x="7029975" y="4353081"/>
            <a:ext cx="1332000" cy="66090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6989354" y="5152234"/>
            <a:ext cx="1440000" cy="2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761798" y="4988947"/>
            <a:ext cx="441147" cy="400110"/>
            <a:chOff x="3501100" y="4812902"/>
            <a:chExt cx="441147" cy="400110"/>
          </a:xfrm>
        </p:grpSpPr>
        <p:sp>
          <p:nvSpPr>
            <p:cNvPr id="433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24430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>
            <a:spLocks noGrp="1"/>
          </p:cNvSpPr>
          <p:nvPr>
            <p:ph type="ctrTitle" idx="4294967295"/>
          </p:nvPr>
        </p:nvSpPr>
        <p:spPr>
          <a:xfrm>
            <a:off x="1630900" y="3192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【1】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curonのインストール</a:t>
            </a:r>
            <a:endParaRPr sz="28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562212" y="1371600"/>
            <a:ext cx="7920000" cy="10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4344" lvl="0" indent="36381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Androidの場合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60" marR="4344" lvl="0" indent="36381" algn="just">
              <a:lnSpc>
                <a:spcPct val="125000"/>
              </a:lnSpc>
              <a:spcBef>
                <a:spcPts val="85"/>
              </a:spcBef>
              <a:buClr>
                <a:srgbClr val="000000"/>
              </a:buClr>
              <a:buSzPts val="1800"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｢Playストア</a:t>
            </a:r>
            <a:r>
              <a:rPr lang="ja-JP" altLang="ja-JP" sz="1800" b="1" spc="-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で｢クロン</a:t>
            </a:r>
            <a:r>
              <a:rPr lang="ja-JP" altLang="ja-JP" sz="1800" b="1" spc="-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と検索してアプリを見つけてインストール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36381" algn="just">
              <a:lnSpc>
                <a:spcPct val="125000"/>
              </a:lnSpc>
              <a:spcBef>
                <a:spcPts val="85"/>
              </a:spcBef>
              <a:buClr>
                <a:srgbClr val="000000"/>
              </a:buClr>
              <a:buSzPts val="1800"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して下さい。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609599" y="4852439"/>
            <a:ext cx="7920000" cy="13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4344" lvl="0">
              <a:lnSpc>
                <a:spcPct val="125000"/>
              </a:lnSpc>
              <a:buSzPts val="1800"/>
            </a:pPr>
            <a:r>
              <a:rPr lang="en-US" altLang="ja-JP" sz="1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iPhone</a:t>
            </a:r>
            <a:r>
              <a:rPr 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の場合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60" marR="4344" lvl="0">
              <a:lnSpc>
                <a:spcPct val="125000"/>
              </a:lnSpc>
              <a:buClr>
                <a:srgbClr val="000000"/>
              </a:buClr>
              <a:buSzPts val="1800"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同様</a:t>
            </a:r>
            <a:r>
              <a:rPr lang="ja-JP" sz="1800" b="1" i="0" u="none" strike="noStrike" cap="none" spc="-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に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「Apple Store</a:t>
            </a:r>
            <a:r>
              <a:rPr lang="ja-JP" sz="1800" b="1" i="0" u="none" strike="noStrike" cap="none" spc="-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から｢クロン</a:t>
            </a:r>
            <a:r>
              <a:rPr lang="ja-JP" altLang="ja-JP" sz="1800" b="1" spc="-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」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と検索してアプリを見つけて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59" marR="4343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インストールしてください。OS 12.0以上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の 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iPhone、iPad、およびiPod touchに対応しています。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Google Shape;48;p2"/>
          <p:cNvGraphicFramePr/>
          <p:nvPr>
            <p:extLst>
              <p:ext uri="{D42A27DB-BD31-4B8C-83A1-F6EECF244321}">
                <p14:modId xmlns:p14="http://schemas.microsoft.com/office/powerpoint/2010/main" val="736460299"/>
              </p:ext>
            </p:extLst>
          </p:nvPr>
        </p:nvGraphicFramePr>
        <p:xfrm>
          <a:off x="609598" y="2510398"/>
          <a:ext cx="7730025" cy="1992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1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475">
                <a:tc>
                  <a:txBody>
                    <a:bodyPr/>
                    <a:lstStyle/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b="0" i="0" u="none" strike="noStrike" cap="none">
                          <a:latin typeface="Meiryo"/>
                          <a:ea typeface="Meiryo"/>
                          <a:cs typeface="Meiryo"/>
                          <a:sym typeface="Meiryo"/>
                        </a:rPr>
                        <a:t>アイコン</a:t>
                      </a:r>
                      <a:endParaRPr sz="1200" b="0" i="0"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0" marR="0" marT="4397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566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b="0" i="0" u="none" strike="noStrike" cap="none" dirty="0">
                          <a:latin typeface="Meiryo" charset="-128"/>
                          <a:ea typeface="Meiryo" charset="-128"/>
                          <a:cs typeface="Meiryo" charset="-128"/>
                          <a:sym typeface="Meiryo"/>
                        </a:rPr>
                        <a:t>概要</a:t>
                      </a:r>
                      <a:endParaRPr sz="1200" b="0" i="0" u="none" strike="noStrike" cap="none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4397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08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b="0" i="0" u="none" strike="noStrike" cap="none">
                          <a:latin typeface="Meiryo"/>
                          <a:ea typeface="Meiryo"/>
                          <a:cs typeface="Meiryo"/>
                          <a:sym typeface="Meiryo"/>
                        </a:rPr>
                        <a:t>アプリ</a:t>
                      </a:r>
                      <a:endParaRPr sz="1200" b="0" i="0"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0" marR="0" marT="4397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 dirty="0">
                        <a:latin typeface="Meiryo" charset="-128"/>
                        <a:ea typeface="Meiryo" charset="-128"/>
                        <a:cs typeface="Meiryo" charset="-128"/>
                        <a:sym typeface="Meiryo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200" b="1" i="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Meiryo" charset="-128"/>
                          <a:ea typeface="Meiryo" charset="-128"/>
                          <a:cs typeface="Meiryo" charset="-128"/>
                          <a:sym typeface="Roboto"/>
                        </a:rPr>
                        <a:t>クロンでできること</a:t>
                      </a:r>
                      <a:endParaRPr sz="1200" b="1" i="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Meiryo" charset="-128"/>
                        <a:ea typeface="Meiryo" charset="-128"/>
                        <a:cs typeface="Meiryo" charset="-128"/>
                        <a:sym typeface="Roboto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200" b="0" i="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Meiryo" charset="-128"/>
                          <a:ea typeface="Meiryo" charset="-128"/>
                          <a:cs typeface="Meiryo" charset="-128"/>
                          <a:sym typeface="Roboto"/>
                        </a:rPr>
                        <a:t>クロンは医療機関での診察を</a:t>
                      </a:r>
                      <a:endParaRPr lang="en-US" altLang="ja-JP" sz="1200" b="0" i="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Meiryo" charset="-128"/>
                        <a:ea typeface="Meiryo" charset="-128"/>
                        <a:cs typeface="Meiryo" charset="-128"/>
                        <a:sym typeface="Roboto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200" b="0" i="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Meiryo" charset="-128"/>
                          <a:ea typeface="Meiryo" charset="-128"/>
                          <a:cs typeface="Meiryo" charset="-128"/>
                          <a:sym typeface="Roboto"/>
                        </a:rPr>
                        <a:t>スマホで受けられるアプリです</a:t>
                      </a:r>
                      <a:endParaRPr sz="1200" b="0" i="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Meiryo" charset="-128"/>
                        <a:ea typeface="Meiryo" charset="-128"/>
                        <a:cs typeface="Meiryo" charset="-128"/>
                        <a:sym typeface="Roboto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200" b="0" i="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Meiryo" charset="-128"/>
                          <a:ea typeface="Meiryo" charset="-128"/>
                          <a:cs typeface="Meiryo" charset="-128"/>
                          <a:sym typeface="Roboto"/>
                        </a:rPr>
                        <a:t>・いつもの先生の診察を通院せずに受けられる</a:t>
                      </a:r>
                      <a:endParaRPr sz="1200" b="0" i="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Meiryo" charset="-128"/>
                        <a:ea typeface="Meiryo" charset="-128"/>
                        <a:cs typeface="Meiryo" charset="-128"/>
                        <a:sym typeface="Roboto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1200" b="0" i="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Meiryo" charset="-128"/>
                          <a:ea typeface="Meiryo" charset="-128"/>
                          <a:cs typeface="Meiryo" charset="-128"/>
                          <a:sym typeface="Roboto"/>
                        </a:rPr>
                        <a:t>・スケジュール通りにスムーズに診察してもらえる</a:t>
                      </a:r>
                      <a:endParaRPr sz="1200" b="0" i="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Meiryo" charset="-128"/>
                        <a:ea typeface="Meiryo" charset="-128"/>
                        <a:cs typeface="Meiryo" charset="-128"/>
                        <a:sym typeface="Roboto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eiryo"/>
                        <a:buNone/>
                      </a:pPr>
                      <a:r>
                        <a:rPr lang="ja-JP" sz="1200" b="0" i="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Meiryo" charset="-128"/>
                          <a:ea typeface="Meiryo" charset="-128"/>
                          <a:cs typeface="Meiryo" charset="-128"/>
                          <a:sym typeface="Roboto"/>
                        </a:rPr>
                        <a:t>・処方せんや薬も自宅に届けてもらえる</a:t>
                      </a: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  <a:sym typeface="Meiryo"/>
                      </a:endParaRPr>
                    </a:p>
                  </a:txBody>
                  <a:tcPr marL="0" marR="0" marT="304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i="0" u="none" strike="noStrike" cap="none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b="0" i="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Micin, Inc.</a:t>
                      </a:r>
                      <a:endParaRPr sz="1200" b="0" i="0" u="none" strike="noStrike" cap="none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dirty="0">
                          <a:latin typeface="Meiryo"/>
                          <a:ea typeface="Meiryo"/>
                          <a:cs typeface="Meiryo"/>
                          <a:sym typeface="Meiryo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        </a:ext>
                          </a:extLst>
                        </a:rPr>
                        <a:t>Android　OS 9.0以上</a:t>
                      </a:r>
                      <a:endParaRPr sz="1200" b="0" i="0" u="none" strike="noStrike" cap="none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67945" marR="0" lvl="0" indent="0" algn="just" rtl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eiryo"/>
                        <a:buNone/>
                      </a:pPr>
                      <a:r>
                        <a:rPr lang="ja-JP" sz="1200" b="0" i="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インストール費は</a:t>
                      </a:r>
                      <a:endParaRPr sz="1200" b="0" i="0" u="none" strike="noStrike" cap="none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67945" marR="0" lvl="0" indent="0" algn="just" rtl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eiryo"/>
                        <a:buNone/>
                      </a:pPr>
                      <a:r>
                        <a:rPr lang="ja-JP" sz="1200" b="0" i="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無料ですが</a:t>
                      </a:r>
                      <a:endParaRPr sz="1200" b="0" i="0" u="none" strike="noStrike" cap="none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67945" marR="0" lvl="0" indent="0" algn="just" rtl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eiryo"/>
                        <a:buNone/>
                      </a:pPr>
                      <a:r>
                        <a:rPr lang="ja-JP" sz="1200" b="0" i="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利用料330円／回が</a:t>
                      </a:r>
                      <a:endParaRPr sz="1200" b="0" i="0" u="none" strike="noStrike" cap="none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67945" marR="0" lvl="0" indent="0" algn="just" rtl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eiryo"/>
                        <a:buNone/>
                      </a:pPr>
                      <a:r>
                        <a:rPr lang="ja-JP" sz="1200" b="0" i="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必要</a:t>
                      </a:r>
                      <a:endParaRPr sz="1200" b="0" i="0" u="none" strike="noStrike" cap="none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0" marR="0" marT="27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Google Shape;50;p2"/>
          <p:cNvSpPr/>
          <p:nvPr/>
        </p:nvSpPr>
        <p:spPr>
          <a:xfrm>
            <a:off x="986946" y="3147579"/>
            <a:ext cx="952800" cy="90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9"/>
              <a:buFont typeface="Arial"/>
              <a:buNone/>
            </a:pPr>
            <a:endParaRPr sz="153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1800978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56B5B6A8-2B42-6544-B7D3-0F2F0E8BC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370" y="2004120"/>
            <a:ext cx="175847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【10】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支払い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方法の選択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2971800" y="1447807"/>
            <a:ext cx="1836000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支払い方法を指定する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9" name="Google Shape;529;p14"/>
          <p:cNvSpPr txBox="1"/>
          <p:nvPr/>
        </p:nvSpPr>
        <p:spPr>
          <a:xfrm>
            <a:off x="6076067" y="1447807"/>
            <a:ext cx="2016000" cy="4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あらかじめ登録していた</a:t>
            </a:r>
            <a:endParaRPr lang="en-US" altLang="ja-JP"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カードを選択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905000"/>
            <a:ext cx="2520000" cy="160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支払い方法の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1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選択する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登録しておいた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クレジットカードを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選択」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4067857" y="3148079"/>
            <a:ext cx="607911" cy="4159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14"/>
          <p:cNvGrpSpPr/>
          <p:nvPr/>
        </p:nvGrpSpPr>
        <p:grpSpPr>
          <a:xfrm>
            <a:off x="3834958" y="2975728"/>
            <a:ext cx="441147" cy="400110"/>
            <a:chOff x="3501100" y="4812902"/>
            <a:chExt cx="441147" cy="400110"/>
          </a:xfrm>
        </p:grpSpPr>
        <p:sp>
          <p:nvSpPr>
            <p:cNvPr id="534" name="Google Shape;534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F68C41B-3755-ED4E-86A5-AFCF4DECF3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5031" y="2007219"/>
            <a:ext cx="173285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6990882" y="2339749"/>
            <a:ext cx="915023" cy="47686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6774253" y="2173992"/>
            <a:ext cx="441147" cy="400110"/>
            <a:chOff x="3501100" y="4812902"/>
            <a:chExt cx="441147" cy="400110"/>
          </a:xfrm>
        </p:grpSpPr>
        <p:sp>
          <p:nvSpPr>
            <p:cNvPr id="35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5085716" y="3080390"/>
            <a:ext cx="720000" cy="691832"/>
            <a:chOff x="2743754" y="4622188"/>
            <a:chExt cx="720000" cy="691832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383357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手紙&#10;&#10;自動的に生成された説明">
            <a:extLst>
              <a:ext uri="{FF2B5EF4-FFF2-40B4-BE49-F238E27FC236}">
                <a16:creationId xmlns:a16="http://schemas.microsoft.com/office/drawing/2014/main" id="{54EFDD84-FBF1-DE4F-857B-CBA2D25A6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097" y="2007219"/>
            <a:ext cx="181236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4C60CA1-ACAD-D54A-8FFF-80B52E1E4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374" y="2004120"/>
            <a:ext cx="1758477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【11】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保険証のアップロード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4"/>
          <p:cNvSpPr txBox="1"/>
          <p:nvPr/>
        </p:nvSpPr>
        <p:spPr>
          <a:xfrm>
            <a:off x="2964985" y="1434572"/>
            <a:ext cx="1980000" cy="4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保険証を</a:t>
            </a:r>
            <a:endParaRPr lang="en-US" altLang="ja-JP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アップロードする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422400"/>
            <a:ext cx="2520000" cy="37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あらかじめ保険証を</a:t>
            </a:r>
            <a:endParaRPr lang="en-US" altLang="ja-JP" sz="18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ご準備ください。</a:t>
            </a:r>
            <a:endParaRPr lang="en-US" altLang="ja-JP" sz="18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endParaRPr lang="en-US" altLang="ja-JP" sz="18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画像をアップ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ロード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新しく撮影する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カメラのアプリが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起動するので、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保険証を枠内に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納めて撮影して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ください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3439671" y="4180806"/>
            <a:ext cx="864390" cy="4159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14"/>
          <p:cNvGrpSpPr/>
          <p:nvPr/>
        </p:nvGrpSpPr>
        <p:grpSpPr>
          <a:xfrm>
            <a:off x="3206463" y="3986151"/>
            <a:ext cx="441147" cy="400110"/>
            <a:chOff x="3501100" y="4812902"/>
            <a:chExt cx="441147" cy="400110"/>
          </a:xfrm>
        </p:grpSpPr>
        <p:sp>
          <p:nvSpPr>
            <p:cNvPr id="534" name="Google Shape;534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3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5324704" y="3672010"/>
            <a:ext cx="915023" cy="30959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5096923" y="3485809"/>
            <a:ext cx="441147" cy="400110"/>
            <a:chOff x="3501100" y="4812902"/>
            <a:chExt cx="441147" cy="400110"/>
          </a:xfrm>
        </p:grpSpPr>
        <p:sp>
          <p:nvSpPr>
            <p:cNvPr id="35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26" name="Google Shape;528;p14">
            <a:extLst>
              <a:ext uri="{FF2B5EF4-FFF2-40B4-BE49-F238E27FC236}">
                <a16:creationId xmlns:a16="http://schemas.microsoft.com/office/drawing/2014/main" id="{9DBC5125-1F94-F747-B89E-CD92ABB94BFC}"/>
              </a:ext>
            </a:extLst>
          </p:cNvPr>
          <p:cNvSpPr txBox="1"/>
          <p:nvPr/>
        </p:nvSpPr>
        <p:spPr>
          <a:xfrm>
            <a:off x="5303816" y="1445104"/>
            <a:ext cx="194588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新しく撮影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28" name="Google Shape;544;p14">
            <a:extLst>
              <a:ext uri="{FF2B5EF4-FFF2-40B4-BE49-F238E27FC236}">
                <a16:creationId xmlns:a16="http://schemas.microsoft.com/office/drawing/2014/main" id="{4031CE72-6FD8-544F-8B0D-34B9BD86B388}"/>
              </a:ext>
            </a:extLst>
          </p:cNvPr>
          <p:cNvGrpSpPr/>
          <p:nvPr/>
        </p:nvGrpSpPr>
        <p:grpSpPr>
          <a:xfrm>
            <a:off x="4847063" y="3269476"/>
            <a:ext cx="327273" cy="314468"/>
            <a:chOff x="2743754" y="4622188"/>
            <a:chExt cx="720000" cy="691832"/>
          </a:xfrm>
        </p:grpSpPr>
        <p:cxnSp>
          <p:nvCxnSpPr>
            <p:cNvPr id="29" name="Google Shape;545;p14">
              <a:extLst>
                <a:ext uri="{FF2B5EF4-FFF2-40B4-BE49-F238E27FC236}">
                  <a16:creationId xmlns:a16="http://schemas.microsoft.com/office/drawing/2014/main" id="{DBF9378A-6950-A749-946D-51DD3328518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546;p14">
              <a:extLst>
                <a:ext uri="{FF2B5EF4-FFF2-40B4-BE49-F238E27FC236}">
                  <a16:creationId xmlns:a16="http://schemas.microsoft.com/office/drawing/2014/main" id="{2D82AD06-8294-BE4D-B4AA-07039E082BBC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547;p14">
              <a:extLst>
                <a:ext uri="{FF2B5EF4-FFF2-40B4-BE49-F238E27FC236}">
                  <a16:creationId xmlns:a16="http://schemas.microsoft.com/office/drawing/2014/main" id="{BCA03978-F1EB-5D48-89BB-07B5F76DF266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" name="Google Shape;544;p14">
            <a:extLst>
              <a:ext uri="{FF2B5EF4-FFF2-40B4-BE49-F238E27FC236}">
                <a16:creationId xmlns:a16="http://schemas.microsoft.com/office/drawing/2014/main" id="{C0AC6EE3-6D57-464A-8465-3B11CB2E49FE}"/>
              </a:ext>
            </a:extLst>
          </p:cNvPr>
          <p:cNvGrpSpPr/>
          <p:nvPr/>
        </p:nvGrpSpPr>
        <p:grpSpPr>
          <a:xfrm>
            <a:off x="7187581" y="3269476"/>
            <a:ext cx="327273" cy="314468"/>
            <a:chOff x="2743754" y="4622188"/>
            <a:chExt cx="720000" cy="691832"/>
          </a:xfrm>
        </p:grpSpPr>
        <p:cxnSp>
          <p:nvCxnSpPr>
            <p:cNvPr id="37" name="Google Shape;545;p14">
              <a:extLst>
                <a:ext uri="{FF2B5EF4-FFF2-40B4-BE49-F238E27FC236}">
                  <a16:creationId xmlns:a16="http://schemas.microsoft.com/office/drawing/2014/main" id="{EAEB5B78-B024-B54E-9291-956C3013B8C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546;p14">
              <a:extLst>
                <a:ext uri="{FF2B5EF4-FFF2-40B4-BE49-F238E27FC236}">
                  <a16:creationId xmlns:a16="http://schemas.microsoft.com/office/drawing/2014/main" id="{670E7501-A9FD-DF41-A692-4211F070096D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547;p14">
              <a:extLst>
                <a:ext uri="{FF2B5EF4-FFF2-40B4-BE49-F238E27FC236}">
                  <a16:creationId xmlns:a16="http://schemas.microsoft.com/office/drawing/2014/main" id="{62DB46F7-C2C6-E547-84FE-B7B62487E2B0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DE0712-85FD-1A4A-8F29-91491D1EB3B9}"/>
              </a:ext>
            </a:extLst>
          </p:cNvPr>
          <p:cNvSpPr/>
          <p:nvPr/>
        </p:nvSpPr>
        <p:spPr>
          <a:xfrm>
            <a:off x="7503097" y="3113109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保険証を</a:t>
            </a:r>
            <a:endParaRPr lang="en-US" altLang="ja-JP"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枠内に納めて</a:t>
            </a:r>
            <a:endParaRPr lang="en-US" altLang="ja-JP"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r>
              <a:rPr lang="ja-JP" altLang="en-US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撮影</a:t>
            </a:r>
            <a:endParaRPr lang="ja-JP" altLang="en-US" sz="140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426335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【12】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薬局の選択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422400"/>
            <a:ext cx="2340000" cy="464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薬局でお薬を</a:t>
            </a:r>
            <a:endParaRPr lang="en-US" altLang="ja-JP" sz="14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受け取る場合、</a:t>
            </a:r>
            <a:endParaRPr lang="en-US" altLang="ja-JP" sz="14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一部の薬局には</a:t>
            </a:r>
            <a:endParaRPr lang="en-US" altLang="ja-JP" sz="14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処方箋を医療機関から</a:t>
            </a:r>
            <a:endParaRPr lang="en-US" altLang="ja-JP" sz="14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直接</a:t>
            </a:r>
            <a:r>
              <a:rPr lang="en-US" altLang="ja-JP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FAX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して</a:t>
            </a:r>
            <a:endParaRPr lang="en-US" altLang="ja-JP" sz="14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いただけます。</a:t>
            </a:r>
            <a:endParaRPr lang="en-US" altLang="ja-JP" sz="14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ご希望の薬局を</a:t>
            </a:r>
            <a:endParaRPr lang="en-US" altLang="ja-JP" sz="1400" b="1" i="0" u="none" strike="noStrike" cap="none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i="0" u="none" strike="noStrike" cap="none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選択できます。</a:t>
            </a:r>
            <a:endParaRPr lang="en-US" altLang="ja-JP"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薬局を選択で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選択する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タップ。</a:t>
            </a:r>
            <a:endParaRPr lang="en-US" altLang="ja-JP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または選択</a:t>
            </a:r>
            <a:endParaRPr lang="en-US" altLang="ja-JP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しないにチェック</a:t>
            </a:r>
            <a:endParaRPr lang="en-US" altLang="ja-JP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ご希望の薬局を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選択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この薬局を選択」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2568390" y="2005361"/>
            <a:ext cx="1596790" cy="3600000"/>
            <a:chOff x="2568390" y="2005361"/>
            <a:chExt cx="1596790" cy="3600000"/>
          </a:xfrm>
        </p:grpSpPr>
        <p:pic>
          <p:nvPicPr>
            <p:cNvPr id="3" name="図 2" descr="グラフィカル ユーザー インターフェイス, テキスト, アプリケーション, チャットまたはテキスト メッセージ, メール&#10;&#10;自動的に生成された説明">
              <a:extLst>
                <a:ext uri="{FF2B5EF4-FFF2-40B4-BE49-F238E27FC236}">
                  <a16:creationId xmlns:a16="http://schemas.microsoft.com/office/drawing/2014/main" id="{3F99A25E-C460-1F4B-8544-CD7624F39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8390" y="2005361"/>
              <a:ext cx="159679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0" name="Google Shape;195;p3">
              <a:extLst>
                <a:ext uri="{FF2B5EF4-FFF2-40B4-BE49-F238E27FC236}">
                  <a16:creationId xmlns:a16="http://schemas.microsoft.com/office/drawing/2014/main" id="{A29F5D69-69F5-8140-A72C-5F5585C7BF36}"/>
                </a:ext>
              </a:extLst>
            </p:cNvPr>
            <p:cNvSpPr/>
            <p:nvPr/>
          </p:nvSpPr>
          <p:spPr>
            <a:xfrm>
              <a:off x="2735118" y="3146839"/>
              <a:ext cx="1212104" cy="290946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5;p3">
              <a:extLst>
                <a:ext uri="{FF2B5EF4-FFF2-40B4-BE49-F238E27FC236}">
                  <a16:creationId xmlns:a16="http://schemas.microsoft.com/office/drawing/2014/main" id="{7F7A0085-B0F9-D249-878C-700A58B5B9E2}"/>
                </a:ext>
              </a:extLst>
            </p:cNvPr>
            <p:cNvSpPr/>
            <p:nvPr/>
          </p:nvSpPr>
          <p:spPr>
            <a:xfrm>
              <a:off x="2735118" y="2930235"/>
              <a:ext cx="1222122" cy="180110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図形グループ 1"/>
          <p:cNvGrpSpPr/>
          <p:nvPr/>
        </p:nvGrpSpPr>
        <p:grpSpPr>
          <a:xfrm>
            <a:off x="4657010" y="2012176"/>
            <a:ext cx="1782520" cy="3600000"/>
            <a:chOff x="4657010" y="2012176"/>
            <a:chExt cx="1782520" cy="3600000"/>
          </a:xfrm>
        </p:grpSpPr>
        <p:pic>
          <p:nvPicPr>
            <p:cNvPr id="6" name="図 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2CD1E536-855B-834F-9312-29AC92871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7010" y="2012176"/>
              <a:ext cx="178252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2" name="Google Shape;195;p3">
              <a:extLst>
                <a:ext uri="{FF2B5EF4-FFF2-40B4-BE49-F238E27FC236}">
                  <a16:creationId xmlns:a16="http://schemas.microsoft.com/office/drawing/2014/main" id="{295E89F2-7F10-1247-97A5-D95C2B82EE9B}"/>
                </a:ext>
              </a:extLst>
            </p:cNvPr>
            <p:cNvSpPr/>
            <p:nvPr/>
          </p:nvSpPr>
          <p:spPr>
            <a:xfrm>
              <a:off x="5017740" y="2884547"/>
              <a:ext cx="1371938" cy="17956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5;p3">
              <a:extLst>
                <a:ext uri="{FF2B5EF4-FFF2-40B4-BE49-F238E27FC236}">
                  <a16:creationId xmlns:a16="http://schemas.microsoft.com/office/drawing/2014/main" id="{9C015AAB-E794-1B44-99FE-F494D2267C6B}"/>
                </a:ext>
              </a:extLst>
            </p:cNvPr>
            <p:cNvSpPr/>
            <p:nvPr/>
          </p:nvSpPr>
          <p:spPr>
            <a:xfrm>
              <a:off x="5056600" y="3324851"/>
              <a:ext cx="1371938" cy="17956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5;p3">
              <a:extLst>
                <a:ext uri="{FF2B5EF4-FFF2-40B4-BE49-F238E27FC236}">
                  <a16:creationId xmlns:a16="http://schemas.microsoft.com/office/drawing/2014/main" id="{734E299C-CE9B-B446-98F4-FCEAAB72C3F3}"/>
                </a:ext>
              </a:extLst>
            </p:cNvPr>
            <p:cNvSpPr/>
            <p:nvPr/>
          </p:nvSpPr>
          <p:spPr>
            <a:xfrm>
              <a:off x="5009291" y="3651278"/>
              <a:ext cx="1371938" cy="23430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5;p3">
              <a:extLst>
                <a:ext uri="{FF2B5EF4-FFF2-40B4-BE49-F238E27FC236}">
                  <a16:creationId xmlns:a16="http://schemas.microsoft.com/office/drawing/2014/main" id="{0A03AC96-F387-9942-ABAB-2CA9F658E7C3}"/>
                </a:ext>
              </a:extLst>
            </p:cNvPr>
            <p:cNvSpPr/>
            <p:nvPr/>
          </p:nvSpPr>
          <p:spPr>
            <a:xfrm>
              <a:off x="5028892" y="4041697"/>
              <a:ext cx="1371938" cy="232150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5;p3">
              <a:extLst>
                <a:ext uri="{FF2B5EF4-FFF2-40B4-BE49-F238E27FC236}">
                  <a16:creationId xmlns:a16="http://schemas.microsoft.com/office/drawing/2014/main" id="{BDE576B0-7CCE-8A4F-B934-AF0D2CAE1EC2}"/>
                </a:ext>
              </a:extLst>
            </p:cNvPr>
            <p:cNvSpPr/>
            <p:nvPr/>
          </p:nvSpPr>
          <p:spPr>
            <a:xfrm>
              <a:off x="5045449" y="4465444"/>
              <a:ext cx="1371938" cy="251410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5;p3">
              <a:extLst>
                <a:ext uri="{FF2B5EF4-FFF2-40B4-BE49-F238E27FC236}">
                  <a16:creationId xmlns:a16="http://schemas.microsoft.com/office/drawing/2014/main" id="{1E095CB2-725E-7D45-BC69-E52258B665F0}"/>
                </a:ext>
              </a:extLst>
            </p:cNvPr>
            <p:cNvSpPr/>
            <p:nvPr/>
          </p:nvSpPr>
          <p:spPr>
            <a:xfrm>
              <a:off x="5059304" y="4879940"/>
              <a:ext cx="1371938" cy="243426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5;p3">
              <a:extLst>
                <a:ext uri="{FF2B5EF4-FFF2-40B4-BE49-F238E27FC236}">
                  <a16:creationId xmlns:a16="http://schemas.microsoft.com/office/drawing/2014/main" id="{68D36E8C-AC06-2B4A-95B4-C2DF7731C1B0}"/>
                </a:ext>
              </a:extLst>
            </p:cNvPr>
            <p:cNvSpPr/>
            <p:nvPr/>
          </p:nvSpPr>
          <p:spPr>
            <a:xfrm>
              <a:off x="5037001" y="5267190"/>
              <a:ext cx="1371938" cy="257620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図形グループ 6"/>
          <p:cNvGrpSpPr/>
          <p:nvPr/>
        </p:nvGrpSpPr>
        <p:grpSpPr>
          <a:xfrm>
            <a:off x="6855095" y="2012486"/>
            <a:ext cx="1674286" cy="3600000"/>
            <a:chOff x="6855095" y="2012486"/>
            <a:chExt cx="1674286" cy="360000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C6749DC-B3DA-0F42-ADF6-74A3EEC91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095" y="2012486"/>
              <a:ext cx="1674286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Google Shape;195;p3">
              <a:extLst>
                <a:ext uri="{FF2B5EF4-FFF2-40B4-BE49-F238E27FC236}">
                  <a16:creationId xmlns:a16="http://schemas.microsoft.com/office/drawing/2014/main" id="{D19DAF19-FA6B-BF44-81C0-2DC6811F9428}"/>
                </a:ext>
              </a:extLst>
            </p:cNvPr>
            <p:cNvSpPr/>
            <p:nvPr/>
          </p:nvSpPr>
          <p:spPr>
            <a:xfrm>
              <a:off x="6885360" y="2477284"/>
              <a:ext cx="1212104" cy="349500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;p3">
              <a:extLst>
                <a:ext uri="{FF2B5EF4-FFF2-40B4-BE49-F238E27FC236}">
                  <a16:creationId xmlns:a16="http://schemas.microsoft.com/office/drawing/2014/main" id="{C7E2E145-11D7-4042-BD92-06E57C9B0028}"/>
                </a:ext>
              </a:extLst>
            </p:cNvPr>
            <p:cNvSpPr/>
            <p:nvPr/>
          </p:nvSpPr>
          <p:spPr>
            <a:xfrm>
              <a:off x="6888905" y="2852969"/>
              <a:ext cx="727847" cy="133304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5;p3">
              <a:extLst>
                <a:ext uri="{FF2B5EF4-FFF2-40B4-BE49-F238E27FC236}">
                  <a16:creationId xmlns:a16="http://schemas.microsoft.com/office/drawing/2014/main" id="{20628D45-2C8A-514B-AAB7-91398C8D9989}"/>
                </a:ext>
              </a:extLst>
            </p:cNvPr>
            <p:cNvSpPr/>
            <p:nvPr/>
          </p:nvSpPr>
          <p:spPr>
            <a:xfrm flipV="1">
              <a:off x="6995229" y="3702198"/>
              <a:ext cx="1212104" cy="964018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4564197" y="2243133"/>
            <a:ext cx="1972023" cy="343768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4352241" y="2084191"/>
            <a:ext cx="441147" cy="400110"/>
            <a:chOff x="3501100" y="4812902"/>
            <a:chExt cx="441147" cy="400110"/>
          </a:xfrm>
        </p:grpSpPr>
        <p:sp>
          <p:nvSpPr>
            <p:cNvPr id="63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65" name="Google Shape;540;p14">
            <a:extLst>
              <a:ext uri="{FF2B5EF4-FFF2-40B4-BE49-F238E27FC236}">
                <a16:creationId xmlns:a16="http://schemas.microsoft.com/office/drawing/2014/main" id="{2E1D4214-7FE6-964E-992B-A0F3A49903F6}"/>
              </a:ext>
            </a:extLst>
          </p:cNvPr>
          <p:cNvSpPr/>
          <p:nvPr/>
        </p:nvSpPr>
        <p:spPr>
          <a:xfrm>
            <a:off x="6813389" y="5096576"/>
            <a:ext cx="1764000" cy="2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541;p14">
            <a:extLst>
              <a:ext uri="{FF2B5EF4-FFF2-40B4-BE49-F238E27FC236}">
                <a16:creationId xmlns:a16="http://schemas.microsoft.com/office/drawing/2014/main" id="{76C59B9B-6DD5-EB40-A766-65C0692008D9}"/>
              </a:ext>
            </a:extLst>
          </p:cNvPr>
          <p:cNvGrpSpPr/>
          <p:nvPr/>
        </p:nvGrpSpPr>
        <p:grpSpPr>
          <a:xfrm>
            <a:off x="6572913" y="4912855"/>
            <a:ext cx="441147" cy="400110"/>
            <a:chOff x="3501100" y="4812902"/>
            <a:chExt cx="441147" cy="400110"/>
          </a:xfrm>
        </p:grpSpPr>
        <p:sp>
          <p:nvSpPr>
            <p:cNvPr id="67" name="Google Shape;542;p14">
              <a:extLst>
                <a:ext uri="{FF2B5EF4-FFF2-40B4-BE49-F238E27FC236}">
                  <a16:creationId xmlns:a16="http://schemas.microsoft.com/office/drawing/2014/main" id="{D41A43E5-7C53-7B45-A27D-9C513B309030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543;p14">
              <a:extLst>
                <a:ext uri="{FF2B5EF4-FFF2-40B4-BE49-F238E27FC236}">
                  <a16:creationId xmlns:a16="http://schemas.microsoft.com/office/drawing/2014/main" id="{1AEDC8A5-7CC0-3C48-B11B-4B71D2CDE300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69" name="Google Shape;532;p14"/>
          <p:cNvSpPr/>
          <p:nvPr/>
        </p:nvSpPr>
        <p:spPr>
          <a:xfrm>
            <a:off x="2477567" y="4108323"/>
            <a:ext cx="1767639" cy="60554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2244041" y="3925691"/>
            <a:ext cx="441147" cy="400110"/>
            <a:chOff x="3501100" y="4812902"/>
            <a:chExt cx="441147" cy="400110"/>
          </a:xfrm>
        </p:grpSpPr>
        <p:sp>
          <p:nvSpPr>
            <p:cNvPr id="72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74" name="Google Shape;544;p14">
            <a:extLst>
              <a:ext uri="{FF2B5EF4-FFF2-40B4-BE49-F238E27FC236}">
                <a16:creationId xmlns:a16="http://schemas.microsoft.com/office/drawing/2014/main" id="{4031CE72-6FD8-544F-8B0D-34B9BD86B388}"/>
              </a:ext>
            </a:extLst>
          </p:cNvPr>
          <p:cNvGrpSpPr/>
          <p:nvPr/>
        </p:nvGrpSpPr>
        <p:grpSpPr>
          <a:xfrm>
            <a:off x="4093736" y="3288370"/>
            <a:ext cx="327273" cy="314468"/>
            <a:chOff x="2743754" y="4622188"/>
            <a:chExt cx="720000" cy="691832"/>
          </a:xfrm>
        </p:grpSpPr>
        <p:cxnSp>
          <p:nvCxnSpPr>
            <p:cNvPr id="75" name="Google Shape;545;p14">
              <a:extLst>
                <a:ext uri="{FF2B5EF4-FFF2-40B4-BE49-F238E27FC236}">
                  <a16:creationId xmlns:a16="http://schemas.microsoft.com/office/drawing/2014/main" id="{DBF9378A-6950-A749-946D-51DD3328518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546;p14">
              <a:extLst>
                <a:ext uri="{FF2B5EF4-FFF2-40B4-BE49-F238E27FC236}">
                  <a16:creationId xmlns:a16="http://schemas.microsoft.com/office/drawing/2014/main" id="{2D82AD06-8294-BE4D-B4AA-07039E082BBC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547;p14">
              <a:extLst>
                <a:ext uri="{FF2B5EF4-FFF2-40B4-BE49-F238E27FC236}">
                  <a16:creationId xmlns:a16="http://schemas.microsoft.com/office/drawing/2014/main" id="{BCA03978-F1EB-5D48-89BB-07B5F76DF266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8" name="Google Shape;544;p14">
            <a:extLst>
              <a:ext uri="{FF2B5EF4-FFF2-40B4-BE49-F238E27FC236}">
                <a16:creationId xmlns:a16="http://schemas.microsoft.com/office/drawing/2014/main" id="{C0AC6EE3-6D57-464A-8465-3B11CB2E49FE}"/>
              </a:ext>
            </a:extLst>
          </p:cNvPr>
          <p:cNvGrpSpPr/>
          <p:nvPr/>
        </p:nvGrpSpPr>
        <p:grpSpPr>
          <a:xfrm>
            <a:off x="6476381" y="3288370"/>
            <a:ext cx="327273" cy="314468"/>
            <a:chOff x="2743754" y="4622188"/>
            <a:chExt cx="720000" cy="691832"/>
          </a:xfrm>
        </p:grpSpPr>
        <p:cxnSp>
          <p:nvCxnSpPr>
            <p:cNvPr id="79" name="Google Shape;545;p14">
              <a:extLst>
                <a:ext uri="{FF2B5EF4-FFF2-40B4-BE49-F238E27FC236}">
                  <a16:creationId xmlns:a16="http://schemas.microsoft.com/office/drawing/2014/main" id="{EAEB5B78-B024-B54E-9291-956C3013B8C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547;p14">
              <a:extLst>
                <a:ext uri="{FF2B5EF4-FFF2-40B4-BE49-F238E27FC236}">
                  <a16:creationId xmlns:a16="http://schemas.microsoft.com/office/drawing/2014/main" id="{62DB46F7-C2C6-E547-84FE-B7B62487E2B0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546;p14">
              <a:extLst>
                <a:ext uri="{FF2B5EF4-FFF2-40B4-BE49-F238E27FC236}">
                  <a16:creationId xmlns:a16="http://schemas.microsoft.com/office/drawing/2014/main" id="{670E7501-A9FD-DF41-A692-4211F070096D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3" name="Google Shape;528;p14"/>
          <p:cNvSpPr txBox="1"/>
          <p:nvPr/>
        </p:nvSpPr>
        <p:spPr>
          <a:xfrm>
            <a:off x="2550466" y="1622896"/>
            <a:ext cx="194588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薬局を選択する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450244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【12】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薬局の選択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323791" y="1905000"/>
            <a:ext cx="2374804" cy="168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予約を確定する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en-US" altLang="ja-JP" sz="1800" b="1" spc="-70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確定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予約した日時まで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待ちます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28" name="Google Shape;544;p14">
            <a:extLst>
              <a:ext uri="{FF2B5EF4-FFF2-40B4-BE49-F238E27FC236}">
                <a16:creationId xmlns:a16="http://schemas.microsoft.com/office/drawing/2014/main" id="{4031CE72-6FD8-544F-8B0D-34B9BD86B388}"/>
              </a:ext>
            </a:extLst>
          </p:cNvPr>
          <p:cNvGrpSpPr/>
          <p:nvPr/>
        </p:nvGrpSpPr>
        <p:grpSpPr>
          <a:xfrm>
            <a:off x="6471991" y="3280702"/>
            <a:ext cx="327273" cy="314468"/>
            <a:chOff x="2743754" y="4622188"/>
            <a:chExt cx="720000" cy="691832"/>
          </a:xfrm>
        </p:grpSpPr>
        <p:cxnSp>
          <p:nvCxnSpPr>
            <p:cNvPr id="29" name="Google Shape;545;p14">
              <a:extLst>
                <a:ext uri="{FF2B5EF4-FFF2-40B4-BE49-F238E27FC236}">
                  <a16:creationId xmlns:a16="http://schemas.microsoft.com/office/drawing/2014/main" id="{DBF9378A-6950-A749-946D-51DD33285181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546;p14">
              <a:extLst>
                <a:ext uri="{FF2B5EF4-FFF2-40B4-BE49-F238E27FC236}">
                  <a16:creationId xmlns:a16="http://schemas.microsoft.com/office/drawing/2014/main" id="{2D82AD06-8294-BE4D-B4AA-07039E082BBC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547;p14">
              <a:extLst>
                <a:ext uri="{FF2B5EF4-FFF2-40B4-BE49-F238E27FC236}">
                  <a16:creationId xmlns:a16="http://schemas.microsoft.com/office/drawing/2014/main" id="{BCA03978-F1EB-5D48-89BB-07B5F76DF266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図形グループ 3"/>
          <p:cNvGrpSpPr/>
          <p:nvPr/>
        </p:nvGrpSpPr>
        <p:grpSpPr>
          <a:xfrm>
            <a:off x="4776580" y="2011866"/>
            <a:ext cx="1623130" cy="3600000"/>
            <a:chOff x="4776580" y="2011866"/>
            <a:chExt cx="1623130" cy="3600000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1E4428CE-A358-694F-A303-A51469E0E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580" y="2011866"/>
              <a:ext cx="162313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2" name="Google Shape;195;p3">
              <a:extLst>
                <a:ext uri="{FF2B5EF4-FFF2-40B4-BE49-F238E27FC236}">
                  <a16:creationId xmlns:a16="http://schemas.microsoft.com/office/drawing/2014/main" id="{295E89F2-7F10-1247-97A5-D95C2B82EE9B}"/>
                </a:ext>
              </a:extLst>
            </p:cNvPr>
            <p:cNvSpPr/>
            <p:nvPr/>
          </p:nvSpPr>
          <p:spPr>
            <a:xfrm>
              <a:off x="4854499" y="5181388"/>
              <a:ext cx="1371938" cy="17956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540;p14">
            <a:extLst>
              <a:ext uri="{FF2B5EF4-FFF2-40B4-BE49-F238E27FC236}">
                <a16:creationId xmlns:a16="http://schemas.microsoft.com/office/drawing/2014/main" id="{F46E9692-7786-6F44-912E-37D8F4820F7B}"/>
              </a:ext>
            </a:extLst>
          </p:cNvPr>
          <p:cNvSpPr/>
          <p:nvPr/>
        </p:nvSpPr>
        <p:spPr>
          <a:xfrm>
            <a:off x="5701990" y="4345878"/>
            <a:ext cx="524108" cy="21187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5475726" y="4145308"/>
            <a:ext cx="441147" cy="400110"/>
            <a:chOff x="3501100" y="4812902"/>
            <a:chExt cx="441147" cy="400110"/>
          </a:xfrm>
        </p:grpSpPr>
        <p:sp>
          <p:nvSpPr>
            <p:cNvPr id="35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2611344" y="2001980"/>
            <a:ext cx="1691615" cy="3600000"/>
            <a:chOff x="2611344" y="2001980"/>
            <a:chExt cx="1691615" cy="3600000"/>
          </a:xfrm>
        </p:grpSpPr>
        <p:pic>
          <p:nvPicPr>
            <p:cNvPr id="5" name="図 4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D84107F5-344E-A644-B919-6B05F9A47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1344" y="2001980"/>
              <a:ext cx="1691615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Google Shape;195;p3">
              <a:extLst>
                <a:ext uri="{FF2B5EF4-FFF2-40B4-BE49-F238E27FC236}">
                  <a16:creationId xmlns:a16="http://schemas.microsoft.com/office/drawing/2014/main" id="{D09F568C-654A-E44E-9F1F-38C7065C6BFB}"/>
                </a:ext>
              </a:extLst>
            </p:cNvPr>
            <p:cNvSpPr/>
            <p:nvPr/>
          </p:nvSpPr>
          <p:spPr>
            <a:xfrm>
              <a:off x="2694780" y="5164854"/>
              <a:ext cx="1189743" cy="87195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;p3">
              <a:extLst>
                <a:ext uri="{FF2B5EF4-FFF2-40B4-BE49-F238E27FC236}">
                  <a16:creationId xmlns:a16="http://schemas.microsoft.com/office/drawing/2014/main" id="{7E58DAB2-04B5-DE43-8428-B086362322D5}"/>
                </a:ext>
              </a:extLst>
            </p:cNvPr>
            <p:cNvSpPr/>
            <p:nvPr/>
          </p:nvSpPr>
          <p:spPr>
            <a:xfrm>
              <a:off x="2829927" y="3893896"/>
              <a:ext cx="1189743" cy="87195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5;p3">
              <a:extLst>
                <a:ext uri="{FF2B5EF4-FFF2-40B4-BE49-F238E27FC236}">
                  <a16:creationId xmlns:a16="http://schemas.microsoft.com/office/drawing/2014/main" id="{D80A11AC-8934-3446-9044-3CFAE54850E9}"/>
                </a:ext>
              </a:extLst>
            </p:cNvPr>
            <p:cNvSpPr/>
            <p:nvPr/>
          </p:nvSpPr>
          <p:spPr>
            <a:xfrm>
              <a:off x="2887437" y="4046296"/>
              <a:ext cx="1189743" cy="87195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44;p14">
            <a:extLst>
              <a:ext uri="{FF2B5EF4-FFF2-40B4-BE49-F238E27FC236}">
                <a16:creationId xmlns:a16="http://schemas.microsoft.com/office/drawing/2014/main" id="{261D6F94-3D21-F149-BD7D-F61B4F7D4EE8}"/>
              </a:ext>
            </a:extLst>
          </p:cNvPr>
          <p:cNvGrpSpPr/>
          <p:nvPr/>
        </p:nvGrpSpPr>
        <p:grpSpPr>
          <a:xfrm>
            <a:off x="4385836" y="3280702"/>
            <a:ext cx="327273" cy="314468"/>
            <a:chOff x="2743754" y="4622188"/>
            <a:chExt cx="720000" cy="691832"/>
          </a:xfrm>
        </p:grpSpPr>
        <p:cxnSp>
          <p:nvCxnSpPr>
            <p:cNvPr id="53" name="Google Shape;545;p14">
              <a:extLst>
                <a:ext uri="{FF2B5EF4-FFF2-40B4-BE49-F238E27FC236}">
                  <a16:creationId xmlns:a16="http://schemas.microsoft.com/office/drawing/2014/main" id="{834466D0-0033-8242-82BA-082E1B0EC6E9}"/>
                </a:ext>
              </a:extLst>
            </p:cNvPr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6;p14">
              <a:extLst>
                <a:ext uri="{FF2B5EF4-FFF2-40B4-BE49-F238E27FC236}">
                  <a16:creationId xmlns:a16="http://schemas.microsoft.com/office/drawing/2014/main" id="{6BF9D6DB-F9C2-9F4E-8D3C-277687E70307}"/>
                </a:ext>
              </a:extLst>
            </p:cNvPr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47;p14">
              <a:extLst>
                <a:ext uri="{FF2B5EF4-FFF2-40B4-BE49-F238E27FC236}">
                  <a16:creationId xmlns:a16="http://schemas.microsoft.com/office/drawing/2014/main" id="{48EF76CB-54A1-8847-972B-9E3E0074835F}"/>
                </a:ext>
              </a:extLst>
            </p:cNvPr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" name="図形グループ 2"/>
          <p:cNvGrpSpPr/>
          <p:nvPr/>
        </p:nvGrpSpPr>
        <p:grpSpPr>
          <a:xfrm>
            <a:off x="6870597" y="2003033"/>
            <a:ext cx="1662824" cy="3600931"/>
            <a:chOff x="6870597" y="2003033"/>
            <a:chExt cx="1662824" cy="3600931"/>
          </a:xfrm>
        </p:grpSpPr>
        <p:pic>
          <p:nvPicPr>
            <p:cNvPr id="9" name="図 8" descr="テキスト&#10;&#10;自動的に生成された説明">
              <a:extLst>
                <a:ext uri="{FF2B5EF4-FFF2-40B4-BE49-F238E27FC236}">
                  <a16:creationId xmlns:a16="http://schemas.microsoft.com/office/drawing/2014/main" id="{68275168-B304-F546-AB86-A0C182E7F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0597" y="2003964"/>
              <a:ext cx="1662824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3" name="Google Shape;195;p3">
              <a:extLst>
                <a:ext uri="{FF2B5EF4-FFF2-40B4-BE49-F238E27FC236}">
                  <a16:creationId xmlns:a16="http://schemas.microsoft.com/office/drawing/2014/main" id="{A5006CEC-4C06-3045-8B58-4527F9FDE2A0}"/>
                </a:ext>
              </a:extLst>
            </p:cNvPr>
            <p:cNvSpPr/>
            <p:nvPr/>
          </p:nvSpPr>
          <p:spPr>
            <a:xfrm>
              <a:off x="7081312" y="2003033"/>
              <a:ext cx="1371938" cy="17956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5;p3">
              <a:extLst>
                <a:ext uri="{FF2B5EF4-FFF2-40B4-BE49-F238E27FC236}">
                  <a16:creationId xmlns:a16="http://schemas.microsoft.com/office/drawing/2014/main" id="{24CF468D-632C-ED4E-AF8A-1E0857618071}"/>
                </a:ext>
              </a:extLst>
            </p:cNvPr>
            <p:cNvSpPr/>
            <p:nvPr/>
          </p:nvSpPr>
          <p:spPr>
            <a:xfrm>
              <a:off x="7156074" y="3190602"/>
              <a:ext cx="907947" cy="9007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;p3">
              <a:extLst>
                <a:ext uri="{FF2B5EF4-FFF2-40B4-BE49-F238E27FC236}">
                  <a16:creationId xmlns:a16="http://schemas.microsoft.com/office/drawing/2014/main" id="{785A77FD-6356-DD47-942A-2761ABD4DCCD}"/>
                </a:ext>
              </a:extLst>
            </p:cNvPr>
            <p:cNvSpPr/>
            <p:nvPr/>
          </p:nvSpPr>
          <p:spPr>
            <a:xfrm>
              <a:off x="7153200" y="3291243"/>
              <a:ext cx="419116" cy="5844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;p3">
              <a:extLst>
                <a:ext uri="{FF2B5EF4-FFF2-40B4-BE49-F238E27FC236}">
                  <a16:creationId xmlns:a16="http://schemas.microsoft.com/office/drawing/2014/main" id="{1CDB7711-983B-7C46-9233-3D7332E889C8}"/>
                </a:ext>
              </a:extLst>
            </p:cNvPr>
            <p:cNvSpPr/>
            <p:nvPr/>
          </p:nvSpPr>
          <p:spPr>
            <a:xfrm>
              <a:off x="7642031" y="3469522"/>
              <a:ext cx="419116" cy="58442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5;p3">
              <a:extLst>
                <a:ext uri="{FF2B5EF4-FFF2-40B4-BE49-F238E27FC236}">
                  <a16:creationId xmlns:a16="http://schemas.microsoft.com/office/drawing/2014/main" id="{F30284E9-1524-CA49-92C6-24EF68D88081}"/>
                </a:ext>
              </a:extLst>
            </p:cNvPr>
            <p:cNvSpPr/>
            <p:nvPr/>
          </p:nvSpPr>
          <p:spPr>
            <a:xfrm>
              <a:off x="7199208" y="3544284"/>
              <a:ext cx="847559" cy="72819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5;p3">
              <a:extLst>
                <a:ext uri="{FF2B5EF4-FFF2-40B4-BE49-F238E27FC236}">
                  <a16:creationId xmlns:a16="http://schemas.microsoft.com/office/drawing/2014/main" id="{408C8F0C-5ECB-2D4B-957A-0A1AC520B319}"/>
                </a:ext>
              </a:extLst>
            </p:cNvPr>
            <p:cNvSpPr/>
            <p:nvPr/>
          </p:nvSpPr>
          <p:spPr>
            <a:xfrm>
              <a:off x="7184126" y="3644926"/>
              <a:ext cx="250166" cy="67068"/>
            </a:xfrm>
            <a:prstGeom prst="rect">
              <a:avLst/>
            </a:prstGeom>
            <a:blipFill dpi="0" rotWithShape="1">
              <a:blip r:embed="rId4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541;p14">
            <a:extLst>
              <a:ext uri="{FF2B5EF4-FFF2-40B4-BE49-F238E27FC236}">
                <a16:creationId xmlns:a16="http://schemas.microsoft.com/office/drawing/2014/main" id="{62693929-FCC7-C647-8B57-8B358DEBC6EF}"/>
              </a:ext>
            </a:extLst>
          </p:cNvPr>
          <p:cNvGrpSpPr/>
          <p:nvPr/>
        </p:nvGrpSpPr>
        <p:grpSpPr>
          <a:xfrm>
            <a:off x="6644126" y="1833908"/>
            <a:ext cx="441147" cy="400110"/>
            <a:chOff x="3501100" y="4812902"/>
            <a:chExt cx="441147" cy="400110"/>
          </a:xfrm>
        </p:grpSpPr>
        <p:sp>
          <p:nvSpPr>
            <p:cNvPr id="45" name="Google Shape;542;p14">
              <a:extLst>
                <a:ext uri="{FF2B5EF4-FFF2-40B4-BE49-F238E27FC236}">
                  <a16:creationId xmlns:a16="http://schemas.microsoft.com/office/drawing/2014/main" id="{164BB950-BA78-984A-89D3-D096534BD199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543;p14">
              <a:extLst>
                <a:ext uri="{FF2B5EF4-FFF2-40B4-BE49-F238E27FC236}">
                  <a16:creationId xmlns:a16="http://schemas.microsoft.com/office/drawing/2014/main" id="{C86F70EE-E69B-8549-BC63-862850D5DBC9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56" name="Google Shape;532;p14"/>
          <p:cNvSpPr/>
          <p:nvPr/>
        </p:nvSpPr>
        <p:spPr>
          <a:xfrm>
            <a:off x="2597857" y="5262347"/>
            <a:ext cx="1767639" cy="42102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533;p14"/>
          <p:cNvGrpSpPr/>
          <p:nvPr/>
        </p:nvGrpSpPr>
        <p:grpSpPr>
          <a:xfrm>
            <a:off x="2370337" y="5070478"/>
            <a:ext cx="441147" cy="400110"/>
            <a:chOff x="3501100" y="4812902"/>
            <a:chExt cx="441147" cy="400110"/>
          </a:xfrm>
        </p:grpSpPr>
        <p:sp>
          <p:nvSpPr>
            <p:cNvPr id="70" name="Google Shape;534;p14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35;p14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47" name="Google Shape;528;p14"/>
          <p:cNvSpPr txBox="1"/>
          <p:nvPr/>
        </p:nvSpPr>
        <p:spPr>
          <a:xfrm>
            <a:off x="2583341" y="1628771"/>
            <a:ext cx="194588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予約を確定する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110284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137D526-7D19-7840-9FB1-137DDDFF1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62" y="2004834"/>
            <a:ext cx="1662563" cy="360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9" name="図 18" descr="テキスト&#10;&#10;自動的に生成された説明">
            <a:extLst>
              <a:ext uri="{FF2B5EF4-FFF2-40B4-BE49-F238E27FC236}">
                <a16:creationId xmlns:a16="http://schemas.microsoft.com/office/drawing/2014/main" id="{158532D9-FDFC-B941-883D-8D1DDD2BF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57" y="2004833"/>
            <a:ext cx="1662562" cy="360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Google Shape;532;p14">
            <a:extLst>
              <a:ext uri="{FF2B5EF4-FFF2-40B4-BE49-F238E27FC236}">
                <a16:creationId xmlns:a16="http://schemas.microsoft.com/office/drawing/2014/main" id="{4A2A2D71-9754-0049-B8F1-C79774DBA86A}"/>
              </a:ext>
            </a:extLst>
          </p:cNvPr>
          <p:cNvSpPr/>
          <p:nvPr/>
        </p:nvSpPr>
        <p:spPr>
          <a:xfrm>
            <a:off x="3757360" y="4923765"/>
            <a:ext cx="1008000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533;p14">
            <a:extLst>
              <a:ext uri="{FF2B5EF4-FFF2-40B4-BE49-F238E27FC236}">
                <a16:creationId xmlns:a16="http://schemas.microsoft.com/office/drawing/2014/main" id="{E56AEC43-5C3B-5843-9450-B3EAEF4F5EAE}"/>
              </a:ext>
            </a:extLst>
          </p:cNvPr>
          <p:cNvGrpSpPr/>
          <p:nvPr/>
        </p:nvGrpSpPr>
        <p:grpSpPr>
          <a:xfrm>
            <a:off x="3524919" y="4724159"/>
            <a:ext cx="441147" cy="400110"/>
            <a:chOff x="3501100" y="4812902"/>
            <a:chExt cx="441147" cy="400110"/>
          </a:xfrm>
        </p:grpSpPr>
        <p:sp>
          <p:nvSpPr>
            <p:cNvPr id="9" name="Google Shape;534;p14">
              <a:extLst>
                <a:ext uri="{FF2B5EF4-FFF2-40B4-BE49-F238E27FC236}">
                  <a16:creationId xmlns:a16="http://schemas.microsoft.com/office/drawing/2014/main" id="{25F4F604-43EA-164C-A94C-2B76C4CD20F7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35;p14">
              <a:extLst>
                <a:ext uri="{FF2B5EF4-FFF2-40B4-BE49-F238E27FC236}">
                  <a16:creationId xmlns:a16="http://schemas.microsoft.com/office/drawing/2014/main" id="{10E49E09-456D-ED4A-B144-296E1BFB25A6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11" name="Google Shape;540;p14">
            <a:extLst>
              <a:ext uri="{FF2B5EF4-FFF2-40B4-BE49-F238E27FC236}">
                <a16:creationId xmlns:a16="http://schemas.microsoft.com/office/drawing/2014/main" id="{F15B65F0-44BF-874E-9E44-2933D5883975}"/>
              </a:ext>
            </a:extLst>
          </p:cNvPr>
          <p:cNvSpPr/>
          <p:nvPr/>
        </p:nvSpPr>
        <p:spPr>
          <a:xfrm>
            <a:off x="6234371" y="2529391"/>
            <a:ext cx="1620000" cy="29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541;p14">
            <a:extLst>
              <a:ext uri="{FF2B5EF4-FFF2-40B4-BE49-F238E27FC236}">
                <a16:creationId xmlns:a16="http://schemas.microsoft.com/office/drawing/2014/main" id="{61636803-B358-FE48-9712-57E3DB541601}"/>
              </a:ext>
            </a:extLst>
          </p:cNvPr>
          <p:cNvGrpSpPr/>
          <p:nvPr/>
        </p:nvGrpSpPr>
        <p:grpSpPr>
          <a:xfrm>
            <a:off x="6013797" y="2329336"/>
            <a:ext cx="441147" cy="400110"/>
            <a:chOff x="3501100" y="4812902"/>
            <a:chExt cx="441147" cy="400110"/>
          </a:xfrm>
        </p:grpSpPr>
        <p:sp>
          <p:nvSpPr>
            <p:cNvPr id="13" name="Google Shape;542;p14">
              <a:extLst>
                <a:ext uri="{FF2B5EF4-FFF2-40B4-BE49-F238E27FC236}">
                  <a16:creationId xmlns:a16="http://schemas.microsoft.com/office/drawing/2014/main" id="{9522A2F2-24B8-B64A-AE52-BD4C6DB4F878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3;p14">
              <a:extLst>
                <a:ext uri="{FF2B5EF4-FFF2-40B4-BE49-F238E27FC236}">
                  <a16:creationId xmlns:a16="http://schemas.microsoft.com/office/drawing/2014/main" id="{DF3897FC-B3A4-1F47-90B8-9B7715F17165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20" name="Google Shape;518;p14">
            <a:extLst>
              <a:ext uri="{FF2B5EF4-FFF2-40B4-BE49-F238E27FC236}">
                <a16:creationId xmlns:a16="http://schemas.microsoft.com/office/drawing/2014/main" id="{5DDC6872-700B-FA4E-8B82-61AF013965BA}"/>
              </a:ext>
            </a:extLst>
          </p:cNvPr>
          <p:cNvSpPr txBox="1">
            <a:spLocks/>
          </p:cNvSpPr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737"/>
            </a:pPr>
            <a:endParaRPr lang="ja-JP" altLang="en-US" sz="2737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【13】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問診票の回答</a:t>
            </a:r>
            <a:endParaRPr lang="ja-JP" altLang="en-US" dirty="0"/>
          </a:p>
        </p:txBody>
      </p:sp>
      <p:sp>
        <p:nvSpPr>
          <p:cNvPr id="22" name="Google Shape;528;p14">
            <a:extLst>
              <a:ext uri="{FF2B5EF4-FFF2-40B4-BE49-F238E27FC236}">
                <a16:creationId xmlns:a16="http://schemas.microsoft.com/office/drawing/2014/main" id="{1C5E648F-9374-2B43-87CB-F584D773783A}"/>
              </a:ext>
            </a:extLst>
          </p:cNvPr>
          <p:cNvSpPr txBox="1"/>
          <p:nvPr/>
        </p:nvSpPr>
        <p:spPr>
          <a:xfrm>
            <a:off x="3483687" y="1620242"/>
            <a:ext cx="1945888" cy="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b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問診票の回答</a:t>
            </a:r>
            <a:endParaRPr sz="14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" name="Google Shape;531;p14">
            <a:extLst>
              <a:ext uri="{FF2B5EF4-FFF2-40B4-BE49-F238E27FC236}">
                <a16:creationId xmlns:a16="http://schemas.microsoft.com/office/drawing/2014/main" id="{44E30A06-7908-CD44-A7C6-13A89E751A74}"/>
              </a:ext>
            </a:extLst>
          </p:cNvPr>
          <p:cNvSpPr txBox="1"/>
          <p:nvPr/>
        </p:nvSpPr>
        <p:spPr>
          <a:xfrm>
            <a:off x="323791" y="1405037"/>
            <a:ext cx="2700000" cy="29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医療機関から問診票が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送付される場合があります。</a:t>
            </a:r>
            <a:r>
              <a:rPr lang="en-US" altLang="ja-JP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診察時間までに問診票を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ご回答の上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r>
              <a:rPr lang="en-US" altLang="ja-JP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提出してください。</a:t>
            </a:r>
            <a:endParaRPr lang="en-US" altLang="ja-JP" sz="14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buSzPts val="2400"/>
              <a:tabLst>
                <a:tab pos="355600" algn="l"/>
              </a:tabLst>
            </a:pPr>
            <a:endParaRPr lang="en-US" altLang="ja-JP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回答する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タップ。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必須の入力項目を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記入して、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提出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をタップ。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5339716" y="3080390"/>
            <a:ext cx="720000" cy="691832"/>
            <a:chOff x="2743754" y="4622188"/>
            <a:chExt cx="720000" cy="691832"/>
          </a:xfrm>
        </p:grpSpPr>
        <p:cxnSp>
          <p:nvCxnSpPr>
            <p:cNvPr id="26" name="直線コネクタ 25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1788006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テキスト&#10;&#10;自動的に生成された説明">
            <a:extLst>
              <a:ext uri="{FF2B5EF4-FFF2-40B4-BE49-F238E27FC236}">
                <a16:creationId xmlns:a16="http://schemas.microsoft.com/office/drawing/2014/main" id="{272AEDE3-006B-B245-8A23-D8FE9F650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93" y="1649914"/>
            <a:ext cx="1461255" cy="3168000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F690EAAB-E72E-344F-9005-9B8277B4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20" y="1619753"/>
            <a:ext cx="1652081" cy="32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4E1010B-40B6-D34A-9D03-A0F29230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38" y="1631950"/>
            <a:ext cx="1663618" cy="32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" name="Google Shape;559;p15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702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【14】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ビデオ通話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5"/>
          <p:cNvSpPr txBox="1"/>
          <p:nvPr/>
        </p:nvSpPr>
        <p:spPr>
          <a:xfrm>
            <a:off x="323791" y="1901258"/>
            <a:ext cx="2247393" cy="384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4344" lvl="0"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予約時間に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なったらアプリを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起動し❶をタップ</a:t>
            </a: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医師が入室して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いない場合は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しばらく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待ちましょう</a:t>
            </a: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このマークを</a:t>
            </a:r>
            <a:endParaRPr lang="en-US" altLang="ja-JP" sz="1800" b="1" dirty="0"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167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latin typeface="Meiryo"/>
                <a:ea typeface="Meiryo"/>
                <a:cs typeface="Meiryo"/>
                <a:sym typeface="Meiryo"/>
              </a:rPr>
              <a:t>タップして終了</a:t>
            </a:r>
          </a:p>
          <a:p>
            <a:pPr marL="9525" marR="4344" lvl="0">
              <a:spcBef>
                <a:spcPts val="85"/>
              </a:spcBef>
              <a:buSzPts val="1800"/>
              <a:tabLst>
                <a:tab pos="355600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顔と音声が出ていれば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1800"/>
              <a:tabLst>
                <a:tab pos="355600" algn="l"/>
              </a:tabLst>
            </a:pPr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問題なし</a:t>
            </a:r>
            <a:endParaRPr lang="ja-JP" altLang="en-US" sz="1400" dirty="0"/>
          </a:p>
          <a:p>
            <a:pPr marL="9525" marR="0" lvl="0" algn="l" rtl="0">
              <a:spcBef>
                <a:spcPts val="16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55600" algn="l"/>
              </a:tabLst>
            </a:pPr>
            <a:endParaRPr sz="1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9" name="Google Shape;569;p15"/>
          <p:cNvSpPr/>
          <p:nvPr/>
        </p:nvSpPr>
        <p:spPr>
          <a:xfrm>
            <a:off x="2868742" y="3738553"/>
            <a:ext cx="1368279" cy="3451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0" name="Google Shape;570;p15"/>
          <p:cNvGrpSpPr/>
          <p:nvPr/>
        </p:nvGrpSpPr>
        <p:grpSpPr>
          <a:xfrm>
            <a:off x="2678909" y="3564705"/>
            <a:ext cx="441147" cy="400110"/>
            <a:chOff x="3501100" y="4812902"/>
            <a:chExt cx="441147" cy="400110"/>
          </a:xfrm>
        </p:grpSpPr>
        <p:sp>
          <p:nvSpPr>
            <p:cNvPr id="571" name="Google Shape;571;p15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73" name="Google Shape;573;p15"/>
          <p:cNvGrpSpPr/>
          <p:nvPr/>
        </p:nvGrpSpPr>
        <p:grpSpPr>
          <a:xfrm>
            <a:off x="4425479" y="2908583"/>
            <a:ext cx="327273" cy="314468"/>
            <a:chOff x="2743754" y="4622188"/>
            <a:chExt cx="720000" cy="691832"/>
          </a:xfrm>
        </p:grpSpPr>
        <p:cxnSp>
          <p:nvCxnSpPr>
            <p:cNvPr id="574" name="Google Shape;574;p15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5" name="Google Shape;575;p15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6" name="Google Shape;576;p15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78" name="Google Shape;578;p15"/>
          <p:cNvGrpSpPr/>
          <p:nvPr/>
        </p:nvGrpSpPr>
        <p:grpSpPr>
          <a:xfrm>
            <a:off x="4696313" y="1486215"/>
            <a:ext cx="441147" cy="400110"/>
            <a:chOff x="3501100" y="4812902"/>
            <a:chExt cx="441147" cy="400110"/>
          </a:xfrm>
        </p:grpSpPr>
        <p:sp>
          <p:nvSpPr>
            <p:cNvPr id="579" name="Google Shape;579;p15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81" name="Google Shape;581;p15"/>
          <p:cNvGrpSpPr/>
          <p:nvPr/>
        </p:nvGrpSpPr>
        <p:grpSpPr>
          <a:xfrm>
            <a:off x="6553877" y="2908583"/>
            <a:ext cx="327273" cy="314468"/>
            <a:chOff x="2743754" y="4622188"/>
            <a:chExt cx="720000" cy="691832"/>
          </a:xfrm>
        </p:grpSpPr>
        <p:cxnSp>
          <p:nvCxnSpPr>
            <p:cNvPr id="582" name="Google Shape;582;p15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3" name="Google Shape;583;p15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85" name="Google Shape;585;p15"/>
          <p:cNvSpPr/>
          <p:nvPr/>
        </p:nvSpPr>
        <p:spPr>
          <a:xfrm>
            <a:off x="6965723" y="4253521"/>
            <a:ext cx="432000" cy="46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6" name="Google Shape;586;p15"/>
          <p:cNvGrpSpPr/>
          <p:nvPr/>
        </p:nvGrpSpPr>
        <p:grpSpPr>
          <a:xfrm>
            <a:off x="6758035" y="4088205"/>
            <a:ext cx="441147" cy="400110"/>
            <a:chOff x="3501100" y="4812902"/>
            <a:chExt cx="441147" cy="400110"/>
          </a:xfrm>
        </p:grpSpPr>
        <p:sp>
          <p:nvSpPr>
            <p:cNvPr id="587" name="Google Shape;587;p15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853086" y="5078849"/>
            <a:ext cx="540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お薬をどのように受け取るかを医師と確認しましょう。</a:t>
            </a:r>
            <a:endParaRPr kumimoji="1"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❶医療機関からお薬が届く</a:t>
            </a:r>
            <a:endParaRPr kumimoji="1"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❷医療機関から処方箋が届く</a:t>
            </a:r>
            <a:endParaRPr kumimoji="1"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❸希望する薬局に処方箋を</a:t>
            </a:r>
            <a:r>
              <a:rPr kumimoji="1" lang="en-US" altLang="ja-JP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FAX</a:t>
            </a:r>
            <a:r>
              <a: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してもらう</a:t>
            </a:r>
            <a:endParaRPr kumimoji="1"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endParaRPr kumimoji="1" lang="ja-JP" altLang="en-US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888192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7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【15】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診察後の流れ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7"/>
          <p:cNvSpPr txBox="1"/>
          <p:nvPr/>
        </p:nvSpPr>
        <p:spPr>
          <a:xfrm>
            <a:off x="2950231" y="2344214"/>
            <a:ext cx="1800000" cy="245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434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ビデオ診察が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終わったら、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登録してある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クレジット</a:t>
            </a:r>
            <a:endParaRPr lang="en-US" altLang="ja-JP"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カードにて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診察代金等の</a:t>
            </a:r>
            <a:endParaRPr lang="en-US" altLang="ja-JP"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just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決済が行われます。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診診察内容と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決済内容は、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アプリから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確認できます。</a:t>
            </a:r>
            <a:endParaRPr sz="14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5" name="Google Shape;675;p17"/>
          <p:cNvSpPr txBox="1"/>
          <p:nvPr/>
        </p:nvSpPr>
        <p:spPr>
          <a:xfrm>
            <a:off x="4795200" y="2339529"/>
            <a:ext cx="3924000" cy="336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4344" lvl="0" algn="just">
              <a:buSzPts val="1400"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医療機関からお薬が届く場合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お薬は登録している住所に配送されます。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準備されてから数日で届きますので、お手元に届いたら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1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緑色の「受け取りました」ボタンを押します。</a:t>
            </a:r>
            <a:endParaRPr lang="en-US" altLang="ja-JP" sz="11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endParaRPr lang="en-US" altLang="ja-JP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医療機関から処方箋が届く場合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処方せんは登録している住所に配送されます。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050" dirty="0">
                <a:latin typeface="Meiryo"/>
                <a:ea typeface="Meiryo"/>
                <a:cs typeface="Meiryo"/>
                <a:sym typeface="Meiryo"/>
              </a:rPr>
              <a:t>準備されてから数日で届きますので、お手元に届いたら</a:t>
            </a:r>
            <a:endParaRPr lang="en-US" altLang="ja-JP" sz="1050" dirty="0"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050" dirty="0">
                <a:latin typeface="Meiryo"/>
                <a:ea typeface="Meiryo"/>
                <a:cs typeface="Meiryo"/>
                <a:sym typeface="Meiryo"/>
              </a:rPr>
              <a:t>緑色の「受け取りました」ボタンを押します。</a:t>
            </a:r>
            <a:endParaRPr lang="en-US" altLang="ja-JP" sz="1050" dirty="0"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薬局に持参しましょう。その際、処方せんの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有効期間にご注意ください。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algn="just">
              <a:buSzPts val="1400"/>
            </a:pPr>
            <a:endParaRPr lang="en-US" altLang="ja-JP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希望する薬局に処方箋を</a:t>
            </a:r>
            <a:r>
              <a:rPr lang="en" altLang="ja-JP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FAX</a:t>
            </a:r>
            <a:r>
              <a:rPr lang="ja-JP" altLang="en-US" sz="1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してもらう場合</a:t>
            </a:r>
            <a:endParaRPr lang="en-US" altLang="ja-JP" sz="1400" b="1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薬局に連絡しお薬の受け取り方法などを</a:t>
            </a:r>
            <a:endParaRPr lang="en-US" altLang="ja-JP" sz="14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10860" marR="4344" lvl="0" algn="just">
              <a:buSzPts val="1400"/>
            </a:pP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確認し受け取り。</a:t>
            </a:r>
          </a:p>
          <a:p>
            <a:pPr marL="10860" marR="4344" lvl="0" algn="just">
              <a:buSzPts val="1400"/>
            </a:pPr>
            <a:endParaRPr lang="ja-JP" altLang="en-US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6" name="Google Shape;676;p17"/>
          <p:cNvSpPr txBox="1"/>
          <p:nvPr/>
        </p:nvSpPr>
        <p:spPr>
          <a:xfrm>
            <a:off x="513648" y="1409637"/>
            <a:ext cx="252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診察・決済内容の確認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7" name="Google Shape;677;p17"/>
          <p:cNvSpPr txBox="1"/>
          <p:nvPr/>
        </p:nvSpPr>
        <p:spPr>
          <a:xfrm>
            <a:off x="4795200" y="1425266"/>
            <a:ext cx="2520000" cy="56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1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お薬の有る場合</a:t>
            </a:r>
            <a:endParaRPr sz="1800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ECEEE0-38CF-E04E-8F8D-C4721320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8" y="1973118"/>
            <a:ext cx="21653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69;p15">
            <a:extLst>
              <a:ext uri="{FF2B5EF4-FFF2-40B4-BE49-F238E27FC236}">
                <a16:creationId xmlns:a16="http://schemas.microsoft.com/office/drawing/2014/main" id="{9199CA22-1909-2E4B-90BB-089B5A01F990}"/>
              </a:ext>
            </a:extLst>
          </p:cNvPr>
          <p:cNvSpPr/>
          <p:nvPr/>
        </p:nvSpPr>
        <p:spPr>
          <a:xfrm>
            <a:off x="937187" y="4429765"/>
            <a:ext cx="1384604" cy="56364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572000" y="1270000"/>
            <a:ext cx="0" cy="504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1819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1994462"/>
            <a:ext cx="1665975" cy="326786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"/>
          <p:cNvSpPr txBox="1"/>
          <p:nvPr/>
        </p:nvSpPr>
        <p:spPr>
          <a:xfrm>
            <a:off x="323791" y="1920498"/>
            <a:ext cx="2520000" cy="292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0838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｢新規登録はこちら｣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0838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メールアドレス 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0838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パスワードを入力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0838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｢同意して登録する｣ 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0838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この画面が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0838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表示されたら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0838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メールアプリを開く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3097756" y="4259799"/>
            <a:ext cx="1224000" cy="2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5"/>
          <p:cNvGrpSpPr/>
          <p:nvPr/>
        </p:nvGrpSpPr>
        <p:grpSpPr>
          <a:xfrm>
            <a:off x="4540688" y="3213100"/>
            <a:ext cx="360000" cy="345915"/>
            <a:chOff x="2743754" y="4622188"/>
            <a:chExt cx="720000" cy="691832"/>
          </a:xfrm>
        </p:grpSpPr>
        <p:cxnSp>
          <p:nvCxnSpPr>
            <p:cNvPr id="67" name="Google Shape;67;p5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5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0" name="Google Shape;70;p5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0" y="1994450"/>
            <a:ext cx="1665975" cy="326787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5"/>
          <p:cNvSpPr/>
          <p:nvPr/>
        </p:nvSpPr>
        <p:spPr>
          <a:xfrm>
            <a:off x="5121700" y="2945375"/>
            <a:ext cx="1224000" cy="90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5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38" y="1994447"/>
            <a:ext cx="1665975" cy="3505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5"/>
          <p:cNvGrpSpPr/>
          <p:nvPr/>
        </p:nvGrpSpPr>
        <p:grpSpPr>
          <a:xfrm>
            <a:off x="6566688" y="3159769"/>
            <a:ext cx="360058" cy="345916"/>
            <a:chOff x="2743754" y="4622188"/>
            <a:chExt cx="720116" cy="691832"/>
          </a:xfrm>
        </p:grpSpPr>
        <p:cxnSp>
          <p:nvCxnSpPr>
            <p:cNvPr id="76" name="Google Shape;76;p5"/>
            <p:cNvCxnSpPr/>
            <p:nvPr/>
          </p:nvCxnSpPr>
          <p:spPr>
            <a:xfrm>
              <a:off x="2743754" y="4968104"/>
              <a:ext cx="7155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5"/>
            <p:cNvCxnSpPr/>
            <p:nvPr/>
          </p:nvCxnSpPr>
          <p:spPr>
            <a:xfrm rot="10800000" flipH="1">
              <a:off x="3105970" y="4956120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5"/>
            <p:cNvCxnSpPr/>
            <p:nvPr/>
          </p:nvCxnSpPr>
          <p:spPr>
            <a:xfrm>
              <a:off x="3105970" y="4622188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" name="Google Shape;62;p5"/>
          <p:cNvSpPr/>
          <p:nvPr/>
        </p:nvSpPr>
        <p:spPr>
          <a:xfrm>
            <a:off x="5142456" y="4259799"/>
            <a:ext cx="1224000" cy="2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2846832" y="4093213"/>
            <a:ext cx="441147" cy="400110"/>
            <a:chOff x="3501100" y="4812902"/>
            <a:chExt cx="441147" cy="400110"/>
          </a:xfrm>
        </p:grpSpPr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4890316" y="4095643"/>
            <a:ext cx="441147" cy="400110"/>
            <a:chOff x="3501100" y="4812902"/>
            <a:chExt cx="441147" cy="400110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4890316" y="2751522"/>
            <a:ext cx="441147" cy="400110"/>
            <a:chOff x="3501100" y="4812902"/>
            <a:chExt cx="441147" cy="400110"/>
          </a:xfrm>
        </p:grpSpPr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6670348" y="1779210"/>
            <a:ext cx="441147" cy="400110"/>
            <a:chOff x="3501100" y="4812902"/>
            <a:chExt cx="441147" cy="400110"/>
          </a:xfrm>
        </p:grpSpPr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9" name="Google Shape;87;p6"/>
          <p:cNvSpPr txBox="1">
            <a:spLocks/>
          </p:cNvSpPr>
          <p:nvPr/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 defTabSz="914400" rtl="0">
              <a:buClr>
                <a:srgbClr val="000000"/>
              </a:buClr>
              <a:buSzPts val="2737"/>
              <a:buFont typeface="Arial"/>
              <a:buNone/>
            </a:pPr>
            <a:endParaRPr kumimoji="0" lang="ja-JP" altLang="en-US" sz="2737" b="1" kern="0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defTabSz="91440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kumimoji="0" lang="ja-JP" altLang="en-US" sz="2800" b="1" kern="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オンライン診療アプリ</a:t>
            </a:r>
            <a:r>
              <a:rPr kumimoji="0" lang="en-US" altLang="ja-JP" sz="2800" b="1" kern="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kumimoji="0" lang="en-US" altLang="ja-JP" sz="2800" b="1" kern="0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kumimoji="0" lang="ja-JP" altLang="en-US" sz="2800" kern="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kumimoji="0" lang="ja-JP" altLang="en-US" sz="2800" b="1" kern="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kumimoji="0" lang="ja-JP" altLang="en-US" sz="2800" kern="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kumimoji="0" lang="ja-JP" altLang="en-US" sz="2800" kern="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kumimoji="0" lang="en-US" altLang="ja-JP" sz="2800" b="1" kern="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【2】curon</a:t>
            </a:r>
            <a:r>
              <a:rPr kumimoji="0" lang="ja-JP" altLang="en-US" sz="2800" b="1" kern="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に新規登録</a:t>
            </a:r>
            <a:endParaRPr kumimoji="0" lang="ja-JP" altLang="en-US"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19049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75" y="1986370"/>
            <a:ext cx="1830275" cy="359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75" y="1986388"/>
            <a:ext cx="1830275" cy="35901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【2】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curonに新規登録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6"/>
          <p:cNvGrpSpPr/>
          <p:nvPr/>
        </p:nvGrpSpPr>
        <p:grpSpPr>
          <a:xfrm>
            <a:off x="4773178" y="1995995"/>
            <a:ext cx="1610126" cy="3379744"/>
            <a:chOff x="3194304" y="1385316"/>
            <a:chExt cx="1449705" cy="2889885"/>
          </a:xfrm>
        </p:grpSpPr>
        <p:sp>
          <p:nvSpPr>
            <p:cNvPr id="89" name="Google Shape;89;p6"/>
            <p:cNvSpPr/>
            <p:nvPr/>
          </p:nvSpPr>
          <p:spPr>
            <a:xfrm>
              <a:off x="3198876" y="1391412"/>
              <a:ext cx="1438655" cy="2878836"/>
            </a:xfrm>
            <a:prstGeom prst="rect">
              <a:avLst/>
            </a:prstGeom>
            <a:blipFill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194304" y="1385316"/>
              <a:ext cx="1449705" cy="2889885"/>
            </a:xfrm>
            <a:custGeom>
              <a:avLst/>
              <a:gdLst/>
              <a:ahLst/>
              <a:cxnLst/>
              <a:rect l="l" t="t" r="r" b="b"/>
              <a:pathLst>
                <a:path w="1449704" h="2889885" extrusionOk="0">
                  <a:moveTo>
                    <a:pt x="0" y="0"/>
                  </a:moveTo>
                  <a:lnTo>
                    <a:pt x="1449323" y="0"/>
                  </a:lnTo>
                  <a:lnTo>
                    <a:pt x="1449323" y="2889504"/>
                  </a:lnTo>
                  <a:lnTo>
                    <a:pt x="0" y="28895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39"/>
                <a:buFont typeface="Arial"/>
                <a:buNone/>
              </a:pPr>
              <a:endParaRPr sz="15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6"/>
          <p:cNvSpPr txBox="1"/>
          <p:nvPr/>
        </p:nvSpPr>
        <p:spPr>
          <a:xfrm>
            <a:off x="2640100" y="1635761"/>
            <a:ext cx="1449723" cy="22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0" rIns="0" bIns="0" anchor="t" anchorCtr="0">
            <a:spAutoFit/>
          </a:bodyPr>
          <a:lstStyle/>
          <a:p>
            <a:pPr marL="108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メールの画面です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323791" y="1920498"/>
            <a:ext cx="2232000" cy="326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4925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❺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このURLをタップ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4925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❻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この画面が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49250" algn="l"/>
              </a:tabLst>
            </a:pP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表示されたら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>
                <a:tab pos="34925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｢←｣をタップ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4925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❼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②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メール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4925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アドレスと  </a:t>
            </a:r>
            <a:endParaRPr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49250" algn="l"/>
              </a:tabLst>
            </a:pP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パスワードを入力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4925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❽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｢ログイン｣を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4925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4925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新規登録は終了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2754856" y="4417787"/>
            <a:ext cx="1008000" cy="39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>
            <a:off x="2501900" y="4267200"/>
            <a:ext cx="441147" cy="400110"/>
            <a:chOff x="3501100" y="4812902"/>
            <a:chExt cx="441147" cy="400110"/>
          </a:xfrm>
        </p:grpSpPr>
        <p:sp>
          <p:nvSpPr>
            <p:cNvPr id="96" name="Google Shape;96;p6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❺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4350188" y="3200400"/>
            <a:ext cx="360000" cy="345915"/>
            <a:chOff x="2743754" y="4622188"/>
            <a:chExt cx="720000" cy="691832"/>
          </a:xfrm>
        </p:grpSpPr>
        <p:cxnSp>
          <p:nvCxnSpPr>
            <p:cNvPr id="99" name="Google Shape;99;p6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6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6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2" name="Google Shape;102;p6"/>
          <p:cNvSpPr/>
          <p:nvPr/>
        </p:nvSpPr>
        <p:spPr>
          <a:xfrm>
            <a:off x="4736056" y="2131787"/>
            <a:ext cx="252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>
            <a:off x="4483100" y="1955800"/>
            <a:ext cx="441147" cy="400110"/>
            <a:chOff x="3501100" y="4812902"/>
            <a:chExt cx="441147" cy="400110"/>
          </a:xfrm>
        </p:grpSpPr>
        <p:sp>
          <p:nvSpPr>
            <p:cNvPr id="104" name="Google Shape;104;p6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❻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106" name="Google Shape;106;p6"/>
          <p:cNvSpPr/>
          <p:nvPr/>
        </p:nvSpPr>
        <p:spPr>
          <a:xfrm>
            <a:off x="6936750" y="3029462"/>
            <a:ext cx="1440000" cy="598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6"/>
          <p:cNvGrpSpPr/>
          <p:nvPr/>
        </p:nvGrpSpPr>
        <p:grpSpPr>
          <a:xfrm>
            <a:off x="6683789" y="2853500"/>
            <a:ext cx="441147" cy="400110"/>
            <a:chOff x="3501100" y="4812902"/>
            <a:chExt cx="441147" cy="400110"/>
          </a:xfrm>
        </p:grpSpPr>
        <p:sp>
          <p:nvSpPr>
            <p:cNvPr id="108" name="Google Shape;108;p6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❼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110" name="Google Shape;110;p6"/>
          <p:cNvGrpSpPr/>
          <p:nvPr/>
        </p:nvGrpSpPr>
        <p:grpSpPr>
          <a:xfrm>
            <a:off x="6409100" y="3200400"/>
            <a:ext cx="360000" cy="345915"/>
            <a:chOff x="2743754" y="4622188"/>
            <a:chExt cx="720000" cy="691832"/>
          </a:xfrm>
        </p:grpSpPr>
        <p:cxnSp>
          <p:nvCxnSpPr>
            <p:cNvPr id="111" name="Google Shape;111;p6"/>
            <p:cNvCxnSpPr/>
            <p:nvPr/>
          </p:nvCxnSpPr>
          <p:spPr>
            <a:xfrm>
              <a:off x="2743754" y="4968104"/>
              <a:ext cx="715567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6"/>
            <p:cNvCxnSpPr/>
            <p:nvPr/>
          </p:nvCxnSpPr>
          <p:spPr>
            <a:xfrm rot="10800000" flipH="1">
              <a:off x="3105970" y="4956237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" name="Google Shape;113;p6"/>
            <p:cNvCxnSpPr/>
            <p:nvPr/>
          </p:nvCxnSpPr>
          <p:spPr>
            <a:xfrm>
              <a:off x="3105970" y="4622188"/>
              <a:ext cx="357784" cy="35778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4" name="Google Shape;114;p6"/>
          <p:cNvSpPr/>
          <p:nvPr/>
        </p:nvSpPr>
        <p:spPr>
          <a:xfrm>
            <a:off x="6936745" y="4687221"/>
            <a:ext cx="1440000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6"/>
          <p:cNvGrpSpPr/>
          <p:nvPr/>
        </p:nvGrpSpPr>
        <p:grpSpPr>
          <a:xfrm>
            <a:off x="6683789" y="4513565"/>
            <a:ext cx="441147" cy="400110"/>
            <a:chOff x="3501100" y="4812902"/>
            <a:chExt cx="441147" cy="400110"/>
          </a:xfrm>
        </p:grpSpPr>
        <p:sp>
          <p:nvSpPr>
            <p:cNvPr id="116" name="Google Shape;116;p6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❽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89095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dc6f7a1684_0_2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900" y="2011550"/>
            <a:ext cx="2082426" cy="34588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24" name="Google Shape;124;gdc6f7a1684_0_22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【3】</a:t>
            </a:r>
            <a:r>
              <a:rPr 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受診者情報の入力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dc6f7a1684_0_22"/>
          <p:cNvSpPr txBox="1"/>
          <p:nvPr/>
        </p:nvSpPr>
        <p:spPr>
          <a:xfrm>
            <a:off x="323800" y="1920500"/>
            <a:ext cx="2520000" cy="341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lvl="0">
              <a:buSzPts val="2400"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受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診者情報を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入力する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必要な情報を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下まで全て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入力する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全て入力したら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送信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をタップ。</a:t>
            </a:r>
            <a:endParaRPr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これで受診者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情報の入力は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完了です。</a:t>
            </a:r>
            <a:endParaRPr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7" name="Google Shape;127;gdc6f7a1684_0_22"/>
          <p:cNvSpPr/>
          <p:nvPr/>
        </p:nvSpPr>
        <p:spPr>
          <a:xfrm>
            <a:off x="2784700" y="2715981"/>
            <a:ext cx="10080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gdc6f7a1684_0_22"/>
          <p:cNvGrpSpPr/>
          <p:nvPr/>
        </p:nvGrpSpPr>
        <p:grpSpPr>
          <a:xfrm>
            <a:off x="4400988" y="3213107"/>
            <a:ext cx="360058" cy="345916"/>
            <a:chOff x="2743754" y="4622188"/>
            <a:chExt cx="720116" cy="691832"/>
          </a:xfrm>
        </p:grpSpPr>
        <p:cxnSp>
          <p:nvCxnSpPr>
            <p:cNvPr id="132" name="Google Shape;132;gdc6f7a1684_0_22"/>
            <p:cNvCxnSpPr/>
            <p:nvPr/>
          </p:nvCxnSpPr>
          <p:spPr>
            <a:xfrm>
              <a:off x="2743754" y="4968104"/>
              <a:ext cx="7155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gdc6f7a1684_0_22"/>
            <p:cNvCxnSpPr/>
            <p:nvPr/>
          </p:nvCxnSpPr>
          <p:spPr>
            <a:xfrm rot="10800000" flipH="1">
              <a:off x="3105970" y="4956120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gdc6f7a1684_0_22"/>
            <p:cNvCxnSpPr/>
            <p:nvPr/>
          </p:nvCxnSpPr>
          <p:spPr>
            <a:xfrm>
              <a:off x="3105970" y="4622188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6" name="Google Shape;136;gdc6f7a1684_0_22"/>
          <p:cNvPicPr preferRelativeResize="0"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3" y="1984026"/>
            <a:ext cx="1798592" cy="352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gdc6f7a1684_0_22"/>
          <p:cNvGrpSpPr/>
          <p:nvPr/>
        </p:nvGrpSpPr>
        <p:grpSpPr>
          <a:xfrm>
            <a:off x="6486200" y="3213107"/>
            <a:ext cx="360058" cy="345916"/>
            <a:chOff x="2743754" y="4622188"/>
            <a:chExt cx="720116" cy="691832"/>
          </a:xfrm>
        </p:grpSpPr>
        <p:cxnSp>
          <p:nvCxnSpPr>
            <p:cNvPr id="138" name="Google Shape;138;gdc6f7a1684_0_22"/>
            <p:cNvCxnSpPr/>
            <p:nvPr/>
          </p:nvCxnSpPr>
          <p:spPr>
            <a:xfrm>
              <a:off x="2743754" y="4968104"/>
              <a:ext cx="7155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gdc6f7a1684_0_22"/>
            <p:cNvCxnSpPr/>
            <p:nvPr/>
          </p:nvCxnSpPr>
          <p:spPr>
            <a:xfrm rot="10800000" flipH="1">
              <a:off x="3105970" y="4956120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gdc6f7a1684_0_22"/>
            <p:cNvCxnSpPr/>
            <p:nvPr/>
          </p:nvCxnSpPr>
          <p:spPr>
            <a:xfrm>
              <a:off x="3105970" y="4622188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41" name="Google Shape;141;gdc6f7a1684_0_22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08" y="1998138"/>
            <a:ext cx="1777041" cy="3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dc6f7a1684_0_22"/>
          <p:cNvSpPr>
            <a:spLocks noChangeAspect="1"/>
          </p:cNvSpPr>
          <p:nvPr/>
        </p:nvSpPr>
        <p:spPr>
          <a:xfrm>
            <a:off x="4796200" y="2538075"/>
            <a:ext cx="1777200" cy="2892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dc6f7a1684_0_22"/>
          <p:cNvSpPr/>
          <p:nvPr/>
        </p:nvSpPr>
        <p:spPr>
          <a:xfrm>
            <a:off x="6924000" y="4772625"/>
            <a:ext cx="1512000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2552153" y="2526478"/>
            <a:ext cx="441147" cy="400110"/>
            <a:chOff x="3501100" y="4812902"/>
            <a:chExt cx="441147" cy="400110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6717753" y="4616390"/>
            <a:ext cx="441147" cy="400110"/>
            <a:chOff x="3501100" y="4812902"/>
            <a:chExt cx="441147" cy="400110"/>
          </a:xfrm>
        </p:grpSpPr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4580800" y="2354130"/>
            <a:ext cx="441147" cy="400110"/>
            <a:chOff x="3501100" y="4812902"/>
            <a:chExt cx="441147" cy="400110"/>
          </a:xfrm>
        </p:grpSpPr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>
              <a:spLocks/>
            </p:cNvSpPr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20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91751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dc6f7a1684_0_65"/>
          <p:cNvPicPr preferRelativeResize="0"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00" y="1985292"/>
            <a:ext cx="1697654" cy="33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dc6f7a1684_0_65"/>
          <p:cNvPicPr preferRelativeResize="0"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96" y="1959674"/>
            <a:ext cx="1697654" cy="33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dc6f7a1684_0_65"/>
          <p:cNvPicPr preferRelativeResize="0"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9800" y="2011550"/>
            <a:ext cx="1950639" cy="32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4" name="Google Shape;154;gdc6f7a1684_0_65"/>
          <p:cNvSpPr txBox="1">
            <a:spLocks noGrp="1"/>
          </p:cNvSpPr>
          <p:nvPr>
            <p:ph type="ctrTitle" idx="4294967295"/>
          </p:nvPr>
        </p:nvSpPr>
        <p:spPr>
          <a:xfrm>
            <a:off x="1630900" y="3048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7"/>
              <a:buFont typeface="Arial"/>
              <a:buNone/>
            </a:pPr>
            <a:endParaRPr sz="2737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  <a:b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【4】</a:t>
            </a:r>
            <a:r>
              <a:rPr 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クレジットカード情報の入力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dc6f7a1684_0_65"/>
          <p:cNvSpPr txBox="1"/>
          <p:nvPr/>
        </p:nvSpPr>
        <p:spPr>
          <a:xfrm>
            <a:off x="323799" y="1920500"/>
            <a:ext cx="2700000" cy="429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lvl="0">
              <a:buSzPts val="2400"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ク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レジット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lvl="0"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カード情報を入力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クレジットカード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情報を全て入力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する。右方向に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スクロールして全て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入力してください。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altLang="en-US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全て入力したら</a:t>
            </a:r>
            <a:endParaRPr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1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登録する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タップ。</a:t>
            </a:r>
            <a:endParaRPr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これでクレジット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カード情報の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3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入力は完了です。</a:t>
            </a:r>
            <a:endParaRPr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7" name="Google Shape;157;gdc6f7a1684_0_65"/>
          <p:cNvSpPr/>
          <p:nvPr/>
        </p:nvSpPr>
        <p:spPr>
          <a:xfrm>
            <a:off x="3000600" y="2792175"/>
            <a:ext cx="1188300" cy="21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gdc6f7a1684_0_65"/>
          <p:cNvGrpSpPr/>
          <p:nvPr/>
        </p:nvGrpSpPr>
        <p:grpSpPr>
          <a:xfrm>
            <a:off x="4591488" y="3886207"/>
            <a:ext cx="360058" cy="345916"/>
            <a:chOff x="2743754" y="4622188"/>
            <a:chExt cx="720116" cy="691832"/>
          </a:xfrm>
        </p:grpSpPr>
        <p:cxnSp>
          <p:nvCxnSpPr>
            <p:cNvPr id="162" name="Google Shape;162;gdc6f7a1684_0_65"/>
            <p:cNvCxnSpPr/>
            <p:nvPr/>
          </p:nvCxnSpPr>
          <p:spPr>
            <a:xfrm>
              <a:off x="2743754" y="4968104"/>
              <a:ext cx="7155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" name="Google Shape;163;gdc6f7a1684_0_65"/>
            <p:cNvCxnSpPr/>
            <p:nvPr/>
          </p:nvCxnSpPr>
          <p:spPr>
            <a:xfrm rot="10800000" flipH="1">
              <a:off x="3105970" y="4956120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gdc6f7a1684_0_65"/>
            <p:cNvCxnSpPr/>
            <p:nvPr/>
          </p:nvCxnSpPr>
          <p:spPr>
            <a:xfrm>
              <a:off x="3105970" y="4622188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6" name="Google Shape;166;gdc6f7a1684_0_65"/>
          <p:cNvGrpSpPr/>
          <p:nvPr/>
        </p:nvGrpSpPr>
        <p:grpSpPr>
          <a:xfrm>
            <a:off x="6460800" y="3886207"/>
            <a:ext cx="360058" cy="345916"/>
            <a:chOff x="2743754" y="4622188"/>
            <a:chExt cx="720116" cy="691832"/>
          </a:xfrm>
        </p:grpSpPr>
        <p:cxnSp>
          <p:nvCxnSpPr>
            <p:cNvPr id="167" name="Google Shape;167;gdc6f7a1684_0_65"/>
            <p:cNvCxnSpPr/>
            <p:nvPr/>
          </p:nvCxnSpPr>
          <p:spPr>
            <a:xfrm>
              <a:off x="2743754" y="4968104"/>
              <a:ext cx="7155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gdc6f7a1684_0_65"/>
            <p:cNvCxnSpPr/>
            <p:nvPr/>
          </p:nvCxnSpPr>
          <p:spPr>
            <a:xfrm rot="10800000" flipH="1">
              <a:off x="3105970" y="4956120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gdc6f7a1684_0_65"/>
            <p:cNvCxnSpPr/>
            <p:nvPr/>
          </p:nvCxnSpPr>
          <p:spPr>
            <a:xfrm>
              <a:off x="3105970" y="4622188"/>
              <a:ext cx="357900" cy="357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70" name="Google Shape;170;gdc6f7a1684_0_65"/>
          <p:cNvSpPr/>
          <p:nvPr/>
        </p:nvSpPr>
        <p:spPr>
          <a:xfrm>
            <a:off x="5101000" y="3084375"/>
            <a:ext cx="1476000" cy="39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dc6f7a1684_0_65"/>
          <p:cNvSpPr/>
          <p:nvPr/>
        </p:nvSpPr>
        <p:spPr>
          <a:xfrm>
            <a:off x="7727050" y="3189175"/>
            <a:ext cx="648000" cy="2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423;p11"/>
          <p:cNvGrpSpPr/>
          <p:nvPr/>
        </p:nvGrpSpPr>
        <p:grpSpPr>
          <a:xfrm>
            <a:off x="7505768" y="2996907"/>
            <a:ext cx="441147" cy="400110"/>
            <a:chOff x="3501100" y="4812902"/>
            <a:chExt cx="441147" cy="400110"/>
          </a:xfrm>
        </p:grpSpPr>
        <p:sp>
          <p:nvSpPr>
            <p:cNvPr id="27" name="Google Shape;424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25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29" name="Google Shape;419;p11">
            <a:extLst>
              <a:ext uri="{FF2B5EF4-FFF2-40B4-BE49-F238E27FC236}">
                <a16:creationId xmlns:a16="http://schemas.microsoft.com/office/drawing/2014/main" id="{3988A46A-F2BF-DA42-ACB0-B84329FD9AC0}"/>
              </a:ext>
            </a:extLst>
          </p:cNvPr>
          <p:cNvGrpSpPr/>
          <p:nvPr/>
        </p:nvGrpSpPr>
        <p:grpSpPr>
          <a:xfrm>
            <a:off x="2774220" y="2601135"/>
            <a:ext cx="441147" cy="400110"/>
            <a:chOff x="3501100" y="4812902"/>
            <a:chExt cx="441147" cy="400110"/>
          </a:xfrm>
        </p:grpSpPr>
        <p:sp>
          <p:nvSpPr>
            <p:cNvPr id="30" name="Google Shape;420;p11">
              <a:extLst>
                <a:ext uri="{FF2B5EF4-FFF2-40B4-BE49-F238E27FC236}">
                  <a16:creationId xmlns:a16="http://schemas.microsoft.com/office/drawing/2014/main" id="{FF63BF02-4319-EB49-A842-2FB7E9C186B6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21;p11">
              <a:extLst>
                <a:ext uri="{FF2B5EF4-FFF2-40B4-BE49-F238E27FC236}">
                  <a16:creationId xmlns:a16="http://schemas.microsoft.com/office/drawing/2014/main" id="{5B814251-6A97-7B44-A9B2-9982DAB12EDE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32" name="Google Shape;432;p11"/>
          <p:cNvGrpSpPr/>
          <p:nvPr/>
        </p:nvGrpSpPr>
        <p:grpSpPr>
          <a:xfrm>
            <a:off x="4897620" y="2885737"/>
            <a:ext cx="441147" cy="400110"/>
            <a:chOff x="3501100" y="4812902"/>
            <a:chExt cx="441147" cy="400110"/>
          </a:xfrm>
        </p:grpSpPr>
        <p:sp>
          <p:nvSpPr>
            <p:cNvPr id="33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34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266019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/>
        </p:nvSpPr>
        <p:spPr>
          <a:xfrm>
            <a:off x="1630900" y="3192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【5】</a:t>
            </a:r>
            <a:r>
              <a:rPr 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受診したい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医療機関を検</a:t>
            </a:r>
            <a:r>
              <a:rPr lang="ja-JP" sz="2800" b="1" i="0" u="none" strike="noStrike" cap="none" spc="-15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索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（１）</a:t>
            </a:r>
            <a:endParaRPr sz="28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323791" y="1921652"/>
            <a:ext cx="2520000" cy="329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診療科目や病院名、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地域から探す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診療科目・病院名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から探す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病院名をキーボード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で入力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en-US" altLang="ja-JP" sz="1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検索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❺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検索結果から、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該当の医院をタップ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30004" y="1349745"/>
            <a:ext cx="3039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特定</a:t>
            </a:r>
            <a:r>
              <a:rPr lang="ja-JP" sz="1800" b="1" dirty="0">
                <a:latin typeface="Meiryo" charset="-128"/>
                <a:ea typeface="Meiryo" charset="-128"/>
                <a:cs typeface="Meiryo" charset="-128"/>
              </a:rPr>
              <a:t>の医療機関を探す場合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F7306B-8315-AE49-8D5A-7F3D6F9C7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482" y="3813406"/>
            <a:ext cx="1800000" cy="2257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Google Shape;183;p3">
            <a:extLst>
              <a:ext uri="{FF2B5EF4-FFF2-40B4-BE49-F238E27FC236}">
                <a16:creationId xmlns:a16="http://schemas.microsoft.com/office/drawing/2014/main" id="{B05094BE-1502-AF41-96A8-AA4BA2F3802C}"/>
              </a:ext>
            </a:extLst>
          </p:cNvPr>
          <p:cNvSpPr/>
          <p:nvPr/>
        </p:nvSpPr>
        <p:spPr>
          <a:xfrm>
            <a:off x="3233949" y="3764196"/>
            <a:ext cx="955964" cy="288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182;p3"/>
          <p:cNvPicPr preferRelativeResize="0"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800" y="2010026"/>
            <a:ext cx="2160000" cy="1693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0" name="Google Shape;183;p3"/>
          <p:cNvSpPr/>
          <p:nvPr/>
        </p:nvSpPr>
        <p:spPr>
          <a:xfrm>
            <a:off x="3012575" y="2978119"/>
            <a:ext cx="2052000" cy="40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図形グループ 40"/>
          <p:cNvGrpSpPr>
            <a:grpSpLocks noChangeAspect="1"/>
          </p:cNvGrpSpPr>
          <p:nvPr/>
        </p:nvGrpSpPr>
        <p:grpSpPr>
          <a:xfrm>
            <a:off x="6210300" y="3800697"/>
            <a:ext cx="2160000" cy="2323878"/>
            <a:chOff x="6113766" y="4025900"/>
            <a:chExt cx="2433857" cy="2618510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ECA7AD95-009E-2340-A566-F3D058594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3766" y="4025900"/>
              <a:ext cx="2433857" cy="26185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7" name="Google Shape;195;p3">
              <a:extLst>
                <a:ext uri="{FF2B5EF4-FFF2-40B4-BE49-F238E27FC236}">
                  <a16:creationId xmlns:a16="http://schemas.microsoft.com/office/drawing/2014/main" id="{672591BA-C882-E74C-BAC0-5BD9A74E3874}"/>
                </a:ext>
              </a:extLst>
            </p:cNvPr>
            <p:cNvSpPr/>
            <p:nvPr/>
          </p:nvSpPr>
          <p:spPr>
            <a:xfrm>
              <a:off x="6195291" y="5231245"/>
              <a:ext cx="2119745" cy="484910"/>
            </a:xfrm>
            <a:prstGeom prst="rect">
              <a:avLst/>
            </a:prstGeom>
            <a:blipFill dpi="0" rotWithShape="1">
              <a:blip r:embed="rId6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5;p3">
              <a:extLst>
                <a:ext uri="{FF2B5EF4-FFF2-40B4-BE49-F238E27FC236}">
                  <a16:creationId xmlns:a16="http://schemas.microsoft.com/office/drawing/2014/main" id="{2770B225-EDBA-B045-8B85-9F72B544AA0F}"/>
                </a:ext>
              </a:extLst>
            </p:cNvPr>
            <p:cNvSpPr/>
            <p:nvPr/>
          </p:nvSpPr>
          <p:spPr>
            <a:xfrm>
              <a:off x="6153727" y="5854700"/>
              <a:ext cx="2147455" cy="484910"/>
            </a:xfrm>
            <a:prstGeom prst="rect">
              <a:avLst/>
            </a:prstGeom>
            <a:blipFill dpi="0" rotWithShape="1">
              <a:blip r:embed="rId6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5;p3">
              <a:extLst>
                <a:ext uri="{FF2B5EF4-FFF2-40B4-BE49-F238E27FC236}">
                  <a16:creationId xmlns:a16="http://schemas.microsoft.com/office/drawing/2014/main" id="{0DB39D5D-FA06-454A-A576-822F2F17F9B9}"/>
                </a:ext>
              </a:extLst>
            </p:cNvPr>
            <p:cNvSpPr/>
            <p:nvPr/>
          </p:nvSpPr>
          <p:spPr>
            <a:xfrm>
              <a:off x="6430819" y="4095172"/>
              <a:ext cx="360218" cy="207819"/>
            </a:xfrm>
            <a:prstGeom prst="rect">
              <a:avLst/>
            </a:prstGeom>
            <a:blipFill dpi="0" rotWithShape="1">
              <a:blip r:embed="rId6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83;p3">
            <a:extLst>
              <a:ext uri="{FF2B5EF4-FFF2-40B4-BE49-F238E27FC236}">
                <a16:creationId xmlns:a16="http://schemas.microsoft.com/office/drawing/2014/main" id="{9B2A778E-5EB8-A340-8871-D304FBB579E0}"/>
              </a:ext>
            </a:extLst>
          </p:cNvPr>
          <p:cNvSpPr/>
          <p:nvPr/>
        </p:nvSpPr>
        <p:spPr>
          <a:xfrm>
            <a:off x="6253017" y="4804061"/>
            <a:ext cx="2052000" cy="133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83;p3">
            <a:extLst>
              <a:ext uri="{FF2B5EF4-FFF2-40B4-BE49-F238E27FC236}">
                <a16:creationId xmlns:a16="http://schemas.microsoft.com/office/drawing/2014/main" id="{C9FE2BC7-C7EB-554B-9ED0-6EA2DB239766}"/>
              </a:ext>
            </a:extLst>
          </p:cNvPr>
          <p:cNvSpPr/>
          <p:nvPr/>
        </p:nvSpPr>
        <p:spPr>
          <a:xfrm>
            <a:off x="3005282" y="5787128"/>
            <a:ext cx="1728000" cy="36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図形グループ 57"/>
          <p:cNvGrpSpPr>
            <a:grpSpLocks noChangeAspect="1"/>
          </p:cNvGrpSpPr>
          <p:nvPr/>
        </p:nvGrpSpPr>
        <p:grpSpPr>
          <a:xfrm>
            <a:off x="6223000" y="2005566"/>
            <a:ext cx="2160000" cy="1668802"/>
            <a:chOff x="6096525" y="2016992"/>
            <a:chExt cx="2412475" cy="1863860"/>
          </a:xfrm>
        </p:grpSpPr>
        <p:pic>
          <p:nvPicPr>
            <p:cNvPr id="59" name="Google Shape;194;p3"/>
            <p:cNvPicPr preferRelativeResize="0"/>
            <p:nvPr/>
          </p:nvPicPr>
          <p:blipFill rotWithShape="1"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525" y="2016992"/>
              <a:ext cx="2412475" cy="18638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60" name="Google Shape;195;p3"/>
            <p:cNvSpPr/>
            <p:nvPr/>
          </p:nvSpPr>
          <p:spPr>
            <a:xfrm>
              <a:off x="6167582" y="3097645"/>
              <a:ext cx="2078182" cy="401782"/>
            </a:xfrm>
            <a:prstGeom prst="rect">
              <a:avLst/>
            </a:prstGeom>
            <a:blipFill dpi="0" rotWithShape="1">
              <a:blip r:embed="rId6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5;p3">
              <a:extLst>
                <a:ext uri="{FF2B5EF4-FFF2-40B4-BE49-F238E27FC236}">
                  <a16:creationId xmlns:a16="http://schemas.microsoft.com/office/drawing/2014/main" id="{949CB092-F134-CF4B-B613-8D9C8851FA7F}"/>
                </a:ext>
              </a:extLst>
            </p:cNvPr>
            <p:cNvSpPr/>
            <p:nvPr/>
          </p:nvSpPr>
          <p:spPr>
            <a:xfrm>
              <a:off x="6181436" y="3596408"/>
              <a:ext cx="2078182" cy="263237"/>
            </a:xfrm>
            <a:prstGeom prst="rect">
              <a:avLst/>
            </a:prstGeom>
            <a:blipFill dpi="0" rotWithShape="1">
              <a:blip r:embed="rId6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183;p3">
            <a:extLst>
              <a:ext uri="{FF2B5EF4-FFF2-40B4-BE49-F238E27FC236}">
                <a16:creationId xmlns:a16="http://schemas.microsoft.com/office/drawing/2014/main" id="{4072DCD5-199D-8743-A056-B1EA062CE75A}"/>
              </a:ext>
            </a:extLst>
          </p:cNvPr>
          <p:cNvSpPr/>
          <p:nvPr/>
        </p:nvSpPr>
        <p:spPr>
          <a:xfrm>
            <a:off x="6261100" y="2027928"/>
            <a:ext cx="2052000" cy="40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" name="Google Shape;423;p11"/>
          <p:cNvGrpSpPr/>
          <p:nvPr/>
        </p:nvGrpSpPr>
        <p:grpSpPr>
          <a:xfrm>
            <a:off x="6045268" y="1841207"/>
            <a:ext cx="441147" cy="400110"/>
            <a:chOff x="3501100" y="4812902"/>
            <a:chExt cx="441147" cy="400110"/>
          </a:xfrm>
        </p:grpSpPr>
        <p:sp>
          <p:nvSpPr>
            <p:cNvPr id="64" name="Google Shape;424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25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66" name="Google Shape;432;p11"/>
          <p:cNvGrpSpPr/>
          <p:nvPr/>
        </p:nvGrpSpPr>
        <p:grpSpPr>
          <a:xfrm>
            <a:off x="6045268" y="4629656"/>
            <a:ext cx="441147" cy="400110"/>
            <a:chOff x="3501100" y="4838302"/>
            <a:chExt cx="441147" cy="400110"/>
          </a:xfrm>
        </p:grpSpPr>
        <p:sp>
          <p:nvSpPr>
            <p:cNvPr id="67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34;p11"/>
            <p:cNvSpPr/>
            <p:nvPr/>
          </p:nvSpPr>
          <p:spPr>
            <a:xfrm>
              <a:off x="3501100" y="48383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❺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69" name="Google Shape;419;p11">
            <a:extLst>
              <a:ext uri="{FF2B5EF4-FFF2-40B4-BE49-F238E27FC236}">
                <a16:creationId xmlns:a16="http://schemas.microsoft.com/office/drawing/2014/main" id="{3988A46A-F2BF-DA42-ACB0-B84329FD9AC0}"/>
              </a:ext>
            </a:extLst>
          </p:cNvPr>
          <p:cNvGrpSpPr/>
          <p:nvPr/>
        </p:nvGrpSpPr>
        <p:grpSpPr>
          <a:xfrm>
            <a:off x="2786920" y="2778935"/>
            <a:ext cx="441147" cy="400110"/>
            <a:chOff x="3501100" y="4812902"/>
            <a:chExt cx="441147" cy="400110"/>
          </a:xfrm>
        </p:grpSpPr>
        <p:sp>
          <p:nvSpPr>
            <p:cNvPr id="70" name="Google Shape;420;p11">
              <a:extLst>
                <a:ext uri="{FF2B5EF4-FFF2-40B4-BE49-F238E27FC236}">
                  <a16:creationId xmlns:a16="http://schemas.microsoft.com/office/drawing/2014/main" id="{FF63BF02-4319-EB49-A842-2FB7E9C186B6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21;p11">
              <a:extLst>
                <a:ext uri="{FF2B5EF4-FFF2-40B4-BE49-F238E27FC236}">
                  <a16:creationId xmlns:a16="http://schemas.microsoft.com/office/drawing/2014/main" id="{5B814251-6A97-7B44-A9B2-9982DAB12EDE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72" name="Google Shape;432;p11"/>
          <p:cNvGrpSpPr/>
          <p:nvPr/>
        </p:nvGrpSpPr>
        <p:grpSpPr>
          <a:xfrm>
            <a:off x="3015520" y="3914437"/>
            <a:ext cx="441147" cy="400110"/>
            <a:chOff x="3501100" y="4812902"/>
            <a:chExt cx="441147" cy="400110"/>
          </a:xfrm>
        </p:grpSpPr>
        <p:sp>
          <p:nvSpPr>
            <p:cNvPr id="73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434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75" name="図形グループ 74"/>
          <p:cNvGrpSpPr/>
          <p:nvPr/>
        </p:nvGrpSpPr>
        <p:grpSpPr>
          <a:xfrm>
            <a:off x="5351291" y="2623190"/>
            <a:ext cx="720000" cy="691832"/>
            <a:chOff x="2743754" y="4622188"/>
            <a:chExt cx="720000" cy="691832"/>
          </a:xfrm>
        </p:grpSpPr>
        <p:cxnSp>
          <p:nvCxnSpPr>
            <p:cNvPr id="76" name="直線コネクタ 75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図形グループ 78"/>
          <p:cNvGrpSpPr/>
          <p:nvPr/>
        </p:nvGrpSpPr>
        <p:grpSpPr>
          <a:xfrm>
            <a:off x="5351291" y="4617090"/>
            <a:ext cx="720000" cy="691832"/>
            <a:chOff x="2743754" y="4622188"/>
            <a:chExt cx="720000" cy="691832"/>
          </a:xfrm>
        </p:grpSpPr>
        <p:cxnSp>
          <p:nvCxnSpPr>
            <p:cNvPr id="80" name="直線コネクタ 79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図形グループ 82"/>
          <p:cNvGrpSpPr/>
          <p:nvPr/>
        </p:nvGrpSpPr>
        <p:grpSpPr>
          <a:xfrm rot="8100000">
            <a:off x="5351291" y="3486790"/>
            <a:ext cx="720000" cy="691832"/>
            <a:chOff x="2743754" y="4622188"/>
            <a:chExt cx="720000" cy="691832"/>
          </a:xfrm>
        </p:grpSpPr>
        <p:cxnSp>
          <p:nvCxnSpPr>
            <p:cNvPr id="84" name="直線コネクタ 83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oogle Shape;432;p11"/>
          <p:cNvGrpSpPr/>
          <p:nvPr/>
        </p:nvGrpSpPr>
        <p:grpSpPr>
          <a:xfrm>
            <a:off x="2799620" y="5590837"/>
            <a:ext cx="441147" cy="400110"/>
            <a:chOff x="3501100" y="4812902"/>
            <a:chExt cx="441147" cy="400110"/>
          </a:xfrm>
        </p:grpSpPr>
        <p:sp>
          <p:nvSpPr>
            <p:cNvPr id="88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434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328455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/>
        </p:nvSpPr>
        <p:spPr>
          <a:xfrm>
            <a:off x="1630900" y="319200"/>
            <a:ext cx="68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9525" lvl="0">
              <a:spcBef>
                <a:spcPts val="85"/>
              </a:spcBef>
              <a:buSzPts val="2800"/>
              <a:tabLst>
                <a:tab pos="2159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オンライン診療アプリ</a:t>
            </a:r>
            <a:r>
              <a:rPr lang="en-US" altLang="ja-JP" sz="2800" b="1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curo</a:t>
            </a:r>
            <a:r>
              <a:rPr lang="en-US" altLang="ja-JP" sz="2800" b="1" spc="-1000" dirty="0" err="1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n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［</a:t>
            </a:r>
            <a:r>
              <a:rPr lang="ja-JP" altLang="en-US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クロン</a:t>
            </a:r>
            <a:r>
              <a:rPr lang="ja-JP" altLang="en-US" sz="28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］</a:t>
            </a:r>
          </a:p>
          <a:p>
            <a:pPr marL="9525" lvl="0">
              <a:spcBef>
                <a:spcPts val="85"/>
              </a:spcBef>
              <a:buSzPts val="2800"/>
              <a:tabLst>
                <a:tab pos="355600" algn="l"/>
              </a:tabLst>
            </a:pPr>
            <a:r>
              <a:rPr lang="en-US" alt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【5】</a:t>
            </a:r>
            <a:r>
              <a:rPr lang="ja-JP" sz="2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受診したい</a:t>
            </a:r>
            <a:r>
              <a:rPr lang="ja-JP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医療機関を検</a:t>
            </a:r>
            <a:r>
              <a:rPr lang="ja-JP" altLang="ja-JP" sz="2800" b="1" spc="-1500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索</a:t>
            </a:r>
            <a:r>
              <a:rPr lang="ja-JP" altLang="en-US" sz="28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（２）</a:t>
            </a:r>
            <a:endParaRPr sz="2800" b="1" i="0" u="none" strike="noStrike" cap="none" dirty="0">
              <a:solidFill>
                <a:srgbClr val="00965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323791" y="1921652"/>
            <a:ext cx="2520000" cy="350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9525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❶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診療科目や病院名、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地域から探す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｣を</a:t>
            </a:r>
            <a:endParaRPr lang="en-US" altLang="ja-JP"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❷</a:t>
            </a:r>
            <a:r>
              <a:rPr lang="en-US" altLang="ja-JP" sz="18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｢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診療科目・病院名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から探す</a:t>
            </a:r>
            <a:r>
              <a:rPr lang="ja-JP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｣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 lvl="0" algn="l" rtl="0">
              <a:spcBef>
                <a:spcPts val="8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>
                <a:tab pos="355600" algn="l"/>
              </a:tabLst>
            </a:pPr>
            <a:r>
              <a:rPr 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❸</a:t>
            </a:r>
            <a:r>
              <a:rPr lang="en-US" altLang="ja-JP" sz="24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ご希望の診療科名を</a:t>
            </a:r>
            <a:r>
              <a:rPr lang="en-US" altLang="ja-JP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タップ</a:t>
            </a:r>
            <a:endParaRPr lang="en-US" altLang="ja-JP" sz="1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rPr>
              <a:t>❹	</a:t>
            </a:r>
            <a:r>
              <a:rPr lang="ja-JP" altLang="en-US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現在地周辺以外の</a:t>
            </a:r>
            <a:endParaRPr lang="en-US" altLang="ja-JP" sz="18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医療機関を探す</a:t>
            </a:r>
            <a:endParaRPr lang="en-US" altLang="ja-JP" sz="18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場合、</a:t>
            </a:r>
            <a:r>
              <a:rPr lang="en-US" altLang="ja-JP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❹</a:t>
            </a:r>
            <a:r>
              <a:rPr lang="ja-JP" altLang="en-US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をタップ</a:t>
            </a:r>
            <a:endParaRPr lang="en-US" altLang="ja-JP" sz="1800" b="1" dirty="0">
              <a:solidFill>
                <a:schemeClr val="tx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9525" marR="4344">
              <a:spcBef>
                <a:spcPts val="85"/>
              </a:spcBef>
              <a:buSzPts val="2400"/>
              <a:tabLst>
                <a:tab pos="355600" algn="l"/>
              </a:tabLst>
            </a:pPr>
            <a:r>
              <a:rPr lang="en-US" altLang="ja-JP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	</a:t>
            </a:r>
            <a:r>
              <a:rPr lang="ja-JP" altLang="en-US" sz="1800" b="1" dirty="0">
                <a:solidFill>
                  <a:schemeClr val="tx1"/>
                </a:solidFill>
                <a:latin typeface="Meiryo"/>
                <a:ea typeface="Meiryo"/>
                <a:cs typeface="Meiryo"/>
                <a:sym typeface="Meiryo"/>
              </a:rPr>
              <a:t>してエリアを選択</a:t>
            </a:r>
            <a:endParaRPr sz="1800" b="1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82" name="Google Shape;182;p3"/>
          <p:cNvPicPr preferRelativeResize="0"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0800" y="2010026"/>
            <a:ext cx="2160000" cy="1693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3" name="Google Shape;183;p3"/>
          <p:cNvSpPr/>
          <p:nvPr/>
        </p:nvSpPr>
        <p:spPr>
          <a:xfrm>
            <a:off x="3012575" y="2978119"/>
            <a:ext cx="2052000" cy="40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30004" y="1362445"/>
            <a:ext cx="3039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新たに</a:t>
            </a:r>
            <a:r>
              <a:rPr lang="ja-JP" sz="1800" b="1" dirty="0">
                <a:latin typeface="Meiryo" charset="-128"/>
                <a:ea typeface="Meiryo" charset="-128"/>
                <a:cs typeface="Meiryo" charset="-128"/>
              </a:rPr>
              <a:t>医療機関を探す場合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" name="図形グループ 3"/>
          <p:cNvGrpSpPr>
            <a:grpSpLocks noChangeAspect="1"/>
          </p:cNvGrpSpPr>
          <p:nvPr/>
        </p:nvGrpSpPr>
        <p:grpSpPr>
          <a:xfrm>
            <a:off x="6210300" y="3800697"/>
            <a:ext cx="2160000" cy="2323878"/>
            <a:chOff x="6113766" y="4025900"/>
            <a:chExt cx="2433857" cy="261851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CA7AD95-009E-2340-A566-F3D058594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3766" y="4025900"/>
              <a:ext cx="2433857" cy="26185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3" name="Google Shape;195;p3">
              <a:extLst>
                <a:ext uri="{FF2B5EF4-FFF2-40B4-BE49-F238E27FC236}">
                  <a16:creationId xmlns:a16="http://schemas.microsoft.com/office/drawing/2014/main" id="{672591BA-C882-E74C-BAC0-5BD9A74E3874}"/>
                </a:ext>
              </a:extLst>
            </p:cNvPr>
            <p:cNvSpPr/>
            <p:nvPr/>
          </p:nvSpPr>
          <p:spPr>
            <a:xfrm>
              <a:off x="6195291" y="5231245"/>
              <a:ext cx="2119745" cy="484910"/>
            </a:xfrm>
            <a:prstGeom prst="rect">
              <a:avLst/>
            </a:prstGeom>
            <a:blipFill dpi="0" rotWithShape="1">
              <a:blip r:embed="rId5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5;p3">
              <a:extLst>
                <a:ext uri="{FF2B5EF4-FFF2-40B4-BE49-F238E27FC236}">
                  <a16:creationId xmlns:a16="http://schemas.microsoft.com/office/drawing/2014/main" id="{2770B225-EDBA-B045-8B85-9F72B544AA0F}"/>
                </a:ext>
              </a:extLst>
            </p:cNvPr>
            <p:cNvSpPr/>
            <p:nvPr/>
          </p:nvSpPr>
          <p:spPr>
            <a:xfrm>
              <a:off x="6153727" y="5854700"/>
              <a:ext cx="2147455" cy="484910"/>
            </a:xfrm>
            <a:prstGeom prst="rect">
              <a:avLst/>
            </a:prstGeom>
            <a:blipFill dpi="0" rotWithShape="1">
              <a:blip r:embed="rId5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5;p3">
              <a:extLst>
                <a:ext uri="{FF2B5EF4-FFF2-40B4-BE49-F238E27FC236}">
                  <a16:creationId xmlns:a16="http://schemas.microsoft.com/office/drawing/2014/main" id="{0DB39D5D-FA06-454A-A576-822F2F17F9B9}"/>
                </a:ext>
              </a:extLst>
            </p:cNvPr>
            <p:cNvSpPr/>
            <p:nvPr/>
          </p:nvSpPr>
          <p:spPr>
            <a:xfrm>
              <a:off x="6430819" y="4095172"/>
              <a:ext cx="360218" cy="207819"/>
            </a:xfrm>
            <a:prstGeom prst="rect">
              <a:avLst/>
            </a:prstGeom>
            <a:blipFill dpi="0" rotWithShape="1">
              <a:blip r:embed="rId5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183;p3">
            <a:extLst>
              <a:ext uri="{FF2B5EF4-FFF2-40B4-BE49-F238E27FC236}">
                <a16:creationId xmlns:a16="http://schemas.microsoft.com/office/drawing/2014/main" id="{9B2A778E-5EB8-A340-8871-D304FBB579E0}"/>
              </a:ext>
            </a:extLst>
          </p:cNvPr>
          <p:cNvSpPr/>
          <p:nvPr/>
        </p:nvSpPr>
        <p:spPr>
          <a:xfrm>
            <a:off x="6253017" y="4092862"/>
            <a:ext cx="2052000" cy="38792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26F2ED-634B-B84D-9339-99B9D69F0A7A}"/>
              </a:ext>
            </a:extLst>
          </p:cNvPr>
          <p:cNvSpPr txBox="1"/>
          <p:nvPr/>
        </p:nvSpPr>
        <p:spPr>
          <a:xfrm>
            <a:off x="10002982" y="483523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" name="図 2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96644C8A-2DB9-9F42-A4D2-F8CF1C6005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524" y="3803876"/>
            <a:ext cx="2160000" cy="1865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Google Shape;183;p3">
            <a:extLst>
              <a:ext uri="{FF2B5EF4-FFF2-40B4-BE49-F238E27FC236}">
                <a16:creationId xmlns:a16="http://schemas.microsoft.com/office/drawing/2014/main" id="{C9FE2BC7-C7EB-554B-9ED0-6EA2DB239766}"/>
              </a:ext>
            </a:extLst>
          </p:cNvPr>
          <p:cNvSpPr/>
          <p:nvPr/>
        </p:nvSpPr>
        <p:spPr>
          <a:xfrm>
            <a:off x="3005282" y="4377428"/>
            <a:ext cx="2052000" cy="1404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図形グループ 1"/>
          <p:cNvGrpSpPr>
            <a:grpSpLocks noChangeAspect="1"/>
          </p:cNvGrpSpPr>
          <p:nvPr/>
        </p:nvGrpSpPr>
        <p:grpSpPr>
          <a:xfrm>
            <a:off x="6223000" y="2005566"/>
            <a:ext cx="2160000" cy="1668802"/>
            <a:chOff x="6096525" y="2016992"/>
            <a:chExt cx="2412475" cy="1863860"/>
          </a:xfrm>
        </p:grpSpPr>
        <p:pic>
          <p:nvPicPr>
            <p:cNvPr id="194" name="Google Shape;194;p3"/>
            <p:cNvPicPr preferRelativeResize="0"/>
            <p:nvPr/>
          </p:nvPicPr>
          <p:blipFill rotWithShape="1"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525" y="2016992"/>
              <a:ext cx="2412475" cy="18638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95" name="Google Shape;195;p3"/>
            <p:cNvSpPr/>
            <p:nvPr/>
          </p:nvSpPr>
          <p:spPr>
            <a:xfrm>
              <a:off x="6167582" y="3097645"/>
              <a:ext cx="2078182" cy="401782"/>
            </a:xfrm>
            <a:prstGeom prst="rect">
              <a:avLst/>
            </a:prstGeom>
            <a:blipFill dpi="0" rotWithShape="1">
              <a:blip r:embed="rId5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5;p3">
              <a:extLst>
                <a:ext uri="{FF2B5EF4-FFF2-40B4-BE49-F238E27FC236}">
                  <a16:creationId xmlns:a16="http://schemas.microsoft.com/office/drawing/2014/main" id="{949CB092-F134-CF4B-B613-8D9C8851FA7F}"/>
                </a:ext>
              </a:extLst>
            </p:cNvPr>
            <p:cNvSpPr/>
            <p:nvPr/>
          </p:nvSpPr>
          <p:spPr>
            <a:xfrm>
              <a:off x="6181436" y="3596408"/>
              <a:ext cx="2078182" cy="263237"/>
            </a:xfrm>
            <a:prstGeom prst="rect">
              <a:avLst/>
            </a:prstGeom>
            <a:blipFill dpi="0" rotWithShape="1">
              <a:blip r:embed="rId5">
                <a:alphaModFix am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183;p3">
            <a:extLst>
              <a:ext uri="{FF2B5EF4-FFF2-40B4-BE49-F238E27FC236}">
                <a16:creationId xmlns:a16="http://schemas.microsoft.com/office/drawing/2014/main" id="{4072DCD5-199D-8743-A056-B1EA062CE75A}"/>
              </a:ext>
            </a:extLst>
          </p:cNvPr>
          <p:cNvSpPr/>
          <p:nvPr/>
        </p:nvSpPr>
        <p:spPr>
          <a:xfrm>
            <a:off x="6261100" y="2027928"/>
            <a:ext cx="2052000" cy="40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Arial"/>
              <a:buNone/>
            </a:pPr>
            <a:endParaRPr sz="163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423;p11"/>
          <p:cNvGrpSpPr/>
          <p:nvPr/>
        </p:nvGrpSpPr>
        <p:grpSpPr>
          <a:xfrm>
            <a:off x="6045268" y="1841207"/>
            <a:ext cx="441147" cy="400110"/>
            <a:chOff x="3501100" y="4812902"/>
            <a:chExt cx="441147" cy="400110"/>
          </a:xfrm>
        </p:grpSpPr>
        <p:sp>
          <p:nvSpPr>
            <p:cNvPr id="51" name="Google Shape;424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25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❷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3" name="Google Shape;432;p11"/>
          <p:cNvGrpSpPr/>
          <p:nvPr/>
        </p:nvGrpSpPr>
        <p:grpSpPr>
          <a:xfrm>
            <a:off x="6045268" y="3893056"/>
            <a:ext cx="441147" cy="400110"/>
            <a:chOff x="3501100" y="4812902"/>
            <a:chExt cx="441147" cy="400110"/>
          </a:xfrm>
        </p:grpSpPr>
        <p:sp>
          <p:nvSpPr>
            <p:cNvPr id="54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34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❹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6" name="Google Shape;419;p11">
            <a:extLst>
              <a:ext uri="{FF2B5EF4-FFF2-40B4-BE49-F238E27FC236}">
                <a16:creationId xmlns:a16="http://schemas.microsoft.com/office/drawing/2014/main" id="{3988A46A-F2BF-DA42-ACB0-B84329FD9AC0}"/>
              </a:ext>
            </a:extLst>
          </p:cNvPr>
          <p:cNvGrpSpPr/>
          <p:nvPr/>
        </p:nvGrpSpPr>
        <p:grpSpPr>
          <a:xfrm>
            <a:off x="2786920" y="2778935"/>
            <a:ext cx="441147" cy="400110"/>
            <a:chOff x="3501100" y="4812902"/>
            <a:chExt cx="441147" cy="400110"/>
          </a:xfrm>
        </p:grpSpPr>
        <p:sp>
          <p:nvSpPr>
            <p:cNvPr id="57" name="Google Shape;420;p11">
              <a:extLst>
                <a:ext uri="{FF2B5EF4-FFF2-40B4-BE49-F238E27FC236}">
                  <a16:creationId xmlns:a16="http://schemas.microsoft.com/office/drawing/2014/main" id="{FF63BF02-4319-EB49-A842-2FB7E9C186B6}"/>
                </a:ext>
              </a:extLst>
            </p:cNvPr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21;p11">
              <a:extLst>
                <a:ext uri="{FF2B5EF4-FFF2-40B4-BE49-F238E27FC236}">
                  <a16:creationId xmlns:a16="http://schemas.microsoft.com/office/drawing/2014/main" id="{5B814251-6A97-7B44-A9B2-9982DAB12EDE}"/>
                </a:ext>
              </a:extLst>
            </p:cNvPr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altLang="ja-JP" sz="2000" b="1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❶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9" name="Google Shape;432;p11"/>
          <p:cNvGrpSpPr/>
          <p:nvPr/>
        </p:nvGrpSpPr>
        <p:grpSpPr>
          <a:xfrm>
            <a:off x="2786920" y="4206537"/>
            <a:ext cx="441147" cy="400110"/>
            <a:chOff x="3501100" y="4812902"/>
            <a:chExt cx="441147" cy="400110"/>
          </a:xfrm>
        </p:grpSpPr>
        <p:sp>
          <p:nvSpPr>
            <p:cNvPr id="60" name="Google Shape;433;p11"/>
            <p:cNvSpPr/>
            <p:nvPr/>
          </p:nvSpPr>
          <p:spPr>
            <a:xfrm>
              <a:off x="3613673" y="4876800"/>
              <a:ext cx="216000" cy="21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34;p11"/>
            <p:cNvSpPr/>
            <p:nvPr/>
          </p:nvSpPr>
          <p:spPr>
            <a:xfrm>
              <a:off x="3501100" y="4812902"/>
              <a:ext cx="4411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altLang="en-US" sz="2000" b="1" i="0" u="none" strike="noStrike" cap="none" dirty="0">
                  <a:solidFill>
                    <a:srgbClr val="009650"/>
                  </a:solidFill>
                  <a:latin typeface="Meiryo"/>
                  <a:ea typeface="Meiryo"/>
                  <a:cs typeface="Meiryo"/>
                  <a:sym typeface="Meiryo"/>
                </a:rPr>
                <a:t>❸</a:t>
              </a:r>
              <a:endParaRPr sz="2000" b="1" i="0" u="none" strike="noStrike" cap="none" dirty="0">
                <a:solidFill>
                  <a:srgbClr val="00965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62" name="図形グループ 61"/>
          <p:cNvGrpSpPr/>
          <p:nvPr/>
        </p:nvGrpSpPr>
        <p:grpSpPr>
          <a:xfrm>
            <a:off x="5351291" y="2623190"/>
            <a:ext cx="720000" cy="691832"/>
            <a:chOff x="2743754" y="4622188"/>
            <a:chExt cx="720000" cy="691832"/>
          </a:xfrm>
        </p:grpSpPr>
        <p:cxnSp>
          <p:nvCxnSpPr>
            <p:cNvPr id="63" name="直線コネクタ 62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図形グループ 65"/>
          <p:cNvGrpSpPr/>
          <p:nvPr/>
        </p:nvGrpSpPr>
        <p:grpSpPr>
          <a:xfrm>
            <a:off x="5351291" y="4617090"/>
            <a:ext cx="720000" cy="691832"/>
            <a:chOff x="2743754" y="4622188"/>
            <a:chExt cx="720000" cy="691832"/>
          </a:xfrm>
        </p:grpSpPr>
        <p:cxnSp>
          <p:nvCxnSpPr>
            <p:cNvPr id="67" name="直線コネクタ 66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図形グループ 69"/>
          <p:cNvGrpSpPr/>
          <p:nvPr/>
        </p:nvGrpSpPr>
        <p:grpSpPr>
          <a:xfrm rot="8100000">
            <a:off x="5351291" y="3486790"/>
            <a:ext cx="720000" cy="691832"/>
            <a:chOff x="2743754" y="4622188"/>
            <a:chExt cx="720000" cy="691832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2743754" y="4968104"/>
              <a:ext cx="7155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V="1">
              <a:off x="3105970" y="4956237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3105970" y="4622188"/>
              <a:ext cx="357784" cy="357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838200" y="405184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spc="-300" dirty="0"/>
              <a:t>3-A</a:t>
            </a:r>
            <a:endParaRPr lang="en-US" sz="3600" spc="-300" dirty="0"/>
          </a:p>
        </p:txBody>
      </p:sp>
    </p:spTree>
    <p:extLst>
      <p:ext uri="{BB962C8B-B14F-4D97-AF65-F5344CB8AC3E}">
        <p14:creationId xmlns:p14="http://schemas.microsoft.com/office/powerpoint/2010/main" val="1121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2989</Words>
  <Application>Microsoft Office PowerPoint</Application>
  <PresentationFormat>画面に合わせる (4:3)</PresentationFormat>
  <Paragraphs>658</Paragraphs>
  <Slides>36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36</vt:i4>
      </vt:variant>
    </vt:vector>
  </HeadingPairs>
  <TitlesOfParts>
    <vt:vector size="47" baseType="lpstr">
      <vt:lpstr>BIZ UDPゴシック</vt:lpstr>
      <vt:lpstr>ＭＳ Ｐゴシック</vt:lpstr>
      <vt:lpstr>Roboto</vt:lpstr>
      <vt:lpstr>Meiryo</vt:lpstr>
      <vt:lpstr>游ゴシック</vt:lpstr>
      <vt:lpstr>游ゴシック</vt:lpstr>
      <vt:lpstr>Arial</vt:lpstr>
      <vt:lpstr>Calibri</vt:lpstr>
      <vt:lpstr>Office Theme</vt:lpstr>
      <vt:lpstr>デザインの設定</vt:lpstr>
      <vt:lpstr>1_Office Theme</vt:lpstr>
      <vt:lpstr>PowerPoint プレゼンテーション</vt:lpstr>
      <vt:lpstr>PowerPoint プレゼンテーション</vt:lpstr>
      <vt:lpstr>  オンライン診療アプリcuron［クロン］ 【1】curonのインストール</vt:lpstr>
      <vt:lpstr>PowerPoint プレゼンテーション</vt:lpstr>
      <vt:lpstr>  オンライン診療アプリcuron［クロン］ 【2】curonに新規登録</vt:lpstr>
      <vt:lpstr>  オンライン診療アプリcuron［クロン］ 【3】受診者情報の入力</vt:lpstr>
      <vt:lpstr>  オンライン診療アプリcuron［クロン］ 【4】クレジットカード情報の入力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オンライン診療アプリcuron［クロン］ 【7】診療メニューの選択</vt:lpstr>
      <vt:lpstr>  オンライン診療アプリcuron［クロン］ 【8】受診理由の入力</vt:lpstr>
      <vt:lpstr>  オンライン診療アプリcuron［クロン］ 【9】予約日時の選択</vt:lpstr>
      <vt:lpstr>  オンライン診療アプリcuron［クロン］ 【10】支払い方法の選択</vt:lpstr>
      <vt:lpstr>  オンライン診療アプリcuron［クロン］ 【11】保険証のアップロード</vt:lpstr>
      <vt:lpstr>  オンライン診療アプリcuron［クロン］ 【12】薬局の選択</vt:lpstr>
      <vt:lpstr>  オンライン診療アプリcuron［クロン］ 【12】薬局の選択</vt:lpstr>
      <vt:lpstr>PowerPoint プレゼンテーション</vt:lpstr>
      <vt:lpstr>PowerPoint プレゼンテーション</vt:lpstr>
      <vt:lpstr>PowerPoint プレゼンテーション</vt:lpstr>
      <vt:lpstr>  オンライン診療アプリcuron［クロン］ 【15】ビデオ通話</vt:lpstr>
      <vt:lpstr>  オンライン診療アプリcuron［クロン］ 【16】診察後の流れ</vt:lpstr>
      <vt:lpstr>PowerPoint プレゼンテーション</vt:lpstr>
      <vt:lpstr>  オンライン診療アプリcuron［クロン］ 【7】診療メニューの選択</vt:lpstr>
      <vt:lpstr>PowerPoint プレゼンテーション</vt:lpstr>
      <vt:lpstr>PowerPoint プレゼンテーション</vt:lpstr>
      <vt:lpstr>  オンライン診療アプリcuron［クロン］ 【9】アプリを再開して診療日の予約</vt:lpstr>
      <vt:lpstr>  オンライン診療アプリcuron［クロン］ 【10】支払い方法の選択</vt:lpstr>
      <vt:lpstr>  オンライン診療アプリcuron［クロン］ 【11】保険証のアップロード</vt:lpstr>
      <vt:lpstr>  オンライン診療アプリcuron［クロン］ 【12】薬局の選択</vt:lpstr>
      <vt:lpstr>  オンライン診療アプリcuron［クロン］ 【12】薬局の選択</vt:lpstr>
      <vt:lpstr>PowerPoint プレゼンテーション</vt:lpstr>
      <vt:lpstr>  オンライン診療アプリcuron［クロン］ 【14】ビデオ通話</vt:lpstr>
      <vt:lpstr>  オンライン診療アプリcuron［クロン］ 【15】診察後の流れ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2021-08-16T09:03:45Z</dcterms:created>
  <dcterms:modified xsi:type="dcterms:W3CDTF">2021-08-16T09:03:52Z</dcterms:modified>
</cp:coreProperties>
</file>