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3.jpg" ContentType="image/jpg"/>
  <Override PartName="/ppt/media/image14.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1.jpg" ContentType="image/jpg"/>
  <Override PartName="/ppt/notesSlides/notesSlide15.xml" ContentType="application/vnd.openxmlformats-officedocument.presentationml.notesSlide+xml"/>
  <Override PartName="/ppt/media/image24.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4"/>
  </p:notesMasterIdLst>
  <p:sldIdLst>
    <p:sldId id="345" r:id="rId2"/>
    <p:sldId id="348" r:id="rId3"/>
    <p:sldId id="266" r:id="rId4"/>
    <p:sldId id="383" r:id="rId5"/>
    <p:sldId id="384" r:id="rId6"/>
    <p:sldId id="385" r:id="rId7"/>
    <p:sldId id="386" r:id="rId8"/>
    <p:sldId id="387" r:id="rId9"/>
    <p:sldId id="388" r:id="rId10"/>
    <p:sldId id="267" r:id="rId11"/>
    <p:sldId id="347" r:id="rId12"/>
    <p:sldId id="390" r:id="rId13"/>
    <p:sldId id="398" r:id="rId14"/>
    <p:sldId id="262" r:id="rId15"/>
    <p:sldId id="462" r:id="rId16"/>
    <p:sldId id="392" r:id="rId17"/>
    <p:sldId id="399" r:id="rId18"/>
    <p:sldId id="401" r:id="rId19"/>
    <p:sldId id="463" r:id="rId20"/>
    <p:sldId id="451" r:id="rId21"/>
    <p:sldId id="402" r:id="rId22"/>
    <p:sldId id="403" r:id="rId23"/>
    <p:sldId id="449" r:id="rId24"/>
    <p:sldId id="450" r:id="rId25"/>
    <p:sldId id="452" r:id="rId26"/>
    <p:sldId id="453" r:id="rId27"/>
    <p:sldId id="454" r:id="rId28"/>
    <p:sldId id="455" r:id="rId29"/>
    <p:sldId id="456" r:id="rId30"/>
    <p:sldId id="461" r:id="rId31"/>
    <p:sldId id="459" r:id="rId32"/>
    <p:sldId id="460" r:id="rId33"/>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FFFCC"/>
    <a:srgbClr val="F8F8F8"/>
    <a:srgbClr val="EAEAEA"/>
    <a:srgbClr val="009650"/>
    <a:srgbClr val="E5004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65778" autoAdjust="0"/>
  </p:normalViewPr>
  <p:slideViewPr>
    <p:cSldViewPr snapToGrid="0" snapToObjects="1">
      <p:cViewPr varScale="1">
        <p:scale>
          <a:sx n="71" d="100"/>
          <a:sy n="71" d="100"/>
        </p:scale>
        <p:origin x="1242" y="60"/>
      </p:cViewPr>
      <p:guideLst/>
    </p:cSldViewPr>
  </p:slideViewPr>
  <p:outlineViewPr>
    <p:cViewPr>
      <p:scale>
        <a:sx n="33" d="100"/>
        <a:sy n="33" d="100"/>
      </p:scale>
      <p:origin x="0" y="-576"/>
    </p:cViewPr>
  </p:outlineViewPr>
  <p:notesTextViewPr>
    <p:cViewPr>
      <p:scale>
        <a:sx n="66" d="100"/>
        <a:sy n="66" d="100"/>
      </p:scale>
      <p:origin x="0" y="0"/>
    </p:cViewPr>
  </p:notesTextViewPr>
  <p:sorterViewPr>
    <p:cViewPr varScale="1">
      <p:scale>
        <a:sx n="1" d="1"/>
        <a:sy n="1" d="1"/>
      </p:scale>
      <p:origin x="0" y="-4212"/>
    </p:cViewPr>
  </p:sorterViewPr>
  <p:notesViewPr>
    <p:cSldViewPr snapToGrid="0" snapToObjects="1" showGuides="1">
      <p:cViewPr>
        <p:scale>
          <a:sx n="70" d="100"/>
          <a:sy n="70" d="100"/>
        </p:scale>
        <p:origin x="2288" y="-952"/>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71800" cy="499012"/>
          </a:xfrm>
          <a:prstGeom prst="rect">
            <a:avLst/>
          </a:prstGeom>
        </p:spPr>
        <p:txBody>
          <a:bodyPr vert="horz" lIns="92541" tIns="46271" rIns="92541" bIns="462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2541" tIns="46271" rIns="92541" bIns="46271" rtlCol="0"/>
          <a:lstStyle>
            <a:lvl1pPr algn="r">
              <a:defRPr sz="1200"/>
            </a:lvl1pPr>
          </a:lstStyle>
          <a:p>
            <a:fld id="{4FE7F398-C44E-EB48-B175-4278262AA32A}" type="datetimeFigureOut">
              <a:rPr kumimoji="1" lang="ja-JP" altLang="en-US" smtClean="0"/>
              <a:t>2021/6/11</a:t>
            </a:fld>
            <a:endParaRPr kumimoji="1" lang="ja-JP" altLang="en-US"/>
          </a:p>
        </p:txBody>
      </p:sp>
      <p:sp>
        <p:nvSpPr>
          <p:cNvPr id="4" name="スライド イメージ プレースホルダー 3"/>
          <p:cNvSpPr>
            <a:spLocks noGrp="1" noRot="1" noChangeAspect="1"/>
          </p:cNvSpPr>
          <p:nvPr>
            <p:ph type="sldImg" idx="2"/>
          </p:nvPr>
        </p:nvSpPr>
        <p:spPr>
          <a:xfrm>
            <a:off x="1192213" y="1243013"/>
            <a:ext cx="4473575" cy="3355975"/>
          </a:xfrm>
          <a:prstGeom prst="rect">
            <a:avLst/>
          </a:prstGeom>
          <a:noFill/>
          <a:ln w="12700">
            <a:solidFill>
              <a:prstClr val="black"/>
            </a:solidFill>
          </a:ln>
        </p:spPr>
        <p:txBody>
          <a:bodyPr vert="horz" lIns="92541" tIns="46271" rIns="92541" bIns="46271" rtlCol="0" anchor="ctr"/>
          <a:lstStyle/>
          <a:p>
            <a:endParaRPr lang="ja-JP" altLang="en-US"/>
          </a:p>
        </p:txBody>
      </p:sp>
      <p:sp>
        <p:nvSpPr>
          <p:cNvPr id="5" name="ノート プレースホルダー 4"/>
          <p:cNvSpPr>
            <a:spLocks noGrp="1"/>
          </p:cNvSpPr>
          <p:nvPr>
            <p:ph type="body" sz="quarter" idx="3"/>
          </p:nvPr>
        </p:nvSpPr>
        <p:spPr>
          <a:xfrm>
            <a:off x="685801" y="4786364"/>
            <a:ext cx="5486400" cy="3916115"/>
          </a:xfrm>
          <a:prstGeom prst="rect">
            <a:avLst/>
          </a:prstGeom>
        </p:spPr>
        <p:txBody>
          <a:bodyPr vert="horz" lIns="92541" tIns="46271" rIns="92541" bIns="462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6678"/>
            <a:ext cx="2971800" cy="499011"/>
          </a:xfrm>
          <a:prstGeom prst="rect">
            <a:avLst/>
          </a:prstGeom>
        </p:spPr>
        <p:txBody>
          <a:bodyPr vert="horz" lIns="92541" tIns="46271" rIns="92541" bIns="462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2541" tIns="46271" rIns="92541" bIns="46271" rtlCol="0" anchor="b"/>
          <a:lstStyle>
            <a:lvl1pPr algn="r">
              <a:defRPr sz="1200"/>
            </a:lvl1pPr>
          </a:lstStyle>
          <a:p>
            <a:fld id="{2E1C7AFC-CFB2-404C-A69D-ECFBCE546BF5}" type="slidenum">
              <a:rPr kumimoji="1" lang="ja-JP" altLang="en-US" smtClean="0"/>
              <a:t>‹#›</a:t>
            </a:fld>
            <a:endParaRPr kumimoji="1"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ta.go.jp/taxes/shiraberu/shinkoku/tokushu/index.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eisan.nta.go.jp/kyoutu/ky/st/guide/use/taxchoice_etax#ccw2500_3_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ta.go.jp/taxes/shiraberu/shinkoku/tokushu/index.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ta.go.jp/taxes/shiraberu/shinkoku/tokushu/inde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3545"/>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3545"/>
            <a:r>
              <a:rPr lang="ja-JP" altLang="en-US" dirty="0">
                <a:latin typeface="Meiryo UI" panose="020B0604030504040204" pitchFamily="50" charset="-128"/>
                <a:ea typeface="Meiryo UI" panose="020B0604030504040204" pitchFamily="50" charset="-128"/>
              </a:rPr>
              <a:t>今日は</a:t>
            </a:r>
            <a:r>
              <a:rPr kumimoji="1" lang="ja-JP" altLang="en-US" dirty="0">
                <a:latin typeface="Meiryo UI" panose="020B0604030504040204" pitchFamily="50" charset="-128"/>
                <a:ea typeface="Meiryo UI" panose="020B0604030504040204" pitchFamily="50" charset="-128"/>
              </a:rPr>
              <a:t>マイナンバーカードを使用してスマホで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による確定申告の仕方をご説明していきます。どうぞよろしくお願いいたします。</a:t>
            </a:r>
            <a:endParaRPr kumimoji="1" lang="en-US" altLang="ja-JP" dirty="0">
              <a:latin typeface="Meiryo UI" panose="020B0604030504040204" pitchFamily="50" charset="-128"/>
              <a:ea typeface="Meiryo UI" panose="020B0604030504040204" pitchFamily="50" charset="-128"/>
            </a:endParaRPr>
          </a:p>
          <a:p>
            <a:pPr indent="83545"/>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感染症拡大防止の観点から、行政手続のデジタル化が進んでおり、確定申告についても書面から</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（電子申告）を利用される方が増えています。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国税庁では、より簡便に確定申告ができるようスマホでの申告書作成・送信サービスを提供しており、多くの方が自宅からスマホで確定申告をしています。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この講座では、スマホで確定申告するための事前準備について、説明しますので、ご自身で確定申告される際は、スマホでの確定申告にチャレンジしてみましょう。</a:t>
            </a:r>
          </a:p>
          <a:p>
            <a:pPr indent="83545"/>
            <a:endParaRPr lang="en-US" altLang="ja-JP"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189"/>
            <a:r>
              <a:rPr kumimoji="1" lang="ja-JP" altLang="en-US" dirty="0">
                <a:latin typeface="Meiryo UI" panose="020B0604030504040204" pitchFamily="50" charset="-128"/>
                <a:ea typeface="Meiryo UI" panose="020B0604030504040204" pitchFamily="50" charset="-128"/>
              </a:rPr>
              <a:t>それでは、実際にマイナンバーカードで</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を利用できるようにしましょう。</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189"/>
            <a:r>
              <a:rPr kumimoji="1" lang="ja-JP" altLang="en-US" dirty="0">
                <a:latin typeface="Meiryo UI" panose="020B0604030504040204" pitchFamily="50" charset="-128"/>
                <a:ea typeface="Meiryo UI" panose="020B0604030504040204" pitchFamily="50" charset="-128"/>
              </a:rPr>
              <a:t>本日マイナンバーカードを持ってきていない方や、マイナンバーカードのパスワードが分からない方は、講座内で事前準備を済ますところまでできませんが、一緒に説明を聞いていただいて、教材を見ながらご自宅でやってみ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10</a:t>
            </a:fld>
            <a:endParaRPr kumimoji="1" lang="ja-JP" altLang="en-US"/>
          </a:p>
        </p:txBody>
      </p:sp>
    </p:spTree>
    <p:extLst>
      <p:ext uri="{BB962C8B-B14F-4D97-AF65-F5344CB8AC3E}">
        <p14:creationId xmlns:p14="http://schemas.microsoft.com/office/powerpoint/2010/main" val="328169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1"/>
            <a:r>
              <a:rPr lang="ja-JP" altLang="en-US" dirty="0">
                <a:latin typeface="Meiryo UI" panose="020B0604030504040204" pitchFamily="50" charset="-128"/>
                <a:ea typeface="Meiryo UI" panose="020B0604030504040204" pitchFamily="50" charset="-128"/>
              </a:rPr>
              <a:t>マイナンバーカードを使ったスマホでの確定申告の準備に必要なものです。</a:t>
            </a:r>
            <a:endParaRPr lang="en-US" altLang="ja-JP" dirty="0">
              <a:latin typeface="Meiryo UI" panose="020B0604030504040204" pitchFamily="50" charset="-128"/>
              <a:ea typeface="Meiryo UI" panose="020B0604030504040204" pitchFamily="50" charset="-128"/>
            </a:endParaRPr>
          </a:p>
          <a:p>
            <a:pPr indent="92071"/>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①マイナンバーカード</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②マイナンバーカード対応のスマートフォン</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③マイナンーカードを受取りに行った際に登録した暗証番号で、</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　・利用者証明用電子証明書の数字４桁のパスワード</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　・券面事項入力補助用の数字４桁のパスワード</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　・署名用電子証明書の英数字６桁から１６桁のパスワード</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の</a:t>
            </a:r>
            <a:r>
              <a:rPr lang="ja-JP" altLang="en-US" dirty="0">
                <a:solidFill>
                  <a:srgbClr val="FF0000"/>
                </a:solidFill>
                <a:latin typeface="Meiryo UI" panose="020B0604030504040204" pitchFamily="50" charset="-128"/>
                <a:ea typeface="Meiryo UI" panose="020B0604030504040204" pitchFamily="50" charset="-128"/>
              </a:rPr>
              <a:t>３種類のパスワードが必要</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３番目の署名用電子証明書のパスワードは、申告書のデータを税務署へ送信する際に必要になります。本講座内では使用しません。最初の２つは、どちらも数字</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桁ですので、同じパスワードを設定されているい方が多いようです。</a:t>
            </a:r>
            <a:r>
              <a:rPr lang="ja-JP" altLang="en-US" dirty="0">
                <a:solidFill>
                  <a:srgbClr val="FF0000"/>
                </a:solidFill>
                <a:latin typeface="Meiryo UI" panose="020B0604030504040204" pitchFamily="50" charset="-128"/>
                <a:ea typeface="Meiryo UI" panose="020B0604030504040204" pitchFamily="50" charset="-128"/>
              </a:rPr>
              <a:t>事前に正しいパスワードを確認</a:t>
            </a:r>
            <a:r>
              <a:rPr lang="ja-JP" altLang="en-US" dirty="0">
                <a:latin typeface="Meiryo UI" panose="020B0604030504040204" pitchFamily="50" charset="-128"/>
                <a:ea typeface="Meiryo UI" panose="020B0604030504040204" pitchFamily="50" charset="-128"/>
              </a:rPr>
              <a:t>しておいてください。</a:t>
            </a:r>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パスワードは３回連続で間違えるとロックがかかってしまいますので、ご注意ください。</a:t>
            </a:r>
            <a:endParaRPr lang="en-US" altLang="ja-JP" dirty="0">
              <a:latin typeface="Meiryo UI" panose="020B0604030504040204" pitchFamily="50" charset="-128"/>
              <a:ea typeface="Meiryo UI" panose="020B0604030504040204" pitchFamily="50" charset="-128"/>
            </a:endParaRPr>
          </a:p>
          <a:p>
            <a:pPr indent="92071"/>
            <a:endParaRPr lang="en-US" altLang="ja-JP" dirty="0">
              <a:latin typeface="Meiryo UI" panose="020B0604030504040204" pitchFamily="50" charset="-128"/>
              <a:ea typeface="Meiryo UI" panose="020B0604030504040204" pitchFamily="50" charset="-128"/>
            </a:endParaRPr>
          </a:p>
          <a:p>
            <a:pPr indent="92071"/>
            <a:r>
              <a:rPr lang="ja-JP" altLang="en-US" dirty="0">
                <a:latin typeface="Meiryo UI" panose="020B0604030504040204" pitchFamily="50" charset="-128"/>
                <a:ea typeface="Meiryo UI" panose="020B0604030504040204" pitchFamily="50" charset="-128"/>
              </a:rPr>
              <a:t>また、マイナンバーカード対応のスマートフォンの機種を確認する場合は、このページの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コードを読み取っていただくと、ご自身のスマホがマイナンバーカードの読み取りに対応しているか確認することができます。</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11</a:t>
            </a:fld>
            <a:endParaRPr kumimoji="1" lang="ja-JP" altLang="en-US"/>
          </a:p>
        </p:txBody>
      </p:sp>
    </p:spTree>
    <p:extLst>
      <p:ext uri="{BB962C8B-B14F-4D97-AF65-F5344CB8AC3E}">
        <p14:creationId xmlns:p14="http://schemas.microsoft.com/office/powerpoint/2010/main" val="29466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966" defTabSz="914358">
              <a:defRPr/>
            </a:pPr>
            <a:r>
              <a:rPr lang="ja-JP" altLang="en-US" dirty="0">
                <a:latin typeface="Meiryo UI" panose="020B0604030504040204" pitchFamily="50" charset="-128"/>
                <a:ea typeface="Meiryo UI" panose="020B0604030504040204" pitchFamily="50" charset="-128"/>
              </a:rPr>
              <a:t>過去に確定申告をしたことがない方はこれから新規で</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を取得するため特に気にする必要はありませんが、過去に確定申告をされたことがある方、</a:t>
            </a:r>
            <a:r>
              <a:rPr kumimoji="1" lang="ja-JP" altLang="en-US" dirty="0">
                <a:latin typeface="Meiryo UI" panose="020B0604030504040204" pitchFamily="50" charset="-128"/>
                <a:ea typeface="Meiryo UI" panose="020B0604030504040204" pitchFamily="50" charset="-128"/>
              </a:rPr>
              <a:t>特に税務署などの確定申告会場のパソコンで申告をした方は、その際に</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（利用者識別番号）を取得している可能性がありますので、</a:t>
            </a:r>
            <a:r>
              <a:rPr lang="ja-JP" altLang="en-US" dirty="0">
                <a:latin typeface="Meiryo UI" panose="020B0604030504040204" pitchFamily="50" charset="-128"/>
                <a:ea typeface="Meiryo UI" panose="020B0604030504040204" pitchFamily="50" charset="-128"/>
              </a:rPr>
              <a:t>これから説明する内容をご確認ください。</a:t>
            </a:r>
            <a:endParaRPr lang="en-US" altLang="ja-JP" dirty="0">
              <a:latin typeface="Meiryo UI" panose="020B0604030504040204" pitchFamily="50" charset="-128"/>
              <a:ea typeface="Meiryo UI" panose="020B0604030504040204" pitchFamily="50" charset="-128"/>
            </a:endParaRPr>
          </a:p>
          <a:p>
            <a:pPr indent="90966"/>
            <a:endParaRPr kumimoji="1" lang="en-US" altLang="ja-JP" dirty="0">
              <a:latin typeface="Meiryo UI" panose="020B0604030504040204" pitchFamily="50" charset="-128"/>
              <a:ea typeface="Meiryo UI" panose="020B0604030504040204" pitchFamily="50" charset="-128"/>
            </a:endParaRPr>
          </a:p>
          <a:p>
            <a:pPr indent="90966"/>
            <a:r>
              <a:rPr kumimoji="1" lang="ja-JP" altLang="en-US" dirty="0">
                <a:latin typeface="Meiryo UI" panose="020B0604030504040204" pitchFamily="50" charset="-128"/>
                <a:ea typeface="Meiryo UI" panose="020B0604030504040204" pitchFamily="50" charset="-128"/>
              </a:rPr>
              <a:t>パターン１：既に取得している方で、</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とそのパスワードが分かる方は、それを使用し</a:t>
            </a:r>
            <a:r>
              <a:rPr kumimoji="1" lang="ja-JP" altLang="en-US" dirty="0" err="1">
                <a:latin typeface="Meiryo UI" panose="020B0604030504040204" pitchFamily="50" charset="-128"/>
                <a:ea typeface="Meiryo UI" panose="020B0604030504040204" pitchFamily="50" charset="-128"/>
              </a:rPr>
              <a:t>ま</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indent="90966"/>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すので、今回改めて取得する必要はありません。</a:t>
            </a:r>
            <a:endParaRPr kumimoji="1" lang="en-US" altLang="ja-JP" dirty="0">
              <a:latin typeface="Meiryo UI" panose="020B0604030504040204" pitchFamily="50" charset="-128"/>
              <a:ea typeface="Meiryo UI" panose="020B0604030504040204" pitchFamily="50" charset="-128"/>
            </a:endParaRPr>
          </a:p>
          <a:p>
            <a:pPr indent="90966"/>
            <a:r>
              <a:rPr kumimoji="1" lang="ja-JP" altLang="en-US" dirty="0">
                <a:latin typeface="Meiryo UI" panose="020B0604030504040204" pitchFamily="50" charset="-128"/>
                <a:ea typeface="Meiryo UI" panose="020B0604030504040204" pitchFamily="50" charset="-128"/>
              </a:rPr>
              <a:t>パターン２：既に取得している方で、</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又はパスワードが分からない方で、自宅で調べ</a:t>
            </a:r>
            <a:endParaRPr kumimoji="1" lang="en-US" altLang="ja-JP" dirty="0">
              <a:latin typeface="Meiryo UI" panose="020B0604030504040204" pitchFamily="50" charset="-128"/>
              <a:ea typeface="Meiryo UI" panose="020B0604030504040204" pitchFamily="50" charset="-128"/>
            </a:endParaRPr>
          </a:p>
          <a:p>
            <a:pPr indent="90966"/>
            <a:r>
              <a:rPr lang="ja-JP" altLang="en-US" dirty="0">
                <a:latin typeface="Meiryo UI" panose="020B0604030504040204" pitchFamily="50" charset="-128"/>
                <a:ea typeface="Meiryo UI" panose="020B0604030504040204" pitchFamily="50" charset="-128"/>
              </a:rPr>
              <a:t>　　　　　　　</a:t>
            </a:r>
            <a:r>
              <a:rPr kumimoji="1" lang="ja-JP" altLang="en-US" dirty="0" err="1">
                <a:latin typeface="Meiryo UI" panose="020B0604030504040204" pitchFamily="50" charset="-128"/>
                <a:ea typeface="Meiryo UI" panose="020B0604030504040204" pitchFamily="50" charset="-128"/>
              </a:rPr>
              <a:t>れば</a:t>
            </a:r>
            <a:r>
              <a:rPr kumimoji="1" lang="ja-JP" altLang="en-US" dirty="0">
                <a:latin typeface="Meiryo UI" panose="020B0604030504040204" pitchFamily="50" charset="-128"/>
                <a:ea typeface="Meiryo UI" panose="020B0604030504040204" pitchFamily="50" charset="-128"/>
              </a:rPr>
              <a:t>分かる方は、ご自宅で教材を見ながら操作をしてみてください。</a:t>
            </a:r>
            <a:endParaRPr kumimoji="1" lang="en-US" altLang="ja-JP" dirty="0">
              <a:latin typeface="Meiryo UI" panose="020B0604030504040204" pitchFamily="50" charset="-128"/>
              <a:ea typeface="Meiryo UI" panose="020B0604030504040204" pitchFamily="50" charset="-128"/>
            </a:endParaRPr>
          </a:p>
          <a:p>
            <a:pPr indent="90966"/>
            <a:r>
              <a:rPr kumimoji="1" lang="ja-JP" altLang="en-US" dirty="0">
                <a:latin typeface="Meiryo UI" panose="020B0604030504040204" pitchFamily="50" charset="-128"/>
                <a:ea typeface="Meiryo UI" panose="020B0604030504040204" pitchFamily="50" charset="-128"/>
              </a:rPr>
              <a:t>　　　　　　　　教材の左２つは、税務署で申告した際にもらえるご自身の</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が記載さ</a:t>
            </a:r>
            <a:endParaRPr kumimoji="1" lang="en-US" altLang="ja-JP" dirty="0">
              <a:latin typeface="Meiryo UI" panose="020B0604030504040204" pitchFamily="50" charset="-128"/>
              <a:ea typeface="Meiryo UI" panose="020B0604030504040204" pitchFamily="50" charset="-128"/>
            </a:endParaRPr>
          </a:p>
          <a:p>
            <a:pPr indent="90966"/>
            <a:r>
              <a:rPr lang="ja-JP" altLang="en-US" dirty="0">
                <a:latin typeface="Meiryo UI" panose="020B0604030504040204" pitchFamily="50" charset="-128"/>
                <a:ea typeface="Meiryo UI" panose="020B0604030504040204" pitchFamily="50" charset="-128"/>
              </a:rPr>
              <a:t>　　　　　　　　</a:t>
            </a:r>
            <a:r>
              <a:rPr kumimoji="1" lang="ja-JP" altLang="en-US" dirty="0" err="1">
                <a:latin typeface="Meiryo UI" panose="020B0604030504040204" pitchFamily="50" charset="-128"/>
                <a:ea typeface="Meiryo UI" panose="020B0604030504040204" pitchFamily="50" charset="-128"/>
              </a:rPr>
              <a:t>れた</a:t>
            </a:r>
            <a:r>
              <a:rPr kumimoji="1" lang="ja-JP" altLang="en-US" dirty="0">
                <a:latin typeface="Meiryo UI" panose="020B0604030504040204" pitchFamily="50" charset="-128"/>
                <a:ea typeface="Meiryo UI" panose="020B0604030504040204" pitchFamily="50" charset="-128"/>
              </a:rPr>
              <a:t>紙のイメージです。</a:t>
            </a:r>
            <a:endParaRPr kumimoji="1" lang="en-US" altLang="ja-JP" dirty="0">
              <a:latin typeface="Meiryo UI" panose="020B0604030504040204" pitchFamily="50" charset="-128"/>
              <a:ea typeface="Meiryo UI" panose="020B0604030504040204" pitchFamily="50" charset="-128"/>
            </a:endParaRPr>
          </a:p>
          <a:p>
            <a:pPr indent="90966"/>
            <a:endParaRPr kumimoji="1" lang="en-US" altLang="ja-JP" dirty="0">
              <a:latin typeface="Meiryo UI" panose="020B0604030504040204" pitchFamily="50" charset="-128"/>
              <a:ea typeface="Meiryo UI" panose="020B0604030504040204" pitchFamily="50" charset="-128"/>
            </a:endParaRPr>
          </a:p>
          <a:p>
            <a:pPr indent="90966"/>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を取得していたにも関わらず、誤ってもう一度</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を取得した場合、最後に取得した</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が有効となり、古い</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は無効となり、ご自身で過去の申告内容を確認することができなくなります。</a:t>
            </a:r>
            <a:endParaRPr kumimoji="1" lang="en-US" altLang="ja-JP" dirty="0">
              <a:latin typeface="Meiryo UI" panose="020B0604030504040204" pitchFamily="50" charset="-128"/>
              <a:ea typeface="Meiryo UI" panose="020B0604030504040204" pitchFamily="50" charset="-128"/>
            </a:endParaRPr>
          </a:p>
          <a:p>
            <a:pPr indent="90966" defTabSz="914358">
              <a:defRPr/>
            </a:pPr>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ID</a:t>
            </a:r>
            <a:r>
              <a:rPr kumimoji="1" lang="ja-JP" altLang="en-US" dirty="0">
                <a:latin typeface="Meiryo UI" panose="020B0604030504040204" pitchFamily="50" charset="-128"/>
                <a:ea typeface="Meiryo UI" panose="020B0604030504040204" pitchFamily="50" charset="-128"/>
              </a:rPr>
              <a:t>を取得したかどうか記憶が定かではない場合で、申告書の控えがある方や過去の申告内容を確認しないという方は、あらためて</a:t>
            </a:r>
            <a:r>
              <a:rPr kumimoji="1" lang="en-US" altLang="ja-JP" dirty="0">
                <a:latin typeface="Meiryo UI" panose="020B0604030504040204" pitchFamily="50" charset="-128"/>
                <a:ea typeface="Meiryo UI" panose="020B0604030504040204" pitchFamily="50" charset="-128"/>
              </a:rPr>
              <a:t>I</a:t>
            </a:r>
            <a:r>
              <a:rPr kumimoji="1" lang="ja-JP" altLang="en-US" dirty="0">
                <a:latin typeface="Meiryo UI" panose="020B0604030504040204" pitchFamily="50" charset="-128"/>
                <a:ea typeface="Meiryo UI" panose="020B0604030504040204" pitchFamily="50" charset="-128"/>
              </a:rPr>
              <a:t>Ｄを取得していただければ結構です。</a:t>
            </a:r>
            <a:endParaRPr kumimoji="1" lang="en-US" altLang="ja-JP" dirty="0">
              <a:latin typeface="Meiryo UI" panose="020B0604030504040204" pitchFamily="50" charset="-128"/>
              <a:ea typeface="Meiryo UI" panose="020B0604030504040204" pitchFamily="50" charset="-128"/>
            </a:endParaRPr>
          </a:p>
          <a:p>
            <a:pPr indent="90966" defTabSz="914358">
              <a:defRPr/>
            </a:pPr>
            <a:r>
              <a:rPr kumimoji="1" lang="ja-JP" altLang="en-US" dirty="0">
                <a:latin typeface="Meiryo UI" panose="020B0604030504040204" pitchFamily="50" charset="-128"/>
                <a:ea typeface="Meiryo UI" panose="020B0604030504040204" pitchFamily="50" charset="-128"/>
              </a:rPr>
              <a:t>過去に</a:t>
            </a:r>
            <a:r>
              <a:rPr kumimoji="1" lang="en-US" altLang="ja-JP" dirty="0">
                <a:latin typeface="Meiryo UI" panose="020B0604030504040204" pitchFamily="50" charset="-128"/>
                <a:ea typeface="Meiryo UI" panose="020B0604030504040204" pitchFamily="50" charset="-128"/>
              </a:rPr>
              <a:t>I</a:t>
            </a:r>
            <a:r>
              <a:rPr kumimoji="1" lang="ja-JP" altLang="en-US" dirty="0">
                <a:latin typeface="Meiryo UI" panose="020B0604030504040204" pitchFamily="50" charset="-128"/>
                <a:ea typeface="Meiryo UI" panose="020B0604030504040204" pitchFamily="50" charset="-128"/>
              </a:rPr>
              <a:t>Ｄを取得し、過去の申告内容も確認できるようにしておきたい方は、別途手続が必要となりますので、次ページの手続の案内をご確認の上、手続きをとってください。</a:t>
            </a:r>
            <a:endParaRPr kumimoji="1" lang="en-US" altLang="ja-JP" dirty="0">
              <a:latin typeface="Meiryo UI" panose="020B0604030504040204" pitchFamily="50" charset="-128"/>
              <a:ea typeface="Meiryo UI" panose="020B0604030504040204" pitchFamily="50" charset="-128"/>
            </a:endParaRPr>
          </a:p>
          <a:p>
            <a:pPr indent="90966" defTabSz="914358">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12</a:t>
            </a:fld>
            <a:endParaRPr kumimoji="1" lang="ja-JP" altLang="en-US"/>
          </a:p>
        </p:txBody>
      </p:sp>
      <p:sp>
        <p:nvSpPr>
          <p:cNvPr id="5" name="ノート プレースホルダー 2">
            <a:extLst>
              <a:ext uri="{FF2B5EF4-FFF2-40B4-BE49-F238E27FC236}">
                <a16:creationId xmlns:a16="http://schemas.microsoft.com/office/drawing/2014/main" id="{B731B9F3-B7A6-407E-8BC8-C1207C796835}"/>
              </a:ext>
            </a:extLst>
          </p:cNvPr>
          <p:cNvSpPr txBox="1">
            <a:spLocks/>
          </p:cNvSpPr>
          <p:nvPr/>
        </p:nvSpPr>
        <p:spPr>
          <a:xfrm>
            <a:off x="630233" y="8436626"/>
            <a:ext cx="5824495" cy="1230247"/>
          </a:xfrm>
          <a:prstGeom prst="rect">
            <a:avLst/>
          </a:prstGeom>
          <a:noFill/>
          <a:ln>
            <a:solidFill>
              <a:schemeClr val="tx1"/>
            </a:solidFill>
            <a:prstDash val="sysDot"/>
          </a:ln>
        </p:spPr>
        <p:txBody>
          <a:bodyPr vert="horz" lIns="85159" tIns="42579" rIns="85159" bIns="425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51591">
              <a:defRPr/>
            </a:pPr>
            <a:r>
              <a:rPr lang="en-US" altLang="ja-JP" sz="1100" dirty="0">
                <a:latin typeface="Meiryo UI" panose="020B0604030504040204" pitchFamily="50" charset="-128"/>
                <a:ea typeface="Meiryo UI" panose="020B0604030504040204" pitchFamily="50" charset="-128"/>
                <a:cs typeface="AoyagiKouzanFontT"/>
              </a:rPr>
              <a:t>【</a:t>
            </a:r>
            <a:r>
              <a:rPr lang="ja-JP" altLang="en-US" sz="1100" dirty="0">
                <a:latin typeface="Meiryo UI" panose="020B0604030504040204" pitchFamily="50" charset="-128"/>
                <a:ea typeface="Meiryo UI" panose="020B0604030504040204" pitchFamily="50" charset="-128"/>
                <a:cs typeface="AoyagiKouzanFontT"/>
              </a:rPr>
              <a:t>補足説明</a:t>
            </a:r>
            <a:r>
              <a:rPr lang="en-US" altLang="ja-JP" sz="1100" dirty="0">
                <a:latin typeface="Meiryo UI" panose="020B0604030504040204" pitchFamily="50" charset="-128"/>
                <a:ea typeface="Meiryo UI" panose="020B0604030504040204" pitchFamily="50" charset="-128"/>
                <a:cs typeface="AoyagiKouzanFontT"/>
              </a:rPr>
              <a:t>】</a:t>
            </a:r>
          </a:p>
          <a:p>
            <a:pPr defTabSz="851591">
              <a:defRPr/>
            </a:pPr>
            <a:r>
              <a:rPr lang="ja-JP" altLang="en-US" sz="1100" dirty="0">
                <a:latin typeface="Meiryo UI" panose="020B0604030504040204" pitchFamily="50" charset="-128"/>
                <a:ea typeface="Meiryo UI" panose="020B0604030504040204" pitchFamily="50" charset="-128"/>
              </a:rPr>
              <a:t>①利用者識別番号とは</a:t>
            </a:r>
            <a:endParaRPr lang="en-US" altLang="ja-JP" sz="1100" dirty="0">
              <a:latin typeface="Meiryo UI" panose="020B0604030504040204" pitchFamily="50" charset="-128"/>
              <a:ea typeface="Meiryo UI" panose="020B0604030504040204" pitchFamily="50" charset="-128"/>
            </a:endParaRPr>
          </a:p>
          <a:p>
            <a:pPr defTabSz="851591">
              <a:defRPr/>
            </a:pPr>
            <a:r>
              <a:rPr lang="ja-JP" altLang="en-US" sz="1100" dirty="0">
                <a:latin typeface="Meiryo UI" panose="020B0604030504040204" pitchFamily="50" charset="-128"/>
                <a:ea typeface="Meiryo UI" panose="020B0604030504040204" pitchFamily="50" charset="-128"/>
              </a:rPr>
              <a:t>　利用者識別番号（</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）とは、</a:t>
            </a:r>
            <a:r>
              <a:rPr lang="en-US" altLang="ja-JP" sz="1100" dirty="0">
                <a:latin typeface="Meiryo UI" panose="020B0604030504040204" pitchFamily="50" charset="-128"/>
                <a:ea typeface="Meiryo UI" panose="020B0604030504040204" pitchFamily="50" charset="-128"/>
              </a:rPr>
              <a:t>e-Tax</a:t>
            </a:r>
            <a:r>
              <a:rPr lang="ja-JP" altLang="en-US" sz="1100" dirty="0">
                <a:latin typeface="Meiryo UI" panose="020B0604030504040204" pitchFamily="50" charset="-128"/>
                <a:ea typeface="Meiryo UI" panose="020B0604030504040204" pitchFamily="50" charset="-128"/>
              </a:rPr>
              <a:t>で申告する際に使用する</a:t>
            </a:r>
            <a:r>
              <a:rPr lang="en-US" altLang="ja-JP" sz="1100" dirty="0">
                <a:latin typeface="Meiryo UI" panose="020B0604030504040204" pitchFamily="50" charset="-128"/>
                <a:ea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rPr>
              <a:t>桁の番号です。</a:t>
            </a:r>
          </a:p>
          <a:p>
            <a:pPr defTabSz="851591">
              <a:defRPr/>
            </a:pPr>
            <a:r>
              <a:rPr lang="ja-JP" altLang="en-US" sz="1100" dirty="0">
                <a:latin typeface="Meiryo UI" panose="020B0604030504040204" pitchFamily="50" charset="-128"/>
                <a:ea typeface="Meiryo UI" panose="020B0604030504040204" pitchFamily="50" charset="-128"/>
              </a:rPr>
              <a:t>過去に</a:t>
            </a:r>
            <a:r>
              <a:rPr lang="en-US" altLang="ja-JP" sz="1100" dirty="0">
                <a:latin typeface="Meiryo UI" panose="020B0604030504040204" pitchFamily="50" charset="-128"/>
                <a:ea typeface="Meiryo UI" panose="020B0604030504040204" pitchFamily="50" charset="-128"/>
              </a:rPr>
              <a:t>e-Tax</a:t>
            </a:r>
            <a:r>
              <a:rPr lang="ja-JP" altLang="en-US" sz="1100" dirty="0">
                <a:latin typeface="Meiryo UI" panose="020B0604030504040204" pitchFamily="50" charset="-128"/>
                <a:ea typeface="Meiryo UI" panose="020B0604030504040204" pitchFamily="50" charset="-128"/>
              </a:rPr>
              <a:t>をご利用された方は、過去の「申告書送付票（兼送付書）」や税務署から届く「確定申告のお知らせ」などに表示されています。</a:t>
            </a:r>
          </a:p>
          <a:p>
            <a:pPr defTabSz="851591">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利用者識別番号は、転居されても原則同じ番号を利用できます。</a:t>
            </a:r>
          </a:p>
          <a:p>
            <a:pPr defTabSz="851591">
              <a:defRPr/>
            </a:pPr>
            <a:endParaRPr lang="ja-JP" altLang="en-US"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321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966" defTabSz="914358">
              <a:defRPr/>
            </a:pPr>
            <a:r>
              <a:rPr kumimoji="1" lang="ja-JP" altLang="en-US" dirty="0">
                <a:latin typeface="Meiryo UI" panose="020B0604030504040204" pitchFamily="50" charset="-128"/>
                <a:ea typeface="Meiryo UI" panose="020B0604030504040204" pitchFamily="50" charset="-128"/>
              </a:rPr>
              <a:t>（必要に応じて自宅で手続きを行ってもらうため、講座内では特に説明なし）</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13</a:t>
            </a:fld>
            <a:endParaRPr kumimoji="1" lang="ja-JP" altLang="en-US"/>
          </a:p>
        </p:txBody>
      </p:sp>
    </p:spTree>
    <p:extLst>
      <p:ext uri="{BB962C8B-B14F-4D97-AF65-F5344CB8AC3E}">
        <p14:creationId xmlns:p14="http://schemas.microsoft.com/office/powerpoint/2010/main" val="346680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6758"/>
            <a:r>
              <a:rPr kumimoji="1" lang="ja-JP" altLang="en-US" dirty="0">
                <a:latin typeface="Meiryo UI" panose="020B0604030504040204" pitchFamily="50" charset="-128"/>
                <a:ea typeface="Meiryo UI" panose="020B0604030504040204" pitchFamily="50" charset="-128"/>
              </a:rPr>
              <a:t>それでは、実際に操作をしていきましょう。</a:t>
            </a:r>
            <a:endParaRPr kumimoji="1"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前のページで本日の講座では操作せずにご自宅で操作をされる場合には、このページから操作を開始してください。</a:t>
            </a:r>
            <a:endParaRPr kumimoji="1"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まず最初に、マイナポータルのアプリをインストールしましょう。</a:t>
            </a:r>
            <a:endParaRPr kumimoji="1" lang="en-US" altLang="ja-JP" dirty="0">
              <a:latin typeface="Meiryo UI" panose="020B0604030504040204" pitchFamily="50" charset="-128"/>
              <a:ea typeface="Meiryo UI" panose="020B0604030504040204" pitchFamily="50" charset="-128"/>
            </a:endParaRPr>
          </a:p>
          <a:p>
            <a:pPr indent="86758"/>
            <a:endParaRPr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アクセスするには、</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①</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Chrome</a:t>
            </a:r>
            <a:r>
              <a:rPr kumimoji="1" lang="ja-JP" altLang="en-US" dirty="0">
                <a:latin typeface="Meiryo UI" panose="020B0604030504040204" pitchFamily="50" charset="-128"/>
                <a:ea typeface="Meiryo UI" panose="020B0604030504040204" pitchFamily="50" charset="-128"/>
              </a:rPr>
              <a:t>」アプリを起動します。</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②</a:t>
            </a:r>
            <a:r>
              <a:rPr kumimoji="1" lang="ja-JP" altLang="en-US" dirty="0">
                <a:latin typeface="Meiryo UI" panose="020B0604030504040204" pitchFamily="50" charset="-128"/>
                <a:ea typeface="Meiryo UI" panose="020B0604030504040204" pitchFamily="50" charset="-128"/>
              </a:rPr>
              <a:t>ブラウザの検索ボックスに「マイナポータル」と入力します。</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③</a:t>
            </a:r>
            <a:r>
              <a:rPr kumimoji="1" lang="ja-JP" altLang="en-US" dirty="0">
                <a:latin typeface="Meiryo UI" panose="020B0604030504040204" pitchFamily="50" charset="-128"/>
                <a:ea typeface="Meiryo UI" panose="020B0604030504040204" pitchFamily="50" charset="-128"/>
              </a:rPr>
              <a:t>表示された「マイナポータル」をタップします。</a:t>
            </a:r>
            <a:endParaRPr kumimoji="1" lang="en-US" altLang="ja-JP" dirty="0">
              <a:latin typeface="Meiryo UI" panose="020B0604030504040204" pitchFamily="50" charset="-128"/>
              <a:ea typeface="Meiryo UI" panose="020B0604030504040204" pitchFamily="50" charset="-128"/>
            </a:endParaRPr>
          </a:p>
          <a:p>
            <a:pPr indent="86758"/>
            <a:endParaRPr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または、</a:t>
            </a:r>
            <a:endParaRPr kumimoji="1" lang="en-US" altLang="ja-JP" dirty="0">
              <a:latin typeface="Meiryo UI" panose="020B0604030504040204" pitchFamily="50" charset="-128"/>
              <a:ea typeface="Meiryo UI" panose="020B0604030504040204" pitchFamily="50" charset="-128"/>
            </a:endParaRPr>
          </a:p>
          <a:p>
            <a:pPr marL="86758"/>
            <a:r>
              <a:rPr lang="ja-JP" altLang="en-US" dirty="0">
                <a:latin typeface="Meiryo UI" panose="020B0604030504040204" pitchFamily="50" charset="-128"/>
                <a:ea typeface="Meiryo UI" panose="020B0604030504040204" pitchFamily="50" charset="-128"/>
              </a:rPr>
              <a:t>④</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コードをカメラで読み込むと簡単にページを開くことができます。</a:t>
            </a:r>
            <a:endParaRPr kumimoji="1" lang="en-US" altLang="ja-JP" dirty="0">
              <a:latin typeface="Meiryo UI" panose="020B0604030504040204" pitchFamily="50" charset="-128"/>
              <a:ea typeface="Meiryo UI" panose="020B0604030504040204" pitchFamily="50" charset="-128"/>
            </a:endParaRPr>
          </a:p>
          <a:p>
            <a:pPr marL="86758"/>
            <a:r>
              <a:rPr kumimoji="1" lang="ja-JP" altLang="en-US" dirty="0">
                <a:latin typeface="Meiryo UI" panose="020B0604030504040204" pitchFamily="50" charset="-128"/>
                <a:ea typeface="Meiryo UI" panose="020B0604030504040204" pitchFamily="50" charset="-128"/>
              </a:rPr>
              <a:t>表示されている</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コードにスマートフォンのカメラをかざして読み取り、マイナポータルのページを開いてください。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14</a:t>
            </a:fld>
            <a:endParaRPr kumimoji="1" lang="ja-JP" altLang="en-US"/>
          </a:p>
        </p:txBody>
      </p:sp>
    </p:spTree>
    <p:extLst>
      <p:ext uri="{BB962C8B-B14F-4D97-AF65-F5344CB8AC3E}">
        <p14:creationId xmlns:p14="http://schemas.microsoft.com/office/powerpoint/2010/main" val="129982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6758"/>
            <a:r>
              <a:rPr kumimoji="1" lang="ja-JP" altLang="en-US" dirty="0">
                <a:latin typeface="Meiryo UI" panose="020B0604030504040204" pitchFamily="50" charset="-128"/>
                <a:ea typeface="Meiryo UI" panose="020B0604030504040204" pitchFamily="50" charset="-128"/>
              </a:rPr>
              <a:t>それでは、実際に操作をしていきましょう。</a:t>
            </a:r>
            <a:endParaRPr kumimoji="1"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前のページで本日の講座では操作せずにご自宅で操作をされる場合には、このページから操作を開始してください。</a:t>
            </a:r>
            <a:endParaRPr kumimoji="1"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まず最初に、マイナポータルのアプリをインストールしましょう。</a:t>
            </a:r>
            <a:endParaRPr kumimoji="1" lang="en-US" altLang="ja-JP" dirty="0">
              <a:latin typeface="Meiryo UI" panose="020B0604030504040204" pitchFamily="50" charset="-128"/>
              <a:ea typeface="Meiryo UI" panose="020B0604030504040204" pitchFamily="50" charset="-128"/>
            </a:endParaRPr>
          </a:p>
          <a:p>
            <a:pPr indent="86758"/>
            <a:endParaRPr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アクセスするには、</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①</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Safari</a:t>
            </a:r>
            <a:r>
              <a:rPr kumimoji="1" lang="ja-JP" altLang="en-US" dirty="0">
                <a:latin typeface="Meiryo UI" panose="020B0604030504040204" pitchFamily="50" charset="-128"/>
                <a:ea typeface="Meiryo UI" panose="020B0604030504040204" pitchFamily="50" charset="-128"/>
              </a:rPr>
              <a:t>」アプリを起動します。</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②</a:t>
            </a:r>
            <a:r>
              <a:rPr kumimoji="1" lang="ja-JP" altLang="en-US" dirty="0">
                <a:latin typeface="Meiryo UI" panose="020B0604030504040204" pitchFamily="50" charset="-128"/>
                <a:ea typeface="Meiryo UI" panose="020B0604030504040204" pitchFamily="50" charset="-128"/>
              </a:rPr>
              <a:t>ブラウザの検索ボックスに「マイナポータル」と入力します。</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③</a:t>
            </a:r>
            <a:r>
              <a:rPr kumimoji="1" lang="ja-JP" altLang="en-US" dirty="0">
                <a:latin typeface="Meiryo UI" panose="020B0604030504040204" pitchFamily="50" charset="-128"/>
                <a:ea typeface="Meiryo UI" panose="020B0604030504040204" pitchFamily="50" charset="-128"/>
              </a:rPr>
              <a:t>表示された「マイナポータル」をタップします。</a:t>
            </a:r>
            <a:endParaRPr kumimoji="1" lang="en-US" altLang="ja-JP" dirty="0">
              <a:latin typeface="Meiryo UI" panose="020B0604030504040204" pitchFamily="50" charset="-128"/>
              <a:ea typeface="Meiryo UI" panose="020B0604030504040204" pitchFamily="50" charset="-128"/>
            </a:endParaRPr>
          </a:p>
          <a:p>
            <a:pPr indent="86758"/>
            <a:endParaRPr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または、</a:t>
            </a:r>
            <a:endParaRPr kumimoji="1" lang="en-US" altLang="ja-JP" dirty="0">
              <a:latin typeface="Meiryo UI" panose="020B0604030504040204" pitchFamily="50" charset="-128"/>
              <a:ea typeface="Meiryo UI" panose="020B0604030504040204" pitchFamily="50" charset="-128"/>
            </a:endParaRPr>
          </a:p>
          <a:p>
            <a:pPr marL="86758"/>
            <a:r>
              <a:rPr lang="ja-JP" altLang="en-US" dirty="0">
                <a:latin typeface="Meiryo UI" panose="020B0604030504040204" pitchFamily="50" charset="-128"/>
                <a:ea typeface="Meiryo UI" panose="020B0604030504040204" pitchFamily="50" charset="-128"/>
              </a:rPr>
              <a:t>④</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コードをカメラで読み込むと簡単にページを開くことができます。</a:t>
            </a:r>
            <a:endParaRPr kumimoji="1" lang="en-US" altLang="ja-JP" dirty="0">
              <a:latin typeface="Meiryo UI" panose="020B0604030504040204" pitchFamily="50" charset="-128"/>
              <a:ea typeface="Meiryo UI" panose="020B0604030504040204" pitchFamily="50" charset="-128"/>
            </a:endParaRPr>
          </a:p>
          <a:p>
            <a:pPr marL="86758"/>
            <a:r>
              <a:rPr lang="ja-JP" altLang="en-US" dirty="0">
                <a:latin typeface="Meiryo UI" panose="020B0604030504040204" pitchFamily="50" charset="-128"/>
                <a:ea typeface="Meiryo UI" panose="020B0604030504040204" pitchFamily="50" charset="-128"/>
              </a:rPr>
              <a:t>表示されている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のカメラをかざして読み取り、マイナポータル</a:t>
            </a:r>
            <a:r>
              <a:rPr kumimoji="1" lang="ja-JP" altLang="en-US" dirty="0">
                <a:latin typeface="Meiryo UI" panose="020B0604030504040204" pitchFamily="50" charset="-128"/>
                <a:ea typeface="Meiryo UI" panose="020B0604030504040204" pitchFamily="50" charset="-128"/>
              </a:rPr>
              <a:t>のページを開いてください。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15</a:t>
            </a:fld>
            <a:endParaRPr kumimoji="1" lang="ja-JP" altLang="en-US"/>
          </a:p>
        </p:txBody>
      </p:sp>
    </p:spTree>
    <p:extLst>
      <p:ext uri="{BB962C8B-B14F-4D97-AF65-F5344CB8AC3E}">
        <p14:creationId xmlns:p14="http://schemas.microsoft.com/office/powerpoint/2010/main" val="208948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6758"/>
            <a:r>
              <a:rPr kumimoji="1" lang="ja-JP" altLang="en-US" dirty="0">
                <a:latin typeface="Meiryo UI" panose="020B0604030504040204" pitchFamily="50" charset="-128"/>
                <a:ea typeface="Meiryo UI" panose="020B0604030504040204" pitchFamily="50" charset="-128"/>
              </a:rPr>
              <a:t>マイナポータルのページが表示されますので、下にスクロールして、</a:t>
            </a:r>
            <a:endParaRPr kumimoji="1" lang="en-US" altLang="ja-JP" dirty="0">
              <a:latin typeface="Meiryo UI" panose="020B0604030504040204" pitchFamily="50" charset="-128"/>
              <a:ea typeface="Meiryo UI" panose="020B0604030504040204" pitchFamily="50" charset="-128"/>
            </a:endParaRPr>
          </a:p>
          <a:p>
            <a:pPr indent="86758"/>
            <a:endParaRPr kumimoji="1" lang="en-US" altLang="ja-JP" dirty="0">
              <a:latin typeface="Meiryo UI" panose="020B0604030504040204" pitchFamily="50" charset="-128"/>
              <a:ea typeface="Meiryo UI" panose="020B0604030504040204" pitchFamily="50" charset="-128"/>
            </a:endParaRPr>
          </a:p>
          <a:p>
            <a:pPr indent="86758"/>
            <a:r>
              <a:rPr kumimoji="1" lang="ja-JP" altLang="en-US" dirty="0">
                <a:latin typeface="Meiryo UI" panose="020B0604030504040204" pitchFamily="50" charset="-128"/>
                <a:ea typeface="Meiryo UI" panose="020B0604030504040204" pitchFamily="50" charset="-128"/>
              </a:rPr>
              <a:t>①「スマートフォンのブラウザでログイン」をタップします。</a:t>
            </a:r>
            <a:endParaRPr kumimoji="1" lang="en-US" altLang="ja-JP" dirty="0">
              <a:latin typeface="Meiryo UI" panose="020B0604030504040204" pitchFamily="50" charset="-128"/>
              <a:ea typeface="Meiryo UI" panose="020B0604030504040204" pitchFamily="50" charset="-128"/>
            </a:endParaRPr>
          </a:p>
          <a:p>
            <a:pPr indent="86758"/>
            <a:r>
              <a:rPr lang="ja-JP" altLang="en-US" dirty="0">
                <a:latin typeface="Meiryo UI" panose="020B0604030504040204" pitchFamily="50" charset="-128"/>
                <a:ea typeface="Meiryo UI" panose="020B0604030504040204" pitchFamily="50" charset="-128"/>
              </a:rPr>
              <a:t>②</a:t>
            </a:r>
            <a:r>
              <a:rPr kumimoji="1" lang="ja-JP" altLang="en-US" dirty="0">
                <a:latin typeface="Meiryo UI" panose="020B0604030504040204" pitchFamily="50" charset="-128"/>
                <a:ea typeface="Meiryo UI" panose="020B0604030504040204" pitchFamily="50" charset="-128"/>
              </a:rPr>
              <a:t>「インストール」をタップします。</a:t>
            </a:r>
            <a:endParaRPr kumimoji="1" lang="en-US" altLang="ja-JP" dirty="0">
              <a:latin typeface="Meiryo UI" panose="020B0604030504040204" pitchFamily="50" charset="-128"/>
              <a:ea typeface="Meiryo UI" panose="020B0604030504040204" pitchFamily="50" charset="-128"/>
            </a:endParaRPr>
          </a:p>
          <a:p>
            <a:pPr indent="86758"/>
            <a:r>
              <a:rPr lang="ja-JP" altLang="en-US" dirty="0">
                <a:solidFill>
                  <a:srgbClr val="FF0000"/>
                </a:solidFill>
                <a:latin typeface="Meiryo UI" panose="020B0604030504040204" pitchFamily="50" charset="-128"/>
                <a:ea typeface="Meiryo UI" panose="020B0604030504040204" pitchFamily="50" charset="-128"/>
              </a:rPr>
              <a:t>インストール</a:t>
            </a:r>
            <a:r>
              <a:rPr kumimoji="1" lang="ja-JP" altLang="en-US" dirty="0">
                <a:solidFill>
                  <a:srgbClr val="FF0000"/>
                </a:solidFill>
                <a:latin typeface="Meiryo UI" panose="020B0604030504040204" pitchFamily="50" charset="-128"/>
                <a:ea typeface="Meiryo UI" panose="020B0604030504040204" pitchFamily="50" charset="-128"/>
              </a:rPr>
              <a:t>が完了したらマイナポータル</a:t>
            </a:r>
            <a:r>
              <a:rPr kumimoji="1" lang="en-US" altLang="ja-JP" dirty="0">
                <a:solidFill>
                  <a:srgbClr val="FF0000"/>
                </a:solidFill>
                <a:latin typeface="Meiryo UI" panose="020B0604030504040204" pitchFamily="50" charset="-128"/>
                <a:ea typeface="Meiryo UI" panose="020B0604030504040204" pitchFamily="50" charset="-128"/>
              </a:rPr>
              <a:t>AP</a:t>
            </a:r>
            <a:r>
              <a:rPr kumimoji="1" lang="ja-JP" altLang="en-US" dirty="0">
                <a:solidFill>
                  <a:srgbClr val="FF0000"/>
                </a:solidFill>
                <a:latin typeface="Meiryo UI" panose="020B0604030504040204" pitchFamily="50" charset="-128"/>
                <a:ea typeface="Meiryo UI" panose="020B0604030504040204" pitchFamily="50" charset="-128"/>
              </a:rPr>
              <a:t>を開いてみましょう。</a:t>
            </a:r>
            <a:endParaRPr kumimoji="1" lang="en-US" altLang="ja-JP" dirty="0">
              <a:latin typeface="Meiryo UI" panose="020B0604030504040204" pitchFamily="50" charset="-128"/>
              <a:ea typeface="Meiryo UI" panose="020B0604030504040204" pitchFamily="50" charset="-128"/>
            </a:endParaRPr>
          </a:p>
          <a:p>
            <a:pPr indent="86758"/>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16</a:t>
            </a:fld>
            <a:endParaRPr kumimoji="1" lang="ja-JP" altLang="en-US"/>
          </a:p>
        </p:txBody>
      </p:sp>
    </p:spTree>
    <p:extLst>
      <p:ext uri="{BB962C8B-B14F-4D97-AF65-F5344CB8AC3E}">
        <p14:creationId xmlns:p14="http://schemas.microsoft.com/office/powerpoint/2010/main" val="136620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マイナポータル</a:t>
            </a:r>
            <a:r>
              <a:rPr kumimoji="1" lang="en-US" altLang="ja-JP" dirty="0">
                <a:latin typeface="Meiryo UI" panose="020B0604030504040204" pitchFamily="50" charset="-128"/>
                <a:ea typeface="Meiryo UI" panose="020B0604030504040204" pitchFamily="50" charset="-128"/>
              </a:rPr>
              <a:t>AP</a:t>
            </a:r>
            <a:r>
              <a:rPr kumimoji="1" lang="ja-JP" altLang="en-US" dirty="0">
                <a:latin typeface="Meiryo UI" panose="020B0604030504040204" pitchFamily="50" charset="-128"/>
                <a:ea typeface="Meiryo UI" panose="020B0604030504040204" pitchFamily="50" charset="-128"/>
              </a:rPr>
              <a:t>をタップします。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スマホでログインをタップします。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利用者証明用電子証明書（数字</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ケタ）のパスワードを入力します。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「次へ」ボタンをタップします。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「今後確認しない」をタップします。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このメッセージは、次回から表示されなくなります。</a:t>
            </a:r>
          </a:p>
          <a:p>
            <a:pPr indent="86758"/>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17</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02792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Meiryo UI" panose="020B0604030504040204" pitchFamily="50" charset="-128"/>
                <a:ea typeface="Meiryo UI" panose="020B0604030504040204" pitchFamily="50" charset="-128"/>
              </a:rPr>
              <a:t>「マイナンバーカード読取」の画面が表示されますので、マイナンバーカードを</a:t>
            </a:r>
            <a:r>
              <a:rPr lang="ja-JP" altLang="en-US" dirty="0">
                <a:solidFill>
                  <a:srgbClr val="FF0000"/>
                </a:solidFill>
                <a:latin typeface="Meiryo UI" panose="020B0604030504040204" pitchFamily="50" charset="-128"/>
                <a:ea typeface="Meiryo UI" panose="020B0604030504040204" pitchFamily="50" charset="-128"/>
              </a:rPr>
              <a:t>スマートフォンの裏面に密着させ、離さないでください。</a:t>
            </a:r>
            <a:endParaRPr lang="en-US" altLang="ja-JP" dirty="0">
              <a:solidFill>
                <a:srgbClr val="FF0000"/>
              </a:solidFill>
              <a:latin typeface="Meiryo UI" panose="020B0604030504040204" pitchFamily="50" charset="-128"/>
              <a:ea typeface="Meiryo UI" panose="020B0604030504040204"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置く位置が機種毎に違うため、確認するには、①「機種ごとのカード読取り位置はこちら」をタップします。</a:t>
            </a:r>
          </a:p>
          <a:p>
            <a:r>
              <a:rPr kumimoji="1" lang="ja-JP" altLang="en-US" dirty="0">
                <a:latin typeface="BIZ UDPゴシック" panose="020B0400000000000000" pitchFamily="50" charset="-128"/>
                <a:ea typeface="BIZ UDPゴシック" panose="020B0400000000000000" pitchFamily="50" charset="-128"/>
              </a:rPr>
              <a:t>　詳しくは②「こちら」をタップしてください。</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開かれたページをスクロールして③「機種ごとの読取り位置」でお持ちのスマートフォンのリンクをタップして確認します。</a:t>
            </a: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認証されるには少し時間が掛かりますので、かざしたら動かさないでください。</a:t>
            </a:r>
          </a:p>
          <a:p>
            <a:r>
              <a:rPr kumimoji="1" lang="ja-JP" altLang="en-US" dirty="0">
                <a:latin typeface="BIZ UDPゴシック" panose="020B0400000000000000" pitchFamily="50" charset="-128"/>
                <a:ea typeface="BIZ UDPゴシック" panose="020B0400000000000000" pitchFamily="50" charset="-128"/>
              </a:rPr>
              <a:t>どうしても認証されない場合は、「</a:t>
            </a:r>
            <a:r>
              <a:rPr kumimoji="1" lang="en-US" altLang="ja-JP" dirty="0">
                <a:latin typeface="BIZ UDPゴシック" panose="020B0400000000000000" pitchFamily="50" charset="-128"/>
                <a:ea typeface="BIZ UDPゴシック" panose="020B0400000000000000" pitchFamily="50" charset="-128"/>
              </a:rPr>
              <a:t>Android </a:t>
            </a:r>
            <a:r>
              <a:rPr kumimoji="1" lang="ja-JP" altLang="en-US" dirty="0">
                <a:latin typeface="BIZ UDPゴシック" panose="020B0400000000000000" pitchFamily="50" charset="-128"/>
                <a:ea typeface="BIZ UDPゴシック" panose="020B0400000000000000" pitchFamily="50" charset="-128"/>
              </a:rPr>
              <a:t>マイナンバーカード の読取り方法」のページに戻り「その他の確認のポイント」で設定を調べてください。</a:t>
            </a:r>
          </a:p>
          <a:p>
            <a:r>
              <a:rPr kumimoji="1" lang="ja-JP" altLang="en-US" dirty="0">
                <a:latin typeface="BIZ UDPゴシック" panose="020B0400000000000000" pitchFamily="50" charset="-128"/>
                <a:ea typeface="BIZ UDPゴシック" panose="020B0400000000000000" pitchFamily="50" charset="-128"/>
              </a:rPr>
              <a:t>　認証されると「成功しました」が表示されます。</a:t>
            </a:r>
          </a:p>
          <a:p>
            <a:r>
              <a:rPr kumimoji="1" lang="ja-JP" altLang="en-US" dirty="0">
                <a:latin typeface="BIZ UDPゴシック" panose="020B0400000000000000" pitchFamily="50" charset="-128"/>
                <a:ea typeface="BIZ UDPゴシック" panose="020B0400000000000000" pitchFamily="50" charset="-128"/>
              </a:rPr>
              <a:t>　　　　　　　　　　　　　　</a:t>
            </a:r>
          </a:p>
          <a:p>
            <a:r>
              <a:rPr lang="ja-JP" altLang="en-US" dirty="0">
                <a:latin typeface="BIZ UDPゴシック" panose="020B0400000000000000" pitchFamily="50" charset="-128"/>
                <a:ea typeface="BIZ UDPゴシック" panose="020B0400000000000000" pitchFamily="50" charset="-128"/>
              </a:rPr>
              <a:t>　　　　　　　　　　　　　　　</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18</a:t>
            </a:fld>
            <a:endParaRPr kumimoji="1" lang="ja-JP" altLang="en-US"/>
          </a:p>
        </p:txBody>
      </p:sp>
    </p:spTree>
    <p:extLst>
      <p:ext uri="{BB962C8B-B14F-4D97-AF65-F5344CB8AC3E}">
        <p14:creationId xmlns:p14="http://schemas.microsoft.com/office/powerpoint/2010/main" val="384462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13"/>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Meiryo UI" panose="020B0604030504040204" pitchFamily="50" charset="-128"/>
                <a:ea typeface="Meiryo UI" panose="020B0604030504040204" pitchFamily="50" charset="-128"/>
              </a:rPr>
              <a:t>「マイナンバーカード読取」の画面が表示されますので、マイナンバーカードを</a:t>
            </a:r>
            <a:r>
              <a:rPr lang="ja-JP" altLang="en-US" dirty="0">
                <a:solidFill>
                  <a:srgbClr val="FF0000"/>
                </a:solidFill>
                <a:latin typeface="Meiryo UI" panose="020B0604030504040204" pitchFamily="50" charset="-128"/>
                <a:ea typeface="Meiryo UI" panose="020B0604030504040204" pitchFamily="50" charset="-128"/>
              </a:rPr>
              <a:t>スマートフォンの裏面に密着させ、離さないでください。</a:t>
            </a:r>
            <a:endParaRPr lang="en-US" altLang="ja-JP" dirty="0">
              <a:solidFill>
                <a:srgbClr val="FF0000"/>
              </a:solidFill>
              <a:latin typeface="Meiryo UI" panose="020B0604030504040204" pitchFamily="50" charset="-128"/>
              <a:ea typeface="Meiryo UI" panose="020B0604030504040204" pitchFamily="50" charset="-128"/>
            </a:endParaRPr>
          </a:p>
          <a:p>
            <a:pPr indent="94313"/>
            <a:endParaRPr lang="en-US" altLang="ja-JP" dirty="0">
              <a:solidFill>
                <a:srgbClr val="FF0000"/>
              </a:solidFill>
              <a:latin typeface="Meiryo UI" panose="020B0604030504040204" pitchFamily="50" charset="-128"/>
              <a:ea typeface="Meiryo UI" panose="020B0604030504040204" pitchFamily="50" charset="-128"/>
            </a:endParaRPr>
          </a:p>
          <a:p>
            <a:pPr indent="94313"/>
            <a:r>
              <a:rPr kumimoji="1" lang="ja-JP" altLang="en-US" dirty="0">
                <a:latin typeface="Meiryo UI" panose="020B0604030504040204" pitchFamily="50" charset="-128"/>
                <a:ea typeface="Meiryo UI" panose="020B0604030504040204" pitchFamily="50" charset="-128"/>
              </a:rPr>
              <a:t>認証されるには、少し時間が掛かりますので、マイナンバーカードを動かさないでください。</a:t>
            </a:r>
            <a:endParaRPr kumimoji="1" lang="en-US" altLang="ja-JP" dirty="0">
              <a:latin typeface="Meiryo UI" panose="020B0604030504040204" pitchFamily="50" charset="-128"/>
              <a:ea typeface="Meiryo UI" panose="020B0604030504040204" pitchFamily="50" charset="-128"/>
            </a:endParaRPr>
          </a:p>
          <a:p>
            <a:pPr indent="94313"/>
            <a:r>
              <a:rPr lang="ja-JP" altLang="en-US" dirty="0">
                <a:latin typeface="Meiryo UI" panose="020B0604030504040204" pitchFamily="50" charset="-128"/>
                <a:ea typeface="Meiryo UI" panose="020B0604030504040204" pitchFamily="50" charset="-128"/>
              </a:rPr>
              <a:t>認証</a:t>
            </a:r>
            <a:r>
              <a:rPr kumimoji="1" lang="ja-JP" altLang="en-US" dirty="0">
                <a:latin typeface="Meiryo UI" panose="020B0604030504040204" pitchFamily="50" charset="-128"/>
                <a:ea typeface="Meiryo UI" panose="020B0604030504040204" pitchFamily="50" charset="-128"/>
              </a:rPr>
              <a:t>されると「読み取りが完了しました」のメッセージが表示されます。</a:t>
            </a:r>
            <a:endParaRPr kumimoji="1" lang="en-US" altLang="ja-JP" dirty="0">
              <a:latin typeface="Meiryo UI" panose="020B0604030504040204" pitchFamily="50" charset="-128"/>
              <a:ea typeface="Meiryo UI" panose="020B0604030504040204" pitchFamily="50" charset="-128"/>
            </a:endParaRPr>
          </a:p>
          <a:p>
            <a:pPr indent="94313"/>
            <a:r>
              <a:rPr lang="ja-JP" altLang="en-US" dirty="0">
                <a:solidFill>
                  <a:prstClr val="black"/>
                </a:solidFill>
                <a:latin typeface="BIZ UDPゴシック" panose="020B0400000000000000" pitchFamily="50" charset="-128"/>
                <a:ea typeface="BIZ UDPゴシック" panose="020B0400000000000000" pitchFamily="50" charset="-128"/>
              </a:rPr>
              <a:t>「</a:t>
            </a:r>
            <a:r>
              <a:rPr lang="en-US" altLang="ja-JP" dirty="0">
                <a:solidFill>
                  <a:prstClr val="black"/>
                </a:solidFill>
                <a:latin typeface="BIZ UDPゴシック" panose="020B0400000000000000" pitchFamily="50" charset="-128"/>
                <a:ea typeface="BIZ UDPゴシック" panose="020B0400000000000000" pitchFamily="50" charset="-128"/>
              </a:rPr>
              <a:t>Safari </a:t>
            </a:r>
            <a:r>
              <a:rPr lang="ja-JP" altLang="en-US" dirty="0">
                <a:solidFill>
                  <a:prstClr val="black"/>
                </a:solidFill>
                <a:latin typeface="BIZ UDPゴシック" panose="020B0400000000000000" pitchFamily="50" charset="-128"/>
                <a:ea typeface="BIZ UDPゴシック" panose="020B0400000000000000" pitchFamily="50" charset="-128"/>
              </a:rPr>
              <a:t>に戻ってください」というメッセージが表示されますので、画面左上の「◀ </a:t>
            </a:r>
            <a:r>
              <a:rPr lang="en-US" altLang="ja-JP" dirty="0">
                <a:solidFill>
                  <a:prstClr val="black"/>
                </a:solidFill>
                <a:latin typeface="BIZ UDPゴシック" panose="020B0400000000000000" pitchFamily="50" charset="-128"/>
                <a:ea typeface="BIZ UDPゴシック" panose="020B0400000000000000" pitchFamily="50" charset="-128"/>
              </a:rPr>
              <a:t>Safari</a:t>
            </a:r>
            <a:r>
              <a:rPr lang="ja-JP" altLang="en-US" dirty="0">
                <a:solidFill>
                  <a:prstClr val="black"/>
                </a:solidFill>
                <a:latin typeface="BIZ UDPゴシック" panose="020B0400000000000000" pitchFamily="50" charset="-128"/>
                <a:ea typeface="BIZ UDPゴシック" panose="020B0400000000000000" pitchFamily="50" charset="-128"/>
              </a:rPr>
              <a:t>」をタップします。</a:t>
            </a:r>
          </a:p>
          <a:p>
            <a:pPr indent="94313"/>
            <a:endParaRPr kumimoji="1" lang="en-US" altLang="ja-JP" dirty="0">
              <a:latin typeface="Meiryo UI" panose="020B0604030504040204" pitchFamily="50" charset="-128"/>
              <a:ea typeface="Meiryo UI" panose="020B0604030504040204" pitchFamily="50" charset="-128"/>
            </a:endParaRPr>
          </a:p>
          <a:p>
            <a:pPr indent="94313"/>
            <a:endParaRPr kumimoji="1" lang="en-US" altLang="ja-JP" dirty="0">
              <a:latin typeface="Meiryo UI" panose="020B0604030504040204" pitchFamily="50" charset="-128"/>
              <a:ea typeface="Meiryo UI" panose="020B0604030504040204" pitchFamily="50" charset="-128"/>
            </a:endParaRPr>
          </a:p>
          <a:p>
            <a:pPr indent="94313"/>
            <a:r>
              <a:rPr lang="ja-JP" altLang="en-US" dirty="0">
                <a:solidFill>
                  <a:srgbClr val="FF0000"/>
                </a:solidFill>
                <a:latin typeface="Meiryo UI" panose="020B0604030504040204" pitchFamily="50" charset="-128"/>
                <a:ea typeface="Meiryo UI" panose="020B0604030504040204" pitchFamily="50" charset="-128"/>
              </a:rPr>
              <a:t>マイナンバーカードの読取りがうまくいかない場合は、</a:t>
            </a:r>
            <a:r>
              <a:rPr lang="en-US" altLang="ja-JP" dirty="0">
                <a:solidFill>
                  <a:srgbClr val="FF0000"/>
                </a:solidFill>
                <a:latin typeface="Meiryo UI" panose="020B0604030504040204" pitchFamily="50" charset="-128"/>
                <a:ea typeface="Meiryo UI" panose="020B0604030504040204" pitchFamily="50" charset="-128"/>
              </a:rPr>
              <a:t>iPhone</a:t>
            </a:r>
            <a:r>
              <a:rPr lang="ja-JP" altLang="en-US" dirty="0">
                <a:solidFill>
                  <a:srgbClr val="FF0000"/>
                </a:solidFill>
                <a:latin typeface="Meiryo UI" panose="020B0604030504040204" pitchFamily="50" charset="-128"/>
                <a:ea typeface="Meiryo UI" panose="020B0604030504040204" pitchFamily="50" charset="-128"/>
              </a:rPr>
              <a:t>のカード読取位置の確認をしてください。</a:t>
            </a:r>
            <a:endParaRPr lang="en-US" altLang="ja-JP" dirty="0">
              <a:solidFill>
                <a:srgbClr val="FF0000"/>
              </a:solidFill>
              <a:latin typeface="Meiryo UI" panose="020B0604030504040204" pitchFamily="50" charset="-128"/>
              <a:ea typeface="Meiryo UI" panose="020B0604030504040204" pitchFamily="50" charset="-128"/>
            </a:endParaRPr>
          </a:p>
          <a:p>
            <a:pPr indent="94313"/>
            <a:r>
              <a:rPr kumimoji="1" lang="ja-JP" altLang="en-US" dirty="0">
                <a:latin typeface="Meiryo UI" panose="020B0604030504040204" pitchFamily="50" charset="-128"/>
                <a:ea typeface="Meiryo UI" panose="020B0604030504040204" pitchFamily="50" charset="-128"/>
              </a:rPr>
              <a:t>確認するには、「機種ごとのカード読取位置はこちら」をタップします。「</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マイナンバーカードの読み取り方法」というページが開かれますので、内容をご確認ください。</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19</a:t>
            </a:fld>
            <a:endParaRPr kumimoji="1" lang="ja-JP" altLang="en-US"/>
          </a:p>
        </p:txBody>
      </p:sp>
    </p:spTree>
    <p:extLst>
      <p:ext uri="{BB962C8B-B14F-4D97-AF65-F5344CB8AC3E}">
        <p14:creationId xmlns:p14="http://schemas.microsoft.com/office/powerpoint/2010/main" val="212575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利用者登録をしましょう。</a:t>
            </a:r>
          </a:p>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この画面は一度登録しますと次回からは表示されません。</a:t>
            </a:r>
          </a:p>
          <a:p>
            <a:endParaRPr kumimoji="1" lang="ja-JP" altLang="en-US" dirty="0">
              <a:latin typeface="BIZ UDPゴシック" panose="020B0400000000000000" pitchFamily="50" charset="-128"/>
              <a:ea typeface="BIZ UDPゴシック" panose="020B0400000000000000" pitchFamily="50" charset="-128"/>
            </a:endParaRP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下方向にスクロールしてメールアドレスなどを入力します。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「利用規約に同意して確認」をタップします。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確認画面では「完了」をタップします。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「利用者登録（完了）」が表示</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20</a:t>
            </a:fld>
            <a:endParaRPr kumimoji="1" lang="ja-JP" altLang="en-US"/>
          </a:p>
        </p:txBody>
      </p:sp>
    </p:spTree>
    <p:extLst>
      <p:ext uri="{BB962C8B-B14F-4D97-AF65-F5344CB8AC3E}">
        <p14:creationId xmlns:p14="http://schemas.microsoft.com/office/powerpoint/2010/main" val="127352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「国税電子申告・納税システム（</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）」とつながりましょう。</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１．メインメニューをタップします。</a:t>
            </a:r>
          </a:p>
          <a:p>
            <a:r>
              <a:rPr kumimoji="1" lang="ja-JP" altLang="en-US" dirty="0">
                <a:latin typeface="Meiryo UI" panose="020B0604030504040204" pitchFamily="50" charset="-128"/>
                <a:ea typeface="Meiryo UI" panose="020B0604030504040204" pitchFamily="50" charset="-128"/>
              </a:rPr>
              <a:t>２．「もっとつながる」をタップします。</a:t>
            </a:r>
          </a:p>
          <a:p>
            <a:pPr marL="231366" indent="-231366">
              <a:buFont typeface="+mj-lt"/>
              <a:buAutoNum type="arabicPeriod" startAt="3"/>
            </a:pPr>
            <a:r>
              <a:rPr kumimoji="1" lang="ja-JP" altLang="en-US" dirty="0">
                <a:latin typeface="Meiryo UI" panose="020B0604030504040204" pitchFamily="50" charset="-128"/>
                <a:ea typeface="Meiryo UI" panose="020B0604030504040204" pitchFamily="50" charset="-128"/>
              </a:rPr>
              <a:t>「つながっていないウェブサイト」にある「国税電子証明書・納税システム（</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）」の「つなぐ」をタップします。</a:t>
            </a:r>
          </a:p>
          <a:p>
            <a:pPr marL="231366" indent="-231366">
              <a:buFont typeface="+mj-lt"/>
              <a:buAutoNum type="arabicPeriod" startAt="3"/>
            </a:pPr>
            <a:r>
              <a:rPr kumimoji="1" lang="ja-JP" altLang="en-US" dirty="0">
                <a:latin typeface="Meiryo UI" panose="020B0604030504040204" pitchFamily="50" charset="-128"/>
                <a:ea typeface="Meiryo UI" panose="020B0604030504040204" pitchFamily="50" charset="-128"/>
              </a:rPr>
              <a:t>「同意確認」画面の「同意」をタップします。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21</a:t>
            </a:fld>
            <a:endParaRPr kumimoji="1" lang="ja-JP" altLang="en-US"/>
          </a:p>
        </p:txBody>
      </p:sp>
    </p:spTree>
    <p:extLst>
      <p:ext uri="{BB962C8B-B14F-4D97-AF65-F5344CB8AC3E}">
        <p14:creationId xmlns:p14="http://schemas.microsoft.com/office/powerpoint/2010/main" val="176491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「国税電子申告・納税システム（</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）」とつながりましょう。</a:t>
            </a:r>
          </a:p>
          <a:p>
            <a:endParaRPr kumimoji="1" lang="ja-JP" altLang="en-US" dirty="0">
              <a:latin typeface="Meiryo UI" panose="020B0604030504040204" pitchFamily="50" charset="-128"/>
              <a:ea typeface="Meiryo UI" panose="020B0604030504040204" pitchFamily="50" charset="-128"/>
            </a:endParaRP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「マイナンバーカード から読取」をタップします。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マイナンバーカードの券面事項入力補助用のパスワード（数字４ケタ）を入力します。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「次へ」をタップします。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「マイナンバーカード 」を読み込みます。　</a:t>
            </a:r>
            <a:r>
              <a:rPr lang="ja-JP" altLang="en-US" dirty="0">
                <a:latin typeface="Meiryo UI" panose="020B0604030504040204" pitchFamily="50" charset="-128"/>
                <a:ea typeface="Meiryo UI" panose="020B0604030504040204" pitchFamily="50" charset="-128"/>
              </a:rPr>
              <a:t>スマホ裏面にカードを密着させ離さないで下さい。</a:t>
            </a:r>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マイナンバーカードのスマートフォンでの読み取り方の詳細は、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の方は１８ページ、</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の方は１９ページに記載されていますので、わからないときは参照ください。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22</a:t>
            </a:fld>
            <a:endParaRPr kumimoji="1" lang="ja-JP" altLang="en-US"/>
          </a:p>
        </p:txBody>
      </p:sp>
    </p:spTree>
    <p:extLst>
      <p:ext uri="{BB962C8B-B14F-4D97-AF65-F5344CB8AC3E}">
        <p14:creationId xmlns:p14="http://schemas.microsoft.com/office/powerpoint/2010/main" val="3255282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「アカウント登録者情報の送信」を行います。</a:t>
            </a:r>
          </a:p>
          <a:p>
            <a:endParaRPr kumimoji="1" lang="ja-JP" altLang="en-US" dirty="0">
              <a:latin typeface="Meiryo UI" panose="020B0604030504040204" pitchFamily="50" charset="-128"/>
              <a:ea typeface="Meiryo UI" panose="020B0604030504040204" pitchFamily="50" charset="-128"/>
            </a:endParaRP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表示されている情報を確認して「送信」をタップします。</a:t>
            </a:r>
          </a:p>
          <a:p>
            <a:pPr marL="231366" indent="-231366">
              <a:buFont typeface="+mj-lt"/>
              <a:buAutoNum type="arabicPeriod"/>
            </a:pPr>
            <a:r>
              <a:rPr kumimoji="1" lang="ja-JP" altLang="en-US" dirty="0">
                <a:latin typeface="Meiryo UI" panose="020B0604030504040204" pitchFamily="50" charset="-128"/>
                <a:ea typeface="Meiryo UI" panose="020B0604030504040204" pitchFamily="50" charset="-128"/>
              </a:rPr>
              <a:t>「マイナンバーカード を読み取り」をタップします。</a:t>
            </a: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23</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97147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マイナンバーカード の読み取りを行います。</a:t>
            </a:r>
          </a:p>
          <a:p>
            <a:endParaRPr kumimoji="1" lang="ja-JP" altLang="en-US" dirty="0">
              <a:latin typeface="BIZ UDPゴシック" panose="020B0400000000000000" pitchFamily="50" charset="-128"/>
              <a:ea typeface="BIZ UDPゴシック" panose="020B0400000000000000" pitchFamily="50" charset="-128"/>
            </a:endParaRP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マイナンバーカードの利用者証明用電子証明書のパスワードを入力します。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「次へ」をタップします。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「マイナンバーカード 」を読み込みます。</a:t>
            </a:r>
            <a:endParaRPr kumimoji="1" lang="en-US" altLang="ja-JP" dirty="0">
              <a:latin typeface="BIZ UDPゴシック" panose="020B0400000000000000" pitchFamily="50" charset="-128"/>
              <a:ea typeface="BIZ UDPゴシック" panose="020B0400000000000000" pitchFamily="50" charset="-128"/>
            </a:endParaRP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初めて </a:t>
            </a:r>
            <a:r>
              <a:rPr kumimoji="1" lang="en-US" altLang="ja-JP" dirty="0">
                <a:latin typeface="BIZ UDPゴシック" panose="020B0400000000000000" pitchFamily="50" charset="-128"/>
                <a:ea typeface="BIZ UDPゴシック" panose="020B0400000000000000" pitchFamily="50" charset="-128"/>
              </a:rPr>
              <a:t>e-Tax </a:t>
            </a:r>
            <a:r>
              <a:rPr kumimoji="1" lang="ja-JP" altLang="en-US" dirty="0">
                <a:latin typeface="BIZ UDPゴシック" panose="020B0400000000000000" pitchFamily="50" charset="-128"/>
                <a:ea typeface="BIZ UDPゴシック" panose="020B0400000000000000" pitchFamily="50" charset="-128"/>
              </a:rPr>
              <a:t>をご利用される方は、④をタップし、次のページへ。</a:t>
            </a:r>
            <a:endParaRPr kumimoji="1" lang="en-US" altLang="ja-JP" dirty="0">
              <a:latin typeface="BIZ UDPゴシック" panose="020B0400000000000000" pitchFamily="50" charset="-128"/>
              <a:ea typeface="BIZ UDPゴシック" panose="020B0400000000000000" pitchFamily="50" charset="-128"/>
            </a:endParaRP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「利用者識別番号と暗証番号」をお持ちの方は、⑤をタップ。２Ｅの最後のページへすすんでください。</a:t>
            </a:r>
          </a:p>
          <a:p>
            <a:pPr marL="231366" indent="-231366">
              <a:buFont typeface="+mj-lt"/>
              <a:buAutoNum type="arabicPeriod"/>
            </a:pP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マイナンバーカードのスマートフォンでの読み取り方の詳細は、</a:t>
            </a:r>
            <a:r>
              <a:rPr kumimoji="1" lang="en-US" altLang="ja-JP" dirty="0">
                <a:latin typeface="BIZ UDPゴシック" panose="020B0400000000000000" pitchFamily="50" charset="-128"/>
                <a:ea typeface="BIZ UDPゴシック" panose="020B0400000000000000" pitchFamily="50" charset="-128"/>
              </a:rPr>
              <a:t>Android</a:t>
            </a:r>
            <a:r>
              <a:rPr kumimoji="1" lang="ja-JP" altLang="en-US" dirty="0">
                <a:latin typeface="BIZ UDPゴシック" panose="020B0400000000000000" pitchFamily="50" charset="-128"/>
                <a:ea typeface="BIZ UDPゴシック" panose="020B0400000000000000" pitchFamily="50" charset="-128"/>
              </a:rPr>
              <a:t>の方は１８ページ、</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iPhone</a:t>
            </a:r>
            <a:r>
              <a:rPr kumimoji="1" lang="ja-JP" altLang="en-US" dirty="0">
                <a:latin typeface="BIZ UDPゴシック" panose="020B0400000000000000" pitchFamily="50" charset="-128"/>
                <a:ea typeface="BIZ UDPゴシック" panose="020B0400000000000000" pitchFamily="50" charset="-128"/>
              </a:rPr>
              <a:t>の方は１９ページに記載されていますので、わからないときは参照ください。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24</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569197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初めて</a:t>
            </a:r>
            <a:r>
              <a:rPr kumimoji="1" lang="en-US" altLang="ja-JP" dirty="0">
                <a:latin typeface="BIZ UDPゴシック" panose="020B0400000000000000" pitchFamily="50" charset="-128"/>
                <a:ea typeface="BIZ UDPゴシック" panose="020B0400000000000000" pitchFamily="50" charset="-128"/>
              </a:rPr>
              <a:t>e-Tax</a:t>
            </a:r>
            <a:r>
              <a:rPr kumimoji="1" lang="ja-JP" altLang="en-US" dirty="0">
                <a:latin typeface="BIZ UDPゴシック" panose="020B0400000000000000" pitchFamily="50" charset="-128"/>
                <a:ea typeface="BIZ UDPゴシック" panose="020B0400000000000000" pitchFamily="50" charset="-128"/>
              </a:rPr>
              <a:t>を利用される方の手順です。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利用者情報を入力を行います。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利用者情報の入力は初回のみの操作です。次回からは「住所等の情報の確認・訂正」画面が表示されます。</a:t>
            </a: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マイナンバーカードの券面情報を読み取った場合は、 住所や氏名などが既に入力されて</a:t>
            </a:r>
            <a:r>
              <a:rPr lang="ja-JP" altLang="en-US" dirty="0">
                <a:latin typeface="BIZ UDPゴシック" panose="020B0400000000000000" pitchFamily="50" charset="-128"/>
                <a:ea typeface="BIZ UDPゴシック" panose="020B0400000000000000" pitchFamily="50" charset="-128"/>
              </a:rPr>
              <a:t>います。</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必須項目</a:t>
            </a:r>
            <a:r>
              <a:rPr kumimoji="1" lang="ja-JP" altLang="en-US" dirty="0">
                <a:latin typeface="BIZ UDPゴシック" panose="020B0400000000000000" pitchFamily="50" charset="-128"/>
                <a:ea typeface="BIZ UDPゴシック" panose="020B0400000000000000" pitchFamily="50" charset="-128"/>
              </a:rPr>
              <a:t>は必ず入力してください。入力漏れがありますとエラーが表示されます。入力が終わったら</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「確認」をタップします。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25</a:t>
            </a:fld>
            <a:endParaRPr lang="ja-JP" altLang="en-US">
              <a:solidFill>
                <a:prstClr val="black"/>
              </a:solidFill>
              <a:latin typeface="Yu Gothic" panose="020F0502020204030204"/>
              <a:ea typeface="Yu Gothic" panose="020B0400000000000000" pitchFamily="50" charset="-128"/>
            </a:endParaRPr>
          </a:p>
        </p:txBody>
      </p:sp>
      <p:sp>
        <p:nvSpPr>
          <p:cNvPr id="5" name="ノート プレースホルダー 2">
            <a:extLst>
              <a:ext uri="{FF2B5EF4-FFF2-40B4-BE49-F238E27FC236}">
                <a16:creationId xmlns:a16="http://schemas.microsoft.com/office/drawing/2014/main" id="{524F73FE-6B04-483A-81B9-AA2DD9EE37F6}"/>
              </a:ext>
            </a:extLst>
          </p:cNvPr>
          <p:cNvSpPr txBox="1">
            <a:spLocks/>
          </p:cNvSpPr>
          <p:nvPr/>
        </p:nvSpPr>
        <p:spPr>
          <a:xfrm>
            <a:off x="698660" y="7335780"/>
            <a:ext cx="5686491" cy="1548620"/>
          </a:xfrm>
          <a:prstGeom prst="rect">
            <a:avLst/>
          </a:prstGeom>
          <a:noFill/>
          <a:ln>
            <a:solidFill>
              <a:schemeClr val="tx1"/>
            </a:solidFill>
            <a:prstDash val="sysDot"/>
          </a:ln>
        </p:spPr>
        <p:txBody>
          <a:bodyPr vert="horz" lIns="86197" tIns="43098" rIns="86197" bIns="43098"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61974">
              <a:defRPr/>
            </a:pPr>
            <a:r>
              <a:rPr lang="en-US" altLang="ja-JP" sz="1100" dirty="0">
                <a:solidFill>
                  <a:prstClr val="black"/>
                </a:solidFill>
                <a:latin typeface="BIZ UDPゴシック" panose="020B0400000000000000" pitchFamily="50" charset="-128"/>
                <a:ea typeface="BIZ UDPゴシック" panose="020B0400000000000000" pitchFamily="50" charset="-128"/>
                <a:cs typeface="AoyagiKouzanFontT"/>
              </a:rPr>
              <a:t>【</a:t>
            </a:r>
            <a:r>
              <a:rPr lang="ja-JP" altLang="en-US" sz="1100" dirty="0">
                <a:solidFill>
                  <a:prstClr val="black"/>
                </a:solidFill>
                <a:latin typeface="BIZ UDPゴシック" panose="020B0400000000000000" pitchFamily="50" charset="-128"/>
                <a:ea typeface="BIZ UDPゴシック" panose="020B0400000000000000" pitchFamily="50" charset="-128"/>
                <a:cs typeface="AoyagiKouzanFontT"/>
              </a:rPr>
              <a:t>補足説明</a:t>
            </a:r>
            <a:r>
              <a:rPr lang="en-US" altLang="ja-JP" sz="1100" dirty="0">
                <a:solidFill>
                  <a:prstClr val="black"/>
                </a:solidFill>
                <a:latin typeface="BIZ UDPゴシック" panose="020B0400000000000000" pitchFamily="50" charset="-128"/>
                <a:ea typeface="BIZ UDPゴシック" panose="020B0400000000000000" pitchFamily="50" charset="-128"/>
                <a:cs typeface="AoyagiKouzanFontT"/>
              </a:rPr>
              <a:t>】</a:t>
            </a:r>
          </a:p>
          <a:p>
            <a:pPr defTabSz="861974">
              <a:defRPr/>
            </a:pPr>
            <a:r>
              <a:rPr lang="ja-JP" altLang="en-US" sz="1100" dirty="0">
                <a:solidFill>
                  <a:prstClr val="black"/>
                </a:solidFill>
                <a:latin typeface="BIZ UDPゴシック" panose="020B0400000000000000" pitchFamily="50" charset="-128"/>
                <a:ea typeface="BIZ UDPゴシック" panose="020B0400000000000000" pitchFamily="50" charset="-128"/>
              </a:rPr>
              <a:t>①個人情報の表示・入力する場合の注意点</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defTabSz="861974">
              <a:defRPr/>
            </a:pPr>
            <a:r>
              <a:rPr lang="ja-JP" altLang="en-US" sz="1100" dirty="0">
                <a:solidFill>
                  <a:prstClr val="black"/>
                </a:solidFill>
                <a:latin typeface="BIZ UDPゴシック" panose="020B0400000000000000" pitchFamily="50" charset="-128"/>
                <a:ea typeface="BIZ UDPゴシック" panose="020B0400000000000000" pitchFamily="50" charset="-128"/>
              </a:rPr>
              <a:t>　利用者情報を入力する際、受講者のスマートフォンに受講者の個人情報が表示される可能性があります。画面を覗き込まないよう注意してください。講師による代理入力も行わないでください。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defTabSz="925464">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defTabSz="925464">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4264028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  提出先税務署の確認を</a:t>
            </a:r>
            <a:r>
              <a:rPr lang="ja-JP" altLang="en-US" dirty="0">
                <a:latin typeface="BIZ UDPゴシック" panose="020B0400000000000000" pitchFamily="50" charset="-128"/>
                <a:ea typeface="BIZ UDPゴシック" panose="020B0400000000000000" pitchFamily="50" charset="-128"/>
              </a:rPr>
              <a:t>行います。</a:t>
            </a:r>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「提出先税務署の確認」画面では、提出先を確認して①「ＯＫ」ボタンをタップします。　「既に利用者識別番号を取得されている方へ」の画面が表示されます。</a:t>
            </a:r>
          </a:p>
          <a:p>
            <a:r>
              <a:rPr kumimoji="1" lang="ja-JP" altLang="en-US" dirty="0">
                <a:latin typeface="BIZ UDPゴシック" panose="020B0400000000000000" pitchFamily="50" charset="-128"/>
                <a:ea typeface="BIZ UDPゴシック" panose="020B0400000000000000" pitchFamily="50" charset="-128"/>
              </a:rPr>
              <a:t>この画面は、全ての方に表示されます。</a:t>
            </a:r>
          </a:p>
          <a:p>
            <a:r>
              <a:rPr kumimoji="1" lang="ja-JP" altLang="en-US" dirty="0">
                <a:latin typeface="BIZ UDPゴシック" panose="020B0400000000000000" pitchFamily="50" charset="-128"/>
                <a:ea typeface="BIZ UDPゴシック" panose="020B0400000000000000" pitchFamily="50" charset="-128"/>
              </a:rPr>
              <a:t>  取得されていない場合は、②「</a:t>
            </a:r>
            <a:r>
              <a:rPr kumimoji="1" lang="en-US" altLang="ja-JP" dirty="0">
                <a:latin typeface="BIZ UDPゴシック" panose="020B0400000000000000" pitchFamily="50" charset="-128"/>
                <a:ea typeface="BIZ UDPゴシック" panose="020B0400000000000000" pitchFamily="50" charset="-128"/>
              </a:rPr>
              <a:t>OK</a:t>
            </a:r>
            <a:r>
              <a:rPr kumimoji="1" lang="ja-JP" altLang="en-US" dirty="0">
                <a:latin typeface="BIZ UDPゴシック" panose="020B0400000000000000" pitchFamily="50" charset="-128"/>
                <a:ea typeface="BIZ UDPゴシック" panose="020B0400000000000000" pitchFamily="50" charset="-128"/>
              </a:rPr>
              <a:t>」ボタンをタップします。 　取得されている場合は「キャンセル」をタップしてください。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26</a:t>
            </a:fld>
            <a:endParaRPr lang="ja-JP" altLang="en-US">
              <a:solidFill>
                <a:prstClr val="black"/>
              </a:solidFill>
              <a:latin typeface="Yu Gothic" panose="020F0502020204030204"/>
              <a:ea typeface="Yu Gothic" panose="020B0400000000000000" pitchFamily="50" charset="-128"/>
            </a:endParaRPr>
          </a:p>
        </p:txBody>
      </p:sp>
      <p:sp>
        <p:nvSpPr>
          <p:cNvPr id="5" name="ノート プレースホルダー 2">
            <a:extLst>
              <a:ext uri="{FF2B5EF4-FFF2-40B4-BE49-F238E27FC236}">
                <a16:creationId xmlns:a16="http://schemas.microsoft.com/office/drawing/2014/main" id="{6E1DFDFA-14F3-42C3-8B55-60E2E12D64E6}"/>
              </a:ext>
            </a:extLst>
          </p:cNvPr>
          <p:cNvSpPr txBox="1">
            <a:spLocks/>
          </p:cNvSpPr>
          <p:nvPr/>
        </p:nvSpPr>
        <p:spPr>
          <a:xfrm>
            <a:off x="698660" y="7335780"/>
            <a:ext cx="5686491" cy="1548620"/>
          </a:xfrm>
          <a:prstGeom prst="rect">
            <a:avLst/>
          </a:prstGeom>
          <a:noFill/>
          <a:ln>
            <a:solidFill>
              <a:schemeClr val="tx1"/>
            </a:solidFill>
            <a:prstDash val="sysDot"/>
          </a:ln>
        </p:spPr>
        <p:txBody>
          <a:bodyPr vert="horz" lIns="86197" tIns="43098" rIns="86197" bIns="43098"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61974">
              <a:defRPr/>
            </a:pPr>
            <a:r>
              <a:rPr lang="en-US" altLang="ja-JP" sz="1100" dirty="0">
                <a:solidFill>
                  <a:prstClr val="black"/>
                </a:solidFill>
                <a:latin typeface="BIZ UDPゴシック" panose="020B0400000000000000" pitchFamily="50" charset="-128"/>
                <a:ea typeface="BIZ UDPゴシック" panose="020B0400000000000000" pitchFamily="50" charset="-128"/>
                <a:cs typeface="AoyagiKouzanFontT"/>
              </a:rPr>
              <a:t>【</a:t>
            </a:r>
            <a:r>
              <a:rPr lang="ja-JP" altLang="en-US" sz="1100" dirty="0">
                <a:solidFill>
                  <a:prstClr val="black"/>
                </a:solidFill>
                <a:latin typeface="BIZ UDPゴシック" panose="020B0400000000000000" pitchFamily="50" charset="-128"/>
                <a:ea typeface="BIZ UDPゴシック" panose="020B0400000000000000" pitchFamily="50" charset="-128"/>
                <a:cs typeface="AoyagiKouzanFontT"/>
              </a:rPr>
              <a:t>補足説明</a:t>
            </a:r>
            <a:r>
              <a:rPr lang="en-US" altLang="ja-JP" sz="1100" dirty="0">
                <a:solidFill>
                  <a:prstClr val="black"/>
                </a:solidFill>
                <a:latin typeface="BIZ UDPゴシック" panose="020B0400000000000000" pitchFamily="50" charset="-128"/>
                <a:ea typeface="BIZ UDPゴシック" panose="020B0400000000000000" pitchFamily="50" charset="-128"/>
                <a:cs typeface="AoyagiKouzanFontT"/>
              </a:rPr>
              <a:t>】</a:t>
            </a:r>
          </a:p>
          <a:p>
            <a:pPr defTabSz="861974">
              <a:defRPr/>
            </a:pPr>
            <a:r>
              <a:rPr lang="ja-JP" altLang="en-US" sz="1100" dirty="0">
                <a:solidFill>
                  <a:prstClr val="black"/>
                </a:solidFill>
                <a:latin typeface="BIZ UDPゴシック" panose="020B0400000000000000" pitchFamily="50" charset="-128"/>
                <a:ea typeface="BIZ UDPゴシック" panose="020B0400000000000000" pitchFamily="50" charset="-128"/>
              </a:rPr>
              <a:t>①個人情報を表示・入力する場合の注意点</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defTabSz="861974">
              <a:defRPr/>
            </a:pPr>
            <a:r>
              <a:rPr lang="ja-JP" altLang="en-US" sz="1100" dirty="0">
                <a:solidFill>
                  <a:prstClr val="black"/>
                </a:solidFill>
                <a:latin typeface="BIZ UDPゴシック" panose="020B0400000000000000" pitchFamily="50" charset="-128"/>
                <a:ea typeface="BIZ UDPゴシック" panose="020B0400000000000000" pitchFamily="50" charset="-128"/>
              </a:rPr>
              <a:t>　提出先税務署を確認する際、受講者のスマートフォンに個人情報が表示される可能性があります。画面を覗き込まないよう注意してください。講師による代理入力も行わないでください。　</a:t>
            </a:r>
            <a:endParaRPr lang="en-US" altLang="ja-JP" dirty="0">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846705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入力内容の確認です。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「入力内容の確認」画面では、内容を確認して間違いがなければ①「送信」ボタンをタップします。</a:t>
            </a:r>
          </a:p>
          <a:p>
            <a:r>
              <a:rPr kumimoji="1" lang="ja-JP" altLang="en-US" dirty="0">
                <a:latin typeface="BIZ UDPゴシック" panose="020B0400000000000000" pitchFamily="50" charset="-128"/>
                <a:ea typeface="BIZ UDPゴシック" panose="020B0400000000000000" pitchFamily="50" charset="-128"/>
              </a:rPr>
              <a:t>　訂正箇所がありましたら②「訂正」ボタンをタップして訂正し、訂正が終わりましたら①「送信」ボタンをタップしてください。</a:t>
            </a:r>
          </a:p>
          <a:p>
            <a:endParaRPr kumimoji="1" lang="ja-JP" altLang="en-US"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27</a:t>
            </a:fld>
            <a:endParaRPr lang="ja-JP" altLang="en-US">
              <a:solidFill>
                <a:prstClr val="black"/>
              </a:solidFill>
              <a:latin typeface="Yu Gothic" panose="020F0502020204030204"/>
              <a:ea typeface="Yu Gothic" panose="020B0400000000000000" pitchFamily="50" charset="-128"/>
            </a:endParaRPr>
          </a:p>
        </p:txBody>
      </p:sp>
      <p:sp>
        <p:nvSpPr>
          <p:cNvPr id="5" name="ノート プレースホルダー 2">
            <a:extLst>
              <a:ext uri="{FF2B5EF4-FFF2-40B4-BE49-F238E27FC236}">
                <a16:creationId xmlns:a16="http://schemas.microsoft.com/office/drawing/2014/main" id="{17AE93D4-84AF-4EFD-ACA4-1DA923D529B7}"/>
              </a:ext>
            </a:extLst>
          </p:cNvPr>
          <p:cNvSpPr txBox="1">
            <a:spLocks/>
          </p:cNvSpPr>
          <p:nvPr/>
        </p:nvSpPr>
        <p:spPr>
          <a:xfrm>
            <a:off x="698246" y="7291058"/>
            <a:ext cx="5686491" cy="1548620"/>
          </a:xfrm>
          <a:prstGeom prst="rect">
            <a:avLst/>
          </a:prstGeom>
          <a:noFill/>
          <a:ln>
            <a:solidFill>
              <a:schemeClr val="tx1"/>
            </a:solidFill>
            <a:prstDash val="sysDot"/>
          </a:ln>
        </p:spPr>
        <p:txBody>
          <a:bodyPr vert="horz" lIns="86197" tIns="43098" rIns="86197" bIns="43098"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61974">
              <a:defRPr/>
            </a:pPr>
            <a:r>
              <a:rPr lang="en-US" altLang="ja-JP" sz="1100" dirty="0">
                <a:solidFill>
                  <a:prstClr val="black"/>
                </a:solidFill>
                <a:latin typeface="BIZ UDPゴシック" panose="020B0400000000000000" pitchFamily="50" charset="-128"/>
                <a:ea typeface="BIZ UDPゴシック" panose="020B0400000000000000" pitchFamily="50" charset="-128"/>
                <a:cs typeface="AoyagiKouzanFontT"/>
              </a:rPr>
              <a:t>【</a:t>
            </a:r>
            <a:r>
              <a:rPr lang="ja-JP" altLang="en-US" sz="1100" dirty="0">
                <a:solidFill>
                  <a:prstClr val="black"/>
                </a:solidFill>
                <a:latin typeface="BIZ UDPゴシック" panose="020B0400000000000000" pitchFamily="50" charset="-128"/>
                <a:ea typeface="BIZ UDPゴシック" panose="020B0400000000000000" pitchFamily="50" charset="-128"/>
                <a:cs typeface="AoyagiKouzanFontT"/>
              </a:rPr>
              <a:t>補足説明</a:t>
            </a:r>
            <a:r>
              <a:rPr lang="en-US" altLang="ja-JP" sz="1100" dirty="0">
                <a:solidFill>
                  <a:prstClr val="black"/>
                </a:solidFill>
                <a:latin typeface="BIZ UDPゴシック" panose="020B0400000000000000" pitchFamily="50" charset="-128"/>
                <a:ea typeface="BIZ UDPゴシック" panose="020B0400000000000000" pitchFamily="50" charset="-128"/>
                <a:cs typeface="AoyagiKouzanFontT"/>
              </a:rPr>
              <a:t>】</a:t>
            </a:r>
          </a:p>
          <a:p>
            <a:pPr defTabSz="861974">
              <a:defRPr/>
            </a:pPr>
            <a:r>
              <a:rPr lang="ja-JP" altLang="en-US" sz="1100" dirty="0">
                <a:solidFill>
                  <a:prstClr val="black"/>
                </a:solidFill>
                <a:latin typeface="BIZ UDPゴシック" panose="020B0400000000000000" pitchFamily="50" charset="-128"/>
                <a:ea typeface="BIZ UDPゴシック" panose="020B0400000000000000" pitchFamily="50" charset="-128"/>
              </a:rPr>
              <a:t>①個人情報を表示・入力する場合の注意点</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defTabSz="861974">
              <a:defRPr/>
            </a:pPr>
            <a:r>
              <a:rPr lang="ja-JP" altLang="en-US" sz="1100" dirty="0">
                <a:solidFill>
                  <a:prstClr val="black"/>
                </a:solidFill>
                <a:latin typeface="BIZ UDPゴシック" panose="020B0400000000000000" pitchFamily="50" charset="-128"/>
                <a:ea typeface="BIZ UDPゴシック" panose="020B0400000000000000" pitchFamily="50" charset="-128"/>
              </a:rPr>
              <a:t>　入力内容を確認する際、、受講者のスマートフォンに個人情報が表示される可能性があります。画面を覗き込まないよう注意してください。講師による代理入力も行わないでください。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defTabSz="925464">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endParaRPr lang="en-US" altLang="ja-JP" dirty="0">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94768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  利用者識別番号の通知希望確認です。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「利用者識別番号の通知希望確認」画面が表示されます。</a:t>
            </a:r>
          </a:p>
          <a:p>
            <a:r>
              <a:rPr kumimoji="1" lang="ja-JP" altLang="en-US" dirty="0">
                <a:latin typeface="BIZ UDPゴシック" panose="020B0400000000000000" pitchFamily="50" charset="-128"/>
                <a:ea typeface="BIZ UDPゴシック" panose="020B0400000000000000" pitchFamily="50" charset="-128"/>
              </a:rPr>
              <a:t>希望する場合はチェックボックスにチェックを入れて②「</a:t>
            </a:r>
            <a:r>
              <a:rPr kumimoji="1" lang="en-US" altLang="ja-JP" dirty="0">
                <a:latin typeface="BIZ UDPゴシック" panose="020B0400000000000000" pitchFamily="50" charset="-128"/>
                <a:ea typeface="BIZ UDPゴシック" panose="020B0400000000000000" pitchFamily="50" charset="-128"/>
              </a:rPr>
              <a:t>OK</a:t>
            </a:r>
            <a:r>
              <a:rPr kumimoji="1" lang="ja-JP" altLang="en-US" dirty="0">
                <a:latin typeface="BIZ UDPゴシック" panose="020B0400000000000000" pitchFamily="50" charset="-128"/>
                <a:ea typeface="BIZ UDPゴシック" panose="020B0400000000000000" pitchFamily="50" charset="-128"/>
              </a:rPr>
              <a:t>」ボタンをタップします。</a:t>
            </a:r>
          </a:p>
          <a:p>
            <a:r>
              <a:rPr kumimoji="1" lang="ja-JP" altLang="en-US" dirty="0">
                <a:latin typeface="BIZ UDPゴシック" panose="020B0400000000000000" pitchFamily="50" charset="-128"/>
                <a:ea typeface="BIZ UDPゴシック" panose="020B0400000000000000" pitchFamily="50" charset="-128"/>
              </a:rPr>
              <a:t>　「送信結果」画面が表示されましたら③「次へ」をタップします。</a:t>
            </a: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以上で「利用者情報の入力と送信」は完了です。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28</a:t>
            </a:fld>
            <a:endParaRPr lang="ja-JP" altLang="en-US" dirty="0">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459048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「もっとつながる」の設定同意です。</a:t>
            </a:r>
          </a:p>
          <a:p>
            <a:endParaRPr kumimoji="1" lang="ja-JP" altLang="en-US" dirty="0">
              <a:latin typeface="BIZ UDPゴシック" panose="020B0400000000000000" pitchFamily="50" charset="-128"/>
              <a:ea typeface="BIZ UDPゴシック" panose="020B0400000000000000" pitchFamily="50" charset="-128"/>
            </a:endParaRP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記載内容の確認します。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「同意」をタップします。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つながり完了です。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「国税電子申告・納システム（ </a:t>
            </a:r>
            <a:r>
              <a:rPr kumimoji="1" lang="en-US" altLang="ja-JP" dirty="0">
                <a:latin typeface="BIZ UDPゴシック" panose="020B0400000000000000" pitchFamily="50" charset="-128"/>
                <a:ea typeface="BIZ UDPゴシック" panose="020B0400000000000000" pitchFamily="50" charset="-128"/>
              </a:rPr>
              <a:t>e-Tax</a:t>
            </a:r>
            <a:r>
              <a:rPr kumimoji="1" lang="ja-JP" altLang="en-US" dirty="0">
                <a:latin typeface="BIZ UDPゴシック" panose="020B0400000000000000" pitchFamily="50" charset="-128"/>
                <a:ea typeface="BIZ UDPゴシック" panose="020B0400000000000000" pitchFamily="50" charset="-128"/>
              </a:rPr>
              <a:t>） を利用する」をタップすると利用開始します。</a:t>
            </a:r>
          </a:p>
          <a:p>
            <a:pPr marL="231366" indent="-231366">
              <a:buFont typeface="+mj-lt"/>
              <a:buAutoNum type="arabicPeriod"/>
            </a:pPr>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以上で、マイナポータルの利用開始と「国税電子申告・納税システム（</a:t>
            </a:r>
            <a:r>
              <a:rPr kumimoji="1" lang="en-US" altLang="ja-JP" dirty="0">
                <a:latin typeface="BIZ UDPゴシック" panose="020B0400000000000000" pitchFamily="50" charset="-128"/>
                <a:ea typeface="BIZ UDPゴシック" panose="020B0400000000000000" pitchFamily="50" charset="-128"/>
              </a:rPr>
              <a:t>e-Tax</a:t>
            </a:r>
            <a:r>
              <a:rPr kumimoji="1" lang="ja-JP" altLang="en-US" dirty="0">
                <a:latin typeface="BIZ UDPゴシック" panose="020B0400000000000000" pitchFamily="50" charset="-128"/>
                <a:ea typeface="BIZ UDPゴシック" panose="020B0400000000000000" pitchFamily="50" charset="-128"/>
              </a:rPr>
              <a:t>）」のつながりは完了となります。</a:t>
            </a:r>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29</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62084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実際に操作の説明に入る前に、確定申告や</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について学んでみましょう。</a:t>
            </a: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73971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「利用者番号、暗証番号」をお持ちの方の手順です。</a:t>
            </a:r>
          </a:p>
          <a:p>
            <a:endParaRPr kumimoji="1" lang="ja-JP" altLang="en-US" dirty="0">
              <a:latin typeface="BIZ UDPゴシック" panose="020B0400000000000000" pitchFamily="50" charset="-128"/>
              <a:ea typeface="BIZ UDPゴシック" panose="020B0400000000000000" pitchFamily="50" charset="-128"/>
            </a:endParaRP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利用者識別番号を入力してください。</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暗証番号を入力してください。</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つながり完了です。</a:t>
            </a:r>
          </a:p>
          <a:p>
            <a:pPr marL="231366" indent="-231366">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「国税電子申告・納システム（ </a:t>
            </a:r>
            <a:r>
              <a:rPr kumimoji="1" lang="en-US" altLang="ja-JP" dirty="0">
                <a:latin typeface="BIZ UDPゴシック" panose="020B0400000000000000" pitchFamily="50" charset="-128"/>
                <a:ea typeface="BIZ UDPゴシック" panose="020B0400000000000000" pitchFamily="50" charset="-128"/>
              </a:rPr>
              <a:t>e-Tax</a:t>
            </a:r>
            <a:r>
              <a:rPr kumimoji="1" lang="ja-JP" altLang="en-US" dirty="0">
                <a:latin typeface="BIZ UDPゴシック" panose="020B0400000000000000" pitchFamily="50" charset="-128"/>
                <a:ea typeface="BIZ UDPゴシック" panose="020B0400000000000000" pitchFamily="50" charset="-128"/>
              </a:rPr>
              <a:t>） を利用する」タップしますと利用開始します。</a:t>
            </a:r>
          </a:p>
          <a:p>
            <a:pPr marL="231366" indent="-231366">
              <a:buFont typeface="+mj-lt"/>
              <a:buAutoNum type="arabicPeriod"/>
            </a:pPr>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以上で、マイナポータルの利用開始と「国税電子申告・納税システム（</a:t>
            </a:r>
            <a:r>
              <a:rPr kumimoji="1" lang="en-US" altLang="ja-JP" dirty="0">
                <a:latin typeface="BIZ UDPゴシック" panose="020B0400000000000000" pitchFamily="50" charset="-128"/>
                <a:ea typeface="BIZ UDPゴシック" panose="020B0400000000000000" pitchFamily="50" charset="-128"/>
              </a:rPr>
              <a:t>e-Tax</a:t>
            </a:r>
            <a:r>
              <a:rPr kumimoji="1" lang="ja-JP" altLang="en-US" dirty="0">
                <a:latin typeface="BIZ UDPゴシック" panose="020B0400000000000000" pitchFamily="50" charset="-128"/>
                <a:ea typeface="BIZ UDPゴシック" panose="020B0400000000000000" pitchFamily="50" charset="-128"/>
              </a:rPr>
              <a:t>）」のつながりは完了となります。</a:t>
            </a:r>
          </a:p>
        </p:txBody>
      </p:sp>
      <p:sp>
        <p:nvSpPr>
          <p:cNvPr id="4" name="スライド番号プレースホルダー 3"/>
          <p:cNvSpPr>
            <a:spLocks noGrp="1"/>
          </p:cNvSpPr>
          <p:nvPr>
            <p:ph type="sldNum" sz="quarter" idx="10"/>
          </p:nvPr>
        </p:nvSpPr>
        <p:spPr/>
        <p:txBody>
          <a:bodyPr/>
          <a:lstStyle/>
          <a:p>
            <a:pPr defTabSz="925464">
              <a:defRPr/>
            </a:pPr>
            <a:fld id="{2E1C7AFC-CFB2-404C-A69D-ECFBCE546BF5}" type="slidenum">
              <a:rPr lang="ja-JP" altLang="en-US">
                <a:solidFill>
                  <a:prstClr val="black"/>
                </a:solidFill>
                <a:latin typeface="Yu Gothic" panose="020F0502020204030204"/>
                <a:ea typeface="Yu Gothic" panose="020B0400000000000000" pitchFamily="50" charset="-128"/>
              </a:rPr>
              <a:pPr defTabSz="925464">
                <a:defRPr/>
              </a:pPr>
              <a:t>30</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1712666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以上で講義での説明は終了です。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実際に確定申告書を作成・送信する場合は、「３　マイナンバーカードで確定申告書を作成し、</a:t>
            </a:r>
            <a:r>
              <a:rPr kumimoji="1" lang="en-US" altLang="ja-JP" dirty="0">
                <a:latin typeface="BIZ UDPゴシック" panose="020B0400000000000000" pitchFamily="50" charset="-128"/>
                <a:ea typeface="BIZ UDPゴシック" panose="020B0400000000000000" pitchFamily="50" charset="-128"/>
              </a:rPr>
              <a:t>e-Tax</a:t>
            </a:r>
            <a:r>
              <a:rPr kumimoji="1" lang="ja-JP" altLang="en-US" dirty="0">
                <a:latin typeface="BIZ UDPゴシック" panose="020B0400000000000000" pitchFamily="50" charset="-128"/>
                <a:ea typeface="BIZ UDPゴシック" panose="020B0400000000000000" pitchFamily="50" charset="-128"/>
              </a:rPr>
              <a:t>で送信」を見ながら操作してください。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その際、国税庁のホームページやマイナポータルの画面が更新されていて、教材と異なる部分があることがあります。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その場合は、デジタル活用支援ポータルサイトに更新された画面に合わせた教材が掲載されていますので、そちらをご覧ください。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31</a:t>
            </a:fld>
            <a:endParaRPr kumimoji="1" lang="ja-JP" altLang="en-US"/>
          </a:p>
        </p:txBody>
      </p:sp>
    </p:spTree>
    <p:extLst>
      <p:ext uri="{BB962C8B-B14F-4D97-AF65-F5344CB8AC3E}">
        <p14:creationId xmlns:p14="http://schemas.microsoft.com/office/powerpoint/2010/main" val="388840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38"/>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ご自宅で確定申告書を作成される際、用語が分からなかったり、操作方法が分からなくなった場合、国税庁ホームページに確定申告に関する特集ページがありますので、そちらから調べることができます。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38"/>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38"/>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確定申告特集では、お問合せの多い質問がＱ＆Ａ形式で掲載されているほか、誤りの多い事例も掲載されています。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38"/>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3338"/>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また、掲載されていない内容</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から調べる方法以外にも</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、チャットボット「税務職員ふたば」にご相談いただくか、税に関する身近な質問を集めた「タックスアンサー</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よくある税の質問）」で調べることもできます。</a:t>
            </a: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90480"/>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なお、電話による相談も可能ですが、受付時間があることや、確定申告期はつながりにくくなることがあります。その点、チャットボットは</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時間いつでも気軽に税金に関する質問ができ、また、知りたい情報に早くたどりつけるようになっておりますので、是非ご利用ください。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32</a:t>
            </a:fld>
            <a:endParaRPr kumimoji="1" lang="ja-JP" altLang="en-US"/>
          </a:p>
        </p:txBody>
      </p:sp>
    </p:spTree>
    <p:extLst>
      <p:ext uri="{BB962C8B-B14F-4D97-AF65-F5344CB8AC3E}">
        <p14:creationId xmlns:p14="http://schemas.microsoft.com/office/powerpoint/2010/main" val="264151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4</a:t>
            </a:fld>
            <a:endParaRPr kumimoji="1" lang="ja-JP" altLang="en-US" dirty="0"/>
          </a:p>
        </p:txBody>
      </p:sp>
      <p:sp>
        <p:nvSpPr>
          <p:cNvPr id="7" name="ノート プレースホルダー 2">
            <a:extLst>
              <a:ext uri="{FF2B5EF4-FFF2-40B4-BE49-F238E27FC236}">
                <a16:creationId xmlns:a16="http://schemas.microsoft.com/office/drawing/2014/main" id="{7138F158-89F3-48A9-96DC-DA1BA7CBF6D9}"/>
              </a:ext>
            </a:extLst>
          </p:cNvPr>
          <p:cNvSpPr txBox="1">
            <a:spLocks/>
          </p:cNvSpPr>
          <p:nvPr/>
        </p:nvSpPr>
        <p:spPr>
          <a:xfrm>
            <a:off x="729710" y="7898765"/>
            <a:ext cx="5485586" cy="1444203"/>
          </a:xfrm>
          <a:prstGeom prst="rect">
            <a:avLst/>
          </a:prstGeom>
          <a:noFill/>
          <a:ln>
            <a:solidFill>
              <a:schemeClr val="tx1"/>
            </a:solidFill>
            <a:prstDash val="sysDot"/>
          </a:ln>
        </p:spPr>
        <p:txBody>
          <a:bodyPr vert="horz" lIns="85159" tIns="42579" rIns="85159" bIns="425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51591">
              <a:defRPr/>
            </a:pPr>
            <a:r>
              <a:rPr lang="en-US" altLang="ja-JP" sz="1100" dirty="0">
                <a:latin typeface="Meiryo UI" panose="020B0604030504040204" pitchFamily="50" charset="-128"/>
                <a:ea typeface="Meiryo UI" panose="020B0604030504040204" pitchFamily="50" charset="-128"/>
                <a:cs typeface="AoyagiKouzanFontT"/>
              </a:rPr>
              <a:t>【</a:t>
            </a:r>
            <a:r>
              <a:rPr lang="ja-JP" altLang="en-US" sz="1100" dirty="0">
                <a:latin typeface="Meiryo UI" panose="020B0604030504040204" pitchFamily="50" charset="-128"/>
                <a:ea typeface="Meiryo UI" panose="020B0604030504040204" pitchFamily="50" charset="-128"/>
                <a:cs typeface="AoyagiKouzanFontT"/>
              </a:rPr>
              <a:t>補足説明</a:t>
            </a:r>
            <a:r>
              <a:rPr lang="en-US" altLang="ja-JP" sz="1100" dirty="0">
                <a:latin typeface="Meiryo UI" panose="020B0604030504040204" pitchFamily="50" charset="-128"/>
                <a:ea typeface="Meiryo UI" panose="020B0604030504040204" pitchFamily="50" charset="-128"/>
                <a:cs typeface="AoyagiKouzanFontT"/>
              </a:rPr>
              <a:t>】</a:t>
            </a:r>
          </a:p>
          <a:p>
            <a:pPr defTabSz="851591">
              <a:defRPr/>
            </a:pPr>
            <a:r>
              <a:rPr lang="ja-JP" altLang="en-US" sz="1100" dirty="0">
                <a:latin typeface="Meiryo UI" panose="020B0604030504040204" pitchFamily="50" charset="-128"/>
                <a:ea typeface="Meiryo UI" panose="020B0604030504040204" pitchFamily="50" charset="-128"/>
              </a:rPr>
              <a:t>「確定申告制度および</a:t>
            </a:r>
            <a:r>
              <a:rPr lang="en-US" altLang="ja-JP" sz="1100" dirty="0">
                <a:latin typeface="Meiryo UI" panose="020B0604030504040204" pitchFamily="50" charset="-128"/>
                <a:ea typeface="Meiryo UI" panose="020B0604030504040204" pitchFamily="50" charset="-128"/>
              </a:rPr>
              <a:t>e-Tax</a:t>
            </a:r>
            <a:r>
              <a:rPr lang="ja-JP" altLang="en-US" sz="1100" dirty="0">
                <a:latin typeface="Meiryo UI" panose="020B0604030504040204" pitchFamily="50" charset="-128"/>
                <a:ea typeface="Meiryo UI" panose="020B0604030504040204" pitchFamily="50" charset="-128"/>
              </a:rPr>
              <a:t>制度」に関して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確定申告制度や適切な納税についての説明は、講座の中では行わないでください。仮に、制度についての質問が出た場合には、受講者自身で最寄の税務署に問い合わせていただくか、国税庁の</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に詳しい情報が載っている旨をご案内ください。 「確定申告」で検索できます。また、本教材の「困った時の相談窓口」をご活用いただけるようご案内ください。</a:t>
            </a:r>
            <a:r>
              <a:rPr lang="en-US" altLang="ja-JP" sz="1100" dirty="0">
                <a:latin typeface="Meiryo UI" panose="020B0604030504040204" pitchFamily="50" charset="-128"/>
                <a:ea typeface="Meiryo UI" panose="020B0604030504040204" pitchFamily="50" charset="-128"/>
                <a:hlinkClick r:id="rId3"/>
              </a:rPr>
              <a:t>https://www.nta.go.jp/taxes/shiraberu/shinkoku/tokushu/index.htm</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3" name="ノート プレースホルダー 2"/>
          <p:cNvSpPr>
            <a:spLocks noGrp="1"/>
          </p:cNvSpPr>
          <p:nvPr>
            <p:ph type="body" idx="1"/>
          </p:nvPr>
        </p:nvSpPr>
        <p:spPr>
          <a:xfrm>
            <a:off x="685801" y="4786364"/>
            <a:ext cx="5486400" cy="3916115"/>
          </a:xfrm>
        </p:spPr>
        <p:txBody>
          <a:bodyPr/>
          <a:lstStyle/>
          <a:p>
            <a:pPr indent="93189"/>
            <a:r>
              <a:rPr kumimoji="1" lang="ja-JP" altLang="en-US" dirty="0">
                <a:latin typeface="Meiryo UI" panose="020B0604030504040204" pitchFamily="50" charset="-128"/>
                <a:ea typeface="Meiryo UI" panose="020B0604030504040204" pitchFamily="50" charset="-128"/>
              </a:rPr>
              <a:t>まずはじめに、確定申告とはどのようなものでしょうか。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189"/>
            <a:r>
              <a:rPr kumimoji="1" lang="ja-JP" altLang="en-US" dirty="0">
                <a:latin typeface="Meiryo UI" panose="020B0604030504040204" pitchFamily="50" charset="-128"/>
                <a:ea typeface="Meiryo UI" panose="020B0604030504040204" pitchFamily="50" charset="-128"/>
              </a:rPr>
              <a:t>皆さんが関係する所得税の確定申告とは、毎年１月から</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月までの１年間に生じた全ての所得とそれに対する所得税の額を計算し、確定申告書を提出して、源泉徴収された税金などとの過不足を精算する手続のことをいいます。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189"/>
            <a:r>
              <a:rPr kumimoji="1" lang="ja-JP" altLang="en-US" dirty="0">
                <a:latin typeface="Meiryo UI" panose="020B0604030504040204" pitchFamily="50" charset="-128"/>
                <a:ea typeface="Meiryo UI" panose="020B0604030504040204" pitchFamily="50" charset="-128"/>
              </a:rPr>
              <a:t>個人で事業をされている方は毎年確定申告が必要となりますし、サラリーマンの方で職場で年末調整されていて、お給料以外に収入がなければ確定申告をする必要はありません。</a:t>
            </a:r>
            <a:endParaRPr kumimoji="1" lang="en-US" altLang="ja-JP" dirty="0">
              <a:latin typeface="Meiryo UI" panose="020B0604030504040204" pitchFamily="50" charset="-128"/>
              <a:ea typeface="Meiryo UI" panose="020B0604030504040204" pitchFamily="50" charset="-128"/>
            </a:endParaRPr>
          </a:p>
          <a:p>
            <a:pPr indent="93189"/>
            <a:r>
              <a:rPr kumimoji="1" lang="ja-JP" altLang="en-US" dirty="0">
                <a:latin typeface="Meiryo UI" panose="020B0604030504040204" pitchFamily="50" charset="-128"/>
                <a:ea typeface="Meiryo UI" panose="020B0604030504040204" pitchFamily="50" charset="-128"/>
              </a:rPr>
              <a:t>個人個人の収入などの状況によって確定申告の要否が異なりますので、どのような方が申告する必要があるのか、また、申告する必要はないけれども申告すると還付金を受け取れるのかなどは、国税庁のホームページに案内がありますので、そちらで各自ご確認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189"/>
            <a:r>
              <a:rPr kumimoji="1" lang="ja-JP" altLang="en-US" dirty="0">
                <a:latin typeface="Meiryo UI" panose="020B0604030504040204" pitchFamily="50" charset="-128"/>
                <a:ea typeface="Meiryo UI" panose="020B0604030504040204" pitchFamily="50" charset="-128"/>
              </a:rPr>
              <a:t>教材の</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コードを読み取っていただくと国税庁ホームページの該当ページにアクセスできますので、調べる際はこの</a:t>
            </a:r>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コードを活用ください。</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768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398463"/>
            <a:ext cx="4441825" cy="3330575"/>
          </a:xfrm>
        </p:spPr>
      </p:sp>
      <p:sp>
        <p:nvSpPr>
          <p:cNvPr id="3" name="ノート プレースホルダー 2"/>
          <p:cNvSpPr>
            <a:spLocks noGrp="1"/>
          </p:cNvSpPr>
          <p:nvPr>
            <p:ph type="body" idx="1"/>
          </p:nvPr>
        </p:nvSpPr>
        <p:spPr>
          <a:xfrm>
            <a:off x="673177" y="4110779"/>
            <a:ext cx="5388610" cy="3884861"/>
          </a:xfrm>
        </p:spPr>
        <p:txBody>
          <a:bodyPr/>
          <a:lstStyle/>
          <a:p>
            <a:pPr indent="88892"/>
            <a:r>
              <a:rPr lang="ja-JP" altLang="en-US" dirty="0">
                <a:latin typeface="Meiryo UI" panose="020B0604030504040204" pitchFamily="50" charset="-128"/>
                <a:ea typeface="Meiryo UI" panose="020B0604030504040204" pitchFamily="50" charset="-128"/>
              </a:rPr>
              <a:t>次に、確定申告方法について説明します。</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パソコンやスマホを使い、</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でオンライン送信する方法、申告書類を郵便で送る方法、また、申告書類を税務署の窓口へ持参する方法があります。</a:t>
            </a:r>
            <a:endParaRPr lang="en-US" altLang="ja-JP" dirty="0">
              <a:latin typeface="Meiryo UI" panose="020B0604030504040204" pitchFamily="50" charset="-128"/>
              <a:ea typeface="Meiryo UI" panose="020B0604030504040204" pitchFamily="50" charset="-128"/>
            </a:endParaRPr>
          </a:p>
          <a:p>
            <a:pPr indent="88892"/>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で申告をするといろいろ便利なことがありますので、是非この講習で実施方法をマスターしていただき、これからは</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を使い申告してみてください。</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を使う方法には２種類の方式があります。</a:t>
            </a:r>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ひとつはマイナンバーカード方式、もう一つは</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パスワード方式です。マイナンバーカード方式は、生命保険控除証明書など、ご自分で準備しなくとも自動で入力してくれる機能等も使え、便利ですので、本講座ではマイナンバーカード方式について説明してい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5</a:t>
            </a:fld>
            <a:endParaRPr kumimoji="1" lang="ja-JP" altLang="en-US"/>
          </a:p>
        </p:txBody>
      </p:sp>
      <p:sp>
        <p:nvSpPr>
          <p:cNvPr id="6" name="ノート プレースホルダー 2">
            <a:extLst>
              <a:ext uri="{FF2B5EF4-FFF2-40B4-BE49-F238E27FC236}">
                <a16:creationId xmlns:a16="http://schemas.microsoft.com/office/drawing/2014/main" id="{9BA5E68F-3CFC-4A22-AE81-C5388178C267}"/>
              </a:ext>
            </a:extLst>
          </p:cNvPr>
          <p:cNvSpPr txBox="1">
            <a:spLocks/>
          </p:cNvSpPr>
          <p:nvPr/>
        </p:nvSpPr>
        <p:spPr>
          <a:xfrm>
            <a:off x="624690" y="6980768"/>
            <a:ext cx="5485586" cy="2486438"/>
          </a:xfrm>
          <a:prstGeom prst="rect">
            <a:avLst/>
          </a:prstGeom>
          <a:noFill/>
          <a:ln>
            <a:solidFill>
              <a:schemeClr val="tx1"/>
            </a:solidFill>
            <a:prstDash val="sysDot"/>
          </a:ln>
        </p:spPr>
        <p:txBody>
          <a:bodyPr vert="horz" lIns="85159" tIns="42579" rIns="85159" bIns="425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51591">
              <a:defRPr/>
            </a:pPr>
            <a:r>
              <a:rPr lang="en-US" altLang="ja-JP" sz="1100" dirty="0">
                <a:latin typeface="Meiryo UI" panose="020B0604030504040204" pitchFamily="50" charset="-128"/>
                <a:ea typeface="Meiryo UI" panose="020B0604030504040204" pitchFamily="50" charset="-128"/>
                <a:cs typeface="AoyagiKouzanFontT"/>
              </a:rPr>
              <a:t>【</a:t>
            </a:r>
            <a:r>
              <a:rPr lang="ja-JP" altLang="en-US" sz="1100" dirty="0">
                <a:latin typeface="Meiryo UI" panose="020B0604030504040204" pitchFamily="50" charset="-128"/>
                <a:ea typeface="Meiryo UI" panose="020B0604030504040204" pitchFamily="50" charset="-128"/>
                <a:cs typeface="AoyagiKouzanFontT"/>
              </a:rPr>
              <a:t>補足説明</a:t>
            </a:r>
            <a:r>
              <a:rPr lang="en-US" altLang="ja-JP" sz="1100" dirty="0">
                <a:latin typeface="Meiryo UI" panose="020B0604030504040204" pitchFamily="50" charset="-128"/>
                <a:ea typeface="Meiryo UI" panose="020B0604030504040204" pitchFamily="50" charset="-128"/>
                <a:cs typeface="AoyagiKouzanFontT"/>
              </a:rPr>
              <a:t>】</a:t>
            </a:r>
          </a:p>
          <a:p>
            <a:pPr defTabSz="851591">
              <a:defRPr/>
            </a:pPr>
            <a:r>
              <a:rPr lang="ja-JP" altLang="en-US" sz="1100" dirty="0">
                <a:latin typeface="Meiryo UI" panose="020B0604030504040204" pitchFamily="50" charset="-128"/>
                <a:ea typeface="Meiryo UI" panose="020B0604030504040204" pitchFamily="50" charset="-128"/>
              </a:rPr>
              <a:t>①</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パスワード方式とは</a:t>
            </a:r>
            <a:endParaRPr lang="en-US" altLang="ja-JP" sz="1100" dirty="0">
              <a:latin typeface="Meiryo UI" panose="020B0604030504040204" pitchFamily="50" charset="-128"/>
              <a:ea typeface="Meiryo UI" panose="020B0604030504040204" pitchFamily="50" charset="-128"/>
            </a:endParaRPr>
          </a:p>
          <a:p>
            <a:pPr defTabSz="851591">
              <a:defRPr/>
            </a:pPr>
            <a:r>
              <a:rPr lang="ja-JP" altLang="en-US" sz="1100" dirty="0">
                <a:solidFill>
                  <a:srgbClr val="333333"/>
                </a:solidFill>
                <a:latin typeface="Meiryo UI" panose="020B0604030504040204" pitchFamily="50" charset="-128"/>
                <a:ea typeface="Meiryo UI" panose="020B0604030504040204" pitchFamily="50" charset="-128"/>
              </a:rPr>
              <a:t>　税務署で発行された「</a:t>
            </a:r>
            <a:r>
              <a:rPr lang="en-US" altLang="ja-JP" sz="1100" dirty="0">
                <a:solidFill>
                  <a:srgbClr val="333333"/>
                </a:solidFill>
                <a:latin typeface="Meiryo UI" panose="020B0604030504040204" pitchFamily="50" charset="-128"/>
                <a:ea typeface="Meiryo UI" panose="020B0604030504040204" pitchFamily="50" charset="-128"/>
              </a:rPr>
              <a:t>ID</a:t>
            </a:r>
            <a:r>
              <a:rPr lang="ja-JP" altLang="en-US" sz="1100" dirty="0">
                <a:solidFill>
                  <a:srgbClr val="333333"/>
                </a:solidFill>
                <a:latin typeface="Meiryo UI" panose="020B0604030504040204" pitchFamily="50" charset="-128"/>
                <a:ea typeface="Meiryo UI" panose="020B0604030504040204" pitchFamily="50" charset="-128"/>
              </a:rPr>
              <a:t>・パスワード方式の届出完了通知」に記載されている</a:t>
            </a:r>
            <a:r>
              <a:rPr lang="en-US" altLang="ja-JP" sz="1100" dirty="0">
                <a:solidFill>
                  <a:srgbClr val="333333"/>
                </a:solidFill>
                <a:latin typeface="Meiryo UI" panose="020B0604030504040204" pitchFamily="50" charset="-128"/>
                <a:ea typeface="Meiryo UI" panose="020B0604030504040204" pitchFamily="50" charset="-128"/>
              </a:rPr>
              <a:t>ID</a:t>
            </a:r>
            <a:r>
              <a:rPr lang="ja-JP" altLang="en-US" sz="1100" dirty="0">
                <a:solidFill>
                  <a:srgbClr val="333333"/>
                </a:solidFill>
                <a:latin typeface="Meiryo UI" panose="020B0604030504040204" pitchFamily="50" charset="-128"/>
                <a:ea typeface="Meiryo UI" panose="020B0604030504040204" pitchFamily="50" charset="-128"/>
              </a:rPr>
              <a:t>・パスワードを利用して</a:t>
            </a:r>
            <a:r>
              <a:rPr lang="en-US" altLang="ja-JP" sz="1100" dirty="0">
                <a:solidFill>
                  <a:srgbClr val="333333"/>
                </a:solidFill>
                <a:latin typeface="Meiryo UI" panose="020B0604030504040204" pitchFamily="50" charset="-128"/>
                <a:ea typeface="Meiryo UI" panose="020B0604030504040204" pitchFamily="50" charset="-128"/>
              </a:rPr>
              <a:t>e-Tax</a:t>
            </a:r>
            <a:r>
              <a:rPr lang="ja-JP" altLang="en-US" sz="1100" dirty="0">
                <a:solidFill>
                  <a:srgbClr val="333333"/>
                </a:solidFill>
                <a:latin typeface="Meiryo UI" panose="020B0604030504040204" pitchFamily="50" charset="-128"/>
                <a:ea typeface="Meiryo UI" panose="020B0604030504040204" pitchFamily="50" charset="-128"/>
              </a:rPr>
              <a:t>を行う方法です。マイナンバーカードと</a:t>
            </a:r>
            <a:r>
              <a:rPr lang="en-US" altLang="ja-JP" sz="1100" dirty="0">
                <a:solidFill>
                  <a:srgbClr val="333333"/>
                </a:solidFill>
                <a:latin typeface="Meiryo UI" panose="020B0604030504040204" pitchFamily="50" charset="-128"/>
                <a:ea typeface="Meiryo UI" panose="020B0604030504040204" pitchFamily="50" charset="-128"/>
              </a:rPr>
              <a:t>IC</a:t>
            </a:r>
            <a:r>
              <a:rPr lang="ja-JP" altLang="en-US" sz="1100" dirty="0">
                <a:solidFill>
                  <a:srgbClr val="333333"/>
                </a:solidFill>
                <a:latin typeface="Meiryo UI" panose="020B0604030504040204" pitchFamily="50" charset="-128"/>
                <a:ea typeface="Meiryo UI" panose="020B0604030504040204" pitchFamily="50" charset="-128"/>
              </a:rPr>
              <a:t>カードリーダライタは不要です。　この方式は、マイナンバーカード及びＩＣカードリーダライタが普及するまでの暫定的な対応です。　</a:t>
            </a:r>
            <a:r>
              <a:rPr lang="en-US" altLang="ja-JP" sz="1000" dirty="0">
                <a:solidFill>
                  <a:srgbClr val="333333"/>
                </a:solidFill>
                <a:latin typeface="Meiryo UI" panose="020B0604030504040204" pitchFamily="50" charset="-128"/>
                <a:ea typeface="Meiryo UI" panose="020B0604030504040204" pitchFamily="50" charset="-128"/>
                <a:cs typeface="Calibri" panose="020F0502020204030204" pitchFamily="34" charset="0"/>
                <a:hlinkClick r:id="rId3"/>
              </a:rPr>
              <a:t>https://www.keisan.nta.go.jp/kyoutu/ky/st/guide/use/taxchoice_etax#ccw2500_3_1</a:t>
            </a:r>
            <a:endParaRPr lang="en-US" altLang="ja-JP" sz="1000" dirty="0">
              <a:solidFill>
                <a:srgbClr val="333333"/>
              </a:solidFill>
              <a:latin typeface="Meiryo UI" panose="020B0604030504040204" pitchFamily="50" charset="-128"/>
              <a:ea typeface="Meiryo UI" panose="020B0604030504040204" pitchFamily="50" charset="-128"/>
              <a:cs typeface="Calibri" panose="020F0502020204030204" pitchFamily="34" charset="0"/>
            </a:endParaRPr>
          </a:p>
          <a:p>
            <a:pPr defTabSz="851591">
              <a:defRPr/>
            </a:pPr>
            <a:endParaRPr lang="en-US" altLang="ja-JP" sz="1100" dirty="0">
              <a:solidFill>
                <a:srgbClr val="333333"/>
              </a:solidFill>
              <a:latin typeface="Meiryo UI" panose="020B0604030504040204" pitchFamily="50" charset="-128"/>
              <a:ea typeface="Meiryo UI" panose="020B0604030504040204" pitchFamily="50" charset="-128"/>
            </a:endParaRPr>
          </a:p>
          <a:p>
            <a:pPr defTabSz="851591">
              <a:defRPr/>
            </a:pPr>
            <a:r>
              <a:rPr lang="ja-JP" altLang="en-US" sz="1100" dirty="0">
                <a:latin typeface="Meiryo UI" panose="020B0604030504040204" pitchFamily="50" charset="-128"/>
                <a:ea typeface="Meiryo UI" panose="020B0604030504040204" pitchFamily="50" charset="-128"/>
              </a:rPr>
              <a:t>②マイナンバーカード方式とは</a:t>
            </a:r>
            <a:endParaRPr lang="en-US" altLang="ja-JP" sz="1100" dirty="0">
              <a:latin typeface="Meiryo UI" panose="020B0604030504040204" pitchFamily="50" charset="-128"/>
              <a:ea typeface="Meiryo UI" panose="020B0604030504040204" pitchFamily="50" charset="-128"/>
            </a:endParaRPr>
          </a:p>
          <a:p>
            <a:pPr defTabSz="851591">
              <a:defRPr/>
            </a:pPr>
            <a:r>
              <a:rPr lang="ja-JP" altLang="en-US" sz="1100" dirty="0">
                <a:solidFill>
                  <a:srgbClr val="333333"/>
                </a:solidFill>
                <a:latin typeface="Meiryo UI" panose="020B0604030504040204" pitchFamily="50" charset="-128"/>
                <a:ea typeface="Meiryo UI" panose="020B0604030504040204" pitchFamily="50" charset="-128"/>
              </a:rPr>
              <a:t>　マイナンバーカードと</a:t>
            </a:r>
            <a:r>
              <a:rPr lang="en-US" altLang="ja-JP" sz="1100" dirty="0">
                <a:solidFill>
                  <a:srgbClr val="333333"/>
                </a:solidFill>
                <a:latin typeface="Meiryo UI" panose="020B0604030504040204" pitchFamily="50" charset="-128"/>
                <a:ea typeface="Meiryo UI" panose="020B0604030504040204" pitchFamily="50" charset="-128"/>
              </a:rPr>
              <a:t>IC</a:t>
            </a:r>
            <a:r>
              <a:rPr lang="ja-JP" altLang="en-US" sz="1100" dirty="0">
                <a:solidFill>
                  <a:srgbClr val="333333"/>
                </a:solidFill>
                <a:latin typeface="Meiryo UI" panose="020B0604030504040204" pitchFamily="50" charset="-128"/>
                <a:ea typeface="Meiryo UI" panose="020B0604030504040204" pitchFamily="50" charset="-128"/>
              </a:rPr>
              <a:t>カードリーダライタを利用して</a:t>
            </a:r>
            <a:r>
              <a:rPr lang="en-US" altLang="ja-JP" sz="1100" dirty="0">
                <a:solidFill>
                  <a:srgbClr val="333333"/>
                </a:solidFill>
                <a:latin typeface="Meiryo UI" panose="020B0604030504040204" pitchFamily="50" charset="-128"/>
                <a:ea typeface="Meiryo UI" panose="020B0604030504040204" pitchFamily="50" charset="-128"/>
              </a:rPr>
              <a:t>e-Tax</a:t>
            </a:r>
            <a:r>
              <a:rPr lang="ja-JP" altLang="en-US" sz="1100" dirty="0">
                <a:solidFill>
                  <a:srgbClr val="333333"/>
                </a:solidFill>
                <a:latin typeface="Meiryo UI" panose="020B0604030504040204" pitchFamily="50" charset="-128"/>
                <a:ea typeface="Meiryo UI" panose="020B0604030504040204" pitchFamily="50" charset="-128"/>
              </a:rPr>
              <a:t>を行う方法です。</a:t>
            </a:r>
            <a:endParaRPr lang="en-US" altLang="ja-JP" sz="1100" dirty="0">
              <a:solidFill>
                <a:srgbClr val="333333"/>
              </a:solidFill>
              <a:latin typeface="Meiryo UI" panose="020B0604030504040204" pitchFamily="50" charset="-128"/>
              <a:ea typeface="Meiryo UI" panose="020B0604030504040204" pitchFamily="50" charset="-128"/>
            </a:endParaRPr>
          </a:p>
          <a:p>
            <a:pPr defTabSz="851591">
              <a:defRPr/>
            </a:pPr>
            <a:r>
              <a:rPr lang="ja-JP" altLang="en-US" sz="1100" dirty="0">
                <a:solidFill>
                  <a:srgbClr val="333333"/>
                </a:solidFill>
                <a:latin typeface="Meiryo UI" panose="020B0604030504040204" pitchFamily="50" charset="-128"/>
                <a:ea typeface="Meiryo UI" panose="020B0604030504040204" pitchFamily="50" charset="-128"/>
              </a:rPr>
              <a:t>スマートフォンで行う場合はＩＣカードリーダライタは不要です。ただし、マイナンバーカード対応のスマートフォンでないとできません。</a:t>
            </a:r>
            <a:endParaRPr lang="en-US" altLang="ja-JP" sz="1100" dirty="0">
              <a:solidFill>
                <a:srgbClr val="333333"/>
              </a:solidFill>
              <a:latin typeface="Meiryo UI" panose="020B0604030504040204" pitchFamily="50" charset="-128"/>
              <a:ea typeface="Meiryo UI" panose="020B0604030504040204" pitchFamily="50" charset="-128"/>
            </a:endParaRPr>
          </a:p>
          <a:p>
            <a:pPr defTabSz="851591">
              <a:defRPr/>
            </a:pPr>
            <a:r>
              <a:rPr lang="ja-JP" altLang="en-US" sz="1100" dirty="0">
                <a:solidFill>
                  <a:srgbClr val="333333"/>
                </a:solidFill>
                <a:latin typeface="Meiryo UI" panose="020B0604030504040204" pitchFamily="50" charset="-128"/>
                <a:ea typeface="Meiryo UI" panose="020B0604030504040204" pitchFamily="50" charset="-128"/>
              </a:rPr>
              <a:t>　</a:t>
            </a:r>
            <a:r>
              <a:rPr lang="en-US" altLang="ja-JP" sz="1000" dirty="0">
                <a:solidFill>
                  <a:srgbClr val="333333"/>
                </a:solidFill>
                <a:latin typeface="Meiryo UI" panose="020B0604030504040204" pitchFamily="50" charset="-128"/>
                <a:ea typeface="Meiryo UI" panose="020B0604030504040204" pitchFamily="50" charset="-128"/>
                <a:cs typeface="Calibri" panose="020F0502020204030204" pitchFamily="34" charset="0"/>
                <a:hlinkClick r:id="rId3"/>
              </a:rPr>
              <a:t>https://www.keisan.nta.go.jp/kyoutu/ky/st/guide/use/taxchoice_etax#ccw2500_3_1</a:t>
            </a:r>
            <a:endParaRPr lang="en-US" altLang="ja-JP" sz="1000" dirty="0">
              <a:solidFill>
                <a:srgbClr val="333333"/>
              </a:solidFill>
              <a:latin typeface="Meiryo UI" panose="020B0604030504040204" pitchFamily="50" charset="-128"/>
              <a:ea typeface="Meiryo UI" panose="020B0604030504040204" pitchFamily="50" charset="-128"/>
              <a:cs typeface="Calibri" panose="020F0502020204030204" pitchFamily="34" charset="0"/>
            </a:endParaRPr>
          </a:p>
          <a:p>
            <a:pPr defTabSz="851591">
              <a:defRPr/>
            </a:pPr>
            <a:endParaRPr lang="en-US" altLang="ja-JP" sz="1100" dirty="0">
              <a:latin typeface="Meiryo UI" panose="020B0604030504040204" pitchFamily="50" charset="-128"/>
              <a:ea typeface="Meiryo UI" panose="020B0604030504040204" pitchFamily="50" charset="-128"/>
            </a:endParaRPr>
          </a:p>
          <a:p>
            <a:pPr defTabSz="851591">
              <a:defRPr/>
            </a:pPr>
            <a:endParaRPr lang="en-US" altLang="ja-JP" sz="11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12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6</a:t>
            </a:fld>
            <a:endParaRPr kumimoji="1" lang="ja-JP" altLang="en-US" dirty="0"/>
          </a:p>
        </p:txBody>
      </p:sp>
      <p:sp>
        <p:nvSpPr>
          <p:cNvPr id="7" name="ノート プレースホルダー 2">
            <a:extLst>
              <a:ext uri="{FF2B5EF4-FFF2-40B4-BE49-F238E27FC236}">
                <a16:creationId xmlns:a16="http://schemas.microsoft.com/office/drawing/2014/main" id="{7138F158-89F3-48A9-96DC-DA1BA7CBF6D9}"/>
              </a:ext>
            </a:extLst>
          </p:cNvPr>
          <p:cNvSpPr txBox="1">
            <a:spLocks/>
          </p:cNvSpPr>
          <p:nvPr/>
        </p:nvSpPr>
        <p:spPr>
          <a:xfrm>
            <a:off x="729710" y="8123134"/>
            <a:ext cx="5485586" cy="1609851"/>
          </a:xfrm>
          <a:prstGeom prst="rect">
            <a:avLst/>
          </a:prstGeom>
          <a:noFill/>
          <a:ln>
            <a:solidFill>
              <a:schemeClr val="tx1"/>
            </a:solidFill>
            <a:prstDash val="sysDot"/>
          </a:ln>
        </p:spPr>
        <p:txBody>
          <a:bodyPr vert="horz" lIns="85159" tIns="42579" rIns="85159" bIns="425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51591">
              <a:defRPr/>
            </a:pPr>
            <a:r>
              <a:rPr lang="en-US" altLang="ja-JP" sz="1100" dirty="0">
                <a:latin typeface="Meiryo UI" panose="020B0604030504040204" pitchFamily="50" charset="-128"/>
                <a:ea typeface="Meiryo UI" panose="020B0604030504040204" pitchFamily="50" charset="-128"/>
                <a:cs typeface="AoyagiKouzanFontT"/>
              </a:rPr>
              <a:t>【</a:t>
            </a:r>
            <a:r>
              <a:rPr lang="ja-JP" altLang="en-US" sz="1100" dirty="0">
                <a:latin typeface="Meiryo UI" panose="020B0604030504040204" pitchFamily="50" charset="-128"/>
                <a:ea typeface="Meiryo UI" panose="020B0604030504040204" pitchFamily="50" charset="-128"/>
                <a:cs typeface="AoyagiKouzanFontT"/>
              </a:rPr>
              <a:t>補足説明</a:t>
            </a:r>
            <a:r>
              <a:rPr lang="en-US" altLang="ja-JP" sz="1100" dirty="0">
                <a:latin typeface="Meiryo UI" panose="020B0604030504040204" pitchFamily="50" charset="-128"/>
                <a:ea typeface="Meiryo UI" panose="020B0604030504040204" pitchFamily="50" charset="-128"/>
                <a:cs typeface="AoyagiKouzanFontT"/>
              </a:rPr>
              <a:t>】</a:t>
            </a:r>
          </a:p>
          <a:p>
            <a:pPr defTabSz="851591">
              <a:defRPr/>
            </a:pPr>
            <a:r>
              <a:rPr lang="ja-JP" altLang="en-US" sz="1100" dirty="0">
                <a:latin typeface="Meiryo UI" panose="020B0604030504040204" pitchFamily="50" charset="-128"/>
                <a:ea typeface="Meiryo UI" panose="020B0604030504040204" pitchFamily="50" charset="-128"/>
              </a:rPr>
              <a:t>「確定申告制度」に関して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確定申告制度や適切な納税についての説明は、講座の中では行わないでください。仮に、制度についての質問が出た場合には、受講者自身で最寄の税務署に問い合わせていただくか、国税庁の</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に詳しい情報が載っている旨をご案内ください。 「確定申告」で検索できます。また、本教材の「困った時の相談窓口」をご活用いただけるようご案内ください。</a:t>
            </a:r>
            <a:r>
              <a:rPr lang="en-US" altLang="ja-JP" sz="1100" dirty="0">
                <a:latin typeface="Meiryo UI" panose="020B0604030504040204" pitchFamily="50" charset="-128"/>
                <a:ea typeface="Meiryo UI" panose="020B0604030504040204" pitchFamily="50" charset="-128"/>
                <a:hlinkClick r:id="rId3"/>
              </a:rPr>
              <a:t>https://www.nta.go.jp/taxes/shiraberu/shinkoku/tokushu/index.htm</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3" name="ノート プレースホルダー 2"/>
          <p:cNvSpPr>
            <a:spLocks noGrp="1"/>
          </p:cNvSpPr>
          <p:nvPr>
            <p:ph type="body" idx="1"/>
          </p:nvPr>
        </p:nvSpPr>
        <p:spPr>
          <a:xfrm>
            <a:off x="728896" y="4735155"/>
            <a:ext cx="5486400" cy="3916115"/>
          </a:xfrm>
        </p:spPr>
        <p:txBody>
          <a:bodyPr/>
          <a:lstStyle/>
          <a:p>
            <a:pPr indent="88892"/>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についてご説明します。</a:t>
            </a:r>
          </a:p>
          <a:p>
            <a:pPr indent="88892"/>
            <a:endParaRPr lang="ja-JP" altLang="en-US" dirty="0">
              <a:latin typeface="Meiryo UI" panose="020B0604030504040204" pitchFamily="50" charset="-128"/>
              <a:ea typeface="Meiryo UI" panose="020B0604030504040204" pitchFamily="50" charset="-128"/>
            </a:endParaRPr>
          </a:p>
          <a:p>
            <a:pPr indent="88892"/>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とは、「国税電子申告・納税システム」の呼称で、国税庁が提供する国税に関する申告・申請、納付手続をインターネットを通じて行うことのできるサービスのことをいいます。</a:t>
            </a:r>
          </a:p>
          <a:p>
            <a:pPr indent="88892"/>
            <a:endParaRPr lang="ja-JP" altLang="en-US"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また、国税庁ホームページでは、画面の案内に沿って収入金額などを入力すると、複雑な税額の計算が自動で計算される申告書作成サービスも提供しており、そのまま作成した申告書を送信、つまり、申告書を提出することができるようになっています。</a:t>
            </a:r>
          </a:p>
          <a:p>
            <a:pPr indent="88892"/>
            <a:endParaRPr lang="ja-JP" altLang="en-US"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毎年変わる税の制度にも対応していますし、計算誤りのない申告書ができて大変便利です。</a:t>
            </a: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148132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7</a:t>
            </a:fld>
            <a:endParaRPr kumimoji="1" lang="ja-JP" altLang="en-US" dirty="0"/>
          </a:p>
        </p:txBody>
      </p:sp>
      <p:sp>
        <p:nvSpPr>
          <p:cNvPr id="6" name="ノート プレースホルダー 5"/>
          <p:cNvSpPr>
            <a:spLocks noGrp="1"/>
          </p:cNvSpPr>
          <p:nvPr>
            <p:ph type="body" sz="quarter" idx="11"/>
          </p:nvPr>
        </p:nvSpPr>
        <p:spPr/>
        <p:txBody>
          <a:bodyPr/>
          <a:lstStyle/>
          <a:p>
            <a:pPr indent="88892"/>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を利用した</a:t>
            </a:r>
            <a:r>
              <a:rPr lang="ja-JP" altLang="en-US" dirty="0">
                <a:latin typeface="Meiryo UI" panose="020B0604030504040204" pitchFamily="50" charset="-128"/>
                <a:ea typeface="Meiryo UI" panose="020B0604030504040204" pitchFamily="50" charset="-128"/>
              </a:rPr>
              <a:t>確定申告にはどんないいことがあるのでしょうか？</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１点目としては、わざわざ税務署に行かなくても自宅で申告が出来るという事です。確定申告期に大勢の方で混んでいる税務署に行かなくて済むという事は大きなメリットといえるでしょう。</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２点目としては、生命保険料控除の証明書などは、その記載内容を入力して送信することにより提出又は提示が不要となります。</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点目としては、</a:t>
            </a:r>
            <a:r>
              <a:rPr kumimoji="1" lang="en-US" altLang="ja-JP" dirty="0">
                <a:latin typeface="Meiryo UI" panose="020B0604030504040204" pitchFamily="50" charset="-128"/>
                <a:ea typeface="Meiryo UI" panose="020B0604030504040204" pitchFamily="50" charset="-128"/>
              </a:rPr>
              <a:t> e-Tax</a:t>
            </a:r>
            <a:r>
              <a:rPr lang="ja-JP" altLang="en-US" dirty="0">
                <a:latin typeface="Meiryo UI" panose="020B0604030504040204" pitchFamily="50" charset="-128"/>
                <a:ea typeface="Meiryo UI" panose="020B0604030504040204" pitchFamily="50" charset="-128"/>
              </a:rPr>
              <a:t>で提出された還付申請は</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週間程度で処理されますので書面で提出した場合に比べて還付がスピーディーに受けられます。</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４点目としては、申告データの受付時間です。確定申告期であれば全日</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時間送信可能です。確定申告期以外でも、月曜から金曜まで、および毎月最終土曜日、およびその翌日の日曜日は</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での送信が可能です。</a:t>
            </a:r>
            <a:endParaRPr lang="en-US" altLang="ja-JP" dirty="0">
              <a:latin typeface="Meiryo UI" panose="020B0604030504040204" pitchFamily="50" charset="-128"/>
              <a:ea typeface="Meiryo UI" panose="020B0604030504040204" pitchFamily="50" charset="-128"/>
            </a:endParaRPr>
          </a:p>
          <a:p>
            <a:pPr indent="88892"/>
            <a:endParaRPr lang="en-US" altLang="ja-JP" dirty="0">
              <a:latin typeface="Meiryo UI" panose="020B0604030504040204" pitchFamily="50" charset="-128"/>
              <a:ea typeface="Meiryo UI" panose="020B0604030504040204" pitchFamily="50" charset="-128"/>
            </a:endParaRPr>
          </a:p>
          <a:p>
            <a:pPr indent="88892"/>
            <a:r>
              <a:rPr lang="ja-JP" altLang="en-US" dirty="0">
                <a:latin typeface="Meiryo UI" panose="020B0604030504040204" pitchFamily="50" charset="-128"/>
                <a:ea typeface="Meiryo UI" panose="020B0604030504040204" pitchFamily="50" charset="-128"/>
              </a:rPr>
              <a:t>このように、</a:t>
            </a:r>
            <a:r>
              <a:rPr lang="en-US" altLang="ja-JP" dirty="0">
                <a:latin typeface="Meiryo UI" panose="020B0604030504040204" pitchFamily="50" charset="-128"/>
                <a:ea typeface="Meiryo UI" panose="020B0604030504040204" pitchFamily="50" charset="-128"/>
              </a:rPr>
              <a:t>e-Tax</a:t>
            </a:r>
            <a:r>
              <a:rPr lang="ja-JP" altLang="en-US" dirty="0">
                <a:latin typeface="Meiryo UI" panose="020B0604030504040204" pitchFamily="50" charset="-128"/>
                <a:ea typeface="Meiryo UI" panose="020B0604030504040204" pitchFamily="50" charset="-128"/>
              </a:rPr>
              <a:t>であれば、税務署へ足を運ぶこともなく、自宅で申告手続きを完結させることができますし、ご自身の都合のいい時間に申告することができ大変便利です。</a:t>
            </a:r>
          </a:p>
          <a:p>
            <a:endParaRPr kumimoji="1" lang="ja-JP" altLang="en-US" dirty="0"/>
          </a:p>
        </p:txBody>
      </p:sp>
      <p:sp>
        <p:nvSpPr>
          <p:cNvPr id="7" name="ノート プレースホルダー 2">
            <a:extLst>
              <a:ext uri="{FF2B5EF4-FFF2-40B4-BE49-F238E27FC236}">
                <a16:creationId xmlns:a16="http://schemas.microsoft.com/office/drawing/2014/main" id="{7138F158-89F3-48A9-96DC-DA1BA7CBF6D9}"/>
              </a:ext>
            </a:extLst>
          </p:cNvPr>
          <p:cNvSpPr txBox="1">
            <a:spLocks/>
          </p:cNvSpPr>
          <p:nvPr/>
        </p:nvSpPr>
        <p:spPr>
          <a:xfrm>
            <a:off x="729710" y="8166203"/>
            <a:ext cx="5485586" cy="1447302"/>
          </a:xfrm>
          <a:prstGeom prst="rect">
            <a:avLst/>
          </a:prstGeom>
          <a:noFill/>
          <a:ln>
            <a:solidFill>
              <a:schemeClr val="tx1"/>
            </a:solidFill>
            <a:prstDash val="sysDot"/>
          </a:ln>
        </p:spPr>
        <p:txBody>
          <a:bodyPr vert="horz" lIns="85159" tIns="42579" rIns="85159" bIns="425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851591">
              <a:defRPr/>
            </a:pPr>
            <a:r>
              <a:rPr lang="en-US" altLang="ja-JP" sz="1100" dirty="0">
                <a:latin typeface="Meiryo UI" panose="020B0604030504040204" pitchFamily="50" charset="-128"/>
                <a:ea typeface="Meiryo UI" panose="020B0604030504040204" pitchFamily="50" charset="-128"/>
                <a:cs typeface="AoyagiKouzanFontT"/>
              </a:rPr>
              <a:t>【</a:t>
            </a:r>
            <a:r>
              <a:rPr lang="ja-JP" altLang="en-US" sz="1100" dirty="0">
                <a:latin typeface="Meiryo UI" panose="020B0604030504040204" pitchFamily="50" charset="-128"/>
                <a:ea typeface="Meiryo UI" panose="020B0604030504040204" pitchFamily="50" charset="-128"/>
                <a:cs typeface="AoyagiKouzanFontT"/>
              </a:rPr>
              <a:t>補足説明</a:t>
            </a:r>
            <a:r>
              <a:rPr lang="en-US" altLang="ja-JP" sz="1100" dirty="0">
                <a:latin typeface="Meiryo UI" panose="020B0604030504040204" pitchFamily="50" charset="-128"/>
                <a:ea typeface="Meiryo UI" panose="020B0604030504040204" pitchFamily="50" charset="-128"/>
                <a:cs typeface="AoyagiKouzanFontT"/>
              </a:rPr>
              <a:t>】</a:t>
            </a:r>
          </a:p>
          <a:p>
            <a:pPr defTabSz="851591">
              <a:defRPr/>
            </a:pPr>
            <a:r>
              <a:rPr lang="ja-JP" altLang="en-US" sz="1100" dirty="0">
                <a:latin typeface="Meiryo UI" panose="020B0604030504040204" pitchFamily="50" charset="-128"/>
                <a:ea typeface="Meiryo UI" panose="020B0604030504040204" pitchFamily="50" charset="-128"/>
              </a:rPr>
              <a:t>「確定申告制度および</a:t>
            </a:r>
            <a:r>
              <a:rPr lang="en-US" altLang="ja-JP" sz="1100" dirty="0">
                <a:latin typeface="Meiryo UI" panose="020B0604030504040204" pitchFamily="50" charset="-128"/>
                <a:ea typeface="Meiryo UI" panose="020B0604030504040204" pitchFamily="50" charset="-128"/>
              </a:rPr>
              <a:t>e-Tax</a:t>
            </a:r>
            <a:r>
              <a:rPr lang="ja-JP" altLang="en-US" sz="1100" dirty="0">
                <a:latin typeface="Meiryo UI" panose="020B0604030504040204" pitchFamily="50" charset="-128"/>
                <a:ea typeface="Meiryo UI" panose="020B0604030504040204" pitchFamily="50" charset="-128"/>
              </a:rPr>
              <a:t>制度」に関して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確定申告制度や適切な納税についての説明は、講座の中では行わないでください。仮に、制度についての質問が出た場合には、受講者自身で最寄の税務署に問い合わせていただくか、国税庁の</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に詳しい情報が載っている旨をご案内ください。 「確定申告」で検索できます。また、本教材の「困った時の相談窓口」をご活用いただけるようご案内ください。</a:t>
            </a:r>
            <a:r>
              <a:rPr lang="en-US" altLang="ja-JP" sz="1100" dirty="0">
                <a:latin typeface="Meiryo UI" panose="020B0604030504040204" pitchFamily="50" charset="-128"/>
                <a:ea typeface="Meiryo UI" panose="020B0604030504040204" pitchFamily="50" charset="-128"/>
                <a:hlinkClick r:id="rId3"/>
              </a:rPr>
              <a:t>https://www.nta.go.jp/taxes/shiraberu/shinkoku/tokushu/index.htm</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193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5156"/>
            <a:r>
              <a:rPr kumimoji="1" lang="ja-JP" altLang="en-US" dirty="0">
                <a:latin typeface="Meiryo UI" panose="020B0604030504040204" pitchFamily="50" charset="-128"/>
                <a:ea typeface="Meiryo UI" panose="020B0604030504040204" pitchFamily="50" charset="-128"/>
              </a:rPr>
              <a:t>まずはじめに、全体の流れを確認しておきましょう。</a:t>
            </a:r>
            <a:endParaRPr kumimoji="1" lang="en-US" altLang="ja-JP" dirty="0">
              <a:latin typeface="Meiryo UI" panose="020B0604030504040204" pitchFamily="50" charset="-128"/>
              <a:ea typeface="Meiryo UI" panose="020B0604030504040204" pitchFamily="50" charset="-128"/>
            </a:endParaRPr>
          </a:p>
          <a:p>
            <a:pPr indent="85717"/>
            <a:r>
              <a:rPr kumimoji="1" lang="ja-JP" altLang="en-US" dirty="0">
                <a:latin typeface="Meiryo UI" panose="020B0604030504040204" pitchFamily="50" charset="-128"/>
                <a:ea typeface="Meiryo UI" panose="020B0604030504040204" pitchFamily="50" charset="-128"/>
              </a:rPr>
              <a:t>スマホでマイナンバーカード方式による</a:t>
            </a:r>
            <a:r>
              <a:rPr kumimoji="1" lang="en-US" altLang="ja-JP" dirty="0">
                <a:latin typeface="Meiryo UI" panose="020B0604030504040204" pitchFamily="50" charset="-128"/>
                <a:ea typeface="Meiryo UI" panose="020B0604030504040204" pitchFamily="50" charset="-128"/>
              </a:rPr>
              <a:t>e-Tax</a:t>
            </a:r>
            <a:r>
              <a:rPr kumimoji="1" lang="ja-JP" altLang="en-US" dirty="0">
                <a:latin typeface="Meiryo UI" panose="020B0604030504040204" pitchFamily="50" charset="-128"/>
                <a:ea typeface="Meiryo UI" panose="020B0604030504040204" pitchFamily="50" charset="-128"/>
              </a:rPr>
              <a:t>を行う場合の利用の流れ</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pPr indent="85717"/>
            <a:endParaRPr kumimoji="1"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全体の</a:t>
            </a:r>
            <a:r>
              <a:rPr kumimoji="1" lang="ja-JP" altLang="en-US" dirty="0">
                <a:latin typeface="Meiryo UI" panose="020B0604030504040204" pitchFamily="50" charset="-128"/>
                <a:ea typeface="Meiryo UI" panose="020B0604030504040204" pitchFamily="50" charset="-128"/>
              </a:rPr>
              <a:t>流れは、</a:t>
            </a:r>
            <a:endParaRPr kumimoji="1" lang="en-US" altLang="ja-JP" dirty="0">
              <a:latin typeface="Meiryo UI" panose="020B0604030504040204" pitchFamily="50" charset="-128"/>
              <a:ea typeface="Meiryo UI" panose="020B0604030504040204" pitchFamily="50" charset="-128"/>
            </a:endParaRPr>
          </a:p>
          <a:p>
            <a:pPr indent="85717"/>
            <a:r>
              <a:rPr kumimoji="1" lang="ja-JP" altLang="en-US" dirty="0">
                <a:latin typeface="Meiryo UI" panose="020B0604030504040204" pitchFamily="50" charset="-128"/>
                <a:ea typeface="Meiryo UI" panose="020B0604030504040204" pitchFamily="50" charset="-128"/>
              </a:rPr>
              <a:t>大別して、前半の「①から⑤」と「⑥から⑨」に分かれます。</a:t>
            </a:r>
            <a:endParaRPr kumimoji="1"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前半の①から⑤が</a:t>
            </a:r>
            <a:r>
              <a:rPr kumimoji="1" lang="ja-JP" altLang="en-US" dirty="0">
                <a:latin typeface="Meiryo UI" panose="020B0604030504040204" pitchFamily="50" charset="-128"/>
                <a:ea typeface="Meiryo UI" panose="020B0604030504040204" pitchFamily="50" charset="-128"/>
              </a:rPr>
              <a:t>マイナンバーカード方式で確定申告を行うための準備作業、</a:t>
            </a:r>
            <a:endParaRPr kumimoji="1" lang="en-US" altLang="ja-JP" dirty="0">
              <a:latin typeface="Meiryo UI" panose="020B0604030504040204" pitchFamily="50" charset="-128"/>
              <a:ea typeface="Meiryo UI" panose="020B0604030504040204" pitchFamily="50" charset="-128"/>
            </a:endParaRPr>
          </a:p>
          <a:p>
            <a:pPr indent="85717"/>
            <a:r>
              <a:rPr kumimoji="1" lang="ja-JP" altLang="en-US" dirty="0">
                <a:latin typeface="Meiryo UI" panose="020B0604030504040204" pitchFamily="50" charset="-128"/>
                <a:ea typeface="Meiryo UI" panose="020B0604030504040204" pitchFamily="50" charset="-128"/>
              </a:rPr>
              <a:t>後半の⑥から⑨が、収入金額</a:t>
            </a:r>
            <a:r>
              <a:rPr lang="ja-JP" altLang="en-US" dirty="0">
                <a:latin typeface="Meiryo UI" panose="020B0604030504040204" pitchFamily="50" charset="-128"/>
                <a:ea typeface="Meiryo UI" panose="020B0604030504040204" pitchFamily="50" charset="-128"/>
              </a:rPr>
              <a:t>や控除額などを</a:t>
            </a:r>
            <a:r>
              <a:rPr kumimoji="1" lang="ja-JP" altLang="en-US" dirty="0">
                <a:latin typeface="Meiryo UI" panose="020B0604030504040204" pitchFamily="50" charset="-128"/>
                <a:ea typeface="Meiryo UI" panose="020B0604030504040204" pitchFamily="50" charset="-128"/>
              </a:rPr>
              <a:t>入力して申告書を作成し、税務署へオンラインで送るという部分になります。</a:t>
            </a:r>
            <a:endParaRPr kumimoji="1" lang="en-US" altLang="ja-JP" dirty="0">
              <a:latin typeface="Meiryo UI" panose="020B0604030504040204" pitchFamily="50" charset="-128"/>
              <a:ea typeface="Meiryo UI" panose="020B0604030504040204" pitchFamily="50" charset="-128"/>
            </a:endParaRPr>
          </a:p>
          <a:p>
            <a:pPr indent="85717"/>
            <a:endParaRPr lang="en-US" altLang="ja-JP" dirty="0">
              <a:latin typeface="Meiryo UI" panose="020B0604030504040204" pitchFamily="50" charset="-128"/>
              <a:ea typeface="Meiryo UI" panose="020B0604030504040204" pitchFamily="50" charset="-128"/>
            </a:endParaRPr>
          </a:p>
          <a:p>
            <a:pPr indent="85717"/>
            <a:r>
              <a:rPr kumimoji="1" lang="ja-JP" altLang="en-US" dirty="0">
                <a:latin typeface="Meiryo UI" panose="020B0604030504040204" pitchFamily="50" charset="-128"/>
                <a:ea typeface="Meiryo UI" panose="020B0604030504040204" pitchFamily="50" charset="-128"/>
              </a:rPr>
              <a:t>本講座演習は、⑤</a:t>
            </a:r>
            <a:r>
              <a:rPr lang="ja-JP" altLang="en-US" dirty="0">
                <a:latin typeface="Meiryo UI" panose="020B0604030504040204" pitchFamily="50" charset="-128"/>
                <a:ea typeface="Meiryo UI" panose="020B0604030504040204" pitchFamily="50" charset="-128"/>
              </a:rPr>
              <a:t>までの実施となり、⑥以降は、教材を見ながら自宅で実施していただきます。</a:t>
            </a:r>
            <a:endParaRPr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事前準備は一度済ませれば次回以降、同じ操作は不要ですので、本講座を通して済ませてしまえば、自宅では⑥からの申告内容の入力・送信のみを行うことになります。</a:t>
            </a:r>
            <a:endParaRPr lang="en-US" altLang="ja-JP" dirty="0">
              <a:latin typeface="Meiryo UI" panose="020B0604030504040204" pitchFamily="50" charset="-128"/>
              <a:ea typeface="Meiryo UI" panose="020B0604030504040204" pitchFamily="50" charset="-128"/>
            </a:endParaRPr>
          </a:p>
          <a:p>
            <a:pPr indent="85717"/>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8</a:t>
            </a:fld>
            <a:endParaRPr kumimoji="1" lang="ja-JP" altLang="en-US"/>
          </a:p>
        </p:txBody>
      </p:sp>
    </p:spTree>
    <p:extLst>
      <p:ext uri="{BB962C8B-B14F-4D97-AF65-F5344CB8AC3E}">
        <p14:creationId xmlns:p14="http://schemas.microsoft.com/office/powerpoint/2010/main" val="137835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668338"/>
            <a:ext cx="4440237" cy="3330575"/>
          </a:xfrm>
        </p:spPr>
      </p:sp>
      <p:sp>
        <p:nvSpPr>
          <p:cNvPr id="3" name="ノート プレースホルダー 2"/>
          <p:cNvSpPr>
            <a:spLocks noGrp="1"/>
          </p:cNvSpPr>
          <p:nvPr>
            <p:ph type="body" idx="1"/>
          </p:nvPr>
        </p:nvSpPr>
        <p:spPr>
          <a:xfrm>
            <a:off x="630232" y="4198646"/>
            <a:ext cx="5388610" cy="4307620"/>
          </a:xfrm>
        </p:spPr>
        <p:txBody>
          <a:bodyPr/>
          <a:lstStyle/>
          <a:p>
            <a:pPr indent="85717"/>
            <a:r>
              <a:rPr kumimoji="1" lang="ja-JP" altLang="en-US" dirty="0">
                <a:latin typeface="Meiryo UI" panose="020B0604030504040204" pitchFamily="50" charset="-128"/>
                <a:ea typeface="Meiryo UI" panose="020B0604030504040204" pitchFamily="50" charset="-128"/>
              </a:rPr>
              <a:t>演習に入る前に、本講座の説明範囲についてお話します。</a:t>
            </a:r>
            <a:endParaRPr kumimoji="1" lang="en-US" altLang="ja-JP" dirty="0">
              <a:latin typeface="Meiryo UI" panose="020B0604030504040204" pitchFamily="50" charset="-128"/>
              <a:ea typeface="Meiryo UI" panose="020B0604030504040204" pitchFamily="50" charset="-128"/>
            </a:endParaRPr>
          </a:p>
          <a:p>
            <a:pPr indent="85717"/>
            <a:endParaRPr kumimoji="1" lang="en-US" altLang="ja-JP" dirty="0">
              <a:latin typeface="Meiryo UI" panose="020B0604030504040204" pitchFamily="50" charset="-128"/>
              <a:ea typeface="Meiryo UI" panose="020B0604030504040204" pitchFamily="50" charset="-128"/>
            </a:endParaRPr>
          </a:p>
          <a:p>
            <a:pPr indent="85717"/>
            <a:r>
              <a:rPr kumimoji="1" lang="ja-JP" altLang="en-US" dirty="0">
                <a:latin typeface="Meiryo UI" panose="020B0604030504040204" pitchFamily="50" charset="-128"/>
                <a:ea typeface="Meiryo UI" panose="020B0604030504040204" pitchFamily="50" charset="-128"/>
              </a:rPr>
              <a:t>我々講師は、税理士や税務署の職員ではありませんので、税に関する専門的な知識や資格を持っていません。</a:t>
            </a:r>
            <a:endParaRPr kumimoji="1" lang="en-US" altLang="ja-JP" dirty="0">
              <a:latin typeface="Meiryo UI" panose="020B0604030504040204" pitchFamily="50" charset="-128"/>
              <a:ea typeface="Meiryo UI" panose="020B0604030504040204" pitchFamily="50" charset="-128"/>
            </a:endParaRPr>
          </a:p>
          <a:p>
            <a:pPr indent="85717"/>
            <a:r>
              <a:rPr kumimoji="1" lang="ja-JP" altLang="en-US" dirty="0">
                <a:latin typeface="Meiryo UI" panose="020B0604030504040204" pitchFamily="50" charset="-128"/>
                <a:ea typeface="Meiryo UI" panose="020B0604030504040204" pitchFamily="50" charset="-128"/>
              </a:rPr>
              <a:t>ですので、税に関する制度や皆さんの申告内容についてご質問いただいてもお答えすることができませんので、予めご了承ください。</a:t>
            </a:r>
            <a:endParaRPr lang="en-US" altLang="ja-JP" dirty="0">
              <a:latin typeface="Meiryo UI" panose="020B0604030504040204" pitchFamily="50" charset="-128"/>
              <a:ea typeface="Meiryo UI" panose="020B0604030504040204" pitchFamily="50" charset="-128"/>
            </a:endParaRPr>
          </a:p>
          <a:p>
            <a:pPr indent="85717"/>
            <a:endParaRPr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この講座では、皆さんが確定申告をされる際に、ご自宅でスムーズにスマホで確定申告ができるようにすることを目的としています。</a:t>
            </a:r>
            <a:endParaRPr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前のページでもご説明したとおり、スマホでマイナンバーカードを使って確定申告する場合、事前にマイナポータルや</a:t>
            </a:r>
            <a:r>
              <a:rPr lang="en-US" altLang="ja-JP" dirty="0">
                <a:latin typeface="Meiryo UI" panose="020B0604030504040204" pitchFamily="50" charset="-128"/>
                <a:ea typeface="Meiryo UI" panose="020B0604030504040204" pitchFamily="50" charset="-128"/>
              </a:rPr>
              <a:t>e-Tax</a:t>
            </a:r>
            <a:r>
              <a:rPr lang="ja-JP" altLang="en-US" dirty="0" err="1">
                <a:latin typeface="Meiryo UI" panose="020B0604030504040204" pitchFamily="50" charset="-128"/>
                <a:ea typeface="Meiryo UI" panose="020B0604030504040204" pitchFamily="50" charset="-128"/>
              </a:rPr>
              <a:t>での</a:t>
            </a:r>
            <a:r>
              <a:rPr lang="ja-JP" altLang="en-US" dirty="0">
                <a:latin typeface="Meiryo UI" panose="020B0604030504040204" pitchFamily="50" charset="-128"/>
                <a:ea typeface="Meiryo UI" panose="020B0604030504040204" pitchFamily="50" charset="-128"/>
              </a:rPr>
              <a:t>利用開始に係る設定が必要になりますので、事前準備をこの講座で済ませていただいて、実際に確定申告書を作成・送信する部分についてはご自宅で行っていただくこととなりますので、よろしくお願いします。</a:t>
            </a:r>
            <a:endParaRPr lang="en-US" altLang="ja-JP" dirty="0">
              <a:latin typeface="Meiryo UI" panose="020B0604030504040204" pitchFamily="50" charset="-128"/>
              <a:ea typeface="Meiryo UI" panose="020B0604030504040204" pitchFamily="50" charset="-128"/>
            </a:endParaRPr>
          </a:p>
          <a:p>
            <a:pPr indent="85717"/>
            <a:endParaRPr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ご自宅での操作を不安に思われるかもしれませんが、事前の準備に比べて、申告書の作成・送信については、国税庁のホームページに分かりやすい案内が表示されていますので、画面の案内に沿って操作をしていけば困ることも少ないと思います。</a:t>
            </a:r>
            <a:endParaRPr lang="en-US" altLang="ja-JP" dirty="0">
              <a:latin typeface="Meiryo UI" panose="020B0604030504040204" pitchFamily="50" charset="-128"/>
              <a:ea typeface="Meiryo UI" panose="020B0604030504040204" pitchFamily="50" charset="-128"/>
            </a:endParaRPr>
          </a:p>
          <a:p>
            <a:pPr indent="85717"/>
            <a:r>
              <a:rPr lang="ja-JP" altLang="en-US" dirty="0">
                <a:latin typeface="Meiryo UI" panose="020B0604030504040204" pitchFamily="50" charset="-128"/>
                <a:ea typeface="Meiryo UI" panose="020B0604030504040204" pitchFamily="50" charset="-128"/>
              </a:rPr>
              <a:t>どこにどうやってアクセスして始めればいいのか、用語や操作が分からなくなったときはどうしたらいいのか、といったことは講座内でご説明しますので、ご安心ください。</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9</a:t>
            </a:fld>
            <a:endParaRPr kumimoji="1" lang="ja-JP" altLang="en-US"/>
          </a:p>
        </p:txBody>
      </p:sp>
    </p:spTree>
    <p:extLst>
      <p:ext uri="{BB962C8B-B14F-4D97-AF65-F5344CB8AC3E}">
        <p14:creationId xmlns:p14="http://schemas.microsoft.com/office/powerpoint/2010/main" val="269764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38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guide id="15" pos="5375" userDrawn="1">
          <p15:clr>
            <a:srgbClr val="FBAE40"/>
          </p15:clr>
        </p15:guide>
        <p15:guide id="16" orient="horz" pos="3861" userDrawn="1">
          <p15:clr>
            <a:srgbClr val="FBAE40"/>
          </p15:clr>
        </p15:guide>
        <p15:guide id="17" orient="horz" pos="1026" userDrawn="1">
          <p15:clr>
            <a:srgbClr val="FBAE40"/>
          </p15:clr>
        </p15:guide>
        <p15:guide id="18" orient="horz" pos="1253" userDrawn="1">
          <p15:clr>
            <a:srgbClr val="FBAE40"/>
          </p15:clr>
        </p15:guide>
        <p15:guide id="19" orient="horz" pos="14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026" userDrawn="1">
          <p15:clr>
            <a:srgbClr val="FBAE40"/>
          </p15:clr>
        </p15:guide>
        <p15:guide id="19" orient="horz" pos="1253" userDrawn="1">
          <p15:clr>
            <a:srgbClr val="FBAE40"/>
          </p15:clr>
        </p15:guide>
        <p15:guide id="20" orient="horz" pos="1480" userDrawn="1">
          <p15:clr>
            <a:srgbClr val="FBAE40"/>
          </p15:clr>
        </p15:guide>
        <p15:guide id="21" orient="horz" pos="3861" userDrawn="1">
          <p15:clr>
            <a:srgbClr val="FBAE40"/>
          </p15:clr>
        </p15:guide>
        <p15:guide id="22" pos="3901" userDrawn="1">
          <p15:clr>
            <a:srgbClr val="FBAE40"/>
          </p15:clr>
        </p15:guide>
        <p15:guide id="23" orient="horz" pos="238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2021/6/11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61DC6C-4581-DC44-8E22-5B060113FAEC}" type="slidenum">
              <a:rPr kumimoji="1" lang="ja-JP" altLang="en-US" sz="1600" b="1" i="0" u="none" strike="noStrike" kern="1200" cap="none" spc="0" normalizeH="0" baseline="0" noProof="0" smtClean="0">
                <a:ln>
                  <a:noFill/>
                </a:ln>
                <a:solidFill>
                  <a:srgbClr val="009650"/>
                </a:solidFill>
                <a:effectLst/>
                <a:uLnTx/>
                <a:uFillTx/>
                <a:latin typeface="Meiryo" charset="-128"/>
                <a:ea typeface="Meiryo"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10" name="Title 1"/>
          <p:cNvSpPr txBox="1">
            <a:spLocks/>
          </p:cNvSpPr>
          <p:nvPr userDrawn="1"/>
        </p:nvSpPr>
        <p:spPr>
          <a:xfrm>
            <a:off x="611188" y="457201"/>
            <a:ext cx="7414673" cy="6226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2-E</a:t>
            </a:r>
            <a:r>
              <a:rPr kumimoji="1" lang="ja-JP" altLang="en-US" sz="3600" b="1" i="0" u="none" strike="noStrike" kern="1200" cap="none" spc="0" normalizeH="0" baseline="0" noProof="0" dirty="0">
                <a:ln>
                  <a:noFill/>
                </a:ln>
                <a:solidFill>
                  <a:srgbClr val="009650"/>
                </a:solidFill>
                <a:effectLst/>
                <a:uLnTx/>
                <a:uFillTx/>
                <a:latin typeface="Meiryo" charset="-128"/>
                <a:ea typeface="Meiryo" charset="-128"/>
              </a:rPr>
              <a:t>　</a:t>
            </a: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e-Tax</a:t>
            </a:r>
            <a:r>
              <a:rPr kumimoji="1" lang="ja-JP" altLang="en-US" sz="3600" b="1" i="0" u="none" strike="noStrike" kern="1200" cap="none" spc="0" normalizeH="0" baseline="0" noProof="0" dirty="0">
                <a:ln>
                  <a:noFill/>
                </a:ln>
                <a:solidFill>
                  <a:srgbClr val="009650"/>
                </a:solidFill>
                <a:effectLst/>
                <a:uLnTx/>
                <a:uFillTx/>
                <a:latin typeface="Meiryo" charset="-128"/>
                <a:ea typeface="Meiryo" charset="-128"/>
              </a:rPr>
              <a:t>の利用開始</a:t>
            </a:r>
            <a:endParaRPr kumimoji="1" lang="en-US" altLang="ja-JP"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12" name="Subtitle 2"/>
          <p:cNvSpPr>
            <a:spLocks noGrp="1"/>
          </p:cNvSpPr>
          <p:nvPr>
            <p:ph type="subTitle" idx="1"/>
          </p:nvPr>
        </p:nvSpPr>
        <p:spPr>
          <a:xfrm>
            <a:off x="507804" y="1459133"/>
            <a:ext cx="8280000" cy="1017367"/>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4094788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65">
          <p15:clr>
            <a:srgbClr val="FBAE40"/>
          </p15:clr>
        </p15:guide>
        <p15:guide id="17" pos="5375">
          <p15:clr>
            <a:srgbClr val="FBAE40"/>
          </p15:clr>
        </p15:guide>
        <p15:guide id="18" orient="horz" pos="1026">
          <p15:clr>
            <a:srgbClr val="FBAE40"/>
          </p15:clr>
        </p15:guide>
        <p15:guide id="19" orient="horz" pos="1253">
          <p15:clr>
            <a:srgbClr val="FBAE40"/>
          </p15:clr>
        </p15:guide>
        <p15:guide id="20" orient="horz" pos="1480">
          <p15:clr>
            <a:srgbClr val="FBAE40"/>
          </p15:clr>
        </p15:guide>
        <p15:guide id="21" orient="horz" pos="3861">
          <p15:clr>
            <a:srgbClr val="FBAE40"/>
          </p15:clr>
        </p15:guide>
        <p15:guide id="22" pos="3901">
          <p15:clr>
            <a:srgbClr val="FBAE40"/>
          </p15:clr>
        </p15:guide>
        <p15:guide id="23" orient="horz" pos="238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2021/6/11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e-tax.nta.go.jp/todokedesho/kaishi3.htm#tabs_2"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8.tmp"/><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image" Target="../media/image31.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hyperlink" Target="https://www.deji-katsu.jp/individua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hyperlink" Target="https://www.nta.go.jp/taxes/shiraberu/shinkoku/tokushu/index.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nta.go.jp/taxes/shiraberu/shinkoku/tokushu/hajimete.htm" TargetMode="External"/><Relationship Id="rId4" Type="http://schemas.openxmlformats.org/officeDocument/2006/relationships/hyperlink" Target="https://www.nta.go.jp/taxes/shiraberu/shinkoku/tokushu/info-smartphone.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1473152"/>
            <a:ext cx="7200000" cy="2232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975628" y="1715872"/>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solidFill>
                  <a:schemeClr val="bg1"/>
                </a:solidFill>
              </a:rPr>
              <a:t>マイナンバーカードを使って</a:t>
            </a:r>
            <a:endParaRPr lang="en-US" altLang="ja-JP" sz="3600" dirty="0">
              <a:solidFill>
                <a:schemeClr val="bg1"/>
              </a:solidFill>
            </a:endParaRPr>
          </a:p>
          <a:p>
            <a:r>
              <a:rPr lang="ja-JP" altLang="en-US" sz="3600" dirty="0">
                <a:solidFill>
                  <a:schemeClr val="bg1"/>
                </a:solidFill>
              </a:rPr>
              <a:t>「スマホで確定申告</a:t>
            </a:r>
            <a:r>
              <a:rPr lang="en-US" altLang="ja-JP" sz="3600" dirty="0">
                <a:solidFill>
                  <a:schemeClr val="bg1"/>
                </a:solidFill>
              </a:rPr>
              <a:t>(e-Tax)</a:t>
            </a:r>
            <a:r>
              <a:rPr lang="ja-JP" altLang="en-US" sz="3600" dirty="0">
                <a:solidFill>
                  <a:schemeClr val="bg1"/>
                </a:solidFill>
              </a:rPr>
              <a:t>」が</a:t>
            </a:r>
            <a:endParaRPr lang="en-US" altLang="ja-JP" sz="3600" dirty="0">
              <a:solidFill>
                <a:schemeClr val="bg1"/>
              </a:solidFill>
            </a:endParaRPr>
          </a:p>
          <a:p>
            <a:r>
              <a:rPr lang="ja-JP" altLang="en-US" sz="3600" dirty="0">
                <a:solidFill>
                  <a:schemeClr val="bg1"/>
                </a:solidFill>
              </a:rPr>
              <a:t>できるようにしましょう</a:t>
            </a: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29017" y="3809341"/>
            <a:ext cx="1552067" cy="226979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240" y="4121070"/>
            <a:ext cx="1561369" cy="2010855"/>
          </a:xfrm>
          <a:prstGeom prst="rect">
            <a:avLst/>
          </a:prstGeom>
        </p:spPr>
      </p:pic>
      <p:sp>
        <p:nvSpPr>
          <p:cNvPr id="9" name="テキスト ボックス 8"/>
          <p:cNvSpPr txBox="1"/>
          <p:nvPr/>
        </p:nvSpPr>
        <p:spPr>
          <a:xfrm>
            <a:off x="4075280" y="5603450"/>
            <a:ext cx="1682070" cy="641201"/>
          </a:xfrm>
          <a:prstGeom prst="rect">
            <a:avLst/>
          </a:prstGeom>
          <a:noFill/>
        </p:spPr>
        <p:txBody>
          <a:bodyPr wrap="square" rtlCol="0">
            <a:spAutoFit/>
          </a:bodyPr>
          <a:lstStyle/>
          <a:p>
            <a:pPr algn="ctr">
              <a:lnSpc>
                <a:spcPts val="1000"/>
              </a:lnSpc>
              <a:spcBef>
                <a:spcPts val="600"/>
              </a:spcBef>
            </a:pPr>
            <a:r>
              <a:rPr lang="ja-JP" altLang="en-US" sz="1050" b="1" dirty="0">
                <a:latin typeface="Meiryo" charset="-128"/>
                <a:ea typeface="Meiryo" charset="-128"/>
                <a:cs typeface="Meiryo" charset="-128"/>
              </a:rPr>
              <a:t>国税庁</a:t>
            </a:r>
            <a:endParaRPr lang="en-US" altLang="ja-JP" sz="1050" b="1" dirty="0">
              <a:latin typeface="Meiryo" charset="-128"/>
              <a:ea typeface="Meiryo" charset="-128"/>
              <a:cs typeface="Meiryo" charset="-128"/>
            </a:endParaRPr>
          </a:p>
          <a:p>
            <a:pPr algn="ctr">
              <a:lnSpc>
                <a:spcPts val="1000"/>
              </a:lnSpc>
              <a:spcBef>
                <a:spcPts val="600"/>
              </a:spcBef>
            </a:pPr>
            <a:r>
              <a:rPr lang="en-US" altLang="ja-JP" sz="1050" b="1" dirty="0">
                <a:latin typeface="Meiryo" charset="-128"/>
                <a:ea typeface="Meiryo" charset="-128"/>
                <a:cs typeface="Meiryo" charset="-128"/>
              </a:rPr>
              <a:t>e-Tax</a:t>
            </a:r>
            <a:r>
              <a:rPr lang="ja-JP" altLang="en-US" sz="1050" b="1" dirty="0">
                <a:latin typeface="Meiryo" charset="-128"/>
                <a:ea typeface="Meiryo" charset="-128"/>
                <a:cs typeface="Meiryo" charset="-128"/>
              </a:rPr>
              <a:t>キャラクター</a:t>
            </a:r>
            <a:endParaRPr lang="en-US" altLang="ja-JP" sz="1050" b="1" dirty="0">
              <a:latin typeface="Meiryo" charset="-128"/>
              <a:ea typeface="Meiryo" charset="-128"/>
              <a:cs typeface="Meiryo" charset="-128"/>
            </a:endParaRPr>
          </a:p>
          <a:p>
            <a:pPr algn="ctr">
              <a:lnSpc>
                <a:spcPts val="1000"/>
              </a:lnSpc>
              <a:spcBef>
                <a:spcPts val="600"/>
              </a:spcBef>
            </a:pPr>
            <a:r>
              <a:rPr lang="ja-JP" altLang="en-US" sz="1050" b="1" dirty="0">
                <a:latin typeface="Meiryo" charset="-128"/>
                <a:ea typeface="Meiryo" charset="-128"/>
                <a:cs typeface="Meiryo" charset="-128"/>
              </a:rPr>
              <a:t>イータ君</a:t>
            </a:r>
          </a:p>
        </p:txBody>
      </p:sp>
      <p:sp>
        <p:nvSpPr>
          <p:cNvPr id="12" name="テキスト ボックス 11"/>
          <p:cNvSpPr txBox="1"/>
          <p:nvPr/>
        </p:nvSpPr>
        <p:spPr>
          <a:xfrm>
            <a:off x="386429" y="5681738"/>
            <a:ext cx="1682070" cy="652743"/>
          </a:xfrm>
          <a:prstGeom prst="rect">
            <a:avLst/>
          </a:prstGeom>
          <a:noFill/>
        </p:spPr>
        <p:txBody>
          <a:bodyPr wrap="square" rtlCol="0">
            <a:spAutoFit/>
          </a:bodyPr>
          <a:lstStyle/>
          <a:p>
            <a:pPr algn="ctr">
              <a:lnSpc>
                <a:spcPts val="1000"/>
              </a:lnSpc>
              <a:spcBef>
                <a:spcPts val="600"/>
              </a:spcBef>
            </a:pPr>
            <a:r>
              <a:rPr lang="ja-JP" altLang="en-US" sz="1050" b="1" dirty="0">
                <a:latin typeface="Meiryo" charset="-128"/>
                <a:ea typeface="Meiryo" charset="-128"/>
                <a:cs typeface="Meiryo" charset="-128"/>
              </a:rPr>
              <a:t>マイナンバー</a:t>
            </a:r>
            <a:endParaRPr lang="en-US" altLang="ja-JP" sz="1050" b="1" dirty="0">
              <a:latin typeface="Meiryo" charset="-128"/>
              <a:ea typeface="Meiryo" charset="-128"/>
              <a:cs typeface="Meiryo" charset="-128"/>
            </a:endParaRPr>
          </a:p>
          <a:p>
            <a:pPr algn="ctr">
              <a:lnSpc>
                <a:spcPts val="1000"/>
              </a:lnSpc>
              <a:spcBef>
                <a:spcPts val="600"/>
              </a:spcBef>
            </a:pPr>
            <a:r>
              <a:rPr lang="en-US" altLang="ja-JP" sz="1050" b="1" dirty="0">
                <a:latin typeface="Meiryo" charset="-128"/>
                <a:ea typeface="Meiryo" charset="-128"/>
                <a:cs typeface="Meiryo" charset="-128"/>
              </a:rPr>
              <a:t>PR</a:t>
            </a:r>
            <a:r>
              <a:rPr lang="ja-JP" altLang="en-US" sz="1050" b="1" dirty="0">
                <a:latin typeface="Meiryo" charset="-128"/>
                <a:ea typeface="Meiryo" charset="-128"/>
                <a:cs typeface="Meiryo" charset="-128"/>
              </a:rPr>
              <a:t>キャラクター</a:t>
            </a:r>
            <a:endParaRPr lang="en-US" altLang="ja-JP" sz="1050" b="1" dirty="0">
              <a:latin typeface="Meiryo" charset="-128"/>
              <a:ea typeface="Meiryo" charset="-128"/>
              <a:cs typeface="Meiryo" charset="-128"/>
            </a:endParaRPr>
          </a:p>
          <a:p>
            <a:pPr algn="ctr">
              <a:lnSpc>
                <a:spcPts val="1000"/>
              </a:lnSpc>
              <a:spcBef>
                <a:spcPts val="600"/>
              </a:spcBef>
            </a:pPr>
            <a:r>
              <a:rPr lang="ja-JP" altLang="en-US" sz="1050" b="1" dirty="0">
                <a:latin typeface="Meiryo" charset="-128"/>
                <a:ea typeface="Meiryo" charset="-128"/>
                <a:cs typeface="Meiryo" charset="-128"/>
              </a:rPr>
              <a:t>マイナちゃん</a:t>
            </a: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9054"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マイナンバーカードで</a:t>
            </a:r>
            <a:r>
              <a:rPr lang="en-US" altLang="ja-JP" sz="4800" dirty="0">
                <a:solidFill>
                  <a:srgbClr val="009650"/>
                </a:solidFill>
              </a:rPr>
              <a:t>e-Tax</a:t>
            </a:r>
            <a:r>
              <a:rPr lang="ja-JP" altLang="en-US" sz="4800" dirty="0">
                <a:solidFill>
                  <a:srgbClr val="009650"/>
                </a:solidFill>
              </a:rPr>
              <a:t>を利用できるようにしましょう</a:t>
            </a:r>
            <a:endParaRPr lang="en-US" altLang="ja-JP" sz="4800" dirty="0">
              <a:solidFill>
                <a:srgbClr val="009650"/>
              </a:solidFill>
            </a:endParaRPr>
          </a:p>
          <a:p>
            <a:endParaRPr lang="ja-JP" altLang="en-US" sz="4800" dirty="0">
              <a:solidFill>
                <a:srgbClr val="009650"/>
              </a:solidFill>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20021" t="8043" r="22798" b="10999"/>
          <a:stretch/>
        </p:blipFill>
        <p:spPr>
          <a:xfrm>
            <a:off x="340178" y="4602115"/>
            <a:ext cx="1284641" cy="1362357"/>
          </a:xfrm>
          <a:prstGeom prst="rect">
            <a:avLst/>
          </a:prstGeom>
        </p:spPr>
      </p:pic>
    </p:spTree>
    <p:extLst>
      <p:ext uri="{BB962C8B-B14F-4D97-AF65-F5344CB8AC3E}">
        <p14:creationId xmlns:p14="http://schemas.microsoft.com/office/powerpoint/2010/main" val="188822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2816" y="707234"/>
            <a:ext cx="7580466" cy="540000"/>
          </a:xfrm>
        </p:spPr>
        <p:txBody>
          <a:bodyPr>
            <a:normAutofit fontScale="90000"/>
          </a:bodyPr>
          <a:lstStyle/>
          <a:p>
            <a:r>
              <a:rPr lang="ja-JP" altLang="en-US" dirty="0"/>
              <a:t>マイナンバーカードを使ったスマホでの</a:t>
            </a:r>
            <a:br>
              <a:rPr lang="en-US" altLang="ja-JP" dirty="0"/>
            </a:br>
            <a:r>
              <a:rPr lang="ja-JP" altLang="en-US" dirty="0"/>
              <a:t>確定申告に</a:t>
            </a:r>
            <a:r>
              <a:rPr kumimoji="1" lang="ja-JP" altLang="en-US" dirty="0"/>
              <a:t>必要なもの（事前準備）</a:t>
            </a:r>
          </a:p>
        </p:txBody>
      </p:sp>
      <p:sp>
        <p:nvSpPr>
          <p:cNvPr id="3" name="サブタイトル 2"/>
          <p:cNvSpPr>
            <a:spLocks noGrp="1"/>
          </p:cNvSpPr>
          <p:nvPr>
            <p:ph type="subTitle" idx="1"/>
          </p:nvPr>
        </p:nvSpPr>
        <p:spPr>
          <a:xfrm>
            <a:off x="507804" y="1435651"/>
            <a:ext cx="8280000" cy="540000"/>
          </a:xfrm>
        </p:spPr>
        <p:txBody>
          <a:bodyPr/>
          <a:lstStyle/>
          <a:p>
            <a:r>
              <a:rPr lang="ja-JP" altLang="en-US" dirty="0"/>
              <a:t>以下のものを準備しましょう。</a:t>
            </a:r>
            <a:endParaRPr kumimoji="1" lang="ja-JP" altLang="en-US" dirty="0"/>
          </a:p>
        </p:txBody>
      </p:sp>
      <p:sp>
        <p:nvSpPr>
          <p:cNvPr id="13" name="object 3">
            <a:extLst>
              <a:ext uri="{FF2B5EF4-FFF2-40B4-BE49-F238E27FC236}">
                <a16:creationId xmlns:a16="http://schemas.microsoft.com/office/drawing/2014/main" id="{D833A201-CB73-4083-BCCF-AABEA8E05CFA}"/>
              </a:ext>
            </a:extLst>
          </p:cNvPr>
          <p:cNvSpPr>
            <a:spLocks noChangeAspect="1"/>
          </p:cNvSpPr>
          <p:nvPr/>
        </p:nvSpPr>
        <p:spPr>
          <a:xfrm>
            <a:off x="4938885" y="4301956"/>
            <a:ext cx="736531" cy="862338"/>
          </a:xfrm>
          <a:prstGeom prst="rect">
            <a:avLst/>
          </a:prstGeom>
          <a:blipFill>
            <a:blip r:embed="rId3" cstate="print"/>
            <a:stretch>
              <a:fillRect/>
            </a:stretch>
          </a:blipFill>
        </p:spPr>
        <p:txBody>
          <a:bodyPr wrap="square" lIns="0" tIns="0" rIns="0" bIns="0" rtlCol="0"/>
          <a:lstStyle/>
          <a:p>
            <a:endParaRPr dirty="0"/>
          </a:p>
        </p:txBody>
      </p:sp>
      <p:grpSp>
        <p:nvGrpSpPr>
          <p:cNvPr id="14" name="図形グループ 11">
            <a:extLst>
              <a:ext uri="{FF2B5EF4-FFF2-40B4-BE49-F238E27FC236}">
                <a16:creationId xmlns:a16="http://schemas.microsoft.com/office/drawing/2014/main" id="{4C9293E3-80DA-40FD-A961-228E2589D66A}"/>
              </a:ext>
            </a:extLst>
          </p:cNvPr>
          <p:cNvGrpSpPr/>
          <p:nvPr/>
        </p:nvGrpSpPr>
        <p:grpSpPr>
          <a:xfrm>
            <a:off x="3120022" y="3547496"/>
            <a:ext cx="608802" cy="1280458"/>
            <a:chOff x="2766900" y="3587793"/>
            <a:chExt cx="810000" cy="1620000"/>
          </a:xfrm>
        </p:grpSpPr>
        <p:sp>
          <p:nvSpPr>
            <p:cNvPr id="15" name="角丸四角形 31">
              <a:extLst>
                <a:ext uri="{FF2B5EF4-FFF2-40B4-BE49-F238E27FC236}">
                  <a16:creationId xmlns:a16="http://schemas.microsoft.com/office/drawing/2014/main" id="{751C2C9B-EFBC-4978-B526-816D58F2B836}"/>
                </a:ext>
              </a:extLst>
            </p:cNvPr>
            <p:cNvSpPr/>
            <p:nvPr/>
          </p:nvSpPr>
          <p:spPr>
            <a:xfrm>
              <a:off x="2766900" y="3587793"/>
              <a:ext cx="810000" cy="1620000"/>
            </a:xfrm>
            <a:prstGeom prst="roundRect">
              <a:avLst/>
            </a:prstGeom>
            <a:solidFill>
              <a:schemeClr val="bg1">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15D40E4-9E36-484C-8F3F-4465C2FA41D8}"/>
                </a:ext>
              </a:extLst>
            </p:cNvPr>
            <p:cNvSpPr/>
            <p:nvPr/>
          </p:nvSpPr>
          <p:spPr>
            <a:xfrm>
              <a:off x="2834400" y="3790293"/>
              <a:ext cx="675000" cy="12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object 3">
            <a:extLst>
              <a:ext uri="{FF2B5EF4-FFF2-40B4-BE49-F238E27FC236}">
                <a16:creationId xmlns:a16="http://schemas.microsoft.com/office/drawing/2014/main" id="{68DAF22B-921E-4058-AE10-0B8532C89C5C}"/>
              </a:ext>
            </a:extLst>
          </p:cNvPr>
          <p:cNvSpPr>
            <a:spLocks noChangeAspect="1"/>
          </p:cNvSpPr>
          <p:nvPr/>
        </p:nvSpPr>
        <p:spPr>
          <a:xfrm>
            <a:off x="6379828" y="4311451"/>
            <a:ext cx="736531" cy="862338"/>
          </a:xfrm>
          <a:prstGeom prst="rect">
            <a:avLst/>
          </a:prstGeom>
          <a:blipFill>
            <a:blip r:embed="rId3" cstate="print"/>
            <a:stretch>
              <a:fillRect/>
            </a:stretch>
          </a:blipFill>
        </p:spPr>
        <p:txBody>
          <a:bodyPr wrap="square" lIns="0" tIns="0" rIns="0" bIns="0" rtlCol="0"/>
          <a:lstStyle/>
          <a:p>
            <a:endParaRPr dirty="0"/>
          </a:p>
        </p:txBody>
      </p:sp>
      <p:sp>
        <p:nvSpPr>
          <p:cNvPr id="18" name="object 3">
            <a:extLst>
              <a:ext uri="{FF2B5EF4-FFF2-40B4-BE49-F238E27FC236}">
                <a16:creationId xmlns:a16="http://schemas.microsoft.com/office/drawing/2014/main" id="{29B360AE-1C2B-4283-B678-0C1EB240D16B}"/>
              </a:ext>
            </a:extLst>
          </p:cNvPr>
          <p:cNvSpPr>
            <a:spLocks noChangeAspect="1"/>
          </p:cNvSpPr>
          <p:nvPr/>
        </p:nvSpPr>
        <p:spPr>
          <a:xfrm>
            <a:off x="7691833" y="4300092"/>
            <a:ext cx="736531" cy="862338"/>
          </a:xfrm>
          <a:prstGeom prst="rect">
            <a:avLst/>
          </a:prstGeom>
          <a:blipFill>
            <a:blip r:embed="rId3" cstate="print"/>
            <a:stretch>
              <a:fillRect/>
            </a:stretch>
          </a:blipFill>
        </p:spPr>
        <p:txBody>
          <a:bodyPr wrap="square" lIns="0" tIns="0" rIns="0" bIns="0" rtlCol="0"/>
          <a:lstStyle/>
          <a:p>
            <a:endParaRPr dirty="0"/>
          </a:p>
        </p:txBody>
      </p:sp>
      <p:sp>
        <p:nvSpPr>
          <p:cNvPr id="24" name="テキスト ボックス 23">
            <a:extLst>
              <a:ext uri="{FF2B5EF4-FFF2-40B4-BE49-F238E27FC236}">
                <a16:creationId xmlns:a16="http://schemas.microsoft.com/office/drawing/2014/main" id="{242DB5AE-95E8-42F8-AE1C-664D9D133691}"/>
              </a:ext>
            </a:extLst>
          </p:cNvPr>
          <p:cNvSpPr txBox="1"/>
          <p:nvPr/>
        </p:nvSpPr>
        <p:spPr>
          <a:xfrm>
            <a:off x="594483" y="1833406"/>
            <a:ext cx="1929758" cy="1200329"/>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ja-JP" altLang="en-US" sz="2000" b="1" dirty="0">
                <a:latin typeface="Meiryo" charset="-128"/>
                <a:ea typeface="Meiryo" charset="-128"/>
                <a:cs typeface="Meiryo" charset="-128"/>
              </a:rPr>
              <a:t>マイナンバー</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カード</a:t>
            </a:r>
          </a:p>
        </p:txBody>
      </p:sp>
      <p:sp>
        <p:nvSpPr>
          <p:cNvPr id="25" name="テキスト ボックス 24">
            <a:extLst>
              <a:ext uri="{FF2B5EF4-FFF2-40B4-BE49-F238E27FC236}">
                <a16:creationId xmlns:a16="http://schemas.microsoft.com/office/drawing/2014/main" id="{71E0B816-1631-43A7-AE1A-3E38C829FDB7}"/>
              </a:ext>
            </a:extLst>
          </p:cNvPr>
          <p:cNvSpPr txBox="1"/>
          <p:nvPr/>
        </p:nvSpPr>
        <p:spPr>
          <a:xfrm>
            <a:off x="2592221" y="1836807"/>
            <a:ext cx="2700000" cy="150810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sz="2000" b="1" dirty="0">
                <a:latin typeface="Meiryo" charset="-128"/>
                <a:ea typeface="Meiryo" charset="-128"/>
                <a:cs typeface="Meiryo" charset="-128"/>
              </a:rPr>
              <a:t>マイナンバー</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カード対応の</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スマートフォン</a:t>
            </a:r>
          </a:p>
        </p:txBody>
      </p:sp>
      <p:sp>
        <p:nvSpPr>
          <p:cNvPr id="26" name="テキスト ボックス 25">
            <a:extLst>
              <a:ext uri="{FF2B5EF4-FFF2-40B4-BE49-F238E27FC236}">
                <a16:creationId xmlns:a16="http://schemas.microsoft.com/office/drawing/2014/main" id="{31CCC939-1CE4-40BE-BEA1-2EB0A1A3C8A5}"/>
              </a:ext>
            </a:extLst>
          </p:cNvPr>
          <p:cNvSpPr txBox="1"/>
          <p:nvPr/>
        </p:nvSpPr>
        <p:spPr>
          <a:xfrm>
            <a:off x="4692466" y="1833406"/>
            <a:ext cx="3735898" cy="1200329"/>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r>
              <a:rPr lang="ja-JP" altLang="en-US" sz="2000" b="1" dirty="0">
                <a:latin typeface="Meiryo" charset="-128"/>
                <a:ea typeface="Meiryo" charset="-128"/>
                <a:cs typeface="Meiryo" charset="-128"/>
              </a:rPr>
              <a:t>マイナンバーカード受取時に設定したパスワード</a:t>
            </a:r>
          </a:p>
        </p:txBody>
      </p:sp>
      <p:sp>
        <p:nvSpPr>
          <p:cNvPr id="27" name="object 2">
            <a:extLst>
              <a:ext uri="{FF2B5EF4-FFF2-40B4-BE49-F238E27FC236}">
                <a16:creationId xmlns:a16="http://schemas.microsoft.com/office/drawing/2014/main" id="{ABD1210B-C0C7-49F0-B02C-F5C5FA595BEC}"/>
              </a:ext>
            </a:extLst>
          </p:cNvPr>
          <p:cNvSpPr>
            <a:spLocks noChangeAspect="1"/>
          </p:cNvSpPr>
          <p:nvPr/>
        </p:nvSpPr>
        <p:spPr>
          <a:xfrm>
            <a:off x="699554" y="3703681"/>
            <a:ext cx="1287432" cy="853222"/>
          </a:xfrm>
          <a:prstGeom prst="rect">
            <a:avLst/>
          </a:prstGeom>
          <a:blipFill>
            <a:blip r:embed="rId4" cstate="print"/>
            <a:stretch>
              <a:fillRect/>
            </a:stretch>
          </a:blipFill>
        </p:spPr>
        <p:txBody>
          <a:bodyPr wrap="square" lIns="0" tIns="0" rIns="0" bIns="0" rtlCol="0"/>
          <a:lstStyle/>
          <a:p>
            <a:endParaRPr dirty="0"/>
          </a:p>
        </p:txBody>
      </p:sp>
      <p:sp>
        <p:nvSpPr>
          <p:cNvPr id="28" name="テキスト ボックス 27">
            <a:extLst>
              <a:ext uri="{FF2B5EF4-FFF2-40B4-BE49-F238E27FC236}">
                <a16:creationId xmlns:a16="http://schemas.microsoft.com/office/drawing/2014/main" id="{011EC5F7-83FA-4165-9E73-DD213BD9C98F}"/>
              </a:ext>
            </a:extLst>
          </p:cNvPr>
          <p:cNvSpPr txBox="1"/>
          <p:nvPr/>
        </p:nvSpPr>
        <p:spPr>
          <a:xfrm>
            <a:off x="4693021" y="3176185"/>
            <a:ext cx="1364145" cy="95410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利用者証明用</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電子証明書の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数字４桁の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パスワード</a:t>
            </a:r>
          </a:p>
        </p:txBody>
      </p:sp>
      <p:sp>
        <p:nvSpPr>
          <p:cNvPr id="29" name="テキスト ボックス 28">
            <a:extLst>
              <a:ext uri="{FF2B5EF4-FFF2-40B4-BE49-F238E27FC236}">
                <a16:creationId xmlns:a16="http://schemas.microsoft.com/office/drawing/2014/main" id="{4C1E5463-8908-471C-9BBF-6ED02CEE2492}"/>
              </a:ext>
            </a:extLst>
          </p:cNvPr>
          <p:cNvSpPr txBox="1"/>
          <p:nvPr/>
        </p:nvSpPr>
        <p:spPr>
          <a:xfrm>
            <a:off x="6163806" y="3154121"/>
            <a:ext cx="1364145" cy="95410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券面事項入力補助用の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数字４桁の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パスワード</a:t>
            </a:r>
          </a:p>
        </p:txBody>
      </p:sp>
      <p:sp>
        <p:nvSpPr>
          <p:cNvPr id="30" name="テキスト ボックス 29">
            <a:extLst>
              <a:ext uri="{FF2B5EF4-FFF2-40B4-BE49-F238E27FC236}">
                <a16:creationId xmlns:a16="http://schemas.microsoft.com/office/drawing/2014/main" id="{E926A708-545C-4743-9D15-31E75E1933C3}"/>
              </a:ext>
            </a:extLst>
          </p:cNvPr>
          <p:cNvSpPr txBox="1"/>
          <p:nvPr/>
        </p:nvSpPr>
        <p:spPr>
          <a:xfrm>
            <a:off x="7502902" y="3154121"/>
            <a:ext cx="1364145" cy="116955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署名用電子証明書の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英数字６桁～１６桁の</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パスワード</a:t>
            </a:r>
          </a:p>
        </p:txBody>
      </p:sp>
      <p:sp>
        <p:nvSpPr>
          <p:cNvPr id="37" name="object 11">
            <a:extLst>
              <a:ext uri="{FF2B5EF4-FFF2-40B4-BE49-F238E27FC236}">
                <a16:creationId xmlns:a16="http://schemas.microsoft.com/office/drawing/2014/main" id="{C883CFA5-81E2-470C-8E63-C686C298007B}"/>
              </a:ext>
            </a:extLst>
          </p:cNvPr>
          <p:cNvSpPr txBox="1"/>
          <p:nvPr/>
        </p:nvSpPr>
        <p:spPr>
          <a:xfrm flipH="1">
            <a:off x="2286000" y="3803835"/>
            <a:ext cx="786407" cy="628377"/>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009650"/>
                </a:solidFill>
                <a:latin typeface="Meiryo" charset="-128"/>
                <a:ea typeface="Meiryo" charset="-128"/>
                <a:cs typeface="Meiryo" charset="-128"/>
              </a:rPr>
              <a:t>＋</a:t>
            </a:r>
          </a:p>
        </p:txBody>
      </p:sp>
      <p:sp>
        <p:nvSpPr>
          <p:cNvPr id="38" name="object 11">
            <a:extLst>
              <a:ext uri="{FF2B5EF4-FFF2-40B4-BE49-F238E27FC236}">
                <a16:creationId xmlns:a16="http://schemas.microsoft.com/office/drawing/2014/main" id="{FCFE18AF-B694-45BE-AAAE-A472387EB96E}"/>
              </a:ext>
            </a:extLst>
          </p:cNvPr>
          <p:cNvSpPr txBox="1"/>
          <p:nvPr/>
        </p:nvSpPr>
        <p:spPr>
          <a:xfrm flipH="1">
            <a:off x="3945697" y="3794039"/>
            <a:ext cx="786407" cy="628377"/>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009650"/>
                </a:solidFill>
                <a:latin typeface="Meiryo" charset="-128"/>
                <a:ea typeface="Meiryo" charset="-128"/>
                <a:cs typeface="Meiryo" charset="-128"/>
              </a:rPr>
              <a:t>＋</a:t>
            </a:r>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20" name="図 20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058" y="5151982"/>
            <a:ext cx="1281942" cy="123310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262443" y="5646423"/>
            <a:ext cx="2700000" cy="738664"/>
          </a:xfrm>
          <a:prstGeom prst="rect">
            <a:avLst/>
          </a:prstGeom>
          <a:noFill/>
        </p:spPr>
        <p:txBody>
          <a:bodyPr wrap="square" rtlCol="0">
            <a:spAutoFit/>
          </a:bodyPr>
          <a:lstStyle/>
          <a:p>
            <a:pPr indent="88900"/>
            <a:r>
              <a:rPr lang="ja-JP" altLang="en-US" sz="1400" b="1" dirty="0">
                <a:solidFill>
                  <a:srgbClr val="009650"/>
                </a:solidFill>
                <a:latin typeface="Meiryo" charset="-128"/>
                <a:ea typeface="Meiryo" charset="-128"/>
                <a:cs typeface="Meiryo" charset="-128"/>
              </a:rPr>
              <a:t>マイナンバーカード対応</a:t>
            </a:r>
            <a:endParaRPr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スマートフォン機種の確認</a:t>
            </a:r>
            <a:endParaRPr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はこちらから</a:t>
            </a:r>
          </a:p>
        </p:txBody>
      </p:sp>
      <p:sp>
        <p:nvSpPr>
          <p:cNvPr id="22" name="テキスト ボックス 21">
            <a:extLst>
              <a:ext uri="{FF2B5EF4-FFF2-40B4-BE49-F238E27FC236}">
                <a16:creationId xmlns:a16="http://schemas.microsoft.com/office/drawing/2014/main" id="{40F19E96-B20A-477A-A7C4-949F3E966BE1}"/>
              </a:ext>
            </a:extLst>
          </p:cNvPr>
          <p:cNvSpPr txBox="1"/>
          <p:nvPr/>
        </p:nvSpPr>
        <p:spPr>
          <a:xfrm>
            <a:off x="7477502" y="5192569"/>
            <a:ext cx="1284902"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本講座内で</a:t>
            </a:r>
            <a:r>
              <a:rPr lang="ja-JP" altLang="en-US" sz="1200" dirty="0">
                <a:latin typeface="Meiryo UI" panose="020B0604030504040204" pitchFamily="50" charset="-128"/>
                <a:ea typeface="Meiryo UI" panose="020B0604030504040204" pitchFamily="50" charset="-128"/>
              </a:rPr>
              <a:t>は</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使用しません。</a:t>
            </a:r>
          </a:p>
        </p:txBody>
      </p:sp>
      <p:sp>
        <p:nvSpPr>
          <p:cNvPr id="23" name="正方形/長方形 22"/>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12263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4521" y="505529"/>
            <a:ext cx="7580466" cy="540000"/>
          </a:xfrm>
        </p:spPr>
        <p:txBody>
          <a:bodyPr>
            <a:normAutofit/>
          </a:bodyPr>
          <a:lstStyle/>
          <a:p>
            <a:r>
              <a:rPr kumimoji="1" lang="ja-JP" altLang="en-US" dirty="0"/>
              <a:t>過去に申告されたことがある方へ</a:t>
            </a:r>
          </a:p>
        </p:txBody>
      </p:sp>
      <p:sp>
        <p:nvSpPr>
          <p:cNvPr id="3" name="サブタイトル 2"/>
          <p:cNvSpPr>
            <a:spLocks noGrp="1"/>
          </p:cNvSpPr>
          <p:nvPr>
            <p:ph type="subTitle" idx="1"/>
          </p:nvPr>
        </p:nvSpPr>
        <p:spPr>
          <a:xfrm>
            <a:off x="409767" y="1341889"/>
            <a:ext cx="8735220" cy="540000"/>
          </a:xfrm>
        </p:spPr>
        <p:txBody>
          <a:bodyPr>
            <a:noAutofit/>
          </a:bodyPr>
          <a:lstStyle/>
          <a:p>
            <a:r>
              <a:rPr kumimoji="1" lang="ja-JP" altLang="en-US" sz="1800" dirty="0">
                <a:solidFill>
                  <a:srgbClr val="009650"/>
                </a:solidFill>
              </a:rPr>
              <a:t>スマホで確定申告を行う場合、</a:t>
            </a:r>
            <a:r>
              <a:rPr kumimoji="1" lang="en-US" altLang="ja-JP" sz="1800" dirty="0">
                <a:solidFill>
                  <a:srgbClr val="009650"/>
                </a:solidFill>
              </a:rPr>
              <a:t>e-Tax</a:t>
            </a:r>
            <a:r>
              <a:rPr kumimoji="1" lang="ja-JP" altLang="en-US" sz="1800" dirty="0">
                <a:solidFill>
                  <a:srgbClr val="009650"/>
                </a:solidFill>
              </a:rPr>
              <a:t>の</a:t>
            </a:r>
            <a:r>
              <a:rPr kumimoji="1" lang="en-US" altLang="ja-JP" sz="1800" dirty="0">
                <a:solidFill>
                  <a:srgbClr val="009650"/>
                </a:solidFill>
              </a:rPr>
              <a:t>ID</a:t>
            </a:r>
            <a:r>
              <a:rPr kumimoji="1" lang="ja-JP" altLang="en-US" sz="1800" dirty="0">
                <a:solidFill>
                  <a:srgbClr val="009650"/>
                </a:solidFill>
              </a:rPr>
              <a:t>（</a:t>
            </a:r>
            <a:r>
              <a:rPr lang="ja-JP" altLang="en-US" sz="1800" dirty="0">
                <a:solidFill>
                  <a:srgbClr val="009650"/>
                </a:solidFill>
              </a:rPr>
              <a:t>利用者識別番号）を取得する</a:t>
            </a:r>
            <a:endParaRPr lang="en-US" altLang="ja-JP" sz="1800" dirty="0">
              <a:solidFill>
                <a:srgbClr val="009650"/>
              </a:solidFill>
            </a:endParaRPr>
          </a:p>
          <a:p>
            <a:r>
              <a:rPr lang="ja-JP" altLang="en-US" sz="1800" dirty="0">
                <a:solidFill>
                  <a:srgbClr val="009650"/>
                </a:solidFill>
              </a:rPr>
              <a:t>必要があります。過去に申告されたことがある方は、以下をご確認ください。</a:t>
            </a:r>
            <a:endParaRPr lang="en-US" altLang="ja-JP" sz="1800" dirty="0">
              <a:solidFill>
                <a:srgbClr val="009650"/>
              </a:solidFill>
            </a:endParaRPr>
          </a:p>
          <a:p>
            <a:r>
              <a:rPr lang="ja-JP" altLang="en-US" sz="2000" dirty="0"/>
              <a:t>● 過去に、税務署のパソコンなどで</a:t>
            </a:r>
            <a:r>
              <a:rPr lang="en-US" altLang="ja-JP" sz="2000" dirty="0"/>
              <a:t>e-Tax</a:t>
            </a:r>
            <a:r>
              <a:rPr lang="ja-JP" altLang="en-US" sz="2000" dirty="0"/>
              <a:t>をご利用された方は、次の</a:t>
            </a:r>
            <a:endParaRPr lang="en-US" altLang="ja-JP" sz="2000" dirty="0"/>
          </a:p>
          <a:p>
            <a:r>
              <a:rPr lang="ja-JP" altLang="en-US" sz="2000" dirty="0"/>
              <a:t>　書類に</a:t>
            </a:r>
            <a:r>
              <a:rPr lang="en-US" altLang="ja-JP" sz="2000" dirty="0"/>
              <a:t>e-Tax</a:t>
            </a:r>
            <a:r>
              <a:rPr lang="ja-JP" altLang="en-US" sz="2000" dirty="0"/>
              <a:t>の</a:t>
            </a:r>
            <a:r>
              <a:rPr lang="en-US" altLang="ja-JP" sz="2000" dirty="0"/>
              <a:t>ID</a:t>
            </a:r>
            <a:r>
              <a:rPr lang="ja-JP" altLang="en-US" sz="2000" dirty="0"/>
              <a:t>が表示されています。</a:t>
            </a:r>
            <a:endParaRPr lang="en-US" altLang="ja-JP" sz="2000" dirty="0"/>
          </a:p>
          <a:p>
            <a:endParaRPr kumimoji="1" lang="en-US" altLang="ja-JP" sz="2000" dirty="0"/>
          </a:p>
          <a:p>
            <a:endParaRPr lang="en-US" altLang="ja-JP" sz="2000" dirty="0"/>
          </a:p>
          <a:p>
            <a:endParaRPr kumimoji="1" lang="en-US" altLang="ja-JP" sz="2000" dirty="0"/>
          </a:p>
          <a:p>
            <a:endParaRPr kumimoji="1" lang="en-US" altLang="ja-JP" sz="2000" dirty="0"/>
          </a:p>
          <a:p>
            <a:endParaRPr kumimoji="1" lang="en-US" altLang="ja-JP" sz="600" dirty="0"/>
          </a:p>
          <a:p>
            <a:r>
              <a:rPr kumimoji="1" lang="ja-JP" altLang="en-US" sz="2000" dirty="0"/>
              <a:t>● 取得済みの方は、改めて取得する必要はありません。</a:t>
            </a:r>
            <a:endParaRPr kumimoji="1" lang="en-US" altLang="ja-JP" sz="2000" dirty="0"/>
          </a:p>
          <a:p>
            <a:r>
              <a:rPr kumimoji="1" lang="ja-JP" altLang="en-US" sz="2000" dirty="0"/>
              <a:t>● 誤って複数（二重に）取得した場合は、最後に取得した</a:t>
            </a:r>
            <a:r>
              <a:rPr kumimoji="1" lang="en-US" altLang="ja-JP" sz="2000" dirty="0"/>
              <a:t>ID</a:t>
            </a:r>
            <a:r>
              <a:rPr lang="ja-JP" altLang="en-US" sz="2000" dirty="0"/>
              <a:t>が有効</a:t>
            </a:r>
            <a:endParaRPr lang="en-US" altLang="ja-JP" sz="2000" dirty="0"/>
          </a:p>
          <a:p>
            <a:r>
              <a:rPr lang="ja-JP" altLang="en-US" sz="2000" dirty="0"/>
              <a:t>　となり、古い</a:t>
            </a:r>
            <a:r>
              <a:rPr lang="en-US" altLang="ja-JP" sz="2000" dirty="0"/>
              <a:t>ID</a:t>
            </a:r>
            <a:r>
              <a:rPr lang="ja-JP" altLang="en-US" sz="2000" dirty="0"/>
              <a:t>に係る過去の申告状況が確認できなくなりますので、</a:t>
            </a:r>
            <a:endParaRPr lang="en-US" altLang="ja-JP" sz="2000" dirty="0"/>
          </a:p>
          <a:p>
            <a:r>
              <a:rPr kumimoji="1" lang="ja-JP" altLang="en-US" sz="2000" dirty="0"/>
              <a:t>　ご注意ください。</a:t>
            </a:r>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68" y="2881284"/>
            <a:ext cx="1836666" cy="154279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788" y="2881285"/>
            <a:ext cx="2142778" cy="1620476"/>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049" y="2910106"/>
            <a:ext cx="2676316" cy="1485153"/>
          </a:xfrm>
          <a:prstGeom prst="rect">
            <a:avLst/>
          </a:prstGeom>
        </p:spPr>
      </p:pic>
      <p:sp>
        <p:nvSpPr>
          <p:cNvPr id="8" name="正方形/長方形 7"/>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162864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4521" y="505529"/>
            <a:ext cx="7580466" cy="540000"/>
          </a:xfrm>
        </p:spPr>
        <p:txBody>
          <a:bodyPr>
            <a:normAutofit/>
          </a:bodyPr>
          <a:lstStyle/>
          <a:p>
            <a:r>
              <a:rPr kumimoji="1" lang="ja-JP" altLang="en-US" dirty="0"/>
              <a:t>過去に申告されたことがある方へ</a:t>
            </a:r>
          </a:p>
        </p:txBody>
      </p:sp>
      <p:sp>
        <p:nvSpPr>
          <p:cNvPr id="3" name="サブタイトル 2"/>
          <p:cNvSpPr>
            <a:spLocks noGrp="1"/>
          </p:cNvSpPr>
          <p:nvPr>
            <p:ph type="subTitle" idx="1"/>
          </p:nvPr>
        </p:nvSpPr>
        <p:spPr>
          <a:xfrm>
            <a:off x="409768" y="1611889"/>
            <a:ext cx="8735220" cy="540000"/>
          </a:xfrm>
        </p:spPr>
        <p:txBody>
          <a:bodyPr>
            <a:noAutofit/>
          </a:bodyPr>
          <a:lstStyle/>
          <a:p>
            <a:r>
              <a:rPr lang="ja-JP" altLang="en-US" sz="1800" dirty="0">
                <a:solidFill>
                  <a:srgbClr val="009650"/>
                </a:solidFill>
              </a:rPr>
              <a:t>過去に</a:t>
            </a:r>
            <a:r>
              <a:rPr lang="en-US" altLang="ja-JP" sz="1800" dirty="0">
                <a:solidFill>
                  <a:srgbClr val="009650"/>
                </a:solidFill>
              </a:rPr>
              <a:t>ID</a:t>
            </a:r>
            <a:r>
              <a:rPr lang="ja-JP" altLang="en-US" sz="1800" dirty="0">
                <a:solidFill>
                  <a:srgbClr val="009650"/>
                </a:solidFill>
              </a:rPr>
              <a:t>を取得したものの、</a:t>
            </a:r>
            <a:r>
              <a:rPr lang="en-US" altLang="ja-JP" sz="1800" dirty="0">
                <a:solidFill>
                  <a:srgbClr val="009650"/>
                </a:solidFill>
              </a:rPr>
              <a:t>ID</a:t>
            </a:r>
            <a:r>
              <a:rPr lang="ja-JP" altLang="en-US" sz="1800" dirty="0">
                <a:solidFill>
                  <a:srgbClr val="009650"/>
                </a:solidFill>
              </a:rPr>
              <a:t>をお忘れの方、暗証番号をお忘れの方は、</a:t>
            </a:r>
            <a:endParaRPr lang="en-US" altLang="ja-JP" sz="1800" dirty="0">
              <a:solidFill>
                <a:srgbClr val="009650"/>
              </a:solidFill>
            </a:endParaRPr>
          </a:p>
          <a:p>
            <a:r>
              <a:rPr lang="ja-JP" altLang="en-US" sz="1800" dirty="0">
                <a:solidFill>
                  <a:srgbClr val="009650"/>
                </a:solidFill>
              </a:rPr>
              <a:t>変更等届出書を提出（送信）することで、税務署から利用者識別番号の通知等</a:t>
            </a:r>
            <a:endParaRPr lang="en-US" altLang="ja-JP" sz="1800" dirty="0">
              <a:solidFill>
                <a:srgbClr val="009650"/>
              </a:solidFill>
            </a:endParaRPr>
          </a:p>
          <a:p>
            <a:r>
              <a:rPr lang="ja-JP" altLang="en-US" sz="1800" dirty="0">
                <a:solidFill>
                  <a:srgbClr val="009650"/>
                </a:solidFill>
              </a:rPr>
              <a:t>を受けることができます。</a:t>
            </a:r>
            <a:endParaRPr lang="en-US" altLang="ja-JP" sz="1800" dirty="0">
              <a:solidFill>
                <a:srgbClr val="009650"/>
              </a:solidFill>
            </a:endParaRPr>
          </a:p>
          <a:p>
            <a:endParaRPr kumimoji="1" lang="en-US" altLang="ja-JP" sz="2000" dirty="0"/>
          </a:p>
          <a:p>
            <a:r>
              <a:rPr lang="ja-JP" altLang="en-US" sz="2000" dirty="0"/>
              <a:t>●　変更等届出書を提出する</a:t>
            </a:r>
            <a:endParaRPr lang="en-US" altLang="ja-JP" sz="2000" dirty="0"/>
          </a:p>
          <a:p>
            <a:r>
              <a:rPr lang="ja-JP" altLang="en-US" sz="1600" b="0" dirty="0"/>
              <a:t>　</a:t>
            </a:r>
            <a:r>
              <a:rPr lang="en-US" altLang="ja-JP" sz="1600" b="0" dirty="0">
                <a:hlinkClick r:id="rId3"/>
              </a:rPr>
              <a:t>https://www.e-tax.nta.go.jp/todokedesho/kaishi3.htm#tabs_2</a:t>
            </a:r>
            <a:endParaRPr lang="en-US" altLang="ja-JP" sz="1600" b="0" dirty="0"/>
          </a:p>
          <a:p>
            <a:endParaRPr lang="en-US" altLang="ja-JP" sz="800" dirty="0"/>
          </a:p>
          <a:p>
            <a:r>
              <a:rPr kumimoji="1" lang="ja-JP" altLang="en-US" sz="2000" dirty="0"/>
              <a:t>　</a:t>
            </a:r>
            <a:r>
              <a:rPr kumimoji="1" lang="ja-JP" altLang="en-US" sz="2000" b="0" dirty="0"/>
              <a:t>➡　上記のページの「変更等届出（個人の方用）</a:t>
            </a:r>
            <a:endParaRPr kumimoji="1" lang="en-US" altLang="ja-JP" sz="2000" b="0" dirty="0"/>
          </a:p>
          <a:p>
            <a:r>
              <a:rPr lang="ja-JP" altLang="en-US" sz="2000" b="0" dirty="0"/>
              <a:t>　　　利用者識別番号・暗証番号をお忘れになった方」</a:t>
            </a:r>
            <a:endParaRPr lang="en-US" altLang="ja-JP" sz="2000" b="0" dirty="0"/>
          </a:p>
          <a:p>
            <a:r>
              <a:rPr kumimoji="1" lang="ja-JP" altLang="en-US" sz="2000" b="0" dirty="0"/>
              <a:t>　　　から変更等届出書を提出してください。</a:t>
            </a:r>
            <a:endParaRPr kumimoji="1" lang="en-US" altLang="ja-JP" sz="2000" b="0" dirty="0"/>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7" name="図 6">
            <a:extLst>
              <a:ext uri="{FF2B5EF4-FFF2-40B4-BE49-F238E27FC236}">
                <a16:creationId xmlns:a16="http://schemas.microsoft.com/office/drawing/2014/main" id="{476FFCF6-364C-4C94-BDF0-ED08EA247EC3}"/>
              </a:ext>
            </a:extLst>
          </p:cNvPr>
          <p:cNvPicPr>
            <a:picLocks noChangeAspect="1"/>
          </p:cNvPicPr>
          <p:nvPr/>
        </p:nvPicPr>
        <p:blipFill>
          <a:blip r:embed="rId4"/>
          <a:stretch>
            <a:fillRect/>
          </a:stretch>
        </p:blipFill>
        <p:spPr>
          <a:xfrm>
            <a:off x="7217327" y="3567018"/>
            <a:ext cx="1139094" cy="1139094"/>
          </a:xfrm>
          <a:prstGeom prst="rect">
            <a:avLst/>
          </a:prstGeom>
        </p:spPr>
      </p:pic>
      <p:sp>
        <p:nvSpPr>
          <p:cNvPr id="6" name="テキスト ボックス 5">
            <a:extLst>
              <a:ext uri="{FF2B5EF4-FFF2-40B4-BE49-F238E27FC236}">
                <a16:creationId xmlns:a16="http://schemas.microsoft.com/office/drawing/2014/main" id="{CBB006F4-E711-4F19-BCC2-4AB29FF0BDD4}"/>
              </a:ext>
            </a:extLst>
          </p:cNvPr>
          <p:cNvSpPr txBox="1"/>
          <p:nvPr/>
        </p:nvSpPr>
        <p:spPr>
          <a:xfrm>
            <a:off x="7010400" y="4706112"/>
            <a:ext cx="1574799" cy="646331"/>
          </a:xfrm>
          <a:prstGeom prst="rect">
            <a:avLst/>
          </a:prstGeom>
          <a:noFill/>
        </p:spPr>
        <p:txBody>
          <a:bodyPr wrap="square" rtlCol="0">
            <a:spAutoFit/>
          </a:bodyPr>
          <a:lstStyle/>
          <a:p>
            <a:pPr algn="ctr"/>
            <a:r>
              <a:rPr lang="ja-JP" altLang="en-US" dirty="0"/>
              <a:t>左記サイトの</a:t>
            </a:r>
            <a:r>
              <a:rPr lang="en-US" altLang="ja-JP" dirty="0"/>
              <a:t>QR</a:t>
            </a:r>
            <a:r>
              <a:rPr lang="ja-JP" altLang="en-US" dirty="0"/>
              <a:t>コード</a:t>
            </a:r>
            <a:endParaRPr kumimoji="1" lang="ja-JP" altLang="en-US" dirty="0"/>
          </a:p>
        </p:txBody>
      </p:sp>
      <p:sp>
        <p:nvSpPr>
          <p:cNvPr id="8" name="正方形/長方形 7"/>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316769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266134" y="3744469"/>
            <a:ext cx="2396711" cy="2119654"/>
          </a:xfrm>
          <a:prstGeom prst="rect">
            <a:avLst/>
          </a:prstGeom>
          <a:blipFill>
            <a:blip r:embed="rId4" cstate="print"/>
            <a:stretch>
              <a:fillRect/>
            </a:stretch>
          </a:blipFill>
          <a:ln w="3175">
            <a:solidFill>
              <a:schemeClr val="tx1"/>
            </a:solidFill>
          </a:ln>
        </p:spPr>
      </p:pic>
      <p:grpSp>
        <p:nvGrpSpPr>
          <p:cNvPr id="26" name="object 4"/>
          <p:cNvGrpSpPr/>
          <p:nvPr/>
        </p:nvGrpSpPr>
        <p:grpSpPr>
          <a:xfrm>
            <a:off x="3308304" y="1628443"/>
            <a:ext cx="1025748" cy="1419911"/>
            <a:chOff x="1673351" y="3012948"/>
            <a:chExt cx="847725" cy="1173480"/>
          </a:xfrm>
        </p:grpSpPr>
        <p:sp>
          <p:nvSpPr>
            <p:cNvPr id="27" name="object 5"/>
            <p:cNvSpPr/>
            <p:nvPr/>
          </p:nvSpPr>
          <p:spPr>
            <a:xfrm>
              <a:off x="1684019" y="3022092"/>
              <a:ext cx="798186" cy="1155191"/>
            </a:xfrm>
            <a:prstGeom prst="rect">
              <a:avLst/>
            </a:prstGeom>
            <a:blipFill>
              <a:blip r:embed="rId4" cstate="print"/>
              <a:stretch>
                <a:fillRect/>
              </a:stretch>
            </a:blipFill>
          </p:spPr>
          <p:txBody>
            <a:bodyPr wrap="square" lIns="0" tIns="0" rIns="0" bIns="0" rtlCol="0"/>
            <a:lstStyle/>
            <a:p>
              <a:endParaRPr/>
            </a:p>
          </p:txBody>
        </p:sp>
        <p:sp>
          <p:nvSpPr>
            <p:cNvPr id="28" name="object 6"/>
            <p:cNvSpPr/>
            <p:nvPr/>
          </p:nvSpPr>
          <p:spPr>
            <a:xfrm>
              <a:off x="1673351" y="3012948"/>
              <a:ext cx="847725" cy="1173480"/>
            </a:xfrm>
            <a:custGeom>
              <a:avLst/>
              <a:gdLst/>
              <a:ahLst/>
              <a:cxnLst/>
              <a:rect l="l" t="t" r="r" b="b"/>
              <a:pathLst>
                <a:path w="847725" h="1173479">
                  <a:moveTo>
                    <a:pt x="844296" y="1173480"/>
                  </a:moveTo>
                  <a:lnTo>
                    <a:pt x="3048" y="1173480"/>
                  </a:lnTo>
                  <a:lnTo>
                    <a:pt x="0" y="1171956"/>
                  </a:lnTo>
                  <a:lnTo>
                    <a:pt x="0" y="1524"/>
                  </a:lnTo>
                  <a:lnTo>
                    <a:pt x="3048" y="0"/>
                  </a:lnTo>
                  <a:lnTo>
                    <a:pt x="844296" y="0"/>
                  </a:lnTo>
                  <a:lnTo>
                    <a:pt x="847344" y="1524"/>
                  </a:lnTo>
                  <a:lnTo>
                    <a:pt x="847344" y="4572"/>
                  </a:lnTo>
                  <a:lnTo>
                    <a:pt x="10668" y="4572"/>
                  </a:lnTo>
                  <a:lnTo>
                    <a:pt x="6096" y="9144"/>
                  </a:lnTo>
                  <a:lnTo>
                    <a:pt x="10668" y="9144"/>
                  </a:lnTo>
                  <a:lnTo>
                    <a:pt x="10668" y="1164336"/>
                  </a:lnTo>
                  <a:lnTo>
                    <a:pt x="6096" y="1164336"/>
                  </a:lnTo>
                  <a:lnTo>
                    <a:pt x="10668" y="1168908"/>
                  </a:lnTo>
                  <a:lnTo>
                    <a:pt x="847344" y="1168908"/>
                  </a:lnTo>
                  <a:lnTo>
                    <a:pt x="847344" y="1171956"/>
                  </a:lnTo>
                  <a:lnTo>
                    <a:pt x="844296" y="1173480"/>
                  </a:lnTo>
                  <a:close/>
                </a:path>
                <a:path w="847725" h="1173479">
                  <a:moveTo>
                    <a:pt x="10668" y="9144"/>
                  </a:moveTo>
                  <a:lnTo>
                    <a:pt x="6096" y="9144"/>
                  </a:lnTo>
                  <a:lnTo>
                    <a:pt x="10668" y="4572"/>
                  </a:lnTo>
                  <a:lnTo>
                    <a:pt x="10668" y="9144"/>
                  </a:lnTo>
                  <a:close/>
                </a:path>
                <a:path w="847725" h="1173479">
                  <a:moveTo>
                    <a:pt x="838200" y="9144"/>
                  </a:moveTo>
                  <a:lnTo>
                    <a:pt x="10668" y="9144"/>
                  </a:lnTo>
                  <a:lnTo>
                    <a:pt x="10668" y="4572"/>
                  </a:lnTo>
                  <a:lnTo>
                    <a:pt x="838200" y="4572"/>
                  </a:lnTo>
                  <a:lnTo>
                    <a:pt x="838200" y="9144"/>
                  </a:lnTo>
                  <a:close/>
                </a:path>
                <a:path w="847725" h="1173479">
                  <a:moveTo>
                    <a:pt x="838200" y="1168908"/>
                  </a:moveTo>
                  <a:lnTo>
                    <a:pt x="838200" y="4572"/>
                  </a:lnTo>
                  <a:lnTo>
                    <a:pt x="842772" y="9144"/>
                  </a:lnTo>
                  <a:lnTo>
                    <a:pt x="847344" y="9144"/>
                  </a:lnTo>
                  <a:lnTo>
                    <a:pt x="847344" y="1164336"/>
                  </a:lnTo>
                  <a:lnTo>
                    <a:pt x="842772" y="1164336"/>
                  </a:lnTo>
                  <a:lnTo>
                    <a:pt x="838200" y="1168908"/>
                  </a:lnTo>
                  <a:close/>
                </a:path>
                <a:path w="847725" h="1173479">
                  <a:moveTo>
                    <a:pt x="847344" y="9144"/>
                  </a:moveTo>
                  <a:lnTo>
                    <a:pt x="842772" y="9144"/>
                  </a:lnTo>
                  <a:lnTo>
                    <a:pt x="838200" y="4572"/>
                  </a:lnTo>
                  <a:lnTo>
                    <a:pt x="847344" y="4572"/>
                  </a:lnTo>
                  <a:lnTo>
                    <a:pt x="847344" y="9144"/>
                  </a:lnTo>
                  <a:close/>
                </a:path>
                <a:path w="847725" h="1173479">
                  <a:moveTo>
                    <a:pt x="10668" y="1168908"/>
                  </a:moveTo>
                  <a:lnTo>
                    <a:pt x="6096" y="1164336"/>
                  </a:lnTo>
                  <a:lnTo>
                    <a:pt x="10668" y="1164336"/>
                  </a:lnTo>
                  <a:lnTo>
                    <a:pt x="10668" y="1168908"/>
                  </a:lnTo>
                  <a:close/>
                </a:path>
                <a:path w="847725" h="1173479">
                  <a:moveTo>
                    <a:pt x="838200" y="1168908"/>
                  </a:moveTo>
                  <a:lnTo>
                    <a:pt x="10668" y="1168908"/>
                  </a:lnTo>
                  <a:lnTo>
                    <a:pt x="10668" y="1164336"/>
                  </a:lnTo>
                  <a:lnTo>
                    <a:pt x="838200" y="1164336"/>
                  </a:lnTo>
                  <a:lnTo>
                    <a:pt x="838200" y="1168908"/>
                  </a:lnTo>
                  <a:close/>
                </a:path>
                <a:path w="847725" h="1173479">
                  <a:moveTo>
                    <a:pt x="847344" y="1168908"/>
                  </a:moveTo>
                  <a:lnTo>
                    <a:pt x="838200" y="1168908"/>
                  </a:lnTo>
                  <a:lnTo>
                    <a:pt x="842772" y="1164336"/>
                  </a:lnTo>
                  <a:lnTo>
                    <a:pt x="847344" y="1164336"/>
                  </a:lnTo>
                  <a:lnTo>
                    <a:pt x="847344" y="1168908"/>
                  </a:lnTo>
                  <a:close/>
                </a:path>
              </a:pathLst>
            </a:custGeom>
            <a:solidFill>
              <a:srgbClr val="000000"/>
            </a:solidFill>
          </p:spPr>
          <p:txBody>
            <a:bodyPr wrap="square" lIns="0" tIns="0" rIns="0" bIns="0" rtlCol="0"/>
            <a:lstStyle/>
            <a:p>
              <a:endParaRPr/>
            </a:p>
          </p:txBody>
        </p:sp>
      </p:grpSp>
      <p:sp>
        <p:nvSpPr>
          <p:cNvPr id="2" name="タイトル 1"/>
          <p:cNvSpPr>
            <a:spLocks noGrp="1"/>
          </p:cNvSpPr>
          <p:nvPr>
            <p:ph type="ctrTitle"/>
          </p:nvPr>
        </p:nvSpPr>
        <p:spPr>
          <a:xfrm>
            <a:off x="1582365" y="336364"/>
            <a:ext cx="7200000" cy="720000"/>
          </a:xfrm>
        </p:spPr>
        <p:txBody>
          <a:bodyPr>
            <a:noAutofit/>
          </a:bodyPr>
          <a:lstStyle/>
          <a:p>
            <a:r>
              <a:rPr lang="ja-JP" altLang="en-US" dirty="0"/>
              <a:t>マイナポータル</a:t>
            </a:r>
            <a:r>
              <a:rPr lang="en-US" altLang="ja-JP" dirty="0"/>
              <a:t>AP</a:t>
            </a:r>
            <a:r>
              <a:rPr lang="ja-JP" altLang="en-US" dirty="0"/>
              <a:t>のインストール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47" name="テキスト ボックス 46"/>
          <p:cNvSpPr txBox="1"/>
          <p:nvPr/>
        </p:nvSpPr>
        <p:spPr>
          <a:xfrm>
            <a:off x="523510" y="1458808"/>
            <a:ext cx="2700000" cy="3724096"/>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Chrome</a:t>
            </a:r>
            <a:r>
              <a:rPr lang="ja-JP" altLang="en-US" sz="2000" b="1" spc="-1000" dirty="0">
                <a:latin typeface="Meiryo" charset="-128"/>
                <a:ea typeface="Meiryo" charset="-128"/>
                <a:cs typeface="Meiryo" charset="-128"/>
              </a:rPr>
              <a:t>」</a:t>
            </a:r>
            <a:r>
              <a:rPr lang="ja-JP" altLang="en-US" sz="2000" b="1" dirty="0">
                <a:latin typeface="Meiryo" charset="-128"/>
                <a:ea typeface="Meiryo" charset="-128"/>
                <a:cs typeface="Meiryo" charset="-128"/>
              </a:rPr>
              <a:t>アプリを起動させます</a:t>
            </a:r>
            <a:endParaRPr lang="en-US" altLang="ja-JP" sz="2000" b="1"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検索ボックスに</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「マイナポータル</a:t>
            </a:r>
            <a:r>
              <a:rPr lang="ja-JP" altLang="en-US" sz="2000" b="1" spc="-1000" dirty="0">
                <a:latin typeface="Meiryo" charset="-128"/>
                <a:ea typeface="Meiryo" charset="-128"/>
                <a:cs typeface="Meiryo" charset="-128"/>
              </a:rPr>
              <a:t>」</a:t>
            </a:r>
            <a:r>
              <a:rPr lang="ja-JP" altLang="en-US" sz="2000" b="1" dirty="0">
                <a:latin typeface="Meiryo" charset="-128"/>
                <a:ea typeface="Meiryo" charset="-128"/>
                <a:cs typeface="Meiryo" charset="-128"/>
              </a:rPr>
              <a:t>と入力</a:t>
            </a:r>
            <a:endParaRPr lang="en-US" altLang="ja-JP" sz="2000" b="1"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表示され</a:t>
            </a:r>
            <a:r>
              <a:rPr lang="ja-JP" altLang="en-US" sz="2000" b="1" spc="-1000" dirty="0">
                <a:latin typeface="Meiryo" charset="-128"/>
                <a:ea typeface="Meiryo" charset="-128"/>
                <a:cs typeface="Meiryo" charset="-128"/>
              </a:rPr>
              <a:t>た</a:t>
            </a:r>
            <a:r>
              <a:rPr lang="ja-JP" altLang="en-US" sz="2000" b="1" dirty="0">
                <a:latin typeface="Meiryo" charset="-128"/>
                <a:ea typeface="Meiryo" charset="-128"/>
                <a:cs typeface="Meiryo" charset="-128"/>
              </a:rPr>
              <a:t>「マイナポータル</a:t>
            </a:r>
            <a:r>
              <a:rPr lang="ja-JP" altLang="en-US" sz="2000" b="1" spc="-1000" dirty="0">
                <a:latin typeface="Meiryo" charset="-128"/>
                <a:ea typeface="Meiryo" charset="-128"/>
                <a:cs typeface="Meiryo" charset="-128"/>
              </a:rPr>
              <a:t>」</a:t>
            </a:r>
            <a:r>
              <a:rPr lang="ja-JP" altLang="en-US" sz="2000" b="1" dirty="0">
                <a:latin typeface="Meiryo" charset="-128"/>
                <a:ea typeface="Meiryo" charset="-128"/>
                <a:cs typeface="Meiryo" charset="-128"/>
              </a:rPr>
              <a:t>をタップ</a:t>
            </a:r>
          </a:p>
        </p:txBody>
      </p:sp>
      <p:sp>
        <p:nvSpPr>
          <p:cNvPr id="49" name="テキスト ボックス 48"/>
          <p:cNvSpPr txBox="1"/>
          <p:nvPr/>
        </p:nvSpPr>
        <p:spPr>
          <a:xfrm>
            <a:off x="6101516" y="1586396"/>
            <a:ext cx="3240000" cy="1508105"/>
          </a:xfrm>
          <a:prstGeom prst="rect">
            <a:avLst/>
          </a:prstGeom>
          <a:noFill/>
        </p:spPr>
        <p:txBody>
          <a:bodyPr wrap="square" rtlCol="0">
            <a:spAutoFit/>
          </a:bodyPr>
          <a:lstStyle/>
          <a:p>
            <a:r>
              <a:rPr lang="ja-JP" altLang="en-US" sz="2000" b="1" dirty="0">
                <a:latin typeface="Meiryo" charset="-128"/>
                <a:ea typeface="Meiryo" charset="-128"/>
                <a:cs typeface="Meiryo" charset="-128"/>
              </a:rPr>
              <a:t>または</a:t>
            </a:r>
          </a:p>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en-US" altLang="ja-JP" sz="2000" b="1" dirty="0">
                <a:latin typeface="Meiryo" charset="-128"/>
                <a:ea typeface="Meiryo" charset="-128"/>
                <a:cs typeface="Meiryo" charset="-128"/>
              </a:rPr>
              <a:t>QR</a:t>
            </a:r>
            <a:r>
              <a:rPr lang="ja-JP" altLang="en-US" sz="2000" b="1" dirty="0">
                <a:latin typeface="Meiryo" charset="-128"/>
                <a:ea typeface="Meiryo" charset="-128"/>
                <a:cs typeface="Meiryo" charset="-128"/>
              </a:rPr>
              <a:t>コードから</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読みこみます</a:t>
            </a:r>
          </a:p>
        </p:txBody>
      </p:sp>
      <p:sp>
        <p:nvSpPr>
          <p:cNvPr id="5" name="テキスト ボックス 4"/>
          <p:cNvSpPr txBox="1"/>
          <p:nvPr/>
        </p:nvSpPr>
        <p:spPr>
          <a:xfrm>
            <a:off x="5884495" y="4849289"/>
            <a:ext cx="2228445" cy="523220"/>
          </a:xfrm>
          <a:prstGeom prst="rect">
            <a:avLst/>
          </a:prstGeom>
          <a:noFill/>
        </p:spPr>
        <p:txBody>
          <a:bodyPr wrap="square" rtlCol="0">
            <a:spAutoFit/>
          </a:bodyPr>
          <a:lstStyle/>
          <a:p>
            <a:pPr algn="ctr"/>
            <a:r>
              <a:rPr lang="ja-JP" altLang="en-US" sz="1400" dirty="0">
                <a:latin typeface="Meiryo" charset="-128"/>
                <a:ea typeface="Meiryo" charset="-128"/>
                <a:cs typeface="Meiryo" charset="-128"/>
              </a:rPr>
              <a:t>マイナポータルの</a:t>
            </a:r>
            <a:endParaRPr lang="en-US" altLang="ja-JP" sz="1400" dirty="0">
              <a:latin typeface="Meiryo" charset="-128"/>
              <a:ea typeface="Meiryo" charset="-128"/>
              <a:cs typeface="Meiryo" charset="-128"/>
            </a:endParaRPr>
          </a:p>
          <a:p>
            <a:pPr algn="ctr"/>
            <a:r>
              <a:rPr lang="en-US" altLang="ja-JP" sz="1400" dirty="0">
                <a:latin typeface="Meiryo" charset="-128"/>
                <a:ea typeface="Meiryo" charset="-128"/>
                <a:cs typeface="Meiryo" charset="-128"/>
              </a:rPr>
              <a:t>QR</a:t>
            </a:r>
            <a:r>
              <a:rPr lang="ja-JP" altLang="en-US" sz="1400" dirty="0">
                <a:latin typeface="Meiryo" charset="-128"/>
                <a:ea typeface="Meiryo" charset="-128"/>
                <a:cs typeface="Meiryo" charset="-128"/>
              </a:rPr>
              <a:t>コード</a:t>
            </a:r>
            <a:endParaRPr kumimoji="1" lang="ja-JP" altLang="en-US" sz="1400" dirty="0">
              <a:latin typeface="Meiryo" charset="-128"/>
              <a:ea typeface="Meiryo" charset="-128"/>
              <a:cs typeface="Meiryo" charset="-128"/>
            </a:endParaRPr>
          </a:p>
        </p:txBody>
      </p:sp>
      <p:cxnSp>
        <p:nvCxnSpPr>
          <p:cNvPr id="32" name="直線コネクタ 31"/>
          <p:cNvCxnSpPr/>
          <p:nvPr/>
        </p:nvCxnSpPr>
        <p:spPr>
          <a:xfrm>
            <a:off x="6010853"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315585" y="3816690"/>
            <a:ext cx="2016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図形グループ 32"/>
          <p:cNvGrpSpPr/>
          <p:nvPr/>
        </p:nvGrpSpPr>
        <p:grpSpPr>
          <a:xfrm>
            <a:off x="5100164" y="3601680"/>
            <a:ext cx="492443" cy="461665"/>
            <a:chOff x="7516281" y="2673548"/>
            <a:chExt cx="492443" cy="461665"/>
          </a:xfrm>
        </p:grpSpPr>
        <p:sp>
          <p:nvSpPr>
            <p:cNvPr id="34" name="円/楕円 33"/>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516281" y="2673548"/>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grpSp>
      <p:sp>
        <p:nvSpPr>
          <p:cNvPr id="36" name="正方形/長方形 35"/>
          <p:cNvSpPr/>
          <p:nvPr/>
        </p:nvSpPr>
        <p:spPr>
          <a:xfrm>
            <a:off x="3313919" y="4749717"/>
            <a:ext cx="2173905"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図形グループ 36"/>
          <p:cNvGrpSpPr/>
          <p:nvPr/>
        </p:nvGrpSpPr>
        <p:grpSpPr>
          <a:xfrm>
            <a:off x="5133206" y="4446219"/>
            <a:ext cx="492443" cy="461665"/>
            <a:chOff x="7545777" y="2585060"/>
            <a:chExt cx="492443" cy="461665"/>
          </a:xfrm>
        </p:grpSpPr>
        <p:sp>
          <p:nvSpPr>
            <p:cNvPr id="38" name="円/楕円 37"/>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545777" y="2585060"/>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grpSp>
      <p:grpSp>
        <p:nvGrpSpPr>
          <p:cNvPr id="6" name="図形グループ 5"/>
          <p:cNvGrpSpPr>
            <a:grpSpLocks noChangeAspect="1"/>
          </p:cNvGrpSpPr>
          <p:nvPr/>
        </p:nvGrpSpPr>
        <p:grpSpPr>
          <a:xfrm>
            <a:off x="3552260" y="3084310"/>
            <a:ext cx="529849" cy="612000"/>
            <a:chOff x="1000444" y="2283326"/>
            <a:chExt cx="691832" cy="799095"/>
          </a:xfrm>
        </p:grpSpPr>
        <p:cxnSp>
          <p:nvCxnSpPr>
            <p:cNvPr id="40" name="直線コネクタ 39"/>
            <p:cNvCxnSpPr/>
            <p:nvPr/>
          </p:nvCxnSpPr>
          <p:spPr>
            <a:xfrm>
              <a:off x="1346360" y="2283326"/>
              <a:ext cx="0" cy="75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000444" y="2724637"/>
              <a:ext cx="357782"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1334494" y="2724637"/>
              <a:ext cx="357782"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 name="図 6"/>
          <p:cNvPicPr>
            <a:picLocks noChangeAspect="1"/>
          </p:cNvPicPr>
          <p:nvPr/>
        </p:nvPicPr>
        <p:blipFill>
          <a:blip r:embed="rId5"/>
          <a:stretch>
            <a:fillRect/>
          </a:stretch>
        </p:blipFill>
        <p:spPr>
          <a:xfrm>
            <a:off x="6220052" y="3331902"/>
            <a:ext cx="1562318" cy="1533739"/>
          </a:xfrm>
          <a:prstGeom prst="rect">
            <a:avLst/>
          </a:prstGeom>
        </p:spPr>
      </p:pic>
      <p:sp>
        <p:nvSpPr>
          <p:cNvPr id="25" name="テキスト ボックス 24">
            <a:extLst>
              <a:ext uri="{FF2B5EF4-FFF2-40B4-BE49-F238E27FC236}">
                <a16:creationId xmlns:a16="http://schemas.microsoft.com/office/drawing/2014/main" id="{23E358D3-024D-48C2-8C47-2A8054AF5132}"/>
              </a:ext>
            </a:extLst>
          </p:cNvPr>
          <p:cNvSpPr txBox="1"/>
          <p:nvPr/>
        </p:nvSpPr>
        <p:spPr>
          <a:xfrm>
            <a:off x="6319749" y="929559"/>
            <a:ext cx="2476471"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a:t>
            </a:r>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4297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266134" y="3744469"/>
            <a:ext cx="2396711" cy="2119654"/>
          </a:xfrm>
          <a:prstGeom prst="rect">
            <a:avLst/>
          </a:prstGeom>
          <a:blipFill>
            <a:blip r:embed="rId4" cstate="print"/>
            <a:stretch>
              <a:fillRect/>
            </a:stretch>
          </a:blipFill>
          <a:ln w="3175">
            <a:solidFill>
              <a:schemeClr val="tx1"/>
            </a:solidFill>
          </a:ln>
        </p:spPr>
      </p:pic>
      <p:sp>
        <p:nvSpPr>
          <p:cNvPr id="2" name="タイトル 1"/>
          <p:cNvSpPr>
            <a:spLocks noGrp="1"/>
          </p:cNvSpPr>
          <p:nvPr>
            <p:ph type="ctrTitle"/>
          </p:nvPr>
        </p:nvSpPr>
        <p:spPr>
          <a:xfrm>
            <a:off x="1582365" y="336364"/>
            <a:ext cx="7200000" cy="720000"/>
          </a:xfrm>
        </p:spPr>
        <p:txBody>
          <a:bodyPr>
            <a:noAutofit/>
          </a:bodyPr>
          <a:lstStyle/>
          <a:p>
            <a:r>
              <a:rPr lang="ja-JP" altLang="en-US" dirty="0"/>
              <a:t>マイナポータル</a:t>
            </a:r>
            <a:r>
              <a:rPr lang="en-US" altLang="ja-JP" dirty="0"/>
              <a:t>AP</a:t>
            </a:r>
            <a:r>
              <a:rPr lang="ja-JP" altLang="en-US" dirty="0"/>
              <a:t>のインストール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47" name="テキスト ボックス 46"/>
          <p:cNvSpPr txBox="1"/>
          <p:nvPr/>
        </p:nvSpPr>
        <p:spPr>
          <a:xfrm>
            <a:off x="523510" y="1458808"/>
            <a:ext cx="2700000" cy="3724096"/>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Safari</a:t>
            </a:r>
            <a:r>
              <a:rPr lang="ja-JP" altLang="en-US" sz="2000" b="1" spc="-1000" dirty="0">
                <a:latin typeface="Meiryo" charset="-128"/>
                <a:ea typeface="Meiryo" charset="-128"/>
                <a:cs typeface="Meiryo" charset="-128"/>
              </a:rPr>
              <a:t>」</a:t>
            </a:r>
            <a:r>
              <a:rPr lang="ja-JP" altLang="en-US" sz="2000" b="1" dirty="0">
                <a:latin typeface="Meiryo" charset="-128"/>
                <a:ea typeface="Meiryo" charset="-128"/>
                <a:cs typeface="Meiryo" charset="-128"/>
              </a:rPr>
              <a:t>アプリを起動させます</a:t>
            </a:r>
            <a:endParaRPr lang="en-US" altLang="ja-JP" sz="2000" b="1"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検索ボックスに</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「マイナポータル</a:t>
            </a:r>
            <a:r>
              <a:rPr lang="ja-JP" altLang="en-US" sz="2000" b="1" spc="-1000" dirty="0">
                <a:latin typeface="Meiryo" charset="-128"/>
                <a:ea typeface="Meiryo" charset="-128"/>
                <a:cs typeface="Meiryo" charset="-128"/>
              </a:rPr>
              <a:t>」</a:t>
            </a:r>
            <a:r>
              <a:rPr lang="ja-JP" altLang="en-US" sz="2000" b="1" dirty="0">
                <a:latin typeface="Meiryo" charset="-128"/>
                <a:ea typeface="Meiryo" charset="-128"/>
                <a:cs typeface="Meiryo" charset="-128"/>
              </a:rPr>
              <a:t>と入力</a:t>
            </a:r>
            <a:endParaRPr lang="en-US" altLang="ja-JP" sz="2000" b="1"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表示され</a:t>
            </a:r>
            <a:r>
              <a:rPr lang="ja-JP" altLang="en-US" sz="2000" b="1" spc="-1000" dirty="0">
                <a:latin typeface="Meiryo" charset="-128"/>
                <a:ea typeface="Meiryo" charset="-128"/>
                <a:cs typeface="Meiryo" charset="-128"/>
              </a:rPr>
              <a:t>た</a:t>
            </a:r>
            <a:r>
              <a:rPr lang="ja-JP" altLang="en-US" sz="2000" b="1" dirty="0">
                <a:latin typeface="Meiryo" charset="-128"/>
                <a:ea typeface="Meiryo" charset="-128"/>
                <a:cs typeface="Meiryo" charset="-128"/>
              </a:rPr>
              <a:t>「マイナポータル</a:t>
            </a:r>
            <a:r>
              <a:rPr lang="ja-JP" altLang="en-US" sz="2000" b="1" spc="-1000" dirty="0">
                <a:latin typeface="Meiryo" charset="-128"/>
                <a:ea typeface="Meiryo" charset="-128"/>
                <a:cs typeface="Meiryo" charset="-128"/>
              </a:rPr>
              <a:t>」</a:t>
            </a:r>
            <a:r>
              <a:rPr lang="ja-JP" altLang="en-US" sz="2000" b="1" dirty="0">
                <a:latin typeface="Meiryo" charset="-128"/>
                <a:ea typeface="Meiryo" charset="-128"/>
                <a:cs typeface="Meiryo" charset="-128"/>
              </a:rPr>
              <a:t>をタップ</a:t>
            </a:r>
          </a:p>
        </p:txBody>
      </p:sp>
      <p:sp>
        <p:nvSpPr>
          <p:cNvPr id="49" name="テキスト ボックス 48"/>
          <p:cNvSpPr txBox="1"/>
          <p:nvPr/>
        </p:nvSpPr>
        <p:spPr>
          <a:xfrm>
            <a:off x="6101516" y="1586396"/>
            <a:ext cx="3240000" cy="1508105"/>
          </a:xfrm>
          <a:prstGeom prst="rect">
            <a:avLst/>
          </a:prstGeom>
          <a:noFill/>
        </p:spPr>
        <p:txBody>
          <a:bodyPr wrap="square" rtlCol="0">
            <a:spAutoFit/>
          </a:bodyPr>
          <a:lstStyle/>
          <a:p>
            <a:r>
              <a:rPr lang="ja-JP" altLang="en-US" sz="2000" b="1" dirty="0">
                <a:latin typeface="Meiryo" charset="-128"/>
                <a:ea typeface="Meiryo" charset="-128"/>
                <a:cs typeface="Meiryo" charset="-128"/>
              </a:rPr>
              <a:t>または</a:t>
            </a:r>
          </a:p>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en-US" altLang="ja-JP" sz="2000" b="1" dirty="0">
                <a:latin typeface="Meiryo" charset="-128"/>
                <a:ea typeface="Meiryo" charset="-128"/>
                <a:cs typeface="Meiryo" charset="-128"/>
              </a:rPr>
              <a:t>QR</a:t>
            </a:r>
            <a:r>
              <a:rPr lang="ja-JP" altLang="en-US" sz="2000" b="1" dirty="0">
                <a:latin typeface="Meiryo" charset="-128"/>
                <a:ea typeface="Meiryo" charset="-128"/>
                <a:cs typeface="Meiryo" charset="-128"/>
              </a:rPr>
              <a:t>コードから</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読みこみます</a:t>
            </a:r>
          </a:p>
        </p:txBody>
      </p:sp>
      <p:sp>
        <p:nvSpPr>
          <p:cNvPr id="5" name="テキスト ボックス 4"/>
          <p:cNvSpPr txBox="1"/>
          <p:nvPr/>
        </p:nvSpPr>
        <p:spPr>
          <a:xfrm>
            <a:off x="5884495" y="4849289"/>
            <a:ext cx="2228445" cy="523220"/>
          </a:xfrm>
          <a:prstGeom prst="rect">
            <a:avLst/>
          </a:prstGeom>
          <a:noFill/>
        </p:spPr>
        <p:txBody>
          <a:bodyPr wrap="square" rtlCol="0">
            <a:spAutoFit/>
          </a:bodyPr>
          <a:lstStyle/>
          <a:p>
            <a:pPr algn="ctr"/>
            <a:r>
              <a:rPr lang="ja-JP" altLang="en-US" sz="1400" dirty="0">
                <a:latin typeface="Meiryo" charset="-128"/>
                <a:ea typeface="Meiryo" charset="-128"/>
                <a:cs typeface="Meiryo" charset="-128"/>
              </a:rPr>
              <a:t>マイナポータルの</a:t>
            </a:r>
            <a:endParaRPr lang="en-US" altLang="ja-JP" sz="1400" dirty="0">
              <a:latin typeface="Meiryo" charset="-128"/>
              <a:ea typeface="Meiryo" charset="-128"/>
              <a:cs typeface="Meiryo" charset="-128"/>
            </a:endParaRPr>
          </a:p>
          <a:p>
            <a:pPr algn="ctr"/>
            <a:r>
              <a:rPr lang="en-US" altLang="ja-JP" sz="1400" dirty="0">
                <a:latin typeface="Meiryo" charset="-128"/>
                <a:ea typeface="Meiryo" charset="-128"/>
                <a:cs typeface="Meiryo" charset="-128"/>
              </a:rPr>
              <a:t>QR</a:t>
            </a:r>
            <a:r>
              <a:rPr lang="ja-JP" altLang="en-US" sz="1400" dirty="0">
                <a:latin typeface="Meiryo" charset="-128"/>
                <a:ea typeface="Meiryo" charset="-128"/>
                <a:cs typeface="Meiryo" charset="-128"/>
              </a:rPr>
              <a:t>コード</a:t>
            </a:r>
            <a:endParaRPr kumimoji="1" lang="ja-JP" altLang="en-US" sz="1400" dirty="0">
              <a:latin typeface="Meiryo" charset="-128"/>
              <a:ea typeface="Meiryo" charset="-128"/>
              <a:cs typeface="Meiryo" charset="-128"/>
            </a:endParaRPr>
          </a:p>
        </p:txBody>
      </p:sp>
      <p:cxnSp>
        <p:nvCxnSpPr>
          <p:cNvPr id="32" name="直線コネクタ 31"/>
          <p:cNvCxnSpPr/>
          <p:nvPr/>
        </p:nvCxnSpPr>
        <p:spPr>
          <a:xfrm>
            <a:off x="6010853"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3313919" y="4749717"/>
            <a:ext cx="2173905"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図形グループ 36"/>
          <p:cNvGrpSpPr/>
          <p:nvPr/>
        </p:nvGrpSpPr>
        <p:grpSpPr>
          <a:xfrm>
            <a:off x="5133206" y="4446219"/>
            <a:ext cx="492443" cy="461665"/>
            <a:chOff x="7545777" y="2585060"/>
            <a:chExt cx="492443" cy="461665"/>
          </a:xfrm>
        </p:grpSpPr>
        <p:sp>
          <p:nvSpPr>
            <p:cNvPr id="38" name="円/楕円 37"/>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545777" y="2585060"/>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grpSp>
      <p:grpSp>
        <p:nvGrpSpPr>
          <p:cNvPr id="6" name="図形グループ 5"/>
          <p:cNvGrpSpPr>
            <a:grpSpLocks noChangeAspect="1"/>
          </p:cNvGrpSpPr>
          <p:nvPr/>
        </p:nvGrpSpPr>
        <p:grpSpPr>
          <a:xfrm>
            <a:off x="3552260" y="3084310"/>
            <a:ext cx="529849" cy="612000"/>
            <a:chOff x="1000444" y="2283326"/>
            <a:chExt cx="691832" cy="799095"/>
          </a:xfrm>
        </p:grpSpPr>
        <p:cxnSp>
          <p:nvCxnSpPr>
            <p:cNvPr id="40" name="直線コネクタ 39"/>
            <p:cNvCxnSpPr/>
            <p:nvPr/>
          </p:nvCxnSpPr>
          <p:spPr>
            <a:xfrm>
              <a:off x="1346360" y="2283326"/>
              <a:ext cx="0" cy="75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000444" y="2724637"/>
              <a:ext cx="357782"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1334494" y="2724637"/>
              <a:ext cx="357782"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 name="図 6"/>
          <p:cNvPicPr>
            <a:picLocks noChangeAspect="1"/>
          </p:cNvPicPr>
          <p:nvPr/>
        </p:nvPicPr>
        <p:blipFill>
          <a:blip r:embed="rId5"/>
          <a:stretch>
            <a:fillRect/>
          </a:stretch>
        </p:blipFill>
        <p:spPr>
          <a:xfrm>
            <a:off x="6220052" y="3331902"/>
            <a:ext cx="1562318" cy="1533739"/>
          </a:xfrm>
          <a:prstGeom prst="rect">
            <a:avLst/>
          </a:prstGeom>
        </p:spPr>
      </p:pic>
      <p:sp>
        <p:nvSpPr>
          <p:cNvPr id="25" name="テキスト ボックス 24">
            <a:extLst>
              <a:ext uri="{FF2B5EF4-FFF2-40B4-BE49-F238E27FC236}">
                <a16:creationId xmlns:a16="http://schemas.microsoft.com/office/drawing/2014/main" id="{23E358D3-024D-48C2-8C47-2A8054AF5132}"/>
              </a:ext>
            </a:extLst>
          </p:cNvPr>
          <p:cNvSpPr txBox="1"/>
          <p:nvPr/>
        </p:nvSpPr>
        <p:spPr>
          <a:xfrm>
            <a:off x="6319749" y="929559"/>
            <a:ext cx="2476471"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a:t>
            </a:r>
            <a:r>
              <a:rPr lang="en-US" altLang="ja-JP" b="1">
                <a:solidFill>
                  <a:srgbClr val="009650"/>
                </a:solidFill>
                <a:latin typeface="Meiryo" charset="-128"/>
                <a:ea typeface="Meiryo" charset="-128"/>
                <a:cs typeface="Meiryo" charset="-128"/>
              </a:rPr>
              <a:t>iPhone</a:t>
            </a:r>
            <a:r>
              <a:rPr lang="ja-JP" altLang="en-US" b="1">
                <a:solidFill>
                  <a:srgbClr val="009650"/>
                </a:solidFill>
                <a:latin typeface="Meiryo" charset="-128"/>
                <a:ea typeface="Meiryo" charset="-128"/>
                <a:cs typeface="Meiryo" charset="-128"/>
              </a:rPr>
              <a:t>の</a:t>
            </a:r>
            <a:r>
              <a:rPr lang="ja-JP" altLang="en-US" b="1" dirty="0">
                <a:solidFill>
                  <a:srgbClr val="009650"/>
                </a:solidFill>
                <a:latin typeface="Meiryo" charset="-128"/>
                <a:ea typeface="Meiryo" charset="-128"/>
                <a:cs typeface="Meiryo" charset="-128"/>
              </a:rPr>
              <a:t>場合＞</a:t>
            </a:r>
          </a:p>
        </p:txBody>
      </p:sp>
      <p:pic>
        <p:nvPicPr>
          <p:cNvPr id="18" name="図 17">
            <a:extLst>
              <a:ext uri="{FF2B5EF4-FFF2-40B4-BE49-F238E27FC236}">
                <a16:creationId xmlns:a16="http://schemas.microsoft.com/office/drawing/2014/main" id="{BF88183A-746A-4562-86EA-4DB5B4645EB2}"/>
              </a:ext>
            </a:extLst>
          </p:cNvPr>
          <p:cNvPicPr>
            <a:picLocks noChangeAspect="1"/>
          </p:cNvPicPr>
          <p:nvPr/>
        </p:nvPicPr>
        <p:blipFill>
          <a:blip r:embed="rId6"/>
          <a:stretch>
            <a:fillRect/>
          </a:stretch>
        </p:blipFill>
        <p:spPr>
          <a:xfrm>
            <a:off x="3325664" y="3828691"/>
            <a:ext cx="2279904" cy="355092"/>
          </a:xfrm>
          <a:prstGeom prst="rect">
            <a:avLst/>
          </a:prstGeom>
        </p:spPr>
      </p:pic>
      <p:sp>
        <p:nvSpPr>
          <p:cNvPr id="29" name="正方形/長方形 28"/>
          <p:cNvSpPr/>
          <p:nvPr/>
        </p:nvSpPr>
        <p:spPr>
          <a:xfrm>
            <a:off x="3334731" y="3814927"/>
            <a:ext cx="2100164" cy="3572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図形グループ 32"/>
          <p:cNvGrpSpPr/>
          <p:nvPr/>
        </p:nvGrpSpPr>
        <p:grpSpPr>
          <a:xfrm>
            <a:off x="5100164" y="3601680"/>
            <a:ext cx="492443" cy="461665"/>
            <a:chOff x="7516281" y="2673548"/>
            <a:chExt cx="492443" cy="461665"/>
          </a:xfrm>
        </p:grpSpPr>
        <p:sp>
          <p:nvSpPr>
            <p:cNvPr id="34" name="円/楕円 33"/>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516281" y="2673548"/>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grpSp>
      <p:sp>
        <p:nvSpPr>
          <p:cNvPr id="43" name="object 24">
            <a:extLst>
              <a:ext uri="{FF2B5EF4-FFF2-40B4-BE49-F238E27FC236}">
                <a16:creationId xmlns:a16="http://schemas.microsoft.com/office/drawing/2014/main" id="{859F8F51-2D84-4510-BEA4-84DAC6D3FE55}"/>
              </a:ext>
            </a:extLst>
          </p:cNvPr>
          <p:cNvSpPr/>
          <p:nvPr/>
        </p:nvSpPr>
        <p:spPr>
          <a:xfrm>
            <a:off x="3359650" y="1790733"/>
            <a:ext cx="918666" cy="1163421"/>
          </a:xfrm>
          <a:prstGeom prst="rect">
            <a:avLst/>
          </a:prstGeom>
          <a:blipFill>
            <a:blip r:embed="rId7" cstate="print"/>
            <a:stretch>
              <a:fillRect/>
            </a:stretch>
          </a:blipFill>
        </p:spPr>
        <p:txBody>
          <a:bodyPr wrap="square" lIns="0" tIns="0" rIns="0" bIns="0" rtlCol="0"/>
          <a:lstStyle/>
          <a:p>
            <a:endParaRPr/>
          </a:p>
        </p:txBody>
      </p:sp>
      <p:sp>
        <p:nvSpPr>
          <p:cNvPr id="19" name="テキスト ボックス 18">
            <a:extLst>
              <a:ext uri="{FF2B5EF4-FFF2-40B4-BE49-F238E27FC236}">
                <a16:creationId xmlns:a16="http://schemas.microsoft.com/office/drawing/2014/main" id="{5EF63B72-58BF-40C2-964E-AA5C6151F845}"/>
              </a:ext>
            </a:extLst>
          </p:cNvPr>
          <p:cNvSpPr txBox="1"/>
          <p:nvPr/>
        </p:nvSpPr>
        <p:spPr>
          <a:xfrm>
            <a:off x="3520434" y="3897231"/>
            <a:ext cx="1492469" cy="230832"/>
          </a:xfrm>
          <a:prstGeom prst="rect">
            <a:avLst/>
          </a:prstGeom>
          <a:solidFill>
            <a:schemeClr val="bg1"/>
          </a:solid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マイナポータル</a:t>
            </a:r>
          </a:p>
        </p:txBody>
      </p:sp>
    </p:spTree>
    <p:extLst>
      <p:ext uri="{BB962C8B-B14F-4D97-AF65-F5344CB8AC3E}">
        <p14:creationId xmlns:p14="http://schemas.microsoft.com/office/powerpoint/2010/main" val="365406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3"/>
          <a:stretch>
            <a:fillRect/>
          </a:stretch>
        </p:blipFill>
        <p:spPr>
          <a:xfrm>
            <a:off x="6456255" y="4048763"/>
            <a:ext cx="2319935" cy="1358581"/>
          </a:xfrm>
          <a:prstGeom prst="rect">
            <a:avLst/>
          </a:prstGeom>
          <a:ln w="3175">
            <a:solidFill>
              <a:schemeClr val="tx1"/>
            </a:solidFill>
          </a:ln>
        </p:spPr>
      </p:pic>
      <p:pic>
        <p:nvPicPr>
          <p:cNvPr id="28" name="図 27"/>
          <p:cNvPicPr>
            <a:picLocks noChangeAspect="1"/>
          </p:cNvPicPr>
          <p:nvPr/>
        </p:nvPicPr>
        <p:blipFill>
          <a:blip r:embed="rId4"/>
          <a:stretch>
            <a:fillRect/>
          </a:stretch>
        </p:blipFill>
        <p:spPr>
          <a:xfrm>
            <a:off x="6490254" y="1650085"/>
            <a:ext cx="2239823" cy="1906021"/>
          </a:xfrm>
          <a:prstGeom prst="rect">
            <a:avLst/>
          </a:prstGeom>
          <a:ln w="3175">
            <a:solidFill>
              <a:schemeClr val="tx1"/>
            </a:solidFill>
          </a:ln>
        </p:spPr>
      </p:pic>
      <p:pic>
        <p:nvPicPr>
          <p:cNvPr id="3" name="図 2"/>
          <p:cNvPicPr>
            <a:picLocks noChangeAspect="1"/>
          </p:cNvPicPr>
          <p:nvPr/>
        </p:nvPicPr>
        <p:blipFill>
          <a:blip r:embed="rId5"/>
          <a:stretch>
            <a:fillRect/>
          </a:stretch>
        </p:blipFill>
        <p:spPr>
          <a:xfrm>
            <a:off x="3345217" y="1377601"/>
            <a:ext cx="2934723" cy="4220781"/>
          </a:xfrm>
          <a:prstGeom prst="rect">
            <a:avLst/>
          </a:prstGeom>
          <a:ln w="3175">
            <a:solidFill>
              <a:schemeClr val="tx1"/>
            </a:solidFill>
          </a:ln>
        </p:spPr>
      </p:pic>
      <p:sp>
        <p:nvSpPr>
          <p:cNvPr id="2" name="タイトル 1"/>
          <p:cNvSpPr>
            <a:spLocks noGrp="1"/>
          </p:cNvSpPr>
          <p:nvPr>
            <p:ph type="ctrTitle"/>
          </p:nvPr>
        </p:nvSpPr>
        <p:spPr>
          <a:xfrm>
            <a:off x="1632964" y="315962"/>
            <a:ext cx="7200000" cy="720000"/>
          </a:xfrm>
        </p:spPr>
        <p:txBody>
          <a:bodyPr>
            <a:noAutofit/>
          </a:bodyPr>
          <a:lstStyle/>
          <a:p>
            <a:r>
              <a:rPr lang="ja-JP" altLang="en-US" dirty="0"/>
              <a:t>マイナポータル</a:t>
            </a:r>
            <a:r>
              <a:rPr lang="en-US" altLang="ja-JP" dirty="0"/>
              <a:t>AP</a:t>
            </a:r>
            <a:r>
              <a:rPr lang="ja-JP" altLang="en-US" dirty="0"/>
              <a:t>のインストール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29" name="テキスト ボックス 28"/>
          <p:cNvSpPr txBox="1"/>
          <p:nvPr/>
        </p:nvSpPr>
        <p:spPr>
          <a:xfrm>
            <a:off x="413253" y="1447742"/>
            <a:ext cx="2751145" cy="4955203"/>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マイナポータルの</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「スマートフォンの</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ブラウザでログイン</a:t>
            </a:r>
            <a:r>
              <a:rPr lang="ja-JP" altLang="en-US" sz="2000" b="1" spc="-1000" dirty="0">
                <a:latin typeface="Meiryo" charset="-128"/>
                <a:ea typeface="Meiryo" charset="-128"/>
                <a:cs typeface="Meiryo" charset="-128"/>
              </a:rPr>
              <a:t>」</a:t>
            </a:r>
            <a:endParaRPr lang="en-US" altLang="ja-JP" sz="2000" b="1" spc="-1000" dirty="0">
              <a:latin typeface="Meiryo" charset="-128"/>
              <a:ea typeface="Meiryo" charset="-128"/>
              <a:cs typeface="Meiryo" charset="-128"/>
            </a:endParaRPr>
          </a:p>
          <a:p>
            <a:r>
              <a:rPr lang="ja-JP" altLang="en-US" sz="2000" b="1" spc="-1000" dirty="0">
                <a:latin typeface="Meiryo" charset="-128"/>
                <a:ea typeface="Meiryo" charset="-128"/>
                <a:cs typeface="Meiryo" charset="-128"/>
              </a:rPr>
              <a:t>を　タ　ッ　プ</a:t>
            </a:r>
            <a:endParaRPr lang="en-US" altLang="ja-JP" sz="2000" b="1" spc="-1000"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マイナポータル</a:t>
            </a:r>
            <a:r>
              <a:rPr lang="en-US" altLang="ja-JP" sz="2000" b="1" dirty="0">
                <a:latin typeface="Meiryo" charset="-128"/>
                <a:ea typeface="Meiryo" charset="-128"/>
                <a:cs typeface="Meiryo" charset="-128"/>
              </a:rPr>
              <a:t>AP</a:t>
            </a:r>
            <a:r>
              <a:rPr lang="ja-JP" altLang="en-US" sz="2000" b="1" dirty="0">
                <a:latin typeface="Meiryo" charset="-128"/>
                <a:ea typeface="Meiryo" charset="-128"/>
                <a:cs typeface="Meiryo" charset="-128"/>
              </a:rPr>
              <a:t>を</a:t>
            </a:r>
            <a:endParaRPr lang="en-US" altLang="ja-JP" sz="2000" b="1" dirty="0">
              <a:latin typeface="Meiryo" charset="-128"/>
              <a:ea typeface="Meiryo" charset="-128"/>
              <a:cs typeface="Meiryo" charset="-128"/>
            </a:endParaRPr>
          </a:p>
          <a:p>
            <a:r>
              <a:rPr lang="ja-JP" altLang="en-US" sz="2000" b="1" dirty="0">
                <a:latin typeface="Meiryo" charset="-128"/>
                <a:ea typeface="Meiryo" charset="-128"/>
                <a:cs typeface="Meiryo" charset="-128"/>
              </a:rPr>
              <a:t>インストール</a:t>
            </a:r>
            <a:endParaRPr lang="en-US" altLang="ja-JP" sz="1400" b="1" spc="-1000"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マイナポータル</a:t>
            </a:r>
            <a:r>
              <a:rPr lang="en-US" altLang="ja-JP" sz="2000" b="1" dirty="0">
                <a:latin typeface="Meiryo" charset="-128"/>
                <a:ea typeface="Meiryo" charset="-128"/>
                <a:cs typeface="Meiryo" charset="-128"/>
              </a:rPr>
              <a:t>AP</a:t>
            </a:r>
            <a:r>
              <a:rPr lang="ja-JP" altLang="en-US" sz="2000" b="1" dirty="0">
                <a:latin typeface="Meiryo" charset="-128"/>
                <a:ea typeface="Meiryo" charset="-128"/>
                <a:cs typeface="Meiryo" charset="-128"/>
              </a:rPr>
              <a:t>を</a:t>
            </a:r>
            <a:endParaRPr lang="en-US" altLang="ja-JP" sz="2000" b="1" dirty="0">
              <a:latin typeface="Meiryo" charset="-128"/>
              <a:ea typeface="Meiryo" charset="-128"/>
              <a:cs typeface="Meiryo" charset="-128"/>
            </a:endParaRPr>
          </a:p>
          <a:p>
            <a:pPr indent="88900"/>
            <a:r>
              <a:rPr lang="ja-JP" altLang="en-US" sz="2000" b="1" dirty="0">
                <a:latin typeface="Meiryo" charset="-128"/>
                <a:ea typeface="Meiryo" charset="-128"/>
                <a:cs typeface="Meiryo" charset="-128"/>
              </a:rPr>
              <a:t>開く</a:t>
            </a:r>
            <a:endParaRPr lang="en-US" altLang="ja-JP" sz="2000" b="1" dirty="0">
              <a:latin typeface="Meiryo" charset="-128"/>
              <a:ea typeface="Meiryo" charset="-128"/>
              <a:cs typeface="Meiryo" charset="-128"/>
            </a:endParaRPr>
          </a:p>
          <a:p>
            <a:endParaRPr lang="ja-JP" altLang="en-US" sz="2000" b="1" dirty="0">
              <a:latin typeface="Meiryo" charset="-128"/>
              <a:ea typeface="Meiryo" charset="-128"/>
              <a:cs typeface="Meiryo" charset="-128"/>
            </a:endParaRPr>
          </a:p>
          <a:p>
            <a:endParaRPr lang="ja-JP" altLang="en-US" sz="2000" b="1" dirty="0">
              <a:latin typeface="Meiryo" charset="-128"/>
              <a:ea typeface="Meiryo" charset="-128"/>
              <a:cs typeface="Meiryo" charset="-128"/>
            </a:endParaRPr>
          </a:p>
          <a:p>
            <a:endParaRPr lang="ja-JP" altLang="en-US" sz="2000" b="1" dirty="0">
              <a:latin typeface="Meiryo" charset="-128"/>
              <a:ea typeface="Meiryo" charset="-128"/>
              <a:cs typeface="Meiryo" charset="-128"/>
            </a:endParaRPr>
          </a:p>
        </p:txBody>
      </p:sp>
      <p:sp>
        <p:nvSpPr>
          <p:cNvPr id="14" name="正方形/長方形 13"/>
          <p:cNvSpPr/>
          <p:nvPr/>
        </p:nvSpPr>
        <p:spPr>
          <a:xfrm>
            <a:off x="6550719" y="3178030"/>
            <a:ext cx="211744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図形グループ 14"/>
          <p:cNvGrpSpPr/>
          <p:nvPr/>
        </p:nvGrpSpPr>
        <p:grpSpPr>
          <a:xfrm>
            <a:off x="6119720" y="2955936"/>
            <a:ext cx="492443" cy="461665"/>
            <a:chOff x="7516281" y="2673548"/>
            <a:chExt cx="492443" cy="461665"/>
          </a:xfrm>
        </p:grpSpPr>
        <p:sp>
          <p:nvSpPr>
            <p:cNvPr id="16" name="円/楕円 15"/>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516281" y="2673548"/>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grpSp>
      <p:sp>
        <p:nvSpPr>
          <p:cNvPr id="18" name="正方形/長方形 17"/>
          <p:cNvSpPr/>
          <p:nvPr/>
        </p:nvSpPr>
        <p:spPr>
          <a:xfrm>
            <a:off x="7580661" y="5014093"/>
            <a:ext cx="1095527" cy="2945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図形グループ 18"/>
          <p:cNvGrpSpPr/>
          <p:nvPr/>
        </p:nvGrpSpPr>
        <p:grpSpPr>
          <a:xfrm>
            <a:off x="7123779" y="4990519"/>
            <a:ext cx="492443" cy="461665"/>
            <a:chOff x="7516281" y="2673548"/>
            <a:chExt cx="492443" cy="461665"/>
          </a:xfrm>
        </p:grpSpPr>
        <p:sp>
          <p:nvSpPr>
            <p:cNvPr id="30" name="円/楕円 29"/>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7516281" y="2673548"/>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grpSp>
      <p:sp>
        <p:nvSpPr>
          <p:cNvPr id="32" name="正方形/長方形 31"/>
          <p:cNvSpPr/>
          <p:nvPr/>
        </p:nvSpPr>
        <p:spPr>
          <a:xfrm>
            <a:off x="3541920" y="3324400"/>
            <a:ext cx="2545045" cy="5227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図形グループ 32"/>
          <p:cNvGrpSpPr/>
          <p:nvPr/>
        </p:nvGrpSpPr>
        <p:grpSpPr>
          <a:xfrm>
            <a:off x="3097168" y="3406874"/>
            <a:ext cx="529532" cy="591648"/>
            <a:chOff x="7516281" y="2673548"/>
            <a:chExt cx="492443" cy="461665"/>
          </a:xfrm>
        </p:grpSpPr>
        <p:sp>
          <p:nvSpPr>
            <p:cNvPr id="34" name="円/楕円 33"/>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516281" y="2673548"/>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grpSp>
      <p:cxnSp>
        <p:nvCxnSpPr>
          <p:cNvPr id="25" name="カギ線コネクタ 24"/>
          <p:cNvCxnSpPr/>
          <p:nvPr/>
        </p:nvCxnSpPr>
        <p:spPr>
          <a:xfrm flipV="1">
            <a:off x="6113668" y="3365038"/>
            <a:ext cx="432658" cy="240896"/>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3368DFA3-D011-4909-9A48-AADB311A474C}"/>
              </a:ext>
            </a:extLst>
          </p:cNvPr>
          <p:cNvSpPr/>
          <p:nvPr/>
        </p:nvSpPr>
        <p:spPr>
          <a:xfrm>
            <a:off x="6775938" y="1673531"/>
            <a:ext cx="1125416" cy="166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303715C-5562-4F82-9C1A-4967EDB16F89}"/>
              </a:ext>
            </a:extLst>
          </p:cNvPr>
          <p:cNvSpPr/>
          <p:nvPr/>
        </p:nvSpPr>
        <p:spPr>
          <a:xfrm>
            <a:off x="6807292" y="4086733"/>
            <a:ext cx="1125416" cy="166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723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32964" y="315962"/>
            <a:ext cx="7200000" cy="720000"/>
          </a:xfrm>
        </p:spPr>
        <p:txBody>
          <a:bodyPr>
            <a:noAutofit/>
          </a:bodyPr>
          <a:lstStyle/>
          <a:p>
            <a:r>
              <a:rPr lang="ja-JP" altLang="en-US" dirty="0"/>
              <a:t>マイナポータル</a:t>
            </a:r>
            <a:r>
              <a:rPr lang="en-US" altLang="ja-JP" dirty="0"/>
              <a:t>AP</a:t>
            </a:r>
            <a:r>
              <a:rPr lang="ja-JP" altLang="en-US" dirty="0"/>
              <a:t>の利用開始</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2-D</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pic>
        <p:nvPicPr>
          <p:cNvPr id="3" name="図 2"/>
          <p:cNvPicPr>
            <a:picLocks noChangeAspect="1"/>
          </p:cNvPicPr>
          <p:nvPr/>
        </p:nvPicPr>
        <p:blipFill>
          <a:blip r:embed="rId3"/>
          <a:stretch>
            <a:fillRect/>
          </a:stretch>
        </p:blipFill>
        <p:spPr>
          <a:xfrm>
            <a:off x="3541152" y="1553273"/>
            <a:ext cx="1048096" cy="1129925"/>
          </a:xfrm>
          <a:prstGeom prst="rect">
            <a:avLst/>
          </a:prstGeom>
        </p:spPr>
      </p:pic>
      <p:grpSp>
        <p:nvGrpSpPr>
          <p:cNvPr id="21" name="グループ化 20"/>
          <p:cNvGrpSpPr/>
          <p:nvPr/>
        </p:nvGrpSpPr>
        <p:grpSpPr>
          <a:xfrm>
            <a:off x="5918586" y="1334979"/>
            <a:ext cx="2643725" cy="2184745"/>
            <a:chOff x="5918586" y="1334979"/>
            <a:chExt cx="2643725" cy="2184745"/>
          </a:xfrm>
        </p:grpSpPr>
        <p:pic>
          <p:nvPicPr>
            <p:cNvPr id="5" name="図 4"/>
            <p:cNvPicPr>
              <a:picLocks noChangeAspect="1"/>
            </p:cNvPicPr>
            <p:nvPr/>
          </p:nvPicPr>
          <p:blipFill>
            <a:blip r:embed="rId4"/>
            <a:stretch>
              <a:fillRect/>
            </a:stretch>
          </p:blipFill>
          <p:spPr>
            <a:xfrm>
              <a:off x="5918586" y="1334979"/>
              <a:ext cx="2643725" cy="2184745"/>
            </a:xfrm>
            <a:prstGeom prst="rect">
              <a:avLst/>
            </a:prstGeom>
            <a:ln w="3175">
              <a:solidFill>
                <a:schemeClr val="tx1"/>
              </a:solidFill>
            </a:ln>
          </p:spPr>
        </p:pic>
        <p:sp>
          <p:nvSpPr>
            <p:cNvPr id="12" name="正方形/長方形 11"/>
            <p:cNvSpPr/>
            <p:nvPr/>
          </p:nvSpPr>
          <p:spPr>
            <a:xfrm>
              <a:off x="6037610" y="1917157"/>
              <a:ext cx="2383362" cy="637762"/>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10127" y="1278313"/>
            <a:ext cx="2801398" cy="1138773"/>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p>
          <a:p>
            <a:r>
              <a:rPr lang="ja-JP" altLang="en-US" b="1" dirty="0">
                <a:latin typeface="Meiryo" charset="-128"/>
                <a:ea typeface="Meiryo" charset="-128"/>
                <a:cs typeface="Meiryo" charset="-128"/>
              </a:rPr>
              <a:t>マイナポータル</a:t>
            </a:r>
            <a:r>
              <a:rPr lang="en-US" altLang="ja-JP" b="1" dirty="0">
                <a:latin typeface="Meiryo" charset="-128"/>
                <a:ea typeface="Meiryo" charset="-128"/>
                <a:cs typeface="Meiryo" charset="-128"/>
              </a:rPr>
              <a:t>AP</a:t>
            </a:r>
            <a:r>
              <a:rPr lang="ja-JP" altLang="en-US" b="1" dirty="0">
                <a:latin typeface="Meiryo" charset="-128"/>
                <a:ea typeface="Meiryo" charset="-128"/>
                <a:cs typeface="Meiryo" charset="-128"/>
              </a:rPr>
              <a:t>を</a:t>
            </a:r>
          </a:p>
          <a:p>
            <a:r>
              <a:rPr lang="ja-JP" altLang="en-US" b="1" dirty="0">
                <a:latin typeface="Meiryo" charset="-128"/>
                <a:ea typeface="Meiryo" charset="-128"/>
                <a:cs typeface="Meiryo" charset="-128"/>
              </a:rPr>
              <a:t>タップ</a:t>
            </a:r>
            <a:endParaRPr lang="en-US" altLang="ja-JP" b="1" dirty="0">
              <a:latin typeface="Meiryo" charset="-128"/>
              <a:ea typeface="Meiryo" charset="-128"/>
              <a:cs typeface="Meiryo" charset="-128"/>
            </a:endParaRPr>
          </a:p>
        </p:txBody>
      </p:sp>
      <p:sp>
        <p:nvSpPr>
          <p:cNvPr id="14" name="テキスト ボックス 13"/>
          <p:cNvSpPr txBox="1"/>
          <p:nvPr/>
        </p:nvSpPr>
        <p:spPr>
          <a:xfrm>
            <a:off x="510126" y="2388977"/>
            <a:ext cx="2867201" cy="1138773"/>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スマホでログインを</a:t>
            </a:r>
          </a:p>
          <a:p>
            <a:r>
              <a:rPr lang="ja-JP" altLang="en-US" b="1" dirty="0">
                <a:latin typeface="Meiryo" charset="-128"/>
                <a:ea typeface="Meiryo" charset="-128"/>
                <a:cs typeface="Meiryo" charset="-128"/>
              </a:rPr>
              <a:t>タップ</a:t>
            </a:r>
            <a:endParaRPr lang="en-US" altLang="ja-JP" b="1" dirty="0">
              <a:latin typeface="Meiryo" charset="-128"/>
              <a:ea typeface="Meiryo" charset="-128"/>
              <a:cs typeface="Meiryo" charset="-128"/>
            </a:endParaRPr>
          </a:p>
        </p:txBody>
      </p:sp>
      <p:grpSp>
        <p:nvGrpSpPr>
          <p:cNvPr id="20" name="グループ化 19"/>
          <p:cNvGrpSpPr/>
          <p:nvPr/>
        </p:nvGrpSpPr>
        <p:grpSpPr>
          <a:xfrm>
            <a:off x="6102117" y="3741011"/>
            <a:ext cx="2401200" cy="1521333"/>
            <a:chOff x="6299660" y="2970858"/>
            <a:chExt cx="2401200" cy="1521333"/>
          </a:xfrm>
        </p:grpSpPr>
        <p:pic>
          <p:nvPicPr>
            <p:cNvPr id="8" name="図 7"/>
            <p:cNvPicPr/>
            <p:nvPr/>
          </p:nvPicPr>
          <p:blipFill rotWithShape="1">
            <a:blip r:embed="rId5"/>
            <a:srcRect l="4239" t="30819" r="3398" b="33153"/>
            <a:stretch/>
          </p:blipFill>
          <p:spPr bwMode="auto">
            <a:xfrm>
              <a:off x="6299660" y="2970858"/>
              <a:ext cx="2401200" cy="1521333"/>
            </a:xfrm>
            <a:prstGeom prst="rect">
              <a:avLst/>
            </a:prstGeom>
            <a:ln>
              <a:noFill/>
            </a:ln>
            <a:extLst>
              <a:ext uri="{53640926-AAD7-44D8-BBD7-CCE9431645EC}">
                <a14:shadowObscured xmlns:a14="http://schemas.microsoft.com/office/drawing/2010/main"/>
              </a:ext>
            </a:extLst>
          </p:spPr>
        </p:pic>
        <p:sp>
          <p:nvSpPr>
            <p:cNvPr id="15" name="正方形/長方形 14"/>
            <p:cNvSpPr>
              <a:spLocks/>
            </p:cNvSpPr>
            <p:nvPr/>
          </p:nvSpPr>
          <p:spPr>
            <a:xfrm>
              <a:off x="6519816" y="3943438"/>
              <a:ext cx="1944000" cy="288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533641" y="3493292"/>
            <a:ext cx="2843688" cy="1415772"/>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利用者証明用電子証明書のパスワード（数字４ケタ）を入力</a:t>
            </a:r>
          </a:p>
        </p:txBody>
      </p:sp>
      <p:pic>
        <p:nvPicPr>
          <p:cNvPr id="9" name="図 8"/>
          <p:cNvPicPr/>
          <p:nvPr/>
        </p:nvPicPr>
        <p:blipFill rotWithShape="1">
          <a:blip r:embed="rId6"/>
          <a:srcRect t="4293" b="27345"/>
          <a:stretch/>
        </p:blipFill>
        <p:spPr bwMode="auto">
          <a:xfrm>
            <a:off x="3329292" y="3036661"/>
            <a:ext cx="2401200" cy="2385727"/>
          </a:xfrm>
          <a:prstGeom prst="rect">
            <a:avLst/>
          </a:prstGeom>
          <a:ln>
            <a:solidFill>
              <a:schemeClr val="tx1"/>
            </a:solidFill>
          </a:ln>
          <a:extLst>
            <a:ext uri="{53640926-AAD7-44D8-BBD7-CCE9431645EC}">
              <a14:shadowObscured xmlns:a14="http://schemas.microsoft.com/office/drawing/2010/main"/>
            </a:ext>
          </a:extLst>
        </p:spPr>
      </p:pic>
      <p:sp>
        <p:nvSpPr>
          <p:cNvPr id="10" name="正方形/長方形 9"/>
          <p:cNvSpPr/>
          <p:nvPr/>
        </p:nvSpPr>
        <p:spPr>
          <a:xfrm>
            <a:off x="3377328" y="4413418"/>
            <a:ext cx="2304000" cy="324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377328" y="4794418"/>
            <a:ext cx="2304000" cy="324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02218" y="4360418"/>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sp>
        <p:nvSpPr>
          <p:cNvPr id="23" name="テキスト ボックス 22"/>
          <p:cNvSpPr txBox="1"/>
          <p:nvPr/>
        </p:nvSpPr>
        <p:spPr>
          <a:xfrm>
            <a:off x="549091" y="4857591"/>
            <a:ext cx="2851753" cy="861774"/>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「次へ」ボタンをタップ</a:t>
            </a:r>
          </a:p>
        </p:txBody>
      </p:sp>
      <p:sp>
        <p:nvSpPr>
          <p:cNvPr id="24" name="正方形/長方形 23"/>
          <p:cNvSpPr/>
          <p:nvPr/>
        </p:nvSpPr>
        <p:spPr>
          <a:xfrm>
            <a:off x="2977678" y="1357586"/>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sp>
        <p:nvSpPr>
          <p:cNvPr id="25" name="正方形/長方形 24"/>
          <p:cNvSpPr/>
          <p:nvPr/>
        </p:nvSpPr>
        <p:spPr>
          <a:xfrm>
            <a:off x="5602849" y="2040838"/>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sp>
        <p:nvSpPr>
          <p:cNvPr id="27" name="テキスト ボックス 26"/>
          <p:cNvSpPr txBox="1"/>
          <p:nvPr/>
        </p:nvSpPr>
        <p:spPr>
          <a:xfrm>
            <a:off x="522698" y="5668955"/>
            <a:ext cx="8207029" cy="861774"/>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「今後確認しない」をタップ</a:t>
            </a:r>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このメッセージは、次回から表示されなくなります</a:t>
            </a:r>
          </a:p>
        </p:txBody>
      </p:sp>
      <p:sp>
        <p:nvSpPr>
          <p:cNvPr id="28" name="正方形/長方形 27"/>
          <p:cNvSpPr/>
          <p:nvPr/>
        </p:nvSpPr>
        <p:spPr>
          <a:xfrm>
            <a:off x="3001525" y="4761110"/>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❹</a:t>
            </a:r>
            <a:endParaRPr lang="en-US" altLang="ja-JP" sz="2400" b="1" dirty="0">
              <a:solidFill>
                <a:srgbClr val="009650"/>
              </a:solidFill>
              <a:latin typeface="Meiryo" charset="-128"/>
              <a:ea typeface="Meiryo" charset="-128"/>
              <a:cs typeface="Meiryo" charset="-128"/>
            </a:endParaRPr>
          </a:p>
        </p:txBody>
      </p:sp>
      <p:sp>
        <p:nvSpPr>
          <p:cNvPr id="30" name="正方形/長方形 29"/>
          <p:cNvSpPr/>
          <p:nvPr/>
        </p:nvSpPr>
        <p:spPr>
          <a:xfrm>
            <a:off x="7056495" y="5207290"/>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❺</a:t>
            </a:r>
            <a:endParaRPr lang="en-US" altLang="ja-JP" sz="24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6104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dirty="0"/>
              <a:t>マイナポータル</a:t>
            </a:r>
            <a:r>
              <a:rPr lang="en-US" altLang="ja-JP" dirty="0"/>
              <a:t>AP</a:t>
            </a:r>
            <a:r>
              <a:rPr lang="ja-JP" altLang="en-US" dirty="0"/>
              <a:t>の利用開始</a:t>
            </a:r>
          </a:p>
        </p:txBody>
      </p:sp>
      <p:sp>
        <p:nvSpPr>
          <p:cNvPr id="3" name="サブタイトル 2"/>
          <p:cNvSpPr>
            <a:spLocks noGrp="1"/>
          </p:cNvSpPr>
          <p:nvPr>
            <p:ph type="subTitle" idx="1"/>
          </p:nvPr>
        </p:nvSpPr>
        <p:spPr>
          <a:xfrm>
            <a:off x="507804" y="1459133"/>
            <a:ext cx="8280000" cy="305659"/>
          </a:xfrm>
        </p:spPr>
        <p:txBody>
          <a:bodyPr>
            <a:noAutofit/>
          </a:bodyPr>
          <a:lstStyle/>
          <a:p>
            <a:r>
              <a:rPr lang="ja-JP" altLang="en-US" sz="2000" dirty="0"/>
              <a:t>マイナンバーカードをスマホの下に密着させます。</a:t>
            </a:r>
          </a:p>
        </p:txBody>
      </p:sp>
      <p:sp>
        <p:nvSpPr>
          <p:cNvPr id="4" name="Title 1"/>
          <p:cNvSpPr txBox="1">
            <a:spLocks/>
          </p:cNvSpPr>
          <p:nvPr/>
        </p:nvSpPr>
        <p:spPr>
          <a:xfrm>
            <a:off x="510127" y="56357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5" name="テキスト ボックス 4"/>
          <p:cNvSpPr txBox="1"/>
          <p:nvPr/>
        </p:nvSpPr>
        <p:spPr>
          <a:xfrm>
            <a:off x="523510" y="1941666"/>
            <a:ext cx="2880000" cy="4062651"/>
          </a:xfrm>
          <a:prstGeom prst="rect">
            <a:avLst/>
          </a:prstGeom>
          <a:noFill/>
        </p:spPr>
        <p:txBody>
          <a:bodyPr wrap="square" rtlCol="0">
            <a:spAutoFit/>
          </a:bodyPr>
          <a:lstStyle/>
          <a:p>
            <a:r>
              <a:rPr lang="ja-JP" altLang="en-US" b="1" dirty="0">
                <a:latin typeface="Meiryo" charset="-128"/>
                <a:ea typeface="Meiryo" charset="-128"/>
                <a:cs typeface="Meiryo" charset="-128"/>
              </a:rPr>
              <a:t>置く位置が機種ごとに違うので確認しましょう。</a:t>
            </a:r>
          </a:p>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「機種ごとのカード</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読み取り位置はこちら」をタップ</a:t>
            </a: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詳しくは「こちら」をタップ</a:t>
            </a:r>
          </a:p>
          <a:p>
            <a:r>
              <a:rPr lang="ja-JP" altLang="en-US" sz="3200" b="1" dirty="0">
                <a:solidFill>
                  <a:srgbClr val="009650"/>
                </a:solidFill>
                <a:latin typeface="Meiryo" charset="-128"/>
                <a:ea typeface="Meiryo" charset="-128"/>
                <a:cs typeface="Meiryo" charset="-128"/>
              </a:rPr>
              <a:t>❸</a:t>
            </a:r>
            <a:r>
              <a:rPr lang="ja-JP" altLang="en-US" b="1" dirty="0">
                <a:latin typeface="Meiryo" charset="-128"/>
                <a:ea typeface="Meiryo" charset="-128"/>
                <a:cs typeface="Meiryo" charset="-128"/>
              </a:rPr>
              <a:t>「機種ごとの</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読み取り位置」で確認</a:t>
            </a:r>
            <a:endParaRPr lang="en-US" altLang="ja-JP" b="1" dirty="0">
              <a:latin typeface="Meiryo" charset="-128"/>
              <a:ea typeface="Meiryo" charset="-128"/>
              <a:cs typeface="Meiryo" charset="-128"/>
            </a:endParaRPr>
          </a:p>
          <a:p>
            <a:endParaRPr lang="ja-JP" altLang="en-US" b="1" dirty="0">
              <a:latin typeface="Meiryo" charset="-128"/>
              <a:ea typeface="Meiryo" charset="-128"/>
              <a:cs typeface="Meiryo" charset="-128"/>
            </a:endParaRPr>
          </a:p>
        </p:txBody>
      </p:sp>
      <p:pic>
        <p:nvPicPr>
          <p:cNvPr id="13" name="図 12"/>
          <p:cNvPicPr>
            <a:picLocks noChangeAspect="1"/>
          </p:cNvPicPr>
          <p:nvPr/>
        </p:nvPicPr>
        <p:blipFill>
          <a:blip r:embed="rId3"/>
          <a:stretch>
            <a:fillRect/>
          </a:stretch>
        </p:blipFill>
        <p:spPr>
          <a:xfrm>
            <a:off x="7362556" y="2007489"/>
            <a:ext cx="1355662" cy="2142700"/>
          </a:xfrm>
          <a:prstGeom prst="rect">
            <a:avLst/>
          </a:prstGeom>
          <a:ln>
            <a:solidFill>
              <a:schemeClr val="tx1"/>
            </a:solidFill>
          </a:ln>
        </p:spPr>
      </p:pic>
      <p:pic>
        <p:nvPicPr>
          <p:cNvPr id="14" name="図 13"/>
          <p:cNvPicPr>
            <a:picLocks noChangeAspect="1"/>
          </p:cNvPicPr>
          <p:nvPr/>
        </p:nvPicPr>
        <p:blipFill>
          <a:blip r:embed="rId4"/>
          <a:stretch>
            <a:fillRect/>
          </a:stretch>
        </p:blipFill>
        <p:spPr>
          <a:xfrm>
            <a:off x="5470289" y="2007489"/>
            <a:ext cx="1490388" cy="2504155"/>
          </a:xfrm>
          <a:prstGeom prst="rect">
            <a:avLst/>
          </a:prstGeom>
          <a:ln>
            <a:solidFill>
              <a:schemeClr val="tx1"/>
            </a:solidFill>
          </a:ln>
        </p:spPr>
      </p:pic>
      <p:pic>
        <p:nvPicPr>
          <p:cNvPr id="18" name="図 17"/>
          <p:cNvPicPr>
            <a:picLocks noChangeAspect="1"/>
          </p:cNvPicPr>
          <p:nvPr/>
        </p:nvPicPr>
        <p:blipFill rotWithShape="1">
          <a:blip r:embed="rId5"/>
          <a:srcRect t="3819" b="20961"/>
          <a:stretch/>
        </p:blipFill>
        <p:spPr>
          <a:xfrm>
            <a:off x="3318218" y="2007489"/>
            <a:ext cx="1491229" cy="2033031"/>
          </a:xfrm>
          <a:prstGeom prst="rect">
            <a:avLst/>
          </a:prstGeom>
          <a:ln>
            <a:solidFill>
              <a:schemeClr val="tx1"/>
            </a:solidFill>
          </a:ln>
        </p:spPr>
      </p:pic>
      <p:pic>
        <p:nvPicPr>
          <p:cNvPr id="20" name="図 19"/>
          <p:cNvPicPr>
            <a:picLocks noChangeAspect="1"/>
          </p:cNvPicPr>
          <p:nvPr/>
        </p:nvPicPr>
        <p:blipFill rotWithShape="1">
          <a:blip r:embed="rId6"/>
          <a:srcRect t="9122"/>
          <a:stretch/>
        </p:blipFill>
        <p:spPr>
          <a:xfrm>
            <a:off x="3323082" y="4115421"/>
            <a:ext cx="1491228" cy="1684591"/>
          </a:xfrm>
          <a:prstGeom prst="rect">
            <a:avLst/>
          </a:prstGeom>
          <a:ln>
            <a:solidFill>
              <a:schemeClr val="tx1"/>
            </a:solidFill>
          </a:ln>
        </p:spPr>
      </p:pic>
      <p:sp>
        <p:nvSpPr>
          <p:cNvPr id="21" name="正方形/長方形 20"/>
          <p:cNvSpPr/>
          <p:nvPr/>
        </p:nvSpPr>
        <p:spPr>
          <a:xfrm>
            <a:off x="3381334" y="3789216"/>
            <a:ext cx="1368000" cy="216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図形グループ 21"/>
          <p:cNvGrpSpPr>
            <a:grpSpLocks noChangeAspect="1"/>
          </p:cNvGrpSpPr>
          <p:nvPr/>
        </p:nvGrpSpPr>
        <p:grpSpPr>
          <a:xfrm>
            <a:off x="4861146" y="3655736"/>
            <a:ext cx="504000" cy="484281"/>
            <a:chOff x="2743754" y="4622188"/>
            <a:chExt cx="720000" cy="691832"/>
          </a:xfrm>
        </p:grpSpPr>
        <p:cxnSp>
          <p:nvCxnSpPr>
            <p:cNvPr id="23" name="直線コネクタ 22"/>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p:cNvSpPr/>
          <p:nvPr/>
        </p:nvSpPr>
        <p:spPr>
          <a:xfrm>
            <a:off x="6249502" y="4005624"/>
            <a:ext cx="288000" cy="180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374214" y="2992621"/>
            <a:ext cx="1332000" cy="1178182"/>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277436" y="4198012"/>
            <a:ext cx="511601" cy="461665"/>
          </a:xfrm>
          <a:prstGeom prst="rect">
            <a:avLst/>
          </a:prstGeom>
        </p:spPr>
        <p:txBody>
          <a:bodyPr wrap="squar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sp>
        <p:nvSpPr>
          <p:cNvPr id="29" name="正方形/長方形 28"/>
          <p:cNvSpPr/>
          <p:nvPr/>
        </p:nvSpPr>
        <p:spPr>
          <a:xfrm>
            <a:off x="6806122" y="3885368"/>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sp>
        <p:nvSpPr>
          <p:cNvPr id="34" name="正方形/長方形 33"/>
          <p:cNvSpPr/>
          <p:nvPr/>
        </p:nvSpPr>
        <p:spPr>
          <a:xfrm>
            <a:off x="2974786" y="3684200"/>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sp>
        <p:nvSpPr>
          <p:cNvPr id="7" name="テキスト ボックス 6"/>
          <p:cNvSpPr txBox="1"/>
          <p:nvPr/>
        </p:nvSpPr>
        <p:spPr>
          <a:xfrm>
            <a:off x="4799264" y="5173189"/>
            <a:ext cx="1612553" cy="954107"/>
          </a:xfrm>
          <a:prstGeom prst="rect">
            <a:avLst/>
          </a:prstGeom>
          <a:noFill/>
        </p:spPr>
        <p:txBody>
          <a:bodyPr wrap="square" rtlCol="0">
            <a:spAutoFit/>
          </a:bodyPr>
          <a:lstStyle/>
          <a:p>
            <a:r>
              <a:rPr lang="ja-JP" altLang="en-US" sz="1400" dirty="0">
                <a:latin typeface="Meiryo" charset="-128"/>
                <a:ea typeface="Meiryo" charset="-128"/>
                <a:cs typeface="Meiryo" charset="-128"/>
              </a:rPr>
              <a:t>認証されると</a:t>
            </a:r>
            <a:endParaRPr lang="en-US" altLang="ja-JP" sz="1400" dirty="0">
              <a:latin typeface="Meiryo" charset="-128"/>
              <a:ea typeface="Meiryo" charset="-128"/>
              <a:cs typeface="Meiryo" charset="-128"/>
            </a:endParaRPr>
          </a:p>
          <a:p>
            <a:r>
              <a:rPr lang="ja-JP" altLang="en-US" sz="1400" dirty="0">
                <a:latin typeface="Meiryo" charset="-128"/>
                <a:ea typeface="Meiryo" charset="-128"/>
                <a:cs typeface="Meiryo" charset="-128"/>
              </a:rPr>
              <a:t>「成功しました」</a:t>
            </a:r>
            <a:endParaRPr lang="en-US" altLang="ja-JP" sz="1400" dirty="0">
              <a:latin typeface="Meiryo" charset="-128"/>
              <a:ea typeface="Meiryo" charset="-128"/>
              <a:cs typeface="Meiryo" charset="-128"/>
            </a:endParaRPr>
          </a:p>
          <a:p>
            <a:r>
              <a:rPr lang="ja-JP" altLang="en-US" sz="1400" dirty="0">
                <a:latin typeface="Meiryo" charset="-128"/>
                <a:ea typeface="Meiryo" charset="-128"/>
                <a:cs typeface="Meiryo" charset="-128"/>
              </a:rPr>
              <a:t>が表示されます</a:t>
            </a:r>
          </a:p>
          <a:p>
            <a:endParaRPr kumimoji="1" lang="ja-JP" altLang="en-US" sz="1400" dirty="0">
              <a:latin typeface="Meiryo" charset="-128"/>
              <a:ea typeface="Meiryo" charset="-128"/>
              <a:cs typeface="Meiryo" charset="-128"/>
            </a:endParaRPr>
          </a:p>
        </p:txBody>
      </p:sp>
      <p:sp>
        <p:nvSpPr>
          <p:cNvPr id="30" name="テキスト ボックス 29">
            <a:extLst>
              <a:ext uri="{FF2B5EF4-FFF2-40B4-BE49-F238E27FC236}">
                <a16:creationId xmlns:a16="http://schemas.microsoft.com/office/drawing/2014/main" id="{DB4D955A-1EA0-4C3F-9DB7-E652EEE9A7A7}"/>
              </a:ext>
            </a:extLst>
          </p:cNvPr>
          <p:cNvSpPr txBox="1"/>
          <p:nvPr/>
        </p:nvSpPr>
        <p:spPr>
          <a:xfrm>
            <a:off x="6888570" y="5623427"/>
            <a:ext cx="2079148" cy="646331"/>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rPr>
              <a:t>マイナンバーカードの</a:t>
            </a: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読み取り方法サイトの</a:t>
            </a:r>
            <a:endParaRPr kumimoji="1" lang="en-US" altLang="ja-JP" sz="1200" dirty="0">
              <a:latin typeface="メイリオ" panose="020B0604030504040204" pitchFamily="50" charset="-128"/>
              <a:ea typeface="メイリオ" panose="020B0604030504040204" pitchFamily="50" charset="-128"/>
            </a:endParaRPr>
          </a:p>
          <a:p>
            <a:pPr algn="ctr"/>
            <a:r>
              <a:rPr kumimoji="1" lang="en-US" altLang="ja-JP" sz="1200" dirty="0">
                <a:latin typeface="メイリオ" panose="020B0604030504040204" pitchFamily="50" charset="-128"/>
                <a:ea typeface="メイリオ" panose="020B0604030504040204" pitchFamily="50" charset="-128"/>
              </a:rPr>
              <a:t>QR</a:t>
            </a:r>
            <a:r>
              <a:rPr kumimoji="1" lang="ja-JP" altLang="en-US" sz="1200" dirty="0">
                <a:latin typeface="メイリオ" panose="020B0604030504040204" pitchFamily="50" charset="-128"/>
                <a:ea typeface="メイリオ" panose="020B0604030504040204" pitchFamily="50" charset="-128"/>
              </a:rPr>
              <a:t>コード</a:t>
            </a:r>
          </a:p>
        </p:txBody>
      </p:sp>
      <p:pic>
        <p:nvPicPr>
          <p:cNvPr id="31" name="図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0688" y="4651915"/>
            <a:ext cx="992126" cy="992126"/>
          </a:xfrm>
          <a:prstGeom prst="rect">
            <a:avLst/>
          </a:prstGeom>
        </p:spPr>
      </p:pic>
      <p:sp>
        <p:nvSpPr>
          <p:cNvPr id="32" name="テキスト ボックス 31">
            <a:extLst>
              <a:ext uri="{FF2B5EF4-FFF2-40B4-BE49-F238E27FC236}">
                <a16:creationId xmlns:a16="http://schemas.microsoft.com/office/drawing/2014/main" id="{2EDF4D39-7277-40AD-A8EA-81D2D5F1C9A2}"/>
              </a:ext>
            </a:extLst>
          </p:cNvPr>
          <p:cNvSpPr txBox="1"/>
          <p:nvPr/>
        </p:nvSpPr>
        <p:spPr>
          <a:xfrm>
            <a:off x="6319749" y="929559"/>
            <a:ext cx="2476471"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a:t>
            </a:r>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117811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dirty="0"/>
              <a:t>マイナポータル</a:t>
            </a:r>
            <a:r>
              <a:rPr lang="en-US" altLang="ja-JP" dirty="0"/>
              <a:t>AP</a:t>
            </a:r>
            <a:r>
              <a:rPr lang="ja-JP" altLang="en-US" dirty="0"/>
              <a:t>の利用開始</a:t>
            </a:r>
          </a:p>
        </p:txBody>
      </p:sp>
      <p:sp>
        <p:nvSpPr>
          <p:cNvPr id="3" name="サブタイトル 2"/>
          <p:cNvSpPr>
            <a:spLocks noGrp="1"/>
          </p:cNvSpPr>
          <p:nvPr>
            <p:ph type="subTitle" idx="1"/>
          </p:nvPr>
        </p:nvSpPr>
        <p:spPr>
          <a:xfrm>
            <a:off x="507804" y="1391399"/>
            <a:ext cx="8280000" cy="305659"/>
          </a:xfrm>
        </p:spPr>
        <p:txBody>
          <a:bodyPr>
            <a:noAutofit/>
          </a:bodyPr>
          <a:lstStyle/>
          <a:p>
            <a:r>
              <a:rPr lang="ja-JP" altLang="en-US" sz="2000" dirty="0"/>
              <a:t>マイナンバーカードをスマホの下に密着させます。</a:t>
            </a:r>
          </a:p>
        </p:txBody>
      </p:sp>
      <p:sp>
        <p:nvSpPr>
          <p:cNvPr id="4" name="Title 1"/>
          <p:cNvSpPr txBox="1">
            <a:spLocks/>
          </p:cNvSpPr>
          <p:nvPr/>
        </p:nvSpPr>
        <p:spPr>
          <a:xfrm>
            <a:off x="510127" y="56357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pic>
        <p:nvPicPr>
          <p:cNvPr id="32" name="図 31">
            <a:extLst>
              <a:ext uri="{FF2B5EF4-FFF2-40B4-BE49-F238E27FC236}">
                <a16:creationId xmlns:a16="http://schemas.microsoft.com/office/drawing/2014/main" id="{31DBF911-2604-4F00-A846-59FDCF05A1BB}"/>
              </a:ext>
            </a:extLst>
          </p:cNvPr>
          <p:cNvPicPr>
            <a:picLocks noChangeAspect="1"/>
          </p:cNvPicPr>
          <p:nvPr/>
        </p:nvPicPr>
        <p:blipFill>
          <a:blip r:embed="rId3"/>
          <a:stretch>
            <a:fillRect/>
          </a:stretch>
        </p:blipFill>
        <p:spPr>
          <a:xfrm>
            <a:off x="7412752" y="2022053"/>
            <a:ext cx="955815" cy="1510719"/>
          </a:xfrm>
          <a:prstGeom prst="rect">
            <a:avLst/>
          </a:prstGeom>
          <a:ln>
            <a:solidFill>
              <a:schemeClr val="tx1"/>
            </a:solidFill>
          </a:ln>
        </p:spPr>
      </p:pic>
      <p:pic>
        <p:nvPicPr>
          <p:cNvPr id="33" name="図 32">
            <a:extLst>
              <a:ext uri="{FF2B5EF4-FFF2-40B4-BE49-F238E27FC236}">
                <a16:creationId xmlns:a16="http://schemas.microsoft.com/office/drawing/2014/main" id="{3AE7EE3B-38EE-4136-B097-28C546AD50F3}"/>
              </a:ext>
            </a:extLst>
          </p:cNvPr>
          <p:cNvPicPr>
            <a:picLocks noChangeAspect="1"/>
          </p:cNvPicPr>
          <p:nvPr/>
        </p:nvPicPr>
        <p:blipFill>
          <a:blip r:embed="rId4"/>
          <a:stretch>
            <a:fillRect/>
          </a:stretch>
        </p:blipFill>
        <p:spPr>
          <a:xfrm>
            <a:off x="6178703" y="1876717"/>
            <a:ext cx="1026461" cy="1724663"/>
          </a:xfrm>
          <a:prstGeom prst="rect">
            <a:avLst/>
          </a:prstGeom>
          <a:ln>
            <a:solidFill>
              <a:schemeClr val="tx1"/>
            </a:solidFill>
          </a:ln>
        </p:spPr>
      </p:pic>
      <p:sp>
        <p:nvSpPr>
          <p:cNvPr id="35" name="正方形/長方形 34">
            <a:extLst>
              <a:ext uri="{FF2B5EF4-FFF2-40B4-BE49-F238E27FC236}">
                <a16:creationId xmlns:a16="http://schemas.microsoft.com/office/drawing/2014/main" id="{7C3D0E1A-615C-4D04-99B7-DF92EB534ACC}"/>
              </a:ext>
            </a:extLst>
          </p:cNvPr>
          <p:cNvSpPr/>
          <p:nvPr/>
        </p:nvSpPr>
        <p:spPr>
          <a:xfrm>
            <a:off x="3923492" y="3747652"/>
            <a:ext cx="1368000" cy="216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F:\OneDrive\画像\カメラ ロール\2020\11\20201120_023239000_iOS.png">
            <a:extLst>
              <a:ext uri="{FF2B5EF4-FFF2-40B4-BE49-F238E27FC236}">
                <a16:creationId xmlns:a16="http://schemas.microsoft.com/office/drawing/2014/main" id="{2EC2700E-6F59-496C-9464-A1A82620BC4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739860" y="1792283"/>
            <a:ext cx="2082613" cy="2817623"/>
          </a:xfrm>
          <a:prstGeom prst="rect">
            <a:avLst/>
          </a:prstGeom>
          <a:noFill/>
          <a:ln>
            <a:solidFill>
              <a:schemeClr val="tx1"/>
            </a:solidFill>
          </a:ln>
          <a:extLst>
            <a:ext uri="{53640926-AAD7-44D8-BBD7-CCE9431645EC}">
              <a14:shadowObscured xmlns:a14="http://schemas.microsoft.com/office/drawing/2010/main"/>
            </a:ext>
          </a:extLst>
        </p:spPr>
      </p:pic>
      <p:sp>
        <p:nvSpPr>
          <p:cNvPr id="37" name="角丸四角形 24">
            <a:extLst>
              <a:ext uri="{FF2B5EF4-FFF2-40B4-BE49-F238E27FC236}">
                <a16:creationId xmlns:a16="http://schemas.microsoft.com/office/drawing/2014/main" id="{1F7D81FC-5EF9-40D4-95AC-C546C7FF91AF}"/>
              </a:ext>
            </a:extLst>
          </p:cNvPr>
          <p:cNvSpPr/>
          <p:nvPr/>
        </p:nvSpPr>
        <p:spPr>
          <a:xfrm>
            <a:off x="3814896" y="3969035"/>
            <a:ext cx="1928760" cy="355236"/>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a:ea typeface="BIZ UDPゴシック"/>
              <a:cs typeface="+mn-cs"/>
            </a:endParaRPr>
          </a:p>
        </p:txBody>
      </p:sp>
      <p:pic>
        <p:nvPicPr>
          <p:cNvPr id="38" name="図 37">
            <a:extLst>
              <a:ext uri="{FF2B5EF4-FFF2-40B4-BE49-F238E27FC236}">
                <a16:creationId xmlns:a16="http://schemas.microsoft.com/office/drawing/2014/main" id="{5B57CBF5-778A-424C-9B68-4B360AD39CC8}"/>
              </a:ext>
            </a:extLst>
          </p:cNvPr>
          <p:cNvPicPr>
            <a:picLocks noChangeAspect="1"/>
          </p:cNvPicPr>
          <p:nvPr/>
        </p:nvPicPr>
        <p:blipFill rotWithShape="1">
          <a:blip r:embed="rId6">
            <a:extLst>
              <a:ext uri="{28A0092B-C50C-407E-A947-70E740481C1C}">
                <a14:useLocalDpi xmlns:a14="http://schemas.microsoft.com/office/drawing/2010/main" val="0"/>
              </a:ext>
            </a:extLst>
          </a:blip>
          <a:srcRect b="-2298"/>
          <a:stretch/>
        </p:blipFill>
        <p:spPr>
          <a:xfrm>
            <a:off x="3786361" y="4794030"/>
            <a:ext cx="1442154" cy="1449169"/>
          </a:xfrm>
          <a:prstGeom prst="rect">
            <a:avLst/>
          </a:prstGeom>
        </p:spPr>
      </p:pic>
      <p:pic>
        <p:nvPicPr>
          <p:cNvPr id="39" name="図 38">
            <a:extLst>
              <a:ext uri="{FF2B5EF4-FFF2-40B4-BE49-F238E27FC236}">
                <a16:creationId xmlns:a16="http://schemas.microsoft.com/office/drawing/2014/main" id="{BD7CC173-A405-4561-9ECA-316C7D633662}"/>
              </a:ext>
            </a:extLst>
          </p:cNvPr>
          <p:cNvPicPr>
            <a:picLocks noChangeAspect="1"/>
          </p:cNvPicPr>
          <p:nvPr/>
        </p:nvPicPr>
        <p:blipFill>
          <a:blip r:embed="rId7"/>
          <a:stretch>
            <a:fillRect/>
          </a:stretch>
        </p:blipFill>
        <p:spPr>
          <a:xfrm>
            <a:off x="5458617" y="4797787"/>
            <a:ext cx="1395219" cy="1487464"/>
          </a:xfrm>
          <a:prstGeom prst="rect">
            <a:avLst/>
          </a:prstGeom>
        </p:spPr>
      </p:pic>
      <p:pic>
        <p:nvPicPr>
          <p:cNvPr id="40" name="図 39">
            <a:extLst>
              <a:ext uri="{FF2B5EF4-FFF2-40B4-BE49-F238E27FC236}">
                <a16:creationId xmlns:a16="http://schemas.microsoft.com/office/drawing/2014/main" id="{25ED1A42-1757-4C0A-A73B-178CF812900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279576" y="3916594"/>
            <a:ext cx="1357265" cy="2287842"/>
          </a:xfrm>
          <a:prstGeom prst="rect">
            <a:avLst/>
          </a:prstGeom>
        </p:spPr>
      </p:pic>
      <p:pic>
        <p:nvPicPr>
          <p:cNvPr id="41" name="図 40">
            <a:extLst>
              <a:ext uri="{FF2B5EF4-FFF2-40B4-BE49-F238E27FC236}">
                <a16:creationId xmlns:a16="http://schemas.microsoft.com/office/drawing/2014/main" id="{811F7029-E4E7-4642-AD8B-3E1F90F40EC8}"/>
              </a:ext>
            </a:extLst>
          </p:cNvPr>
          <p:cNvPicPr>
            <a:picLocks noChangeAspect="1"/>
          </p:cNvPicPr>
          <p:nvPr/>
        </p:nvPicPr>
        <p:blipFill>
          <a:blip r:embed="rId9"/>
          <a:stretch>
            <a:fillRect/>
          </a:stretch>
        </p:blipFill>
        <p:spPr>
          <a:xfrm>
            <a:off x="3351021" y="3925665"/>
            <a:ext cx="626643" cy="597773"/>
          </a:xfrm>
          <a:prstGeom prst="rect">
            <a:avLst/>
          </a:prstGeom>
        </p:spPr>
      </p:pic>
      <p:sp>
        <p:nvSpPr>
          <p:cNvPr id="42" name="正方形/長方形 41">
            <a:extLst>
              <a:ext uri="{FF2B5EF4-FFF2-40B4-BE49-F238E27FC236}">
                <a16:creationId xmlns:a16="http://schemas.microsoft.com/office/drawing/2014/main" id="{1A7F0687-9EF5-474E-9359-0ED119F0F5C0}"/>
              </a:ext>
            </a:extLst>
          </p:cNvPr>
          <p:cNvSpPr/>
          <p:nvPr/>
        </p:nvSpPr>
        <p:spPr>
          <a:xfrm>
            <a:off x="3736454" y="5015695"/>
            <a:ext cx="404604" cy="461665"/>
          </a:xfrm>
          <a:prstGeom prst="rect">
            <a:avLst/>
          </a:prstGeom>
        </p:spPr>
        <p:txBody>
          <a:bodyPr wrap="square">
            <a:spAutoFit/>
          </a:bodyPr>
          <a:lstStyle/>
          <a:p>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sp>
        <p:nvSpPr>
          <p:cNvPr id="43" name="正方形/長方形 42">
            <a:extLst>
              <a:ext uri="{FF2B5EF4-FFF2-40B4-BE49-F238E27FC236}">
                <a16:creationId xmlns:a16="http://schemas.microsoft.com/office/drawing/2014/main" id="{54E1CC8E-EFBD-4F41-9D3C-89CDC6C6851F}"/>
              </a:ext>
            </a:extLst>
          </p:cNvPr>
          <p:cNvSpPr/>
          <p:nvPr/>
        </p:nvSpPr>
        <p:spPr>
          <a:xfrm>
            <a:off x="4055919" y="3747652"/>
            <a:ext cx="1531195" cy="17647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5EDCDE1E-9F07-4790-865B-B3838EF78C08}"/>
              </a:ext>
            </a:extLst>
          </p:cNvPr>
          <p:cNvSpPr/>
          <p:nvPr/>
        </p:nvSpPr>
        <p:spPr>
          <a:xfrm>
            <a:off x="5480828" y="5022631"/>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sp>
        <p:nvSpPr>
          <p:cNvPr id="45" name="正方形/長方形 44">
            <a:extLst>
              <a:ext uri="{FF2B5EF4-FFF2-40B4-BE49-F238E27FC236}">
                <a16:creationId xmlns:a16="http://schemas.microsoft.com/office/drawing/2014/main" id="{0F19491B-7333-4FE3-A0DD-DF6DF3BD9288}"/>
              </a:ext>
            </a:extLst>
          </p:cNvPr>
          <p:cNvSpPr/>
          <p:nvPr/>
        </p:nvSpPr>
        <p:spPr>
          <a:xfrm>
            <a:off x="7266462" y="3973944"/>
            <a:ext cx="480918" cy="1366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56">
            <a:extLst>
              <a:ext uri="{FF2B5EF4-FFF2-40B4-BE49-F238E27FC236}">
                <a16:creationId xmlns:a16="http://schemas.microsoft.com/office/drawing/2014/main" id="{B289823B-0812-4C10-97E6-46629ACE6F0D}"/>
              </a:ext>
            </a:extLst>
          </p:cNvPr>
          <p:cNvSpPr>
            <a:spLocks noChangeAspect="1"/>
          </p:cNvSpPr>
          <p:nvPr/>
        </p:nvSpPr>
        <p:spPr>
          <a:xfrm>
            <a:off x="7019883" y="4110578"/>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FE4A5E9B-1F72-4E76-BF92-77F8E960985C}"/>
              </a:ext>
            </a:extLst>
          </p:cNvPr>
          <p:cNvSpPr/>
          <p:nvPr/>
        </p:nvSpPr>
        <p:spPr>
          <a:xfrm>
            <a:off x="6846316" y="3862606"/>
            <a:ext cx="492443" cy="461665"/>
          </a:xfrm>
          <a:prstGeom prst="rect">
            <a:avLst/>
          </a:prstGeom>
        </p:spPr>
        <p:txBody>
          <a:bodyPr wrap="none">
            <a:spAutoFit/>
          </a:bodyPr>
          <a:lstStyle/>
          <a:p>
            <a:pPr algn="ctr"/>
            <a:r>
              <a:rPr lang="ja-JP" altLang="en-US" sz="2400" b="1" dirty="0">
                <a:solidFill>
                  <a:srgbClr val="009650"/>
                </a:solidFill>
                <a:latin typeface="Meiryo" charset="-128"/>
                <a:ea typeface="Meiryo" charset="-128"/>
                <a:cs typeface="Meiryo" charset="-128"/>
              </a:rPr>
              <a:t>❹</a:t>
            </a:r>
            <a:endParaRPr lang="en-US" altLang="ja-JP" sz="2400" b="1" dirty="0">
              <a:solidFill>
                <a:srgbClr val="009650"/>
              </a:solidFill>
              <a:latin typeface="Meiryo" charset="-128"/>
              <a:ea typeface="Meiryo" charset="-128"/>
              <a:cs typeface="Meiryo" charset="-128"/>
            </a:endParaRPr>
          </a:p>
        </p:txBody>
      </p:sp>
      <p:sp>
        <p:nvSpPr>
          <p:cNvPr id="48" name="四角形: 角を丸くする 47">
            <a:extLst>
              <a:ext uri="{FF2B5EF4-FFF2-40B4-BE49-F238E27FC236}">
                <a16:creationId xmlns:a16="http://schemas.microsoft.com/office/drawing/2014/main" id="{448792D4-2FB1-4EBC-8C49-802C60035AF7}"/>
              </a:ext>
            </a:extLst>
          </p:cNvPr>
          <p:cNvSpPr/>
          <p:nvPr/>
        </p:nvSpPr>
        <p:spPr>
          <a:xfrm>
            <a:off x="6089073" y="1827778"/>
            <a:ext cx="2421082" cy="1907508"/>
          </a:xfrm>
          <a:prstGeom prst="roundRect">
            <a:avLst>
              <a:gd name="adj" fmla="val 6382"/>
            </a:avLst>
          </a:prstGeom>
          <a:noFill/>
          <a:ln w="19050">
            <a:solidFill>
              <a:srgbClr val="0078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フリーフォーム: 図形 48">
            <a:extLst>
              <a:ext uri="{FF2B5EF4-FFF2-40B4-BE49-F238E27FC236}">
                <a16:creationId xmlns:a16="http://schemas.microsoft.com/office/drawing/2014/main" id="{06B3A6BC-CA29-4F77-B041-DA4D2D06B1A4}"/>
              </a:ext>
            </a:extLst>
          </p:cNvPr>
          <p:cNvSpPr/>
          <p:nvPr/>
        </p:nvSpPr>
        <p:spPr>
          <a:xfrm>
            <a:off x="5590309" y="3179618"/>
            <a:ext cx="477982" cy="654627"/>
          </a:xfrm>
          <a:custGeom>
            <a:avLst/>
            <a:gdLst>
              <a:gd name="connsiteX0" fmla="*/ 0 w 477982"/>
              <a:gd name="connsiteY0" fmla="*/ 654627 h 654627"/>
              <a:gd name="connsiteX1" fmla="*/ 477982 w 477982"/>
              <a:gd name="connsiteY1" fmla="*/ 0 h 654627"/>
            </a:gdLst>
            <a:ahLst/>
            <a:cxnLst>
              <a:cxn ang="0">
                <a:pos x="connsiteX0" y="connsiteY0"/>
              </a:cxn>
              <a:cxn ang="0">
                <a:pos x="connsiteX1" y="connsiteY1"/>
              </a:cxn>
            </a:cxnLst>
            <a:rect l="l" t="t" r="r" b="b"/>
            <a:pathLst>
              <a:path w="477982" h="654627">
                <a:moveTo>
                  <a:pt x="0" y="654627"/>
                </a:moveTo>
                <a:lnTo>
                  <a:pt x="477982" y="0"/>
                </a:lnTo>
              </a:path>
            </a:pathLst>
          </a:custGeom>
          <a:noFill/>
          <a:ln w="31750">
            <a:solidFill>
              <a:srgbClr val="FF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C7592314-4FE3-4413-8BC5-EE8E39C913E0}"/>
              </a:ext>
            </a:extLst>
          </p:cNvPr>
          <p:cNvSpPr txBox="1"/>
          <p:nvPr/>
        </p:nvSpPr>
        <p:spPr>
          <a:xfrm>
            <a:off x="388426" y="1729293"/>
            <a:ext cx="4540991" cy="4832092"/>
          </a:xfrm>
          <a:prstGeom prst="rect">
            <a:avLst/>
          </a:prstGeom>
          <a:noFill/>
        </p:spPr>
        <p:txBody>
          <a:bodyPr wrap="square" rtlCol="0">
            <a:spAutoFit/>
          </a:bodyPr>
          <a:lstStyle/>
          <a:p>
            <a:pPr indent="88900"/>
            <a:r>
              <a:rPr lang="ja-JP" altLang="en-US" b="1" dirty="0">
                <a:latin typeface="Meiryo" charset="-128"/>
                <a:ea typeface="Meiryo" charset="-128"/>
                <a:cs typeface="Meiryo" charset="-128"/>
              </a:rPr>
              <a:t>置く位置が機種ごとに違う</a:t>
            </a:r>
            <a:endParaRPr lang="en-US" altLang="ja-JP" b="1" dirty="0">
              <a:latin typeface="Meiryo" charset="-128"/>
              <a:ea typeface="Meiryo" charset="-128"/>
              <a:cs typeface="Meiryo" charset="-128"/>
            </a:endParaRPr>
          </a:p>
          <a:p>
            <a:pPr indent="88900"/>
            <a:r>
              <a:rPr lang="ja-JP" altLang="en-US" b="1" dirty="0">
                <a:latin typeface="Meiryo" charset="-128"/>
                <a:ea typeface="Meiryo" charset="-128"/>
                <a:cs typeface="Meiryo" charset="-128"/>
              </a:rPr>
              <a:t>ので確認しましょう。</a:t>
            </a:r>
          </a:p>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「読み取り開始」をタップ</a:t>
            </a:r>
            <a:endParaRPr lang="en-US" altLang="ja-JP" sz="2000" b="1"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スキャンの準備ができ</a:t>
            </a:r>
            <a:endParaRPr lang="en-US" altLang="ja-JP" sz="2000" b="1" dirty="0">
              <a:latin typeface="Meiryo" charset="-128"/>
              <a:ea typeface="Meiryo" charset="-128"/>
              <a:cs typeface="Meiryo" charset="-128"/>
            </a:endParaRPr>
          </a:p>
          <a:p>
            <a:pPr indent="88900"/>
            <a:r>
              <a:rPr lang="ja-JP" altLang="en-US" sz="2000" b="1" dirty="0">
                <a:latin typeface="Meiryo" charset="-128"/>
                <a:ea typeface="Meiryo" charset="-128"/>
                <a:cs typeface="Meiryo" charset="-128"/>
              </a:rPr>
              <a:t>ました」のメッセージ</a:t>
            </a: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「読み取りが完了しま</a:t>
            </a:r>
            <a:endParaRPr lang="en-US" altLang="ja-JP" sz="2000" b="1" dirty="0">
              <a:latin typeface="Meiryo" charset="-128"/>
              <a:ea typeface="Meiryo" charset="-128"/>
              <a:cs typeface="Meiryo" charset="-128"/>
            </a:endParaRPr>
          </a:p>
          <a:p>
            <a:pPr indent="88900"/>
            <a:r>
              <a:rPr lang="ja-JP" altLang="en-US" sz="2000" b="1" dirty="0">
                <a:latin typeface="Meiryo" charset="-128"/>
                <a:ea typeface="Meiryo" charset="-128"/>
                <a:cs typeface="Meiryo" charset="-128"/>
              </a:rPr>
              <a:t>した」のメッセージが</a:t>
            </a:r>
            <a:endParaRPr lang="en-US" altLang="ja-JP" sz="2000" b="1" dirty="0">
              <a:latin typeface="Meiryo" charset="-128"/>
              <a:ea typeface="Meiryo" charset="-128"/>
              <a:cs typeface="Meiryo" charset="-128"/>
            </a:endParaRPr>
          </a:p>
          <a:p>
            <a:pPr indent="88900"/>
            <a:r>
              <a:rPr lang="ja-JP" altLang="en-US" sz="2000" b="1" dirty="0">
                <a:latin typeface="Meiryo" charset="-128"/>
                <a:ea typeface="Meiryo" charset="-128"/>
                <a:cs typeface="Meiryo" charset="-128"/>
              </a:rPr>
              <a:t>表示されます</a:t>
            </a:r>
            <a:endParaRPr lang="en-US" altLang="ja-JP" sz="2000" b="1" dirty="0">
              <a:latin typeface="Meiryo" charset="-128"/>
              <a:ea typeface="Meiryo" charset="-128"/>
              <a:cs typeface="Meiryo" charset="-128"/>
            </a:endParaRPr>
          </a:p>
          <a:p>
            <a:pPr indent="88900"/>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pPr indent="88900"/>
            <a:r>
              <a:rPr lang="ja-JP" altLang="en-US" sz="2000" b="1" dirty="0">
                <a:latin typeface="Meiryo" charset="-128"/>
                <a:ea typeface="Meiryo" charset="-128"/>
                <a:cs typeface="Meiryo" charset="-128"/>
              </a:rPr>
              <a:t>左上の「</a:t>
            </a:r>
            <a:r>
              <a:rPr lang="en-US" altLang="ja-JP" sz="2000" b="1" dirty="0">
                <a:latin typeface="Meiryo" charset="-128"/>
                <a:ea typeface="Meiryo" charset="-128"/>
                <a:cs typeface="Meiryo" charset="-128"/>
              </a:rPr>
              <a:t>Safari</a:t>
            </a:r>
            <a:r>
              <a:rPr lang="ja-JP" altLang="en-US" sz="2000" b="1" dirty="0">
                <a:latin typeface="Meiryo" charset="-128"/>
                <a:ea typeface="Meiryo" charset="-128"/>
                <a:cs typeface="Meiryo" charset="-128"/>
              </a:rPr>
              <a:t>」をタップ</a:t>
            </a:r>
            <a:endParaRPr lang="ja-JP" altLang="en-US" b="1" dirty="0">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15B539A9-79BC-46E4-9046-1D50421EC77A}"/>
              </a:ext>
            </a:extLst>
          </p:cNvPr>
          <p:cNvSpPr txBox="1"/>
          <p:nvPr/>
        </p:nvSpPr>
        <p:spPr>
          <a:xfrm>
            <a:off x="6319749" y="929559"/>
            <a:ext cx="2476471"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a:t>
            </a:r>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372283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57197" y="446009"/>
            <a:ext cx="6888650" cy="6032421"/>
          </a:xfrm>
          <a:prstGeom prst="rect">
            <a:avLst/>
          </a:prstGeom>
          <a:noFill/>
        </p:spPr>
        <p:txBody>
          <a:bodyPr wrap="square" rtlCol="0">
            <a:spAutoFit/>
          </a:bodyPr>
          <a:lstStyle/>
          <a:p>
            <a:pPr>
              <a:spcBef>
                <a:spcPts val="600"/>
              </a:spcBef>
            </a:pPr>
            <a:r>
              <a:rPr lang="en-US" altLang="ja-JP" sz="2400" b="1" dirty="0">
                <a:solidFill>
                  <a:srgbClr val="009650"/>
                </a:solidFill>
                <a:latin typeface="Meiryo" charset="-128"/>
                <a:ea typeface="Meiryo" charset="-128"/>
                <a:cs typeface="Meiryo" charset="-128"/>
              </a:rPr>
              <a:t>1. e-Tax</a:t>
            </a:r>
            <a:r>
              <a:rPr lang="ja-JP" altLang="en-US" sz="2400" b="1" dirty="0">
                <a:solidFill>
                  <a:srgbClr val="009650"/>
                </a:solidFill>
                <a:latin typeface="Meiryo" charset="-128"/>
                <a:ea typeface="Meiryo" charset="-128"/>
                <a:cs typeface="Meiryo" charset="-128"/>
              </a:rPr>
              <a:t>を知りましょう</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A</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確定申告とは？</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4</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B</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申告方法について</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5</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C</a:t>
            </a:r>
            <a:r>
              <a:rPr lang="en-US" altLang="ja-JP" sz="2000" b="1" dirty="0">
                <a:latin typeface="Meiryo" charset="-128"/>
                <a:ea typeface="Meiryo" charset="-128"/>
                <a:cs typeface="Meiryo" charset="-128"/>
              </a:rPr>
              <a:t>	e-Tax</a:t>
            </a:r>
            <a:r>
              <a:rPr lang="ja-JP" altLang="en-US" sz="2000" b="1" dirty="0">
                <a:latin typeface="Meiryo" charset="-128"/>
                <a:ea typeface="Meiryo" charset="-128"/>
                <a:cs typeface="Meiryo" charset="-128"/>
              </a:rPr>
              <a:t>とは？ </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6</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D</a:t>
            </a:r>
            <a:r>
              <a:rPr lang="en-US" altLang="ja-JP" sz="2000" b="1" dirty="0">
                <a:latin typeface="Meiryo" charset="-128"/>
                <a:ea typeface="Meiryo" charset="-128"/>
                <a:cs typeface="Meiryo" charset="-128"/>
              </a:rPr>
              <a:t>	e-Tax</a:t>
            </a:r>
            <a:r>
              <a:rPr lang="ja-JP" altLang="en-US" sz="2000" b="1" dirty="0">
                <a:latin typeface="Meiryo" charset="-128"/>
                <a:ea typeface="Meiryo" charset="-128"/>
                <a:cs typeface="Meiryo" charset="-128"/>
              </a:rPr>
              <a:t>なら、こんないいこと</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7</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E</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申告書の作成・送信までの流れ</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8</a:t>
            </a:r>
          </a:p>
          <a:p>
            <a:pPr>
              <a:tabLst>
                <a:tab pos="627063" algn="l"/>
                <a:tab pos="5827713" algn="l"/>
              </a:tabLst>
            </a:pPr>
            <a:r>
              <a:rPr lang="en-US" altLang="ja-JP" sz="2000" b="1" dirty="0">
                <a:latin typeface="Meiryo" charset="-128"/>
                <a:ea typeface="Meiryo" charset="-128"/>
                <a:cs typeface="Meiryo" charset="-128"/>
              </a:rPr>
              <a:t>    F	</a:t>
            </a:r>
            <a:r>
              <a:rPr lang="ja-JP" altLang="en-US" sz="2000" b="1" dirty="0">
                <a:latin typeface="Meiryo" charset="-128"/>
                <a:ea typeface="Meiryo" charset="-128"/>
                <a:cs typeface="Meiryo" charset="-128"/>
              </a:rPr>
              <a:t>講座の説明範囲</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9</a:t>
            </a:r>
            <a:endParaRPr lang="en-US" altLang="ja-JP" sz="2000" b="1" dirty="0">
              <a:solidFill>
                <a:srgbClr val="009650"/>
              </a:solidFill>
              <a:latin typeface="Meiryo" charset="-128"/>
              <a:ea typeface="Meiryo" charset="-128"/>
              <a:cs typeface="Meiryo" charset="-128"/>
            </a:endParaRPr>
          </a:p>
          <a:p>
            <a:endParaRPr lang="en-US" altLang="ja-JP" sz="1400" b="1" dirty="0">
              <a:solidFill>
                <a:srgbClr val="009650"/>
              </a:solidFill>
              <a:latin typeface="Meiryo" charset="-128"/>
              <a:ea typeface="Meiryo" charset="-128"/>
              <a:cs typeface="Meiryo" charset="-128"/>
            </a:endParaRPr>
          </a:p>
          <a:p>
            <a:r>
              <a:rPr lang="en-US" altLang="ja-JP" sz="2400" b="1" dirty="0">
                <a:solidFill>
                  <a:srgbClr val="009650"/>
                </a:solidFill>
                <a:latin typeface="Meiryo" charset="-128"/>
                <a:ea typeface="Meiryo" charset="-128"/>
                <a:cs typeface="Meiryo" charset="-128"/>
              </a:rPr>
              <a:t>2. </a:t>
            </a:r>
            <a:r>
              <a:rPr lang="ja-JP" altLang="en-US" sz="2400" b="1" dirty="0">
                <a:solidFill>
                  <a:srgbClr val="009650"/>
                </a:solidFill>
                <a:latin typeface="Meiryo" charset="-128"/>
                <a:ea typeface="Meiryo" charset="-128"/>
                <a:cs typeface="Meiryo" charset="-128"/>
              </a:rPr>
              <a:t>マイナンバーカードで</a:t>
            </a:r>
            <a:r>
              <a:rPr lang="en-US" altLang="ja-JP" sz="2400" b="1" dirty="0">
                <a:solidFill>
                  <a:srgbClr val="009650"/>
                </a:solidFill>
                <a:latin typeface="Meiryo" charset="-128"/>
                <a:ea typeface="Meiryo" charset="-128"/>
                <a:cs typeface="Meiryo" charset="-128"/>
              </a:rPr>
              <a:t>e-Tax</a:t>
            </a:r>
            <a:r>
              <a:rPr lang="ja-JP" altLang="en-US" sz="2400" b="1" dirty="0">
                <a:solidFill>
                  <a:srgbClr val="009650"/>
                </a:solidFill>
                <a:latin typeface="Meiryo" charset="-128"/>
                <a:ea typeface="Meiryo" charset="-128"/>
                <a:cs typeface="Meiryo" charset="-128"/>
              </a:rPr>
              <a:t>を利用を</a:t>
            </a:r>
            <a:endParaRPr lang="en-US" altLang="ja-JP" sz="2400" b="1" dirty="0">
              <a:solidFill>
                <a:srgbClr val="009650"/>
              </a:solidFill>
              <a:latin typeface="Meiryo" charset="-128"/>
              <a:ea typeface="Meiryo" charset="-128"/>
              <a:cs typeface="Meiryo" charset="-128"/>
            </a:endParaRPr>
          </a:p>
          <a:p>
            <a:r>
              <a:rPr lang="ja-JP" altLang="en-US" sz="2400" b="1" dirty="0">
                <a:solidFill>
                  <a:srgbClr val="009650"/>
                </a:solidFill>
                <a:latin typeface="Meiryo" charset="-128"/>
                <a:ea typeface="Meiryo" charset="-128"/>
                <a:cs typeface="Meiryo" charset="-128"/>
              </a:rPr>
              <a:t>　　　　　　　　　　　できるようにしましょう</a:t>
            </a:r>
            <a:r>
              <a:rPr lang="ja-JP" altLang="en-US" sz="2400" b="1" dirty="0">
                <a:latin typeface="Meiryo" charset="-128"/>
                <a:ea typeface="Meiryo" charset="-128"/>
                <a:cs typeface="Meiryo" charset="-128"/>
              </a:rPr>
              <a:t>　</a:t>
            </a:r>
            <a:r>
              <a:rPr lang="en-US" altLang="ja-JP" sz="2400" b="1" dirty="0">
                <a:latin typeface="Meiryo" charset="-128"/>
                <a:ea typeface="Meiryo" charset="-128"/>
                <a:cs typeface="Meiryo" charset="-128"/>
              </a:rPr>
              <a:t> </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A</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マイナンバーカードを使ったスマホでの確定申告に</a:t>
            </a:r>
            <a:endParaRPr lang="en-US" altLang="ja-JP" sz="2000" b="1" dirty="0">
              <a:latin typeface="Meiryo" charset="-128"/>
              <a:ea typeface="Meiryo" charset="-128"/>
              <a:cs typeface="Meiryo" charset="-128"/>
            </a:endParaRPr>
          </a:p>
          <a:p>
            <a:pPr>
              <a:tabLst>
                <a:tab pos="627063" algn="l"/>
                <a:tab pos="5827713" algn="l"/>
              </a:tabLst>
            </a:pPr>
            <a:r>
              <a:rPr lang="ja-JP" altLang="en-US" sz="2000" b="1" dirty="0">
                <a:latin typeface="Meiryo" charset="-128"/>
                <a:ea typeface="Meiryo" charset="-128"/>
                <a:cs typeface="Meiryo" charset="-128"/>
              </a:rPr>
              <a:t>　　  必要なもの（事前準備）</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11</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B</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過去に申告されたことがある方へ</a:t>
            </a:r>
            <a:r>
              <a:rPr kumimoji="0" lang="en-US" altLang="ja-JP" sz="2000" b="1" dirty="0">
                <a:latin typeface="Meiryo" charset="-128"/>
                <a:ea typeface="Meiryo" charset="-128"/>
                <a:cs typeface="Meiryo" charset="-128"/>
              </a:rPr>
              <a:t>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12</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C</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マイナポータル</a:t>
            </a:r>
            <a:r>
              <a:rPr lang="en-US" altLang="ja-JP" sz="2000" b="1" dirty="0">
                <a:latin typeface="Meiryo" charset="-128"/>
                <a:ea typeface="Meiryo" charset="-128"/>
                <a:cs typeface="Meiryo" charset="-128"/>
              </a:rPr>
              <a:t>AP</a:t>
            </a:r>
            <a:r>
              <a:rPr lang="ja-JP" altLang="en-US" sz="2000" b="1" dirty="0">
                <a:latin typeface="Meiryo" charset="-128"/>
                <a:ea typeface="Meiryo" charset="-128"/>
                <a:cs typeface="Meiryo" charset="-128"/>
              </a:rPr>
              <a:t>のインストール</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14</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D</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マイナポータル</a:t>
            </a:r>
            <a:r>
              <a:rPr lang="en-US" altLang="ja-JP" sz="2000" b="1" dirty="0">
                <a:latin typeface="Meiryo" charset="-128"/>
                <a:ea typeface="Meiryo" charset="-128"/>
                <a:cs typeface="Meiryo" charset="-128"/>
              </a:rPr>
              <a:t>AP</a:t>
            </a:r>
            <a:r>
              <a:rPr lang="ja-JP" altLang="en-US" sz="2000" b="1" dirty="0">
                <a:latin typeface="Meiryo" charset="-128"/>
                <a:ea typeface="Meiryo" charset="-128"/>
                <a:cs typeface="Meiryo" charset="-128"/>
              </a:rPr>
              <a:t>の利用開始</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17</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E</a:t>
            </a:r>
            <a:r>
              <a:rPr lang="en-US" altLang="ja-JP" sz="2000" b="1" dirty="0">
                <a:latin typeface="Meiryo" charset="-128"/>
                <a:ea typeface="Meiryo" charset="-128"/>
                <a:cs typeface="Meiryo" charset="-128"/>
              </a:rPr>
              <a:t>	e-Tax</a:t>
            </a:r>
            <a:r>
              <a:rPr lang="ja-JP" altLang="en-US" sz="2000" b="1" dirty="0">
                <a:latin typeface="Meiryo" charset="-128"/>
                <a:ea typeface="Meiryo" charset="-128"/>
                <a:cs typeface="Meiryo" charset="-128"/>
              </a:rPr>
              <a:t>の利用開始</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25</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F</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自宅で申告書の作成・送信を行う場合の</a:t>
            </a:r>
            <a:endParaRPr lang="en-US" altLang="ja-JP" sz="2000" b="1" dirty="0">
              <a:latin typeface="Meiryo" charset="-128"/>
              <a:ea typeface="Meiryo" charset="-128"/>
              <a:cs typeface="Meiryo" charset="-128"/>
            </a:endParaRPr>
          </a:p>
          <a:p>
            <a:pPr>
              <a:tabLst>
                <a:tab pos="627063" algn="l"/>
                <a:tab pos="5827713" algn="l"/>
              </a:tabLst>
            </a:pPr>
            <a:r>
              <a:rPr lang="ja-JP" altLang="en-US" sz="2000" b="1" dirty="0">
                <a:latin typeface="Meiryo" charset="-128"/>
                <a:ea typeface="Meiryo" charset="-128"/>
                <a:cs typeface="Meiryo" charset="-128"/>
              </a:rPr>
              <a:t>　　　　　　　　　　　　　　　　注意事項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31</a:t>
            </a:r>
          </a:p>
          <a:p>
            <a:pPr>
              <a:tabLst>
                <a:tab pos="627063" algn="l"/>
                <a:tab pos="5827713" algn="l"/>
              </a:tabLst>
            </a:pP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r>
              <a:rPr lang="en-US" altLang="ja-JP" sz="2000" b="1" dirty="0">
                <a:latin typeface="Meiryo UI" panose="020B0604030504040204" pitchFamily="50" charset="-128"/>
                <a:ea typeface="Meiryo UI" panose="020B0604030504040204" pitchFamily="50" charset="-128"/>
                <a:cs typeface="Meiryo" charset="-128"/>
              </a:rPr>
              <a:t>G</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困った時の相談窓口</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Ｐ</a:t>
            </a:r>
            <a:r>
              <a:rPr lang="en-US" altLang="ja-JP" sz="2000" b="1" dirty="0">
                <a:latin typeface="Meiryo" charset="-128"/>
                <a:ea typeface="Meiryo" charset="-128"/>
                <a:cs typeface="Meiryo" charset="-128"/>
              </a:rPr>
              <a:t>32</a:t>
            </a: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456057"/>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6" name="直線コネクタ 5"/>
          <p:cNvCxnSpPr/>
          <p:nvPr/>
        </p:nvCxnSpPr>
        <p:spPr>
          <a:xfrm>
            <a:off x="1690244" y="2747415"/>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0" y="4363073"/>
            <a:ext cx="1290387" cy="1661864"/>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824" y="1551637"/>
            <a:ext cx="5895343" cy="4779678"/>
          </a:xfrm>
          <a:prstGeom prst="rect">
            <a:avLst/>
          </a:prstGeom>
        </p:spPr>
      </p:pic>
      <p:sp>
        <p:nvSpPr>
          <p:cNvPr id="4"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マイナポータル</a:t>
            </a:r>
            <a:r>
              <a:rPr lang="en-US" altLang="ja-JP" dirty="0"/>
              <a:t>AP</a:t>
            </a:r>
            <a:r>
              <a:rPr lang="ja-JP" altLang="en-US" dirty="0"/>
              <a:t>の利用開始</a:t>
            </a:r>
          </a:p>
        </p:txBody>
      </p:sp>
      <p:sp>
        <p:nvSpPr>
          <p:cNvPr id="5"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2-D</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17" name="テキスト ボックス 16"/>
          <p:cNvSpPr txBox="1"/>
          <p:nvPr/>
        </p:nvSpPr>
        <p:spPr>
          <a:xfrm>
            <a:off x="523510" y="1499223"/>
            <a:ext cx="2880000" cy="4832092"/>
          </a:xfrm>
          <a:prstGeom prst="rect">
            <a:avLst/>
          </a:prstGeom>
          <a:noFill/>
        </p:spPr>
        <p:txBody>
          <a:bodyPr wrap="square" rtlCol="0">
            <a:spAutoFit/>
          </a:bodyPr>
          <a:lstStyle/>
          <a:p>
            <a:r>
              <a:rPr lang="ja-JP" altLang="en-US" b="1" dirty="0">
                <a:latin typeface="Meiryo" charset="-128"/>
                <a:ea typeface="Meiryo" charset="-128"/>
                <a:cs typeface="Meiryo" charset="-128"/>
              </a:rPr>
              <a:t>利用者登録をしましょう。</a:t>
            </a:r>
          </a:p>
          <a:p>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この画面は一度登録しますと次回からは表示されません。</a:t>
            </a:r>
          </a:p>
          <a:p>
            <a:endParaRPr lang="ja-JP" altLang="en-US" b="1" dirty="0">
              <a:latin typeface="Meiryo" charset="-128"/>
              <a:ea typeface="Meiryo" charset="-128"/>
              <a:cs typeface="Meiryo" charset="-128"/>
            </a:endParaRPr>
          </a:p>
          <a:p>
            <a:r>
              <a:rPr lang="ja-JP" altLang="en-US" sz="3200" b="1" dirty="0">
                <a:solidFill>
                  <a:srgbClr val="009650"/>
                </a:solidFill>
                <a:latin typeface="Meiryo" charset="-128"/>
                <a:ea typeface="Meiryo" charset="-128"/>
                <a:cs typeface="Meiryo" charset="-128"/>
              </a:rPr>
              <a:t>❶</a:t>
            </a:r>
            <a:r>
              <a:rPr lang="ja-JP" altLang="en-US" b="1" dirty="0">
                <a:latin typeface="Meiryo" charset="-128"/>
                <a:ea typeface="Meiryo" charset="-128"/>
                <a:cs typeface="Meiryo" charset="-128"/>
              </a:rPr>
              <a:t>下方向にスクロールしてメールアドレスを入力</a:t>
            </a:r>
          </a:p>
          <a:p>
            <a:r>
              <a:rPr lang="ja-JP" altLang="en-US" sz="3200" b="1" dirty="0">
                <a:solidFill>
                  <a:srgbClr val="009650"/>
                </a:solidFill>
                <a:latin typeface="Meiryo" charset="-128"/>
                <a:ea typeface="Meiryo" charset="-128"/>
                <a:cs typeface="Meiryo" charset="-128"/>
              </a:rPr>
              <a:t>❷</a:t>
            </a:r>
            <a:r>
              <a:rPr lang="ja-JP" altLang="en-US" b="1" dirty="0">
                <a:latin typeface="Meiryo" charset="-128"/>
                <a:ea typeface="Meiryo" charset="-128"/>
                <a:cs typeface="Meiryo" charset="-128"/>
              </a:rPr>
              <a:t>「利用規約に同意して確認」をタップ</a:t>
            </a:r>
          </a:p>
          <a:p>
            <a:r>
              <a:rPr lang="ja-JP" altLang="en-US" sz="3200" b="1" dirty="0">
                <a:solidFill>
                  <a:srgbClr val="009650"/>
                </a:solidFill>
                <a:latin typeface="Meiryo" charset="-128"/>
                <a:ea typeface="Meiryo" charset="-128"/>
                <a:cs typeface="Meiryo" charset="-128"/>
              </a:rPr>
              <a:t>❸</a:t>
            </a:r>
            <a:r>
              <a:rPr lang="ja-JP" altLang="en-US" b="1" dirty="0">
                <a:latin typeface="Meiryo" charset="-128"/>
                <a:ea typeface="Meiryo" charset="-128"/>
                <a:cs typeface="Meiryo" charset="-128"/>
              </a:rPr>
              <a:t>確認画面では「完了」をタップ</a:t>
            </a:r>
            <a:endParaRPr lang="en-US" altLang="ja-JP" b="1" dirty="0">
              <a:latin typeface="Meiryo" charset="-128"/>
              <a:ea typeface="Meiryo" charset="-128"/>
              <a:cs typeface="Meiryo" charset="-128"/>
            </a:endParaRPr>
          </a:p>
          <a:p>
            <a:pPr lvl="0"/>
            <a:r>
              <a:rPr lang="ja-JP" altLang="en-US" sz="3200" b="1" dirty="0">
                <a:solidFill>
                  <a:srgbClr val="009650"/>
                </a:solidFill>
                <a:latin typeface="Meiryo" charset="-128"/>
                <a:ea typeface="Meiryo" charset="-128"/>
                <a:cs typeface="Meiryo" charset="-128"/>
              </a:rPr>
              <a:t>❹</a:t>
            </a:r>
            <a:r>
              <a:rPr lang="ja-JP" altLang="en-US" b="1" dirty="0">
                <a:solidFill>
                  <a:prstClr val="black"/>
                </a:solidFill>
                <a:latin typeface="Meiryo" charset="-128"/>
                <a:ea typeface="Meiryo" charset="-128"/>
                <a:cs typeface="Meiryo" charset="-128"/>
              </a:rPr>
              <a:t>「利用者登録（完了）」が表示</a:t>
            </a:r>
          </a:p>
          <a:p>
            <a:endParaRPr lang="ja-JP" altLang="en-US" b="1" dirty="0">
              <a:latin typeface="Meiryo" charset="-128"/>
              <a:ea typeface="Meiryo" charset="-128"/>
              <a:cs typeface="Meiryo" charset="-128"/>
            </a:endParaRPr>
          </a:p>
        </p:txBody>
      </p:sp>
      <p:sp>
        <p:nvSpPr>
          <p:cNvPr id="19" name="正方形/長方形 18"/>
          <p:cNvSpPr/>
          <p:nvPr/>
        </p:nvSpPr>
        <p:spPr>
          <a:xfrm>
            <a:off x="3571516" y="4156756"/>
            <a:ext cx="1100826" cy="885186"/>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586174" y="5695650"/>
            <a:ext cx="2290320" cy="412946"/>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8027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マイナポータル</a:t>
            </a:r>
            <a:r>
              <a:rPr lang="en-US" altLang="ja-JP" dirty="0"/>
              <a:t>AP</a:t>
            </a:r>
            <a:r>
              <a:rPr lang="ja-JP" altLang="en-US" dirty="0"/>
              <a:t>の利用開始</a:t>
            </a:r>
          </a:p>
        </p:txBody>
      </p:sp>
      <p:sp>
        <p:nvSpPr>
          <p:cNvPr id="5"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2-D</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6" name="テキスト ボックス 5"/>
          <p:cNvSpPr txBox="1"/>
          <p:nvPr/>
        </p:nvSpPr>
        <p:spPr>
          <a:xfrm>
            <a:off x="460586" y="1360135"/>
            <a:ext cx="2880000" cy="5386090"/>
          </a:xfrm>
          <a:prstGeom prst="rect">
            <a:avLst/>
          </a:prstGeom>
          <a:noFill/>
        </p:spPr>
        <p:txBody>
          <a:bodyPr wrap="square" rtlCol="0">
            <a:spAutoFit/>
          </a:bodyPr>
          <a:lstStyle/>
          <a:p>
            <a:r>
              <a:rPr lang="ja-JP" altLang="en-US" b="1" dirty="0">
                <a:latin typeface="Meiryo" charset="-128"/>
                <a:ea typeface="Meiryo" charset="-128"/>
                <a:cs typeface="Meiryo" charset="-128"/>
              </a:rPr>
              <a:t>「国税電子申告・納税システム（</a:t>
            </a:r>
            <a:r>
              <a:rPr lang="en-US" altLang="ja-JP" b="1" dirty="0">
                <a:latin typeface="Meiryo" charset="-128"/>
                <a:ea typeface="Meiryo" charset="-128"/>
                <a:cs typeface="Meiryo" charset="-128"/>
              </a:rPr>
              <a:t>e-Tax</a:t>
            </a:r>
            <a:r>
              <a:rPr lang="ja-JP" altLang="en-US" b="1" dirty="0">
                <a:latin typeface="Meiryo" charset="-128"/>
                <a:ea typeface="Meiryo" charset="-128"/>
                <a:cs typeface="Meiryo" charset="-128"/>
              </a:rPr>
              <a:t>）」とつながりましょう。</a:t>
            </a:r>
          </a:p>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メインメニューをタップ</a:t>
            </a: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「もっとつながる」をタップ</a:t>
            </a: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「国税電子証明書・納税システム（</a:t>
            </a:r>
            <a:r>
              <a:rPr lang="en-US" altLang="ja-JP" b="1" dirty="0">
                <a:latin typeface="Meiryo" charset="-128"/>
                <a:ea typeface="Meiryo" charset="-128"/>
                <a:cs typeface="Meiryo" charset="-128"/>
              </a:rPr>
              <a:t>e-Tax</a:t>
            </a:r>
            <a:r>
              <a:rPr lang="ja-JP" altLang="en-US" b="1" dirty="0">
                <a:latin typeface="Meiryo" charset="-128"/>
                <a:ea typeface="Meiryo" charset="-128"/>
                <a:cs typeface="Meiryo" charset="-128"/>
              </a:rPr>
              <a:t>）」の「つなぐ」をタップ</a:t>
            </a:r>
          </a:p>
          <a:p>
            <a:pPr lvl="0"/>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pPr lvl="0"/>
            <a:r>
              <a:rPr lang="ja-JP" altLang="en-US" b="1" dirty="0">
                <a:latin typeface="Meiryo" charset="-128"/>
                <a:ea typeface="Meiryo" charset="-128"/>
                <a:cs typeface="Meiryo" charset="-128"/>
              </a:rPr>
              <a:t>「同意確認」画面の「同意」をタップ</a:t>
            </a:r>
          </a:p>
          <a:p>
            <a:endParaRPr lang="ja-JP" altLang="en-US" b="1" dirty="0">
              <a:latin typeface="Meiryo" charset="-128"/>
              <a:ea typeface="Meiryo" charset="-128"/>
              <a:cs typeface="Meiryo" charset="-128"/>
            </a:endParaRPr>
          </a:p>
        </p:txBody>
      </p:sp>
      <p:pic>
        <p:nvPicPr>
          <p:cNvPr id="7" name="図 6"/>
          <p:cNvPicPr>
            <a:picLocks noChangeAspect="1"/>
          </p:cNvPicPr>
          <p:nvPr/>
        </p:nvPicPr>
        <p:blipFill rotWithShape="1">
          <a:blip r:embed="rId3"/>
          <a:srcRect t="12046" b="49605"/>
          <a:stretch/>
        </p:blipFill>
        <p:spPr>
          <a:xfrm>
            <a:off x="3566176" y="1537876"/>
            <a:ext cx="2403386" cy="1638546"/>
          </a:xfrm>
          <a:prstGeom prst="rect">
            <a:avLst/>
          </a:prstGeom>
          <a:ln w="3175">
            <a:solidFill>
              <a:schemeClr val="tx1"/>
            </a:solidFill>
          </a:ln>
        </p:spPr>
      </p:pic>
      <p:pic>
        <p:nvPicPr>
          <p:cNvPr id="8" name="図 7"/>
          <p:cNvPicPr>
            <a:picLocks noChangeAspect="1"/>
          </p:cNvPicPr>
          <p:nvPr/>
        </p:nvPicPr>
        <p:blipFill rotWithShape="1">
          <a:blip r:embed="rId4"/>
          <a:srcRect t="21855" b="39861"/>
          <a:stretch/>
        </p:blipFill>
        <p:spPr>
          <a:xfrm>
            <a:off x="3593729" y="3789363"/>
            <a:ext cx="2403386" cy="1635730"/>
          </a:xfrm>
          <a:prstGeom prst="rect">
            <a:avLst/>
          </a:prstGeom>
          <a:ln w="3175">
            <a:solidFill>
              <a:schemeClr val="tx1"/>
            </a:solidFill>
          </a:ln>
        </p:spPr>
      </p:pic>
      <p:sp>
        <p:nvSpPr>
          <p:cNvPr id="10" name="正方形/長方形 9"/>
          <p:cNvSpPr/>
          <p:nvPr/>
        </p:nvSpPr>
        <p:spPr>
          <a:xfrm>
            <a:off x="5480703" y="1595065"/>
            <a:ext cx="462235" cy="408858"/>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601012" y="4369719"/>
            <a:ext cx="1100826" cy="34127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6304534" y="3713749"/>
            <a:ext cx="2380739" cy="2415589"/>
            <a:chOff x="6304534" y="1537876"/>
            <a:chExt cx="2380739" cy="2415589"/>
          </a:xfrm>
        </p:grpSpPr>
        <p:pic>
          <p:nvPicPr>
            <p:cNvPr id="9" name="図 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304534" y="1537876"/>
              <a:ext cx="2380739" cy="2415589"/>
            </a:xfrm>
            <a:prstGeom prst="rect">
              <a:avLst/>
            </a:prstGeom>
            <a:ln w="3175">
              <a:solidFill>
                <a:schemeClr val="tx1"/>
              </a:solidFill>
            </a:ln>
          </p:spPr>
        </p:pic>
        <p:sp>
          <p:nvSpPr>
            <p:cNvPr id="12" name="正方形/長方形 11"/>
            <p:cNvSpPr/>
            <p:nvPr/>
          </p:nvSpPr>
          <p:spPr>
            <a:xfrm>
              <a:off x="6338292" y="3188564"/>
              <a:ext cx="2313223" cy="37540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p:cNvPicPr>
            <a:picLocks noChangeAspect="1"/>
          </p:cNvPicPr>
          <p:nvPr/>
        </p:nvPicPr>
        <p:blipFill>
          <a:blip r:embed="rId6"/>
          <a:stretch>
            <a:fillRect/>
          </a:stretch>
        </p:blipFill>
        <p:spPr>
          <a:xfrm>
            <a:off x="6281887" y="1499223"/>
            <a:ext cx="2403386" cy="2159711"/>
          </a:xfrm>
          <a:prstGeom prst="rect">
            <a:avLst/>
          </a:prstGeom>
          <a:ln>
            <a:solidFill>
              <a:schemeClr val="tx1">
                <a:lumMod val="95000"/>
                <a:lumOff val="5000"/>
              </a:schemeClr>
            </a:solidFill>
          </a:ln>
        </p:spPr>
      </p:pic>
      <p:sp>
        <p:nvSpPr>
          <p:cNvPr id="13" name="正方形/長方形 12"/>
          <p:cNvSpPr/>
          <p:nvPr/>
        </p:nvSpPr>
        <p:spPr>
          <a:xfrm>
            <a:off x="6402131" y="3268506"/>
            <a:ext cx="2145199" cy="34127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490431" y="1218555"/>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sp>
        <p:nvSpPr>
          <p:cNvPr id="15" name="正方形/長方形 14"/>
          <p:cNvSpPr/>
          <p:nvPr/>
        </p:nvSpPr>
        <p:spPr>
          <a:xfrm>
            <a:off x="3203738" y="4346899"/>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sp>
        <p:nvSpPr>
          <p:cNvPr id="16" name="正方形/長方形 15"/>
          <p:cNvSpPr/>
          <p:nvPr/>
        </p:nvSpPr>
        <p:spPr>
          <a:xfrm>
            <a:off x="5932377" y="3261247"/>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sp>
        <p:nvSpPr>
          <p:cNvPr id="17" name="正方形/長方形 16"/>
          <p:cNvSpPr/>
          <p:nvPr/>
        </p:nvSpPr>
        <p:spPr>
          <a:xfrm>
            <a:off x="5876829" y="5373600"/>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❹</a:t>
            </a:r>
            <a:endParaRPr lang="en-US" altLang="ja-JP" sz="24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308240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3960" y="1895114"/>
            <a:ext cx="2997376" cy="4555093"/>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「マイナンバーカード から読取」をタップ</a:t>
            </a: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券面事項入力補助用の</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パスワード（数字４ケタ）を入力</a:t>
            </a:r>
          </a:p>
          <a:p>
            <a:r>
              <a:rPr lang="ja-JP" altLang="en-US" sz="3200" b="1" dirty="0">
                <a:solidFill>
                  <a:srgbClr val="009650"/>
                </a:solidFill>
                <a:latin typeface="Meiryo" charset="-128"/>
                <a:ea typeface="Meiryo" charset="-128"/>
                <a:cs typeface="Meiryo" charset="-128"/>
              </a:rPr>
              <a:t>❸</a:t>
            </a:r>
          </a:p>
          <a:p>
            <a:r>
              <a:rPr lang="ja-JP" altLang="en-US" b="1" dirty="0">
                <a:latin typeface="Meiryo" charset="-128"/>
                <a:ea typeface="Meiryo" charset="-128"/>
                <a:cs typeface="Meiryo" charset="-128"/>
              </a:rPr>
              <a:t>「次へ」をタップ</a:t>
            </a:r>
          </a:p>
          <a:p>
            <a:pPr lvl="0"/>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マイナンバーカードを</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スマートフォンの裏面に密着させてください</a:t>
            </a: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27595" y="2424716"/>
            <a:ext cx="2380739" cy="2603960"/>
          </a:xfrm>
          <a:prstGeom prst="rect">
            <a:avLst/>
          </a:prstGeom>
          <a:ln w="3175">
            <a:solidFill>
              <a:schemeClr val="tx1"/>
            </a:solidFill>
          </a:ln>
        </p:spPr>
      </p:pic>
      <p:pic>
        <p:nvPicPr>
          <p:cNvPr id="5" name="図 4"/>
          <p:cNvPicPr>
            <a:picLocks noChangeAspect="1"/>
          </p:cNvPicPr>
          <p:nvPr/>
        </p:nvPicPr>
        <p:blipFill rotWithShape="1">
          <a:blip r:embed="rId4"/>
          <a:srcRect t="3819" b="20961"/>
          <a:stretch/>
        </p:blipFill>
        <p:spPr>
          <a:xfrm>
            <a:off x="6386973" y="3731452"/>
            <a:ext cx="1984826" cy="2705964"/>
          </a:xfrm>
          <a:prstGeom prst="rect">
            <a:avLst/>
          </a:prstGeom>
          <a:ln>
            <a:solidFill>
              <a:schemeClr val="tx1"/>
            </a:solidFill>
          </a:ln>
        </p:spPr>
      </p:pic>
      <p:sp>
        <p:nvSpPr>
          <p:cNvPr id="7" name="正方形/長方形 6"/>
          <p:cNvSpPr/>
          <p:nvPr/>
        </p:nvSpPr>
        <p:spPr>
          <a:xfrm>
            <a:off x="3008893" y="4301537"/>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sp>
        <p:nvSpPr>
          <p:cNvPr id="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マイナポータル</a:t>
            </a:r>
            <a:r>
              <a:rPr lang="en-US" altLang="ja-JP" dirty="0"/>
              <a:t>AP</a:t>
            </a:r>
            <a:r>
              <a:rPr lang="ja-JP" altLang="en-US" dirty="0"/>
              <a:t>の利用開始</a:t>
            </a:r>
          </a:p>
        </p:txBody>
      </p:sp>
      <p:sp>
        <p:nvSpPr>
          <p:cNvPr id="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2-D</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16" name="正方形/長方形 15"/>
          <p:cNvSpPr/>
          <p:nvPr/>
        </p:nvSpPr>
        <p:spPr>
          <a:xfrm>
            <a:off x="5943427" y="2887659"/>
            <a:ext cx="492443" cy="461665"/>
          </a:xfrm>
          <a:prstGeom prst="rect">
            <a:avLst/>
          </a:prstGeom>
        </p:spPr>
        <p:txBody>
          <a:bodyPr wrap="squar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sp>
        <p:nvSpPr>
          <p:cNvPr id="17" name="正方形/長方形 16"/>
          <p:cNvSpPr/>
          <p:nvPr/>
        </p:nvSpPr>
        <p:spPr>
          <a:xfrm>
            <a:off x="3444345" y="4339839"/>
            <a:ext cx="2304000" cy="29454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33190" y="2561595"/>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❷</a:t>
            </a:r>
            <a:endParaRPr lang="en-US" altLang="ja-JP" sz="2400" b="1" dirty="0">
              <a:solidFill>
                <a:srgbClr val="009650"/>
              </a:solidFill>
              <a:latin typeface="Meiryo" charset="-128"/>
              <a:ea typeface="Meiryo" charset="-128"/>
              <a:cs typeface="Meiryo" charset="-128"/>
            </a:endParaRPr>
          </a:p>
        </p:txBody>
      </p:sp>
      <p:sp>
        <p:nvSpPr>
          <p:cNvPr id="19" name="正方形/長方形 18"/>
          <p:cNvSpPr/>
          <p:nvPr/>
        </p:nvSpPr>
        <p:spPr>
          <a:xfrm>
            <a:off x="6375844" y="5324285"/>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❹</a:t>
            </a:r>
            <a:endParaRPr lang="en-US" altLang="ja-JP" sz="2400" b="1" dirty="0">
              <a:solidFill>
                <a:srgbClr val="009650"/>
              </a:solidFill>
              <a:latin typeface="Meiryo" charset="-128"/>
              <a:ea typeface="Meiryo" charset="-128"/>
              <a:cs typeface="Meiryo" charset="-128"/>
            </a:endParaRPr>
          </a:p>
        </p:txBody>
      </p:sp>
      <p:grpSp>
        <p:nvGrpSpPr>
          <p:cNvPr id="15" name="グループ化 14">
            <a:extLst>
              <a:ext uri="{FF2B5EF4-FFF2-40B4-BE49-F238E27FC236}">
                <a16:creationId xmlns:a16="http://schemas.microsoft.com/office/drawing/2014/main" id="{6C4CAB82-10B5-4BB3-8B03-8497E91CE063}"/>
              </a:ext>
            </a:extLst>
          </p:cNvPr>
          <p:cNvGrpSpPr/>
          <p:nvPr/>
        </p:nvGrpSpPr>
        <p:grpSpPr>
          <a:xfrm>
            <a:off x="6386973" y="1398428"/>
            <a:ext cx="1984826" cy="2263685"/>
            <a:chOff x="3918409" y="2754425"/>
            <a:chExt cx="1984826" cy="2263685"/>
          </a:xfrm>
        </p:grpSpPr>
        <p:pic>
          <p:nvPicPr>
            <p:cNvPr id="3" name="図 2">
              <a:extLst>
                <a:ext uri="{FF2B5EF4-FFF2-40B4-BE49-F238E27FC236}">
                  <a16:creationId xmlns:a16="http://schemas.microsoft.com/office/drawing/2014/main" id="{1A63E183-9B0B-4D0B-B4D3-BF4DA47EDC3D}"/>
                </a:ext>
              </a:extLst>
            </p:cNvPr>
            <p:cNvPicPr>
              <a:picLocks noChangeAspect="1"/>
            </p:cNvPicPr>
            <p:nvPr/>
          </p:nvPicPr>
          <p:blipFill>
            <a:blip r:embed="rId5"/>
            <a:stretch>
              <a:fillRect/>
            </a:stretch>
          </p:blipFill>
          <p:spPr>
            <a:xfrm>
              <a:off x="3918409" y="2754425"/>
              <a:ext cx="1984826" cy="2263685"/>
            </a:xfrm>
            <a:prstGeom prst="rect">
              <a:avLst/>
            </a:prstGeom>
          </p:spPr>
        </p:pic>
        <p:sp>
          <p:nvSpPr>
            <p:cNvPr id="14" name="正方形/長方形 13">
              <a:extLst>
                <a:ext uri="{FF2B5EF4-FFF2-40B4-BE49-F238E27FC236}">
                  <a16:creationId xmlns:a16="http://schemas.microsoft.com/office/drawing/2014/main" id="{DF615681-2F23-4F0C-936B-EA271FD70BCC}"/>
                </a:ext>
              </a:extLst>
            </p:cNvPr>
            <p:cNvSpPr/>
            <p:nvPr/>
          </p:nvSpPr>
          <p:spPr>
            <a:xfrm>
              <a:off x="3918409" y="2754425"/>
              <a:ext cx="1974589" cy="22636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6335652" y="2575677"/>
            <a:ext cx="2094545" cy="29454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335652" y="2929116"/>
            <a:ext cx="2094545" cy="29454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サブタイトル 2">
            <a:extLst>
              <a:ext uri="{FF2B5EF4-FFF2-40B4-BE49-F238E27FC236}">
                <a16:creationId xmlns:a16="http://schemas.microsoft.com/office/drawing/2014/main" id="{69CF8713-D2B1-4EE9-BEA0-9AB2F586E7B2}"/>
              </a:ext>
            </a:extLst>
          </p:cNvPr>
          <p:cNvSpPr>
            <a:spLocks noGrp="1"/>
          </p:cNvSpPr>
          <p:nvPr>
            <p:ph type="subTitle" idx="1"/>
          </p:nvPr>
        </p:nvSpPr>
        <p:spPr>
          <a:xfrm>
            <a:off x="325315" y="1312389"/>
            <a:ext cx="8280000" cy="1017367"/>
          </a:xfrm>
        </p:spPr>
        <p:txBody>
          <a:bodyPr>
            <a:noAutofit/>
          </a:bodyPr>
          <a:lstStyle/>
          <a:p>
            <a:pPr>
              <a:lnSpc>
                <a:spcPct val="100000"/>
              </a:lnSpc>
              <a:spcBef>
                <a:spcPts val="0"/>
              </a:spcBef>
            </a:pPr>
            <a:r>
              <a:rPr lang="ja-JP" altLang="en-US" sz="2000" b="1" dirty="0">
                <a:latin typeface="Meiryo" charset="-128"/>
                <a:ea typeface="Meiryo" charset="-128"/>
                <a:cs typeface="Meiryo" charset="-128"/>
              </a:rPr>
              <a:t>「国税電子申告・納税システム（</a:t>
            </a:r>
            <a:r>
              <a:rPr lang="en-US" altLang="ja-JP" sz="2000" b="1" dirty="0">
                <a:latin typeface="Meiryo" charset="-128"/>
                <a:ea typeface="Meiryo" charset="-128"/>
                <a:cs typeface="Meiryo" charset="-128"/>
              </a:rPr>
              <a:t>e-Tax</a:t>
            </a:r>
            <a:r>
              <a:rPr lang="ja-JP" altLang="en-US" sz="2000" b="1" dirty="0">
                <a:latin typeface="Meiryo" charset="-128"/>
                <a:ea typeface="Meiryo" charset="-128"/>
                <a:cs typeface="Meiryo" charset="-128"/>
              </a:rPr>
              <a:t>）」と</a:t>
            </a:r>
            <a:endParaRPr lang="en-US" altLang="ja-JP" sz="2000" b="1" dirty="0">
              <a:latin typeface="Meiryo" charset="-128"/>
              <a:ea typeface="Meiryo" charset="-128"/>
              <a:cs typeface="Meiryo" charset="-128"/>
            </a:endParaRPr>
          </a:p>
          <a:p>
            <a:pPr>
              <a:lnSpc>
                <a:spcPct val="100000"/>
              </a:lnSpc>
              <a:spcBef>
                <a:spcPts val="0"/>
              </a:spcBef>
            </a:pPr>
            <a:r>
              <a:rPr lang="ja-JP" altLang="en-US" sz="2000" b="1" dirty="0">
                <a:latin typeface="Meiryo" charset="-128"/>
                <a:ea typeface="Meiryo" charset="-128"/>
                <a:cs typeface="Meiryo" charset="-128"/>
              </a:rPr>
              <a:t>  つながりましょう。</a:t>
            </a:r>
          </a:p>
          <a:p>
            <a:pPr>
              <a:lnSpc>
                <a:spcPct val="100000"/>
              </a:lnSpc>
              <a:spcBef>
                <a:spcPts val="0"/>
              </a:spcBef>
            </a:pPr>
            <a:endParaRPr lang="ja-JP" altLang="en-US" sz="2000" dirty="0"/>
          </a:p>
          <a:p>
            <a:pPr>
              <a:lnSpc>
                <a:spcPct val="100000"/>
              </a:lnSpc>
              <a:spcBef>
                <a:spcPts val="0"/>
              </a:spcBef>
            </a:pPr>
            <a:r>
              <a:rPr lang="ja-JP" altLang="en-US" sz="2000" dirty="0"/>
              <a:t>　</a:t>
            </a:r>
          </a:p>
        </p:txBody>
      </p:sp>
      <p:sp>
        <p:nvSpPr>
          <p:cNvPr id="2" name="テキスト ボックス 1">
            <a:extLst>
              <a:ext uri="{FF2B5EF4-FFF2-40B4-BE49-F238E27FC236}">
                <a16:creationId xmlns:a16="http://schemas.microsoft.com/office/drawing/2014/main" id="{4D57CBAA-9917-4D3D-AD33-D7BD57C70F3D}"/>
              </a:ext>
            </a:extLst>
          </p:cNvPr>
          <p:cNvSpPr txBox="1"/>
          <p:nvPr/>
        </p:nvSpPr>
        <p:spPr>
          <a:xfrm>
            <a:off x="3474242" y="5106194"/>
            <a:ext cx="2380953" cy="830997"/>
          </a:xfrm>
          <a:prstGeom prst="rect">
            <a:avLst/>
          </a:prstGeom>
          <a:noFill/>
        </p:spPr>
        <p:txBody>
          <a:bodyPr wrap="square" rtlCol="0">
            <a:spAutoFit/>
          </a:bodyPr>
          <a:lstStyle/>
          <a:p>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b="1" dirty="0">
                <a:solidFill>
                  <a:srgbClr val="FF0000"/>
                </a:solidFill>
                <a:latin typeface="メイリオ" panose="020B0604030504040204" pitchFamily="50" charset="-128"/>
                <a:ea typeface="メイリオ" panose="020B0604030504040204" pitchFamily="50" charset="-128"/>
              </a:rPr>
              <a:t>マイナンバーカードのスマートフォンでの読み取り方の詳細は、</a:t>
            </a:r>
            <a:r>
              <a:rPr kumimoji="1" lang="en-US" altLang="ja-JP" sz="1200" b="1" dirty="0">
                <a:solidFill>
                  <a:srgbClr val="FF0000"/>
                </a:solidFill>
                <a:latin typeface="メイリオ" panose="020B0604030504040204" pitchFamily="50" charset="-128"/>
                <a:ea typeface="メイリオ" panose="020B0604030504040204" pitchFamily="50" charset="-128"/>
              </a:rPr>
              <a:t>18</a:t>
            </a:r>
            <a:r>
              <a:rPr lang="ja-JP" altLang="en-US" sz="1200" b="1" dirty="0">
                <a:solidFill>
                  <a:srgbClr val="FF0000"/>
                </a:solidFill>
                <a:latin typeface="メイリオ" panose="020B0604030504040204" pitchFamily="50" charset="-128"/>
                <a:ea typeface="メイリオ" panose="020B0604030504040204" pitchFamily="50" charset="-128"/>
              </a:rPr>
              <a:t>ページ</a:t>
            </a:r>
            <a:r>
              <a:rPr kumimoji="1" lang="ja-JP" altLang="en-US" sz="1200" b="1" dirty="0">
                <a:solidFill>
                  <a:srgbClr val="FF0000"/>
                </a:solidFill>
                <a:latin typeface="メイリオ" panose="020B0604030504040204" pitchFamily="50" charset="-128"/>
                <a:ea typeface="メイリオ" panose="020B0604030504040204" pitchFamily="50" charset="-128"/>
              </a:rPr>
              <a:t>、</a:t>
            </a:r>
            <a:r>
              <a:rPr kumimoji="1" lang="en-US" altLang="ja-JP" sz="1200" b="1" dirty="0">
                <a:solidFill>
                  <a:srgbClr val="FF0000"/>
                </a:solidFill>
                <a:latin typeface="メイリオ" panose="020B0604030504040204" pitchFamily="50" charset="-128"/>
                <a:ea typeface="メイリオ" panose="020B0604030504040204" pitchFamily="50" charset="-128"/>
              </a:rPr>
              <a:t>19</a:t>
            </a:r>
            <a:r>
              <a:rPr kumimoji="1" lang="ja-JP" altLang="en-US" sz="1200" b="1" dirty="0">
                <a:solidFill>
                  <a:srgbClr val="FF0000"/>
                </a:solidFill>
                <a:latin typeface="メイリオ" panose="020B0604030504040204" pitchFamily="50" charset="-128"/>
                <a:ea typeface="メイリオ" panose="020B0604030504040204" pitchFamily="50" charset="-128"/>
              </a:rPr>
              <a:t>ページを参照ください</a:t>
            </a:r>
          </a:p>
        </p:txBody>
      </p:sp>
    </p:spTree>
    <p:extLst>
      <p:ext uri="{BB962C8B-B14F-4D97-AF65-F5344CB8AC3E}">
        <p14:creationId xmlns:p14="http://schemas.microsoft.com/office/powerpoint/2010/main" val="118738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006" y="1445836"/>
            <a:ext cx="2438611" cy="4810161"/>
          </a:xfrm>
          <a:prstGeom prst="rect">
            <a:avLst/>
          </a:prstGeom>
        </p:spPr>
      </p:pic>
      <p:sp>
        <p:nvSpPr>
          <p:cNvPr id="9" name="テキスト ボックス 8"/>
          <p:cNvSpPr txBox="1"/>
          <p:nvPr/>
        </p:nvSpPr>
        <p:spPr>
          <a:xfrm>
            <a:off x="469538" y="1534426"/>
            <a:ext cx="2880000"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charset="-128"/>
                <a:ea typeface="Meiryo" charset="-128"/>
                <a:cs typeface="Meiryo" charset="-128"/>
              </a:rPr>
              <a:t>「アカウント登録者情報の送信」</a:t>
            </a:r>
            <a:endParaRPr kumimoji="1" lang="en-US" altLang="ja-JP" sz="20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表示されている情報を確認して「送信」をタップ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lvl="0">
              <a:defRPr/>
            </a:pPr>
            <a:r>
              <a:rPr lang="ja-JP" altLang="en-US" b="1" dirty="0">
                <a:solidFill>
                  <a:prstClr val="black"/>
                </a:solidFill>
                <a:latin typeface="Meiryo" charset="-128"/>
                <a:ea typeface="Meiryo" charset="-128"/>
                <a:cs typeface="Meiryo" charset="-128"/>
              </a:rPr>
              <a:t>「マイナンバーカード の読み取り」をタップ</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10"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rPr>
              <a:t>マイナポータル</a:t>
            </a:r>
            <a:r>
              <a:rPr kumimoji="1" lang="en-US" altLang="ja-JP" sz="3200" b="1" i="0" u="none" strike="noStrike" kern="1200" cap="none" spc="0" normalizeH="0" baseline="0" noProof="0" dirty="0">
                <a:ln>
                  <a:noFill/>
                </a:ln>
                <a:solidFill>
                  <a:srgbClr val="009650"/>
                </a:solidFill>
                <a:effectLst/>
                <a:uLnTx/>
                <a:uFillTx/>
                <a:latin typeface="Meiryo" charset="-128"/>
                <a:ea typeface="Meiryo" charset="-128"/>
              </a:rPr>
              <a:t>AP</a:t>
            </a: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rPr>
              <a:t>の利用開始</a:t>
            </a:r>
          </a:p>
        </p:txBody>
      </p:sp>
      <p:sp>
        <p:nvSpPr>
          <p:cNvPr id="11"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2-D</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21" name="正方形/長方形 20"/>
          <p:cNvSpPr/>
          <p:nvPr/>
        </p:nvSpPr>
        <p:spPr>
          <a:xfrm>
            <a:off x="3195917" y="5824429"/>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grpSp>
        <p:nvGrpSpPr>
          <p:cNvPr id="24" name="グループ化 23"/>
          <p:cNvGrpSpPr/>
          <p:nvPr/>
        </p:nvGrpSpPr>
        <p:grpSpPr>
          <a:xfrm>
            <a:off x="6400588" y="1445836"/>
            <a:ext cx="2184896" cy="1477840"/>
            <a:chOff x="3484062" y="1972099"/>
            <a:chExt cx="2184896" cy="1477840"/>
          </a:xfrm>
        </p:grpSpPr>
        <p:pic>
          <p:nvPicPr>
            <p:cNvPr id="25" name="図 24"/>
            <p:cNvPicPr>
              <a:picLocks noChangeAspect="1"/>
            </p:cNvPicPr>
            <p:nvPr/>
          </p:nvPicPr>
          <p:blipFill>
            <a:blip r:embed="rId4"/>
            <a:stretch>
              <a:fillRect/>
            </a:stretch>
          </p:blipFill>
          <p:spPr>
            <a:xfrm>
              <a:off x="3484062" y="1972099"/>
              <a:ext cx="2184896" cy="1477840"/>
            </a:xfrm>
            <a:prstGeom prst="rect">
              <a:avLst/>
            </a:prstGeom>
            <a:ln w="3175">
              <a:solidFill>
                <a:schemeClr val="tx1"/>
              </a:solidFill>
            </a:ln>
          </p:spPr>
        </p:pic>
        <p:sp>
          <p:nvSpPr>
            <p:cNvPr id="26" name="正方形/長方形 25"/>
            <p:cNvSpPr/>
            <p:nvPr/>
          </p:nvSpPr>
          <p:spPr>
            <a:xfrm>
              <a:off x="3650015" y="3007639"/>
              <a:ext cx="1848132"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8" name="正方形/長方形 17"/>
          <p:cNvSpPr/>
          <p:nvPr/>
        </p:nvSpPr>
        <p:spPr>
          <a:xfrm>
            <a:off x="6055226" y="2460106"/>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40" name="正方形/長方形 39"/>
          <p:cNvSpPr/>
          <p:nvPr/>
        </p:nvSpPr>
        <p:spPr>
          <a:xfrm>
            <a:off x="3692681" y="5833503"/>
            <a:ext cx="2304000"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429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00000000-0008-0000-0200-000002000000}"/>
              </a:ext>
            </a:extLst>
          </p:cNvPr>
          <p:cNvPicPr>
            <a:picLocks noChangeAspect="1"/>
          </p:cNvPicPr>
          <p:nvPr/>
        </p:nvPicPr>
        <p:blipFill rotWithShape="1">
          <a:blip r:embed="rId3"/>
          <a:srcRect t="13497" b="6165"/>
          <a:stretch/>
        </p:blipFill>
        <p:spPr>
          <a:xfrm>
            <a:off x="6471771" y="1482765"/>
            <a:ext cx="2088001" cy="3033368"/>
          </a:xfrm>
          <a:prstGeom prst="rect">
            <a:avLst/>
          </a:prstGeom>
        </p:spPr>
      </p:pic>
      <p:sp>
        <p:nvSpPr>
          <p:cNvPr id="3" name="サブタイトル 2"/>
          <p:cNvSpPr>
            <a:spLocks noGrp="1"/>
          </p:cNvSpPr>
          <p:nvPr>
            <p:ph type="subTitle" idx="1"/>
          </p:nvPr>
        </p:nvSpPr>
        <p:spPr>
          <a:xfrm>
            <a:off x="390237" y="1354629"/>
            <a:ext cx="8280000" cy="1655762"/>
          </a:xfrm>
        </p:spPr>
        <p:txBody>
          <a:bodyPr/>
          <a:lstStyle/>
          <a:p>
            <a:r>
              <a:rPr kumimoji="1" lang="ja-JP" altLang="en-US" dirty="0"/>
              <a:t>マイナンバーカード の読み取り</a:t>
            </a:r>
          </a:p>
        </p:txBody>
      </p:sp>
      <p:sp>
        <p:nvSpPr>
          <p:cNvPr id="10" name="正方形/長方形 9"/>
          <p:cNvSpPr/>
          <p:nvPr/>
        </p:nvSpPr>
        <p:spPr>
          <a:xfrm>
            <a:off x="3167954" y="2966229"/>
            <a:ext cx="5048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25" name="正方形/長方形 24"/>
          <p:cNvSpPr/>
          <p:nvPr/>
        </p:nvSpPr>
        <p:spPr>
          <a:xfrm>
            <a:off x="3158144" y="2616220"/>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2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rPr>
              <a:t>マイナポータル</a:t>
            </a:r>
            <a:r>
              <a:rPr kumimoji="1" lang="en-US" altLang="ja-JP" sz="3200" b="1" i="0" u="none" strike="noStrike" kern="1200" cap="none" spc="0" normalizeH="0" baseline="0" noProof="0" dirty="0">
                <a:ln>
                  <a:noFill/>
                </a:ln>
                <a:solidFill>
                  <a:srgbClr val="009650"/>
                </a:solidFill>
                <a:effectLst/>
                <a:uLnTx/>
                <a:uFillTx/>
                <a:latin typeface="Meiryo" charset="-128"/>
                <a:ea typeface="Meiryo" charset="-128"/>
              </a:rPr>
              <a:t>AP</a:t>
            </a: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rPr>
              <a:t>の利用開始</a:t>
            </a:r>
          </a:p>
        </p:txBody>
      </p:sp>
      <p:sp>
        <p:nvSpPr>
          <p:cNvPr id="2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2-D</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pic>
        <p:nvPicPr>
          <p:cNvPr id="26" name="図 25"/>
          <p:cNvPicPr>
            <a:picLocks noChangeAspect="1"/>
          </p:cNvPicPr>
          <p:nvPr/>
        </p:nvPicPr>
        <p:blipFill rotWithShape="1">
          <a:blip r:embed="rId4"/>
          <a:srcRect t="3819" b="20961"/>
          <a:stretch/>
        </p:blipFill>
        <p:spPr>
          <a:xfrm>
            <a:off x="3760343" y="3675010"/>
            <a:ext cx="1804387" cy="2459967"/>
          </a:xfrm>
          <a:prstGeom prst="rect">
            <a:avLst/>
          </a:prstGeom>
          <a:ln>
            <a:solidFill>
              <a:schemeClr val="tx1"/>
            </a:solidFill>
          </a:ln>
        </p:spPr>
      </p:pic>
      <p:grpSp>
        <p:nvGrpSpPr>
          <p:cNvPr id="31" name="グループ化 30"/>
          <p:cNvGrpSpPr/>
          <p:nvPr/>
        </p:nvGrpSpPr>
        <p:grpSpPr>
          <a:xfrm>
            <a:off x="3585506" y="1751555"/>
            <a:ext cx="2182909" cy="1855915"/>
            <a:chOff x="3329292" y="3307142"/>
            <a:chExt cx="2401200" cy="2041506"/>
          </a:xfrm>
        </p:grpSpPr>
        <p:pic>
          <p:nvPicPr>
            <p:cNvPr id="32" name="図 31"/>
            <p:cNvPicPr/>
            <p:nvPr/>
          </p:nvPicPr>
          <p:blipFill rotWithShape="1">
            <a:blip r:embed="rId5"/>
            <a:srcRect t="14157" b="27345"/>
            <a:stretch/>
          </p:blipFill>
          <p:spPr bwMode="auto">
            <a:xfrm>
              <a:off x="3329292" y="3307142"/>
              <a:ext cx="2401200" cy="2041506"/>
            </a:xfrm>
            <a:prstGeom prst="rect">
              <a:avLst/>
            </a:prstGeom>
            <a:ln>
              <a:solidFill>
                <a:schemeClr val="tx1"/>
              </a:solidFill>
            </a:ln>
            <a:extLst>
              <a:ext uri="{53640926-AAD7-44D8-BBD7-CCE9431645EC}">
                <a14:shadowObscured xmlns:a14="http://schemas.microsoft.com/office/drawing/2010/main"/>
              </a:ext>
            </a:extLst>
          </p:spPr>
        </p:pic>
        <p:sp>
          <p:nvSpPr>
            <p:cNvPr id="33" name="正方形/長方形 32"/>
            <p:cNvSpPr/>
            <p:nvPr/>
          </p:nvSpPr>
          <p:spPr>
            <a:xfrm>
              <a:off x="3377328" y="4339678"/>
              <a:ext cx="2304000" cy="324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3377328" y="4720678"/>
              <a:ext cx="2304000" cy="3240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9" name="正方形/長方形 8"/>
          <p:cNvSpPr/>
          <p:nvPr/>
        </p:nvSpPr>
        <p:spPr>
          <a:xfrm>
            <a:off x="4414266" y="4443328"/>
            <a:ext cx="4924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36" name="正方形/長方形 35"/>
          <p:cNvSpPr/>
          <p:nvPr/>
        </p:nvSpPr>
        <p:spPr>
          <a:xfrm>
            <a:off x="6065182" y="2740383"/>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35" name="正方形/長方形 34"/>
          <p:cNvSpPr/>
          <p:nvPr/>
        </p:nvSpPr>
        <p:spPr>
          <a:xfrm>
            <a:off x="6514239" y="2775622"/>
            <a:ext cx="1992888" cy="29163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114D7B53-0361-4276-877C-A8A1C09D8A92}"/>
              </a:ext>
            </a:extLst>
          </p:cNvPr>
          <p:cNvSpPr/>
          <p:nvPr/>
        </p:nvSpPr>
        <p:spPr>
          <a:xfrm>
            <a:off x="6521165" y="2366612"/>
            <a:ext cx="1992888" cy="29163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D249B3C0-E722-4EA2-A7AD-5F22925C188E}"/>
              </a:ext>
            </a:extLst>
          </p:cNvPr>
          <p:cNvSpPr/>
          <p:nvPr/>
        </p:nvSpPr>
        <p:spPr>
          <a:xfrm>
            <a:off x="6061640" y="2334053"/>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❺</a:t>
            </a:r>
            <a:endParaRPr lang="en-US" altLang="ja-JP" sz="2400"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C9834F07-F4C3-4510-8876-2C77AB456BA1}"/>
              </a:ext>
            </a:extLst>
          </p:cNvPr>
          <p:cNvSpPr txBox="1"/>
          <p:nvPr/>
        </p:nvSpPr>
        <p:spPr>
          <a:xfrm>
            <a:off x="5904884" y="4443813"/>
            <a:ext cx="3224011" cy="1969770"/>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a:p>
            <a:r>
              <a:rPr lang="ja-JP" altLang="en-US" b="1" dirty="0">
                <a:latin typeface="Meiryo" charset="-128"/>
                <a:ea typeface="Meiryo" charset="-128"/>
                <a:cs typeface="Meiryo" charset="-128"/>
              </a:rPr>
              <a:t>「利用者識別番号と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暗証番号」をお持ちの方は</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    のところをタップ</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a:t>
            </a:r>
            <a:r>
              <a:rPr lang="en-US" altLang="ja-JP" b="1" dirty="0">
                <a:latin typeface="Meiryo" charset="-128"/>
                <a:ea typeface="Meiryo" charset="-128"/>
                <a:cs typeface="Meiryo" charset="-128"/>
              </a:rPr>
              <a:t>2E</a:t>
            </a:r>
            <a:r>
              <a:rPr lang="ja-JP" altLang="en-US" b="1" dirty="0">
                <a:latin typeface="Meiryo" charset="-128"/>
                <a:ea typeface="Meiryo" charset="-128"/>
                <a:cs typeface="Meiryo" charset="-128"/>
              </a:rPr>
              <a:t>の最後のページへ</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　すすんでください</a:t>
            </a:r>
          </a:p>
        </p:txBody>
      </p:sp>
      <p:pic>
        <p:nvPicPr>
          <p:cNvPr id="21" name="図 20">
            <a:extLst>
              <a:ext uri="{FF2B5EF4-FFF2-40B4-BE49-F238E27FC236}">
                <a16:creationId xmlns:a16="http://schemas.microsoft.com/office/drawing/2014/main" id="{E14D70C5-268E-4911-BAD3-739EAB55234D}"/>
              </a:ext>
            </a:extLst>
          </p:cNvPr>
          <p:cNvPicPr>
            <a:picLocks noChangeAspect="1"/>
          </p:cNvPicPr>
          <p:nvPr/>
        </p:nvPicPr>
        <p:blipFill>
          <a:blip r:embed="rId6"/>
          <a:stretch>
            <a:fillRect/>
          </a:stretch>
        </p:blipFill>
        <p:spPr>
          <a:xfrm>
            <a:off x="5859417" y="5435860"/>
            <a:ext cx="562356" cy="536448"/>
          </a:xfrm>
          <a:prstGeom prst="rect">
            <a:avLst/>
          </a:prstGeom>
        </p:spPr>
      </p:pic>
      <p:sp>
        <p:nvSpPr>
          <p:cNvPr id="23" name="テキスト ボックス 13">
            <a:extLst>
              <a:ext uri="{FF2B5EF4-FFF2-40B4-BE49-F238E27FC236}">
                <a16:creationId xmlns:a16="http://schemas.microsoft.com/office/drawing/2014/main" id="{648AEC55-0D4D-4BFF-99C6-DAAEF7B5B475}"/>
              </a:ext>
            </a:extLst>
          </p:cNvPr>
          <p:cNvSpPr txBox="1"/>
          <p:nvPr/>
        </p:nvSpPr>
        <p:spPr>
          <a:xfrm>
            <a:off x="447955" y="1681643"/>
            <a:ext cx="2880000" cy="5109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p>
          <a:p>
            <a:pPr lvl="0">
              <a:defRPr/>
            </a:pPr>
            <a:r>
              <a:rPr lang="ja-JP" altLang="en-US" b="1" dirty="0">
                <a:solidFill>
                  <a:prstClr val="black"/>
                </a:solidFill>
                <a:latin typeface="Meiryo" charset="-128"/>
                <a:ea typeface="Meiryo" charset="-128"/>
                <a:cs typeface="Meiryo" charset="-128"/>
              </a:rPr>
              <a:t>マイナンバーカードの利用者証明用電子証明書のパスワード</a:t>
            </a:r>
            <a:r>
              <a:rPr lang="ja-JP" altLang="en-US" b="1" dirty="0">
                <a:latin typeface="Meiryo" charset="-128"/>
                <a:ea typeface="Meiryo" charset="-128"/>
                <a:cs typeface="Meiryo" charset="-128"/>
              </a:rPr>
              <a:t>（数字４ケタ）を</a:t>
            </a:r>
            <a:r>
              <a:rPr lang="ja-JP" altLang="en-US" b="1" dirty="0">
                <a:solidFill>
                  <a:prstClr val="black"/>
                </a:solidFill>
                <a:latin typeface="Meiryo" charset="-128"/>
                <a:ea typeface="Meiryo" charset="-128"/>
                <a:cs typeface="Meiryo" charset="-128"/>
              </a:rPr>
              <a:t>入力</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lvl="0">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p>
          <a:p>
            <a:pPr lvl="0">
              <a:defRPr/>
            </a:pPr>
            <a:r>
              <a:rPr lang="ja-JP" altLang="en-US" b="1" dirty="0">
                <a:solidFill>
                  <a:prstClr val="black"/>
                </a:solidFill>
                <a:latin typeface="Meiryo" charset="-128"/>
                <a:ea typeface="Meiryo" charset="-128"/>
                <a:cs typeface="Meiryo" charset="-128"/>
              </a:rPr>
              <a:t>「次へ」をタップ</a:t>
            </a:r>
          </a:p>
          <a:p>
            <a:pPr lvl="0">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❸</a:t>
            </a:r>
          </a:p>
          <a:p>
            <a:pPr lvl="0">
              <a:defRPr/>
            </a:pPr>
            <a:r>
              <a:rPr lang="ja-JP" altLang="en-US" b="1" dirty="0">
                <a:solidFill>
                  <a:prstClr val="black"/>
                </a:solidFill>
                <a:latin typeface="Meiryo" charset="-128"/>
                <a:ea typeface="Meiryo" charset="-128"/>
                <a:cs typeface="Meiryo" charset="-128"/>
              </a:rPr>
              <a:t>「マイナンバーカード 」を読み込む</a:t>
            </a:r>
          </a:p>
          <a:p>
            <a:pPr lvl="0">
              <a:defRPr/>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pPr lvl="0">
              <a:defRPr/>
            </a:pPr>
            <a:r>
              <a:rPr lang="ja-JP" altLang="en-US" b="1" dirty="0">
                <a:solidFill>
                  <a:prstClr val="black"/>
                </a:solidFill>
                <a:latin typeface="Meiryo" charset="-128"/>
                <a:ea typeface="Meiryo" charset="-128"/>
                <a:cs typeface="Meiryo" charset="-128"/>
              </a:rPr>
              <a:t>「初めて </a:t>
            </a:r>
            <a:r>
              <a:rPr lang="en-US" altLang="ja-JP" b="1" dirty="0">
                <a:solidFill>
                  <a:prstClr val="black"/>
                </a:solidFill>
                <a:latin typeface="Meiryo" charset="-128"/>
                <a:ea typeface="Meiryo" charset="-128"/>
                <a:cs typeface="Meiryo" charset="-128"/>
              </a:rPr>
              <a:t>e-Tax </a:t>
            </a:r>
            <a:r>
              <a:rPr lang="ja-JP" altLang="en-US" b="1" dirty="0">
                <a:solidFill>
                  <a:prstClr val="black"/>
                </a:solidFill>
                <a:latin typeface="Meiryo" charset="-128"/>
                <a:ea typeface="Meiryo" charset="-128"/>
                <a:cs typeface="Meiryo" charset="-128"/>
              </a:rPr>
              <a:t>をご利用される方」は　 のところをタップし次ページへ</a:t>
            </a:r>
            <a:endParaRPr lang="en-US" altLang="ja-JP" sz="3200" b="1" dirty="0">
              <a:solidFill>
                <a:srgbClr val="009650"/>
              </a:solidFill>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pic>
        <p:nvPicPr>
          <p:cNvPr id="24" name="図 23">
            <a:extLst>
              <a:ext uri="{FF2B5EF4-FFF2-40B4-BE49-F238E27FC236}">
                <a16:creationId xmlns:a16="http://schemas.microsoft.com/office/drawing/2014/main" id="{15D02C4B-A8C9-4CA8-A291-8AD355036B0B}"/>
              </a:ext>
            </a:extLst>
          </p:cNvPr>
          <p:cNvPicPr>
            <a:picLocks noChangeAspect="1"/>
          </p:cNvPicPr>
          <p:nvPr/>
        </p:nvPicPr>
        <p:blipFill>
          <a:blip r:embed="rId7"/>
          <a:stretch>
            <a:fillRect/>
          </a:stretch>
        </p:blipFill>
        <p:spPr>
          <a:xfrm>
            <a:off x="1717874" y="5726457"/>
            <a:ext cx="676547" cy="645379"/>
          </a:xfrm>
          <a:prstGeom prst="rect">
            <a:avLst/>
          </a:prstGeom>
        </p:spPr>
      </p:pic>
      <p:sp>
        <p:nvSpPr>
          <p:cNvPr id="2" name="正方形/長方形 1"/>
          <p:cNvSpPr/>
          <p:nvPr/>
        </p:nvSpPr>
        <p:spPr>
          <a:xfrm>
            <a:off x="6471771" y="1482765"/>
            <a:ext cx="2088001" cy="3033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188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723" y="2179284"/>
            <a:ext cx="2219136" cy="4072481"/>
          </a:xfrm>
          <a:prstGeom prst="rect">
            <a:avLst/>
          </a:prstGeom>
        </p:spPr>
      </p:pic>
      <p:sp>
        <p:nvSpPr>
          <p:cNvPr id="30" name="サブタイトル 2"/>
          <p:cNvSpPr>
            <a:spLocks noGrp="1"/>
          </p:cNvSpPr>
          <p:nvPr>
            <p:ph type="subTitle" idx="1"/>
          </p:nvPr>
        </p:nvSpPr>
        <p:spPr>
          <a:xfrm>
            <a:off x="505222" y="1311637"/>
            <a:ext cx="8280000" cy="1017367"/>
          </a:xfrm>
        </p:spPr>
        <p:txBody>
          <a:bodyPr>
            <a:noAutofit/>
          </a:bodyPr>
          <a:lstStyle/>
          <a:p>
            <a:pPr>
              <a:lnSpc>
                <a:spcPct val="100000"/>
              </a:lnSpc>
              <a:spcBef>
                <a:spcPts val="600"/>
              </a:spcBef>
            </a:pPr>
            <a:r>
              <a:rPr lang="ja-JP" altLang="en-US" dirty="0"/>
              <a:t>初めて</a:t>
            </a:r>
            <a:r>
              <a:rPr lang="en-US" altLang="ja-JP" dirty="0"/>
              <a:t>e-Tax</a:t>
            </a:r>
            <a:r>
              <a:rPr lang="ja-JP" altLang="en-US" dirty="0"/>
              <a:t>をご利用される方はこちらからです。</a:t>
            </a:r>
            <a:endParaRPr lang="en-US" altLang="ja-JP" dirty="0"/>
          </a:p>
          <a:p>
            <a:pPr>
              <a:lnSpc>
                <a:spcPct val="100000"/>
              </a:lnSpc>
              <a:spcBef>
                <a:spcPts val="600"/>
              </a:spcBef>
            </a:pPr>
            <a:r>
              <a:rPr lang="ja-JP" altLang="en-US" dirty="0"/>
              <a:t>利用者情報を入力（初回のみの操作）します。</a:t>
            </a:r>
          </a:p>
        </p:txBody>
      </p:sp>
      <p:sp>
        <p:nvSpPr>
          <p:cNvPr id="27" name="テキスト ボックス 26"/>
          <p:cNvSpPr txBox="1"/>
          <p:nvPr/>
        </p:nvSpPr>
        <p:spPr>
          <a:xfrm>
            <a:off x="505222" y="2212816"/>
            <a:ext cx="2700000"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charset="-128"/>
                <a:ea typeface="Meiryo" charset="-128"/>
                <a:cs typeface="Meiryo" charset="-128"/>
              </a:rPr>
              <a:t>マイナンバーカードの</a:t>
            </a:r>
            <a:endParaRPr kumimoji="1" lang="en-US" altLang="ja-JP" sz="16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charset="-128"/>
                <a:ea typeface="Meiryo" charset="-128"/>
                <a:cs typeface="Meiryo" charset="-128"/>
              </a:rPr>
              <a:t>券面情報を読み取った場合は、住所や氏名などがすでに入力されています。</a:t>
            </a:r>
            <a:endParaRPr kumimoji="1" lang="en-US" altLang="ja-JP" sz="16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charset="-128"/>
                <a:ea typeface="Meiryo" charset="-128"/>
                <a:cs typeface="Meiryo" charset="-128"/>
              </a:rPr>
              <a:t>「必須」項目は必ず入力してください。</a:t>
            </a:r>
            <a:endParaRPr kumimoji="1" lang="en-US" altLang="ja-JP" sz="16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charset="-128"/>
                <a:ea typeface="Meiryo" charset="-128"/>
                <a:cs typeface="Meiryo" charset="-128"/>
              </a:rPr>
              <a:t>入力漏れがありますと</a:t>
            </a:r>
            <a:endParaRPr kumimoji="1" lang="en-US" altLang="ja-JP" sz="16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charset="-128"/>
                <a:ea typeface="Meiryo" charset="-128"/>
                <a:cs typeface="Meiryo" charset="-128"/>
              </a:rPr>
              <a:t>エラーが表示されます。入力が終わったら</a:t>
            </a:r>
            <a:endParaRPr kumimoji="1" lang="en-US" altLang="ja-JP" sz="16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「確認」ボタンを</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タップします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latin typeface="Meiryo" charset="-128"/>
                <a:ea typeface="Meiryo" charset="-128"/>
                <a:cs typeface="Meiryo" charset="-128"/>
              </a:rPr>
              <a:t>※</a:t>
            </a:r>
            <a:r>
              <a:rPr lang="ja-JP" altLang="en-US" b="1" dirty="0">
                <a:solidFill>
                  <a:prstClr val="black"/>
                </a:solidFill>
                <a:latin typeface="Meiryo" charset="-128"/>
                <a:ea typeface="Meiryo" charset="-128"/>
                <a:cs typeface="Meiryo" charset="-128"/>
              </a:rPr>
              <a:t>この画面は</a:t>
            </a:r>
            <a:r>
              <a:rPr lang="en-US" altLang="ja-JP" b="1" dirty="0">
                <a:solidFill>
                  <a:prstClr val="black"/>
                </a:solidFill>
                <a:latin typeface="Meiryo" charset="-128"/>
                <a:ea typeface="Meiryo" charset="-128"/>
                <a:cs typeface="Meiryo" charset="-128"/>
              </a:rPr>
              <a:t>2</a:t>
            </a:r>
            <a:r>
              <a:rPr lang="ja-JP" altLang="en-US" b="1" dirty="0">
                <a:solidFill>
                  <a:prstClr val="black"/>
                </a:solidFill>
                <a:latin typeface="Meiryo" charset="-128"/>
                <a:ea typeface="Meiryo" charset="-128"/>
                <a:cs typeface="Meiryo" charset="-128"/>
              </a:rPr>
              <a:t>回目からは表示されません。</a:t>
            </a:r>
            <a:endPar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61" name="正方形/長方形 60"/>
          <p:cNvSpPr/>
          <p:nvPr/>
        </p:nvSpPr>
        <p:spPr>
          <a:xfrm>
            <a:off x="5902293" y="5879556"/>
            <a:ext cx="5416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54" name="角丸四角形 53"/>
          <p:cNvSpPr/>
          <p:nvPr/>
        </p:nvSpPr>
        <p:spPr>
          <a:xfrm>
            <a:off x="6359997" y="5882416"/>
            <a:ext cx="1872000" cy="324000"/>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059" y="2212816"/>
            <a:ext cx="1883827" cy="4005419"/>
          </a:xfrm>
          <a:prstGeom prst="rect">
            <a:avLst/>
          </a:prstGeom>
        </p:spPr>
      </p:pic>
    </p:spTree>
    <p:extLst>
      <p:ext uri="{BB962C8B-B14F-4D97-AF65-F5344CB8AC3E}">
        <p14:creationId xmlns:p14="http://schemas.microsoft.com/office/powerpoint/2010/main" val="148094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949" y="2532009"/>
            <a:ext cx="2280102" cy="2249619"/>
          </a:xfrm>
          <a:prstGeom prst="rect">
            <a:avLst/>
          </a:prstGeom>
        </p:spPr>
      </p:pic>
      <p:sp>
        <p:nvSpPr>
          <p:cNvPr id="30" name="サブタイトル 2"/>
          <p:cNvSpPr>
            <a:spLocks noGrp="1"/>
          </p:cNvSpPr>
          <p:nvPr>
            <p:ph type="subTitle" idx="1"/>
          </p:nvPr>
        </p:nvSpPr>
        <p:spPr/>
        <p:txBody>
          <a:bodyPr>
            <a:noAutofit/>
          </a:bodyPr>
          <a:lstStyle/>
          <a:p>
            <a:r>
              <a:rPr lang="ja-JP" altLang="en-US" dirty="0"/>
              <a:t>提出先税務署の確認</a:t>
            </a:r>
          </a:p>
        </p:txBody>
      </p:sp>
      <p:sp>
        <p:nvSpPr>
          <p:cNvPr id="27" name="テキスト ボックス 26"/>
          <p:cNvSpPr txBox="1"/>
          <p:nvPr/>
        </p:nvSpPr>
        <p:spPr>
          <a:xfrm>
            <a:off x="505222" y="1892900"/>
            <a:ext cx="27000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この画面では、提出先を</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確認し</a:t>
            </a:r>
            <a:r>
              <a:rPr kumimoji="1" lang="ja-JP" altLang="en-US" sz="1800" b="1" i="0" u="none" strike="noStrike" kern="1200" cap="none" spc="-300" normalizeH="0" baseline="0" noProof="0" dirty="0">
                <a:ln>
                  <a:noFill/>
                </a:ln>
                <a:solidFill>
                  <a:prstClr val="black"/>
                </a:solidFill>
                <a:effectLst/>
                <a:uLnTx/>
                <a:uFillTx/>
                <a:latin typeface="Meiryo" charset="-128"/>
                <a:ea typeface="Meiryo" charset="-128"/>
                <a:cs typeface="Meiryo" charset="-128"/>
              </a:rPr>
              <a:t>て</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a:t>
            </a:r>
            <a:r>
              <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rPr>
              <a:t>OK</a:t>
            </a:r>
            <a:r>
              <a:rPr kumimoji="1" lang="ja-JP" altLang="en-US" sz="1800" b="1" i="0" u="none" strike="noStrike" kern="0" cap="none" spc="-1000" normalizeH="0" baseline="0" noProof="0" dirty="0">
                <a:ln>
                  <a:noFill/>
                </a:ln>
                <a:solidFill>
                  <a:prstClr val="black"/>
                </a:solidFill>
                <a:effectLst/>
                <a:uLnTx/>
                <a:uFillTx/>
                <a:latin typeface="Meiryo" charset="-128"/>
                <a:ea typeface="Meiryo"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をタップ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「既に利用者識別番号を取得されている方へ</a:t>
            </a:r>
            <a:r>
              <a:rPr kumimoji="1" lang="ja-JP" altLang="en-US" sz="1800" b="1" i="0" u="none" strike="noStrike" kern="0" cap="none" spc="-1000" normalizeH="0" baseline="0" noProof="0" dirty="0">
                <a:ln>
                  <a:noFill/>
                </a:ln>
                <a:solidFill>
                  <a:prstClr val="black"/>
                </a:solidFill>
                <a:effectLst/>
                <a:uLnTx/>
                <a:uFillTx/>
                <a:latin typeface="Meiryo" charset="-128"/>
                <a:ea typeface="Meiryo" charset="-128"/>
                <a:cs typeface="Meiryo" charset="-128"/>
              </a:rPr>
              <a:t>」</a:t>
            </a:r>
            <a:endParaRPr kumimoji="1" lang="en-US" altLang="ja-JP" sz="1800" b="1" i="0" u="none" strike="noStrike" kern="0" cap="none" spc="-100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画面が表示されます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この画面はすべての方に</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表示されます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間違いなく取得されていない場合</a:t>
            </a:r>
            <a:r>
              <a:rPr kumimoji="1" lang="ja-JP" altLang="en-US" sz="1800" b="1" i="0" u="none" strike="noStrike" kern="0" cap="none" spc="-1000" normalizeH="0" baseline="0" noProof="0" dirty="0">
                <a:ln>
                  <a:noFill/>
                </a:ln>
                <a:solidFill>
                  <a:prstClr val="black"/>
                </a:solidFill>
                <a:effectLst/>
                <a:uLnTx/>
                <a:uFillTx/>
                <a:latin typeface="Meiryo" charset="-128"/>
                <a:ea typeface="Meiryo" charset="-128"/>
                <a:cs typeface="Meiryo" charset="-128"/>
              </a:rPr>
              <a:t>は</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a:t>
            </a:r>
            <a:r>
              <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rPr>
              <a:t>OK</a:t>
            </a:r>
            <a:r>
              <a:rPr kumimoji="1" lang="ja-JP" altLang="en-US" sz="1800" b="1" i="0" u="none" strike="noStrike" kern="0" cap="none" spc="-1000" normalizeH="0" baseline="0" noProof="0" dirty="0">
                <a:ln>
                  <a:noFill/>
                </a:ln>
                <a:solidFill>
                  <a:prstClr val="black"/>
                </a:solidFill>
                <a:effectLst/>
                <a:uLnTx/>
                <a:uFillTx/>
                <a:latin typeface="Meiryo" charset="-128"/>
                <a:ea typeface="Meiryo"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ボタンをタップ、取得されて</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いる場合</a:t>
            </a:r>
            <a:r>
              <a:rPr kumimoji="1" lang="ja-JP" altLang="en-US" sz="1800" b="1" i="0" u="none" strike="noStrike" kern="0" cap="none" spc="-1000" normalizeH="0" baseline="0" noProof="0" dirty="0">
                <a:ln>
                  <a:noFill/>
                </a:ln>
                <a:solidFill>
                  <a:prstClr val="black"/>
                </a:solidFill>
                <a:effectLst/>
                <a:uLnTx/>
                <a:uFillTx/>
                <a:latin typeface="Meiryo" charset="-128"/>
                <a:ea typeface="Meiryo" charset="-128"/>
                <a:cs typeface="Meiryo" charset="-128"/>
              </a:rPr>
              <a:t>は</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「キャンセル</a:t>
            </a:r>
            <a:r>
              <a:rPr kumimoji="1" lang="ja-JP" altLang="en-US" sz="1800" b="1" i="0" u="none" strike="noStrike" kern="0" cap="none" spc="-1000" normalizeH="0" baseline="0" noProof="0" dirty="0">
                <a:ln>
                  <a:noFill/>
                </a:ln>
                <a:solidFill>
                  <a:prstClr val="black"/>
                </a:solidFill>
                <a:effectLst/>
                <a:uLnTx/>
                <a:uFillTx/>
                <a:latin typeface="Meiryo" charset="-128"/>
                <a:ea typeface="Meiryo"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をタップします</a:t>
            </a:r>
          </a:p>
        </p:txBody>
      </p:sp>
      <p:pic>
        <p:nvPicPr>
          <p:cNvPr id="26" name="図 25"/>
          <p:cNvPicPr>
            <a:picLocks noChangeAspect="1"/>
          </p:cNvPicPr>
          <p:nvPr/>
        </p:nvPicPr>
        <p:blipFill rotWithShape="1">
          <a:blip r:embed="rId4"/>
          <a:srcRect t="1645"/>
          <a:stretch/>
        </p:blipFill>
        <p:spPr>
          <a:xfrm>
            <a:off x="6026679" y="1870329"/>
            <a:ext cx="2469263" cy="4320000"/>
          </a:xfrm>
          <a:prstGeom prst="rect">
            <a:avLst/>
          </a:prstGeom>
          <a:ln>
            <a:solidFill>
              <a:schemeClr val="tx1"/>
            </a:solidFill>
          </a:ln>
        </p:spPr>
      </p:pic>
      <p:sp>
        <p:nvSpPr>
          <p:cNvPr id="34" name="正方形/長方形 33"/>
          <p:cNvSpPr/>
          <p:nvPr/>
        </p:nvSpPr>
        <p:spPr>
          <a:xfrm>
            <a:off x="8003499" y="5225122"/>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35" name="正方形/長方形 34"/>
          <p:cNvSpPr/>
          <p:nvPr/>
        </p:nvSpPr>
        <p:spPr>
          <a:xfrm>
            <a:off x="5050582" y="3195154"/>
            <a:ext cx="5416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Tree>
    <p:extLst>
      <p:ext uri="{BB962C8B-B14F-4D97-AF65-F5344CB8AC3E}">
        <p14:creationId xmlns:p14="http://schemas.microsoft.com/office/powerpoint/2010/main" val="170316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231" y="1834792"/>
            <a:ext cx="2505673" cy="4365114"/>
          </a:xfrm>
          <a:prstGeom prst="rect">
            <a:avLst/>
          </a:prstGeom>
        </p:spPr>
      </p:pic>
      <p:sp>
        <p:nvSpPr>
          <p:cNvPr id="30" name="サブタイトル 2"/>
          <p:cNvSpPr>
            <a:spLocks noGrp="1"/>
          </p:cNvSpPr>
          <p:nvPr>
            <p:ph type="subTitle" idx="1"/>
          </p:nvPr>
        </p:nvSpPr>
        <p:spPr/>
        <p:txBody>
          <a:bodyPr>
            <a:noAutofit/>
          </a:bodyPr>
          <a:lstStyle/>
          <a:p>
            <a:r>
              <a:rPr lang="ja-JP" altLang="en-US" dirty="0"/>
              <a:t>入力内容の確認と送信</a:t>
            </a:r>
          </a:p>
        </p:txBody>
      </p:sp>
      <p:sp>
        <p:nvSpPr>
          <p:cNvPr id="27" name="テキスト ボックス 26"/>
          <p:cNvSpPr txBox="1"/>
          <p:nvPr/>
        </p:nvSpPr>
        <p:spPr>
          <a:xfrm>
            <a:off x="505222" y="1892900"/>
            <a:ext cx="280800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この画面では、</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内容を確認して</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間違いがなければ</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「送信」ボタンをタップ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訂正箇所がありましたら、「訂正」をタップして</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訂正し</a:t>
            </a:r>
            <a:r>
              <a:rPr kumimoji="1" lang="ja-JP" altLang="en-US" sz="1800" b="1" i="0" u="none" strike="noStrike" kern="1200" cap="none" spc="-300" normalizeH="0" baseline="0" noProof="0" dirty="0">
                <a:ln>
                  <a:noFill/>
                </a:ln>
                <a:solidFill>
                  <a:prstClr val="black"/>
                </a:solidFill>
                <a:effectLst/>
                <a:uLnTx/>
                <a:uFillTx/>
                <a:latin typeface="Meiryo" charset="-128"/>
                <a:ea typeface="Meiryo" charset="-128"/>
                <a:cs typeface="Meiryo" charset="-128"/>
              </a:rPr>
              <a:t>、</a:t>
            </a:r>
            <a:r>
              <a:rPr kumimoji="1" lang="ja-JP" altLang="en-US" sz="1800" b="1" i="0" u="none" strike="noStrike" kern="1200" cap="none" spc="-300" normalizeH="0" baseline="0" noProof="0" dirty="0">
                <a:ln>
                  <a:noFill/>
                </a:ln>
                <a:solidFill>
                  <a:srgbClr val="009650"/>
                </a:solidFill>
                <a:effectLst/>
                <a:uLnTx/>
                <a:uFillTx/>
                <a:latin typeface="Meiryo" charset="-128"/>
                <a:ea typeface="Meiryo" charset="-128"/>
                <a:cs typeface="Meiryo" charset="-128"/>
              </a:rPr>
              <a:t>❶</a:t>
            </a:r>
            <a:r>
              <a:rPr kumimoji="1" lang="ja-JP" altLang="en-US" sz="1800" b="1" i="0" u="none" strike="noStrike" kern="1200" cap="none" spc="-300" normalizeH="0" baseline="0" noProof="0" dirty="0">
                <a:ln>
                  <a:noFill/>
                </a:ln>
                <a:solidFill>
                  <a:prstClr val="black"/>
                </a:solidFill>
                <a:effectLst/>
                <a:uLnTx/>
                <a:uFillTx/>
                <a:latin typeface="Meiryo" charset="-128"/>
                <a:ea typeface="Meiryo"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送信</a:t>
            </a:r>
            <a:r>
              <a:rPr kumimoji="1" lang="ja-JP" altLang="en-US" sz="1800" b="1" i="0" u="none" strike="noStrike" kern="1200" cap="none" spc="-300" normalizeH="0" baseline="0" noProof="0" dirty="0">
                <a:ln>
                  <a:noFill/>
                </a:ln>
                <a:solidFill>
                  <a:prstClr val="black"/>
                </a:solidFill>
                <a:effectLst/>
                <a:uLnTx/>
                <a:uFillTx/>
                <a:latin typeface="Meiryo" charset="-128"/>
                <a:ea typeface="Meiryo"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ボタン</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をタップしてください</a:t>
            </a:r>
          </a:p>
        </p:txBody>
      </p:sp>
      <p:sp>
        <p:nvSpPr>
          <p:cNvPr id="40" name="角丸四角形 39"/>
          <p:cNvSpPr/>
          <p:nvPr/>
        </p:nvSpPr>
        <p:spPr>
          <a:xfrm>
            <a:off x="6055074" y="5438749"/>
            <a:ext cx="2250044" cy="307764"/>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角丸四角形 40"/>
          <p:cNvSpPr/>
          <p:nvPr/>
        </p:nvSpPr>
        <p:spPr>
          <a:xfrm>
            <a:off x="6055073" y="5785793"/>
            <a:ext cx="2250045" cy="307764"/>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8326569" y="5779784"/>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43" name="正方形/長方形 42"/>
          <p:cNvSpPr/>
          <p:nvPr/>
        </p:nvSpPr>
        <p:spPr>
          <a:xfrm>
            <a:off x="8326569" y="5377448"/>
            <a:ext cx="5416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222" y="1967816"/>
            <a:ext cx="2511770" cy="4163929"/>
          </a:xfrm>
          <a:prstGeom prst="rect">
            <a:avLst/>
          </a:prstGeom>
        </p:spPr>
      </p:pic>
    </p:spTree>
    <p:extLst>
      <p:ext uri="{BB962C8B-B14F-4D97-AF65-F5344CB8AC3E}">
        <p14:creationId xmlns:p14="http://schemas.microsoft.com/office/powerpoint/2010/main" val="2708978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556" y="1979700"/>
            <a:ext cx="1865538" cy="2481287"/>
          </a:xfrm>
          <a:prstGeom prst="rect">
            <a:avLst/>
          </a:prstGeom>
        </p:spPr>
      </p:pic>
      <p:sp>
        <p:nvSpPr>
          <p:cNvPr id="30" name="サブタイトル 2"/>
          <p:cNvSpPr>
            <a:spLocks noGrp="1"/>
          </p:cNvSpPr>
          <p:nvPr>
            <p:ph type="subTitle" idx="1"/>
          </p:nvPr>
        </p:nvSpPr>
        <p:spPr/>
        <p:txBody>
          <a:bodyPr>
            <a:noAutofit/>
          </a:bodyPr>
          <a:lstStyle/>
          <a:p>
            <a:r>
              <a:rPr lang="ja-JP" altLang="en-US" dirty="0"/>
              <a:t>利用者識別番号の通知希望確認</a:t>
            </a:r>
          </a:p>
        </p:txBody>
      </p:sp>
      <p:sp>
        <p:nvSpPr>
          <p:cNvPr id="27" name="テキスト ボックス 26"/>
          <p:cNvSpPr txBox="1"/>
          <p:nvPr/>
        </p:nvSpPr>
        <p:spPr>
          <a:xfrm>
            <a:off x="505222" y="1892899"/>
            <a:ext cx="270000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r>
              <a:rPr kumimoji="1" lang="en-US" altLang="ja-JP" sz="3200" b="1" i="0" u="none" strike="noStrike" kern="1200" cap="none" spc="0" normalizeH="0" baseline="0" noProof="0" dirty="0">
                <a:ln>
                  <a:noFill/>
                </a:ln>
                <a:solidFill>
                  <a:srgbClr val="009650"/>
                </a:solidFill>
                <a:effectLst/>
                <a:uLnTx/>
                <a:uFillTx/>
                <a:latin typeface="Meiryo" charset="-128"/>
                <a:ea typeface="Meiryo" charset="-128"/>
                <a:cs typeface="Meiryo"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利用者識別番号を希望する場合は、チェックボックスにチェックを</a:t>
            </a:r>
            <a:r>
              <a:rPr lang="ja-JP" altLang="en-US" b="1" dirty="0">
                <a:solidFill>
                  <a:prstClr val="black"/>
                </a:solidFill>
                <a:latin typeface="Meiryo" charset="-128"/>
                <a:ea typeface="Meiryo" charset="-128"/>
                <a:cs typeface="Meiryo" charset="-128"/>
              </a:rPr>
              <a:t>入れ</a:t>
            </a:r>
          </a:p>
          <a:p>
            <a:pPr lvl="0">
              <a:defRPr/>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a:t>
            </a:r>
            <a:r>
              <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rPr>
              <a:t>OK</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」ボタンをタップ</a:t>
            </a:r>
          </a:p>
          <a:p>
            <a:pPr lvl="0"/>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「送信結果</a:t>
            </a:r>
            <a:r>
              <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画面が</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表示されたら、「次へ」をタップ</a:t>
            </a:r>
            <a:b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br>
            <a:endPar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以上で「利用者情報の</a:t>
            </a:r>
            <a:endParaRPr kumimoji="1" lang="en-US" altLang="ja-JP"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入力と送信」は完了です。</a:t>
            </a:r>
          </a:p>
        </p:txBody>
      </p:sp>
      <p:pic>
        <p:nvPicPr>
          <p:cNvPr id="26" name="図 25"/>
          <p:cNvPicPr>
            <a:picLocks noChangeAspect="1"/>
          </p:cNvPicPr>
          <p:nvPr/>
        </p:nvPicPr>
        <p:blipFill>
          <a:blip r:embed="rId4"/>
          <a:stretch>
            <a:fillRect/>
          </a:stretch>
        </p:blipFill>
        <p:spPr>
          <a:xfrm>
            <a:off x="3611467" y="2022760"/>
            <a:ext cx="1777582" cy="3385870"/>
          </a:xfrm>
          <a:prstGeom prst="rect">
            <a:avLst/>
          </a:prstGeom>
          <a:ln>
            <a:solidFill>
              <a:schemeClr val="tx1"/>
            </a:solidFill>
          </a:ln>
        </p:spPr>
      </p:pic>
      <p:pic>
        <p:nvPicPr>
          <p:cNvPr id="28" name="図 27"/>
          <p:cNvPicPr>
            <a:picLocks noChangeAspect="1"/>
          </p:cNvPicPr>
          <p:nvPr/>
        </p:nvPicPr>
        <p:blipFill rotWithShape="1">
          <a:blip r:embed="rId5"/>
          <a:srcRect t="72993"/>
          <a:stretch/>
        </p:blipFill>
        <p:spPr>
          <a:xfrm>
            <a:off x="5989668" y="4665383"/>
            <a:ext cx="1776567" cy="1269406"/>
          </a:xfrm>
          <a:prstGeom prst="rect">
            <a:avLst/>
          </a:prstGeom>
          <a:ln>
            <a:solidFill>
              <a:schemeClr val="tx1"/>
            </a:solidFill>
          </a:ln>
        </p:spPr>
      </p:pic>
      <p:sp>
        <p:nvSpPr>
          <p:cNvPr id="44" name="角丸四角形 43"/>
          <p:cNvSpPr/>
          <p:nvPr/>
        </p:nvSpPr>
        <p:spPr>
          <a:xfrm>
            <a:off x="3756595" y="4858311"/>
            <a:ext cx="1484320" cy="245663"/>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6052695" y="5648308"/>
            <a:ext cx="1632753" cy="203027"/>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6"/>
          <a:stretch>
            <a:fillRect/>
          </a:stretch>
        </p:blipFill>
        <p:spPr>
          <a:xfrm>
            <a:off x="3717547" y="4152762"/>
            <a:ext cx="333121" cy="333121"/>
          </a:xfrm>
          <a:prstGeom prst="rect">
            <a:avLst/>
          </a:prstGeom>
        </p:spPr>
      </p:pic>
      <p:pic>
        <p:nvPicPr>
          <p:cNvPr id="18" name="図 17"/>
          <p:cNvPicPr>
            <a:picLocks noChangeAspect="1"/>
          </p:cNvPicPr>
          <p:nvPr/>
        </p:nvPicPr>
        <p:blipFill rotWithShape="1">
          <a:blip r:embed="rId7"/>
          <a:srcRect l="4699" r="4699"/>
          <a:stretch/>
        </p:blipFill>
        <p:spPr>
          <a:xfrm>
            <a:off x="5956297" y="4436319"/>
            <a:ext cx="1843309" cy="273142"/>
          </a:xfrm>
          <a:prstGeom prst="rect">
            <a:avLst/>
          </a:prstGeom>
        </p:spPr>
      </p:pic>
      <p:sp>
        <p:nvSpPr>
          <p:cNvPr id="46" name="正方形/長方形 45"/>
          <p:cNvSpPr/>
          <p:nvPr/>
        </p:nvSpPr>
        <p:spPr>
          <a:xfrm>
            <a:off x="3261718" y="4818677"/>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23" name="正方形/長方形 22"/>
          <p:cNvSpPr/>
          <p:nvPr/>
        </p:nvSpPr>
        <p:spPr>
          <a:xfrm>
            <a:off x="5612909" y="5561520"/>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sp>
        <p:nvSpPr>
          <p:cNvPr id="47" name="正方形/長方形 46"/>
          <p:cNvSpPr/>
          <p:nvPr/>
        </p:nvSpPr>
        <p:spPr>
          <a:xfrm>
            <a:off x="3253276" y="4114832"/>
            <a:ext cx="54168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Tree>
    <p:extLst>
      <p:ext uri="{BB962C8B-B14F-4D97-AF65-F5344CB8AC3E}">
        <p14:creationId xmlns:p14="http://schemas.microsoft.com/office/powerpoint/2010/main" val="2177045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963" y="2045951"/>
            <a:ext cx="2347163" cy="2633700"/>
          </a:xfrm>
          <a:prstGeom prst="rect">
            <a:avLst/>
          </a:prstGeom>
        </p:spPr>
      </p:pic>
      <p:pic>
        <p:nvPicPr>
          <p:cNvPr id="8" name="図 7"/>
          <p:cNvPicPr>
            <a:picLocks noChangeAspect="1"/>
          </p:cNvPicPr>
          <p:nvPr/>
        </p:nvPicPr>
        <p:blipFill>
          <a:blip r:embed="rId4"/>
          <a:stretch>
            <a:fillRect/>
          </a:stretch>
        </p:blipFill>
        <p:spPr>
          <a:xfrm>
            <a:off x="6436499" y="2027677"/>
            <a:ext cx="2184896" cy="2946577"/>
          </a:xfrm>
          <a:prstGeom prst="rect">
            <a:avLst/>
          </a:prstGeom>
          <a:ln w="3175">
            <a:solidFill>
              <a:schemeClr val="tx1"/>
            </a:solidFill>
          </a:ln>
        </p:spPr>
      </p:pic>
      <p:sp>
        <p:nvSpPr>
          <p:cNvPr id="3" name="サブタイトル 2"/>
          <p:cNvSpPr>
            <a:spLocks noGrp="1"/>
          </p:cNvSpPr>
          <p:nvPr>
            <p:ph type="subTitle" idx="1"/>
          </p:nvPr>
        </p:nvSpPr>
        <p:spPr/>
        <p:txBody>
          <a:bodyPr/>
          <a:lstStyle/>
          <a:p>
            <a:r>
              <a:rPr kumimoji="1" lang="ja-JP" altLang="en-US" dirty="0"/>
              <a:t>「もっとつながる」の設定同意</a:t>
            </a:r>
          </a:p>
        </p:txBody>
      </p:sp>
      <p:sp>
        <p:nvSpPr>
          <p:cNvPr id="14" name="テキスト ボックス 13"/>
          <p:cNvSpPr txBox="1"/>
          <p:nvPr/>
        </p:nvSpPr>
        <p:spPr>
          <a:xfrm>
            <a:off x="551899" y="1985384"/>
            <a:ext cx="2880000"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charset="-128"/>
                <a:ea typeface="Meiryo" charset="-128"/>
                <a:cs typeface="Meiryo" charset="-128"/>
              </a:rPr>
              <a:t>記載内容の確認</a:t>
            </a:r>
            <a:endParaRPr lang="en-US" altLang="ja-JP" b="1" dirty="0">
              <a:solidFill>
                <a:prstClr val="black"/>
              </a:solidFill>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p>
          <a:p>
            <a:pPr lvl="0">
              <a:defRPr/>
            </a:pPr>
            <a:r>
              <a:rPr lang="ja-JP" altLang="en-US" b="1" dirty="0">
                <a:solidFill>
                  <a:prstClr val="black"/>
                </a:solidFill>
                <a:latin typeface="Meiryo" charset="-128"/>
                <a:ea typeface="Meiryo" charset="-128"/>
                <a:cs typeface="Meiryo" charset="-128"/>
              </a:rPr>
              <a:t>「同意」をタップ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つながり完了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❹</a:t>
            </a:r>
          </a:p>
          <a:p>
            <a:pPr lvl="0">
              <a:defRPr/>
            </a:pPr>
            <a:r>
              <a:rPr lang="ja-JP" altLang="en-US" b="1" dirty="0">
                <a:solidFill>
                  <a:prstClr val="black"/>
                </a:solidFill>
                <a:latin typeface="Meiryo" charset="-128"/>
                <a:ea typeface="Meiryo" charset="-128"/>
                <a:cs typeface="Meiryo" charset="-128"/>
              </a:rPr>
              <a:t>「国税電子申告・納税</a:t>
            </a:r>
            <a:r>
              <a:rPr lang="en-US" altLang="ja-JP" b="1" dirty="0">
                <a:solidFill>
                  <a:prstClr val="black"/>
                </a:solidFill>
                <a:latin typeface="Meiryo" charset="-128"/>
                <a:ea typeface="Meiryo" charset="-128"/>
                <a:cs typeface="Meiryo" charset="-128"/>
              </a:rPr>
              <a:t> </a:t>
            </a:r>
            <a:r>
              <a:rPr lang="ja-JP" altLang="en-US" b="1" dirty="0">
                <a:solidFill>
                  <a:prstClr val="black"/>
                </a:solidFill>
                <a:latin typeface="Meiryo" charset="-128"/>
                <a:ea typeface="Meiryo" charset="-128"/>
                <a:cs typeface="Meiryo" charset="-128"/>
              </a:rPr>
              <a:t>システム（ </a:t>
            </a:r>
            <a:r>
              <a:rPr lang="en-US" altLang="ja-JP" b="1" dirty="0">
                <a:solidFill>
                  <a:prstClr val="black"/>
                </a:solidFill>
                <a:latin typeface="Meiryo" charset="-128"/>
                <a:ea typeface="Meiryo" charset="-128"/>
                <a:cs typeface="Meiryo" charset="-128"/>
              </a:rPr>
              <a:t>e-Tax</a:t>
            </a:r>
            <a:r>
              <a:rPr lang="ja-JP" altLang="en-US" b="1" dirty="0">
                <a:solidFill>
                  <a:prstClr val="black"/>
                </a:solidFill>
                <a:latin typeface="Meiryo" charset="-128"/>
                <a:ea typeface="Meiryo" charset="-128"/>
                <a:cs typeface="Meiryo" charset="-128"/>
              </a:rPr>
              <a:t>） を利用する」をタップしますと利用開始します。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25" name="正方形/長方形 24"/>
          <p:cNvSpPr/>
          <p:nvPr/>
        </p:nvSpPr>
        <p:spPr>
          <a:xfrm>
            <a:off x="3340809" y="3223000"/>
            <a:ext cx="4250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2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Meiryo" charset="-128"/>
                <a:ea typeface="Meiryo" charset="-128"/>
              </a:rPr>
              <a:t>e-Tax</a:t>
            </a: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rPr>
              <a:t>の利用開始</a:t>
            </a:r>
          </a:p>
        </p:txBody>
      </p:sp>
      <p:sp>
        <p:nvSpPr>
          <p:cNvPr id="2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2-E</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30" name="正方形/長方形 29"/>
          <p:cNvSpPr/>
          <p:nvPr/>
        </p:nvSpPr>
        <p:spPr>
          <a:xfrm>
            <a:off x="6500297" y="2518272"/>
            <a:ext cx="2073807"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6059964" y="2490649"/>
            <a:ext cx="4924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36" name="正方形/長方形 35"/>
          <p:cNvSpPr/>
          <p:nvPr/>
        </p:nvSpPr>
        <p:spPr>
          <a:xfrm>
            <a:off x="6073434" y="4468084"/>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10" name="正方形/長方形 9"/>
          <p:cNvSpPr/>
          <p:nvPr/>
        </p:nvSpPr>
        <p:spPr>
          <a:xfrm>
            <a:off x="3382362" y="4254437"/>
            <a:ext cx="5048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38" name="正方形/長方形 37"/>
          <p:cNvSpPr/>
          <p:nvPr/>
        </p:nvSpPr>
        <p:spPr>
          <a:xfrm>
            <a:off x="6493202" y="4453796"/>
            <a:ext cx="2073807" cy="403919"/>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p:cNvSpPr/>
          <p:nvPr/>
        </p:nvSpPr>
        <p:spPr>
          <a:xfrm>
            <a:off x="3871472" y="4286887"/>
            <a:ext cx="2056282"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正方形/長方形 34"/>
          <p:cNvSpPr/>
          <p:nvPr/>
        </p:nvSpPr>
        <p:spPr>
          <a:xfrm>
            <a:off x="3856967" y="2900792"/>
            <a:ext cx="2073807" cy="98694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108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9054"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pPr>
              <a:lnSpc>
                <a:spcPct val="100000"/>
              </a:lnSpc>
            </a:pPr>
            <a:r>
              <a:rPr lang="en-US" altLang="ja-JP" sz="4800" dirty="0">
                <a:solidFill>
                  <a:srgbClr val="009650"/>
                </a:solidFill>
              </a:rPr>
              <a:t>e-Tax</a:t>
            </a:r>
            <a:r>
              <a:rPr lang="ja-JP" altLang="en-US" sz="4800" dirty="0">
                <a:solidFill>
                  <a:srgbClr val="009650"/>
                </a:solidFill>
              </a:rPr>
              <a:t>を知りましょう</a:t>
            </a:r>
            <a:endParaRPr lang="en-US" altLang="ja-JP" sz="4800" dirty="0">
              <a:solidFill>
                <a:srgbClr val="009650"/>
              </a:solidFill>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7542" t="745" r="4679" b="3768"/>
          <a:stretch/>
        </p:blipFill>
        <p:spPr>
          <a:xfrm>
            <a:off x="558016" y="4525783"/>
            <a:ext cx="1038302" cy="1626452"/>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561191" y="2027677"/>
            <a:ext cx="2184896" cy="2946577"/>
          </a:xfrm>
          <a:prstGeom prst="rect">
            <a:avLst/>
          </a:prstGeom>
          <a:ln w="3175">
            <a:solidFill>
              <a:schemeClr val="tx1"/>
            </a:solidFill>
          </a:ln>
        </p:spPr>
      </p:pic>
      <p:sp>
        <p:nvSpPr>
          <p:cNvPr id="3" name="サブタイトル 2"/>
          <p:cNvSpPr>
            <a:spLocks noGrp="1"/>
          </p:cNvSpPr>
          <p:nvPr>
            <p:ph type="subTitle" idx="1"/>
          </p:nvPr>
        </p:nvSpPr>
        <p:spPr>
          <a:xfrm>
            <a:off x="551899" y="1459133"/>
            <a:ext cx="8280000" cy="1655762"/>
          </a:xfrm>
        </p:spPr>
        <p:txBody>
          <a:bodyPr/>
          <a:lstStyle/>
          <a:p>
            <a:r>
              <a:rPr kumimoji="1" lang="ja-JP" altLang="en-US" dirty="0"/>
              <a:t>利用者識別番号、暗証番号をお持ちの方</a:t>
            </a:r>
          </a:p>
        </p:txBody>
      </p:sp>
      <p:sp>
        <p:nvSpPr>
          <p:cNvPr id="14" name="テキスト ボックス 13"/>
          <p:cNvSpPr txBox="1"/>
          <p:nvPr/>
        </p:nvSpPr>
        <p:spPr>
          <a:xfrm>
            <a:off x="445204" y="1959536"/>
            <a:ext cx="2880000"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charset="-128"/>
                <a:ea typeface="Meiryo" charset="-128"/>
                <a:cs typeface="Meiryo" charset="-128"/>
              </a:rPr>
              <a:t>利用者識別番号を入力</a:t>
            </a:r>
            <a:endParaRPr lang="en-US" altLang="ja-JP" b="1" dirty="0">
              <a:solidFill>
                <a:prstClr val="black"/>
              </a:solidFill>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p>
          <a:p>
            <a:pPr lvl="0">
              <a:defRPr/>
            </a:pPr>
            <a:r>
              <a:rPr lang="ja-JP" altLang="en-US" b="1" dirty="0">
                <a:solidFill>
                  <a:prstClr val="black"/>
                </a:solidFill>
                <a:latin typeface="Meiryo" charset="-128"/>
                <a:ea typeface="Meiryo" charset="-128"/>
                <a:cs typeface="Meiryo" charset="-128"/>
              </a:rPr>
              <a:t>暗証番号を入力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rPr>
              <a:t>つながり完了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cs typeface="Meiryo" charset="-128"/>
              </a:rPr>
              <a:t>❹</a:t>
            </a:r>
          </a:p>
          <a:p>
            <a:pPr lvl="0">
              <a:defRPr/>
            </a:pPr>
            <a:r>
              <a:rPr lang="ja-JP" altLang="en-US" b="1" dirty="0">
                <a:solidFill>
                  <a:prstClr val="black"/>
                </a:solidFill>
                <a:latin typeface="Meiryo" charset="-128"/>
                <a:ea typeface="Meiryo" charset="-128"/>
                <a:cs typeface="Meiryo" charset="-128"/>
              </a:rPr>
              <a:t>「国税電子申告・納税システム（ </a:t>
            </a:r>
            <a:r>
              <a:rPr lang="en-US" altLang="ja-JP" b="1" dirty="0">
                <a:solidFill>
                  <a:prstClr val="black"/>
                </a:solidFill>
                <a:latin typeface="Meiryo" charset="-128"/>
                <a:ea typeface="Meiryo" charset="-128"/>
                <a:cs typeface="Meiryo" charset="-128"/>
              </a:rPr>
              <a:t>e-Tax</a:t>
            </a:r>
            <a:r>
              <a:rPr lang="ja-JP" altLang="en-US" b="1" dirty="0">
                <a:solidFill>
                  <a:prstClr val="black"/>
                </a:solidFill>
                <a:latin typeface="Meiryo" charset="-128"/>
                <a:ea typeface="Meiryo" charset="-128"/>
                <a:cs typeface="Meiryo" charset="-128"/>
              </a:rPr>
              <a:t>） を利用する」をタップしますと利用開始します。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2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defRPr/>
            </a:pPr>
            <a:r>
              <a:rPr kumimoji="1" lang="en-US" altLang="ja-JP" sz="3200" b="1" i="0" u="none" strike="noStrike" kern="1200" cap="none" spc="0" normalizeH="0" baseline="0" noProof="0" dirty="0">
                <a:ln>
                  <a:noFill/>
                </a:ln>
                <a:solidFill>
                  <a:srgbClr val="009650"/>
                </a:solidFill>
                <a:effectLst/>
                <a:uLnTx/>
                <a:uFillTx/>
                <a:latin typeface="Meiryo" charset="-128"/>
                <a:ea typeface="Meiryo" charset="-128"/>
              </a:rPr>
              <a:t>e-Tax</a:t>
            </a:r>
            <a:r>
              <a:rPr kumimoji="1" lang="ja-JP" altLang="en-US" sz="3200" b="1" i="0" u="none" strike="noStrike" kern="1200" cap="none" spc="0" normalizeH="0" baseline="0" noProof="0" dirty="0">
                <a:ln>
                  <a:noFill/>
                </a:ln>
                <a:solidFill>
                  <a:srgbClr val="009650"/>
                </a:solidFill>
                <a:effectLst/>
                <a:uLnTx/>
                <a:uFillTx/>
                <a:latin typeface="Meiryo" charset="-128"/>
                <a:ea typeface="Meiryo" charset="-128"/>
              </a:rPr>
              <a:t>の利用開始</a:t>
            </a:r>
          </a:p>
        </p:txBody>
      </p:sp>
      <p:sp>
        <p:nvSpPr>
          <p:cNvPr id="2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2-E</a:t>
            </a:r>
            <a:endParaRPr kumimoji="1" lang="en-US"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30" name="正方形/長方形 29"/>
          <p:cNvSpPr/>
          <p:nvPr/>
        </p:nvSpPr>
        <p:spPr>
          <a:xfrm>
            <a:off x="6624989" y="2518272"/>
            <a:ext cx="2073807"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6184656" y="2490649"/>
            <a:ext cx="4924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38" name="正方形/長方形 37"/>
          <p:cNvSpPr/>
          <p:nvPr/>
        </p:nvSpPr>
        <p:spPr>
          <a:xfrm>
            <a:off x="6617894" y="4453796"/>
            <a:ext cx="2073807" cy="403919"/>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B540EED6-4746-4AE9-9CAA-A789FEFB3D03}"/>
              </a:ext>
            </a:extLst>
          </p:cNvPr>
          <p:cNvSpPr/>
          <p:nvPr/>
        </p:nvSpPr>
        <p:spPr>
          <a:xfrm>
            <a:off x="6177344" y="4468084"/>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pic>
        <p:nvPicPr>
          <p:cNvPr id="15" name="図 14">
            <a:extLst>
              <a:ext uri="{FF2B5EF4-FFF2-40B4-BE49-F238E27FC236}">
                <a16:creationId xmlns:a16="http://schemas.microsoft.com/office/drawing/2014/main" id="{00000000-0008-0000-0200-000006000000}"/>
              </a:ext>
            </a:extLst>
          </p:cNvPr>
          <p:cNvPicPr>
            <a:picLocks noChangeAspect="1"/>
          </p:cNvPicPr>
          <p:nvPr/>
        </p:nvPicPr>
        <p:blipFill rotWithShape="1">
          <a:blip r:embed="rId4"/>
          <a:srcRect b="28637"/>
          <a:stretch/>
        </p:blipFill>
        <p:spPr>
          <a:xfrm>
            <a:off x="3929463" y="1959536"/>
            <a:ext cx="2162898" cy="4219718"/>
          </a:xfrm>
          <a:prstGeom prst="rect">
            <a:avLst/>
          </a:prstGeom>
        </p:spPr>
      </p:pic>
      <p:sp>
        <p:nvSpPr>
          <p:cNvPr id="2" name="正方形/長方形 1"/>
          <p:cNvSpPr/>
          <p:nvPr/>
        </p:nvSpPr>
        <p:spPr>
          <a:xfrm>
            <a:off x="3929463" y="1959536"/>
            <a:ext cx="2162898" cy="42197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3548C2A5-EAC7-446C-9B6C-9BA49B1BED29}"/>
              </a:ext>
            </a:extLst>
          </p:cNvPr>
          <p:cNvSpPr/>
          <p:nvPr/>
        </p:nvSpPr>
        <p:spPr>
          <a:xfrm>
            <a:off x="3759121" y="4496041"/>
            <a:ext cx="4250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
        <p:nvSpPr>
          <p:cNvPr id="51" name="正方形/長方形 50">
            <a:extLst>
              <a:ext uri="{FF2B5EF4-FFF2-40B4-BE49-F238E27FC236}">
                <a16:creationId xmlns:a16="http://schemas.microsoft.com/office/drawing/2014/main" id="{3E83D148-CA16-45DA-8D46-7A3D574CD31C}"/>
              </a:ext>
            </a:extLst>
          </p:cNvPr>
          <p:cNvSpPr/>
          <p:nvPr/>
        </p:nvSpPr>
        <p:spPr>
          <a:xfrm>
            <a:off x="3759110" y="4937861"/>
            <a:ext cx="5048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Meiryo" charset="-128"/>
                <a:ea typeface="Meiryo"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Meiryo" charset="-128"/>
              <a:ea typeface="Meiryo" charset="-128"/>
              <a:cs typeface="Meiryo" charset="-128"/>
            </a:endParaRPr>
          </a:p>
        </p:txBody>
      </p:sp>
    </p:spTree>
    <p:extLst>
      <p:ext uri="{BB962C8B-B14F-4D97-AF65-F5344CB8AC3E}">
        <p14:creationId xmlns:p14="http://schemas.microsoft.com/office/powerpoint/2010/main" val="52538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4521" y="505529"/>
            <a:ext cx="7580466" cy="540000"/>
          </a:xfrm>
        </p:spPr>
        <p:txBody>
          <a:bodyPr>
            <a:noAutofit/>
          </a:bodyPr>
          <a:lstStyle/>
          <a:p>
            <a:r>
              <a:rPr kumimoji="1" lang="ja-JP" altLang="en-US" sz="2400" dirty="0"/>
              <a:t>自宅で申告書の作成・送信を行う場合の注意事項</a:t>
            </a:r>
          </a:p>
        </p:txBody>
      </p:sp>
      <p:sp>
        <p:nvSpPr>
          <p:cNvPr id="3" name="サブタイトル 2"/>
          <p:cNvSpPr>
            <a:spLocks noGrp="1"/>
          </p:cNvSpPr>
          <p:nvPr>
            <p:ph type="subTitle" idx="1"/>
          </p:nvPr>
        </p:nvSpPr>
        <p:spPr>
          <a:xfrm>
            <a:off x="409767" y="1341889"/>
            <a:ext cx="8735220" cy="540000"/>
          </a:xfrm>
        </p:spPr>
        <p:txBody>
          <a:bodyPr>
            <a:noAutofit/>
          </a:bodyPr>
          <a:lstStyle/>
          <a:p>
            <a:r>
              <a:rPr lang="ja-JP" altLang="en-US" sz="1800" dirty="0">
                <a:solidFill>
                  <a:srgbClr val="009650"/>
                </a:solidFill>
              </a:rPr>
              <a:t>以上で、講義での説明は終了となります。</a:t>
            </a:r>
            <a:endParaRPr lang="en-US" altLang="ja-JP" sz="1800" dirty="0">
              <a:solidFill>
                <a:srgbClr val="009650"/>
              </a:solidFill>
            </a:endParaRPr>
          </a:p>
          <a:p>
            <a:r>
              <a:rPr lang="ja-JP" altLang="en-US" sz="1800" dirty="0">
                <a:solidFill>
                  <a:srgbClr val="009650"/>
                </a:solidFill>
              </a:rPr>
              <a:t>申告書の作成・送信などご自宅で操作する際は、</a:t>
            </a:r>
            <a:endParaRPr lang="en-US" altLang="ja-JP" sz="1800" dirty="0">
              <a:solidFill>
                <a:srgbClr val="009650"/>
              </a:solidFill>
            </a:endParaRPr>
          </a:p>
          <a:p>
            <a:r>
              <a:rPr lang="ja-JP" altLang="en-US" sz="1800" dirty="0">
                <a:solidFill>
                  <a:srgbClr val="009650"/>
                </a:solidFill>
              </a:rPr>
              <a:t>「３　マイナンバーカードで確定申告書を作成し、</a:t>
            </a:r>
            <a:r>
              <a:rPr lang="en-US" altLang="ja-JP" sz="1800" dirty="0">
                <a:solidFill>
                  <a:srgbClr val="009650"/>
                </a:solidFill>
              </a:rPr>
              <a:t>e-Tax</a:t>
            </a:r>
            <a:r>
              <a:rPr lang="ja-JP" altLang="en-US" sz="1800" dirty="0">
                <a:solidFill>
                  <a:srgbClr val="009650"/>
                </a:solidFill>
              </a:rPr>
              <a:t>で送信」を</a:t>
            </a:r>
            <a:endParaRPr lang="en-US" altLang="ja-JP" sz="1800" dirty="0">
              <a:solidFill>
                <a:srgbClr val="009650"/>
              </a:solidFill>
            </a:endParaRPr>
          </a:p>
          <a:p>
            <a:r>
              <a:rPr lang="ja-JP" altLang="en-US" sz="1800" dirty="0">
                <a:solidFill>
                  <a:srgbClr val="009650"/>
                </a:solidFill>
              </a:rPr>
              <a:t>見ながら操作してください。</a:t>
            </a:r>
            <a:endParaRPr lang="en-US" altLang="ja-JP" sz="1800" dirty="0">
              <a:solidFill>
                <a:srgbClr val="009650"/>
              </a:solidFill>
            </a:endParaRPr>
          </a:p>
          <a:p>
            <a:r>
              <a:rPr lang="ja-JP" altLang="en-US" sz="1800" dirty="0">
                <a:solidFill>
                  <a:srgbClr val="009650"/>
                </a:solidFill>
              </a:rPr>
              <a:t>その際、次のことにご注意ください。</a:t>
            </a:r>
            <a:endParaRPr lang="en-US" altLang="ja-JP" sz="1800" dirty="0">
              <a:solidFill>
                <a:srgbClr val="009650"/>
              </a:solidFill>
            </a:endParaRPr>
          </a:p>
          <a:p>
            <a:r>
              <a:rPr lang="ja-JP" altLang="en-US" sz="2000" dirty="0">
                <a:solidFill>
                  <a:srgbClr val="009650"/>
                </a:solidFill>
              </a:rPr>
              <a:t>●画面が講義資料と異なる。</a:t>
            </a:r>
            <a:endParaRPr lang="en-US" altLang="ja-JP" sz="2000" dirty="0">
              <a:solidFill>
                <a:srgbClr val="009650"/>
              </a:solidFill>
            </a:endParaRPr>
          </a:p>
          <a:p>
            <a:r>
              <a:rPr lang="ja-JP" altLang="en-US" sz="2000" dirty="0"/>
              <a:t>　⇒講義資料は令和３年５月時点の画面を使用して作成されて</a:t>
            </a:r>
            <a:endParaRPr lang="en-US" altLang="ja-JP" sz="2000" dirty="0"/>
          </a:p>
          <a:p>
            <a:r>
              <a:rPr lang="ja-JP" altLang="en-US" sz="2000" dirty="0"/>
              <a:t>　　いますので、実際の画面と異なる場合があります。</a:t>
            </a:r>
            <a:endParaRPr lang="en-US" altLang="ja-JP" sz="2000" dirty="0"/>
          </a:p>
          <a:p>
            <a:r>
              <a:rPr lang="ja-JP" altLang="en-US" sz="2000" dirty="0"/>
              <a:t>　　デジタル活用支援ポータルサイトに最新版の資料が</a:t>
            </a:r>
            <a:endParaRPr lang="en-US" altLang="ja-JP" sz="2000" dirty="0"/>
          </a:p>
          <a:p>
            <a:r>
              <a:rPr lang="ja-JP" altLang="en-US" sz="2000" dirty="0"/>
              <a:t>　　掲載されていますので、最新版をご確認ください。　</a:t>
            </a:r>
            <a:endParaRPr lang="en-US" altLang="ja-JP" sz="2000" dirty="0"/>
          </a:p>
          <a:p>
            <a:r>
              <a:rPr kumimoji="1" lang="ja-JP" altLang="en-US" sz="2000" dirty="0"/>
              <a:t>　　（サイトの</a:t>
            </a:r>
            <a:r>
              <a:rPr kumimoji="1" lang="en-US" altLang="ja-JP" sz="2000" dirty="0"/>
              <a:t>URL</a:t>
            </a:r>
            <a:r>
              <a:rPr kumimoji="1" lang="ja-JP" altLang="en-US" sz="2000" dirty="0"/>
              <a:t>）</a:t>
            </a:r>
            <a:endParaRPr kumimoji="1" lang="en-US" altLang="ja-JP" sz="2000" dirty="0"/>
          </a:p>
          <a:p>
            <a:endParaRPr lang="en-US" altLang="ja-JP" sz="2000" dirty="0"/>
          </a:p>
          <a:p>
            <a:endParaRPr kumimoji="1" lang="en-US" altLang="ja-JP" sz="2000" dirty="0"/>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endParaRPr lang="en-US" sz="3600" dirty="0"/>
          </a:p>
        </p:txBody>
      </p:sp>
      <p:sp>
        <p:nvSpPr>
          <p:cNvPr id="6" name="Rectangle 2">
            <a:extLst>
              <a:ext uri="{FF2B5EF4-FFF2-40B4-BE49-F238E27FC236}">
                <a16:creationId xmlns:a16="http://schemas.microsoft.com/office/drawing/2014/main" id="{6716E7C2-9B34-4BB0-9E7F-193A3F39D497}"/>
              </a:ext>
            </a:extLst>
          </p:cNvPr>
          <p:cNvSpPr>
            <a:spLocks noChangeArrowheads="1"/>
          </p:cNvSpPr>
          <p:nvPr/>
        </p:nvSpPr>
        <p:spPr bwMode="auto">
          <a:xfrm>
            <a:off x="940337" y="5468035"/>
            <a:ext cx="673478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https://www.deji-katsu.jp/individual/</a:t>
            </a:r>
            <a:endParaRPr kumimoji="0" lang="en-US" altLang="ja-JP"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0524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dirty="0"/>
              <a:t>困ったときの相談窓口</a:t>
            </a:r>
          </a:p>
        </p:txBody>
      </p:sp>
      <p:sp>
        <p:nvSpPr>
          <p:cNvPr id="3" name="サブタイトル 2"/>
          <p:cNvSpPr>
            <a:spLocks noGrp="1"/>
          </p:cNvSpPr>
          <p:nvPr>
            <p:ph type="subTitle" idx="1"/>
          </p:nvPr>
        </p:nvSpPr>
        <p:spPr>
          <a:xfrm>
            <a:off x="1863306" y="1659879"/>
            <a:ext cx="7104411" cy="338554"/>
          </a:xfrm>
        </p:spPr>
        <p:txBody>
          <a:bodyPr numCol="1">
            <a:noAutofit/>
          </a:bodyPr>
          <a:lstStyle/>
          <a:p>
            <a:pPr>
              <a:lnSpc>
                <a:spcPct val="100000"/>
              </a:lnSpc>
              <a:spcBef>
                <a:spcPts val="600"/>
              </a:spcBef>
            </a:pPr>
            <a:r>
              <a:rPr lang="ja-JP" altLang="en-US" sz="2000" dirty="0">
                <a:solidFill>
                  <a:srgbClr val="009650"/>
                </a:solidFill>
              </a:rPr>
              <a:t>確定申告に関する制度や</a:t>
            </a:r>
            <a:r>
              <a:rPr lang="en-US" altLang="ja-JP" sz="2000" dirty="0">
                <a:solidFill>
                  <a:srgbClr val="009650"/>
                </a:solidFill>
              </a:rPr>
              <a:t>e-Tax</a:t>
            </a:r>
            <a:r>
              <a:rPr lang="ja-JP" altLang="en-US" sz="2000" dirty="0">
                <a:solidFill>
                  <a:srgbClr val="009650"/>
                </a:solidFill>
              </a:rPr>
              <a:t>で申告するための操作などは「確定申告特集ページ」から調べることができます。</a:t>
            </a:r>
            <a:endParaRPr lang="en-US" altLang="ja-JP" sz="2000" dirty="0">
              <a:cs typeface="AoyagiKouzanFontT"/>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r>
              <a:rPr lang="en-US" altLang="ja-JP" sz="3600" dirty="0"/>
              <a:t>2-G</a:t>
            </a:r>
          </a:p>
        </p:txBody>
      </p:sp>
      <p:pic>
        <p:nvPicPr>
          <p:cNvPr id="7" name="図 6">
            <a:extLst>
              <a:ext uri="{FF2B5EF4-FFF2-40B4-BE49-F238E27FC236}">
                <a16:creationId xmlns:a16="http://schemas.microsoft.com/office/drawing/2014/main" id="{B2780785-D416-4BB2-B972-B567C610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71" y="1535357"/>
            <a:ext cx="1245956" cy="1245956"/>
          </a:xfrm>
          <a:prstGeom prst="rect">
            <a:avLst/>
          </a:prstGeom>
        </p:spPr>
      </p:pic>
      <p:sp>
        <p:nvSpPr>
          <p:cNvPr id="8" name="Rectangle 1">
            <a:extLst>
              <a:ext uri="{FF2B5EF4-FFF2-40B4-BE49-F238E27FC236}">
                <a16:creationId xmlns:a16="http://schemas.microsoft.com/office/drawing/2014/main" id="{BFFF2597-6BE2-44E9-89CE-B92FC85A2B4D}"/>
              </a:ext>
            </a:extLst>
          </p:cNvPr>
          <p:cNvSpPr>
            <a:spLocks noChangeArrowheads="1"/>
          </p:cNvSpPr>
          <p:nvPr/>
        </p:nvSpPr>
        <p:spPr bwMode="auto">
          <a:xfrm>
            <a:off x="1988758" y="2316895"/>
            <a:ext cx="6423722"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a:t>
            </a:r>
            <a:r>
              <a:rPr kumimoji="0" lang="ja-JP" altLang="ja-JP"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ttps://www.nta.go.jp/taxes/shiraberu/shinkoku/tokushu/index.htm</a:t>
            </a:r>
            <a:r>
              <a:rPr kumimoji="0" lang="ja-JP" altLang="ja-JP" sz="1600" b="0" i="0" u="none" strike="noStrike" cap="none" normalizeH="0" baseline="0" dirty="0">
                <a:ln>
                  <a:noFill/>
                </a:ln>
                <a:solidFill>
                  <a:schemeClr val="tx1"/>
                </a:solidFill>
                <a:effectLst/>
              </a:rPr>
              <a:t> </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9" name="サブタイトル 2">
            <a:extLst>
              <a:ext uri="{FF2B5EF4-FFF2-40B4-BE49-F238E27FC236}">
                <a16:creationId xmlns:a16="http://schemas.microsoft.com/office/drawing/2014/main" id="{DD944A65-8EAB-4C66-A2CA-06C67844951C}"/>
              </a:ext>
            </a:extLst>
          </p:cNvPr>
          <p:cNvSpPr txBox="1">
            <a:spLocks/>
          </p:cNvSpPr>
          <p:nvPr/>
        </p:nvSpPr>
        <p:spPr>
          <a:xfrm>
            <a:off x="5412487" y="3363468"/>
            <a:ext cx="3237926" cy="125164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00000"/>
              </a:lnSpc>
              <a:spcBef>
                <a:spcPts val="600"/>
              </a:spcBef>
            </a:pPr>
            <a:r>
              <a:rPr lang="ja-JP" altLang="en-US" sz="1600" dirty="0">
                <a:solidFill>
                  <a:srgbClr val="009650"/>
                </a:solidFill>
              </a:rPr>
              <a:t>チャットボッ</a:t>
            </a:r>
            <a:r>
              <a:rPr lang="ja-JP" altLang="en-US" sz="1600" spc="-1000" dirty="0">
                <a:solidFill>
                  <a:srgbClr val="009650"/>
                </a:solidFill>
              </a:rPr>
              <a:t>ト</a:t>
            </a:r>
            <a:endParaRPr lang="en-US" altLang="ja-JP" sz="1600" spc="-1000" dirty="0">
              <a:solidFill>
                <a:srgbClr val="009650"/>
              </a:solidFill>
            </a:endParaRPr>
          </a:p>
          <a:p>
            <a:pPr algn="ctr">
              <a:lnSpc>
                <a:spcPct val="100000"/>
              </a:lnSpc>
              <a:spcBef>
                <a:spcPts val="600"/>
              </a:spcBef>
            </a:pPr>
            <a:r>
              <a:rPr lang="ja-JP" altLang="en-US" sz="1600" dirty="0">
                <a:solidFill>
                  <a:srgbClr val="009650"/>
                </a:solidFill>
              </a:rPr>
              <a:t>（ふたば）で調べる</a:t>
            </a:r>
          </a:p>
        </p:txBody>
      </p:sp>
      <p:pic>
        <p:nvPicPr>
          <p:cNvPr id="13" name="図 12">
            <a:extLst>
              <a:ext uri="{FF2B5EF4-FFF2-40B4-BE49-F238E27FC236}">
                <a16:creationId xmlns:a16="http://schemas.microsoft.com/office/drawing/2014/main" id="{66B6024D-1573-4F8A-8C95-68FBDCD34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152" y="2781313"/>
            <a:ext cx="1501695" cy="3003390"/>
          </a:xfrm>
          <a:prstGeom prst="rect">
            <a:avLst/>
          </a:prstGeom>
        </p:spPr>
      </p:pic>
      <p:sp>
        <p:nvSpPr>
          <p:cNvPr id="5" name="フリーフォーム: 図形 4">
            <a:extLst>
              <a:ext uri="{FF2B5EF4-FFF2-40B4-BE49-F238E27FC236}">
                <a16:creationId xmlns:a16="http://schemas.microsoft.com/office/drawing/2014/main" id="{FB0E0D3D-251B-4681-A2E0-26A9BAE5BAB5}"/>
              </a:ext>
            </a:extLst>
          </p:cNvPr>
          <p:cNvSpPr/>
          <p:nvPr/>
        </p:nvSpPr>
        <p:spPr>
          <a:xfrm>
            <a:off x="1889049" y="3969834"/>
            <a:ext cx="2051824" cy="156117"/>
          </a:xfrm>
          <a:custGeom>
            <a:avLst/>
            <a:gdLst>
              <a:gd name="connsiteX0" fmla="*/ 0 w 2051824"/>
              <a:gd name="connsiteY0" fmla="*/ 0 h 156117"/>
              <a:gd name="connsiteX1" fmla="*/ 1594624 w 2051824"/>
              <a:gd name="connsiteY1" fmla="*/ 0 h 156117"/>
              <a:gd name="connsiteX2" fmla="*/ 2051824 w 2051824"/>
              <a:gd name="connsiteY2" fmla="*/ 156117 h 156117"/>
            </a:gdLst>
            <a:ahLst/>
            <a:cxnLst>
              <a:cxn ang="0">
                <a:pos x="connsiteX0" y="connsiteY0"/>
              </a:cxn>
              <a:cxn ang="0">
                <a:pos x="connsiteX1" y="connsiteY1"/>
              </a:cxn>
              <a:cxn ang="0">
                <a:pos x="connsiteX2" y="connsiteY2"/>
              </a:cxn>
            </a:cxnLst>
            <a:rect l="l" t="t" r="r" b="b"/>
            <a:pathLst>
              <a:path w="2051824" h="156117">
                <a:moveTo>
                  <a:pt x="0" y="0"/>
                </a:moveTo>
                <a:lnTo>
                  <a:pt x="1594624" y="0"/>
                </a:lnTo>
                <a:lnTo>
                  <a:pt x="2051824" y="156117"/>
                </a:ln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515B182-B86D-4D78-B032-A099D1789369}"/>
              </a:ext>
            </a:extLst>
          </p:cNvPr>
          <p:cNvSpPr txBox="1"/>
          <p:nvPr/>
        </p:nvSpPr>
        <p:spPr>
          <a:xfrm>
            <a:off x="1767718" y="3380537"/>
            <a:ext cx="2051824" cy="584775"/>
          </a:xfrm>
          <a:prstGeom prst="rect">
            <a:avLst/>
          </a:prstGeom>
          <a:noFill/>
        </p:spPr>
        <p:txBody>
          <a:bodyPr wrap="square" rtlCol="0">
            <a:spAutoFit/>
          </a:bodyPr>
          <a:lstStyle/>
          <a:p>
            <a:pPr indent="88900"/>
            <a:r>
              <a:rPr kumimoji="1" lang="en-US" altLang="ja-JP" sz="1600" b="1" dirty="0">
                <a:solidFill>
                  <a:srgbClr val="009650"/>
                </a:solidFill>
                <a:latin typeface="メイリオ" panose="020B0604030504040204" pitchFamily="50" charset="-128"/>
                <a:ea typeface="メイリオ" panose="020B0604030504040204" pitchFamily="50" charset="-128"/>
              </a:rPr>
              <a:t>Q&amp;A</a:t>
            </a:r>
            <a:r>
              <a:rPr kumimoji="1" lang="ja-JP" altLang="en-US" sz="1600" b="1" dirty="0">
                <a:solidFill>
                  <a:srgbClr val="009650"/>
                </a:solidFill>
                <a:latin typeface="メイリオ" panose="020B0604030504040204" pitchFamily="50" charset="-128"/>
                <a:ea typeface="メイリオ" panose="020B0604030504040204" pitchFamily="50" charset="-128"/>
              </a:rPr>
              <a:t>や、動画での説明はこちらから</a:t>
            </a:r>
          </a:p>
        </p:txBody>
      </p:sp>
      <p:cxnSp>
        <p:nvCxnSpPr>
          <p:cNvPr id="15" name="直線矢印コネクタ 14">
            <a:extLst>
              <a:ext uri="{FF2B5EF4-FFF2-40B4-BE49-F238E27FC236}">
                <a16:creationId xmlns:a16="http://schemas.microsoft.com/office/drawing/2014/main" id="{0BC886FC-AE60-4F72-9EF4-3BD829C7D8F4}"/>
              </a:ext>
            </a:extLst>
          </p:cNvPr>
          <p:cNvCxnSpPr>
            <a:cxnSpLocks/>
          </p:cNvCxnSpPr>
          <p:nvPr/>
        </p:nvCxnSpPr>
        <p:spPr>
          <a:xfrm flipH="1">
            <a:off x="5149518" y="3969834"/>
            <a:ext cx="553566" cy="1189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CD6A558-12D7-4841-8CE2-392E674E586E}"/>
              </a:ext>
            </a:extLst>
          </p:cNvPr>
          <p:cNvCxnSpPr>
            <a:cxnSpLocks/>
          </p:cNvCxnSpPr>
          <p:nvPr/>
        </p:nvCxnSpPr>
        <p:spPr>
          <a:xfrm flipV="1">
            <a:off x="5703084" y="3971061"/>
            <a:ext cx="29019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サブタイトル 2">
            <a:extLst>
              <a:ext uri="{FF2B5EF4-FFF2-40B4-BE49-F238E27FC236}">
                <a16:creationId xmlns:a16="http://schemas.microsoft.com/office/drawing/2014/main" id="{DD01E55D-FCE6-489C-91FF-175A8B3D9721}"/>
              </a:ext>
            </a:extLst>
          </p:cNvPr>
          <p:cNvSpPr txBox="1">
            <a:spLocks/>
          </p:cNvSpPr>
          <p:nvPr/>
        </p:nvSpPr>
        <p:spPr>
          <a:xfrm>
            <a:off x="5718536" y="4070998"/>
            <a:ext cx="3019904" cy="125164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indent="88900">
              <a:lnSpc>
                <a:spcPct val="100000"/>
              </a:lnSpc>
              <a:spcBef>
                <a:spcPts val="600"/>
              </a:spcBef>
            </a:pPr>
            <a:r>
              <a:rPr lang="ja-JP" altLang="en-US" sz="1600" dirty="0"/>
              <a:t>所得税の確定申告に関する疑問は、チャットボッ</a:t>
            </a:r>
            <a:r>
              <a:rPr lang="ja-JP" altLang="en-US" sz="1600" spc="-1000" dirty="0"/>
              <a:t>ト</a:t>
            </a:r>
            <a:r>
              <a:rPr lang="ja-JP" altLang="en-US" sz="1600" dirty="0"/>
              <a:t>（ふたば</a:t>
            </a:r>
            <a:r>
              <a:rPr lang="ja-JP" altLang="en-US" sz="1600" spc="-1000" dirty="0"/>
              <a:t>）</a:t>
            </a:r>
            <a:r>
              <a:rPr lang="ja-JP" altLang="en-US" sz="1600" dirty="0"/>
              <a:t>にお気軽にご相談ください。</a:t>
            </a:r>
            <a:endParaRPr lang="en-US" altLang="ja-JP" sz="1600" dirty="0"/>
          </a:p>
          <a:p>
            <a:pPr indent="88900">
              <a:lnSpc>
                <a:spcPct val="100000"/>
              </a:lnSpc>
              <a:spcBef>
                <a:spcPts val="600"/>
              </a:spcBef>
            </a:pPr>
            <a:r>
              <a:rPr lang="ja-JP" altLang="en-US" sz="1600" dirty="0"/>
              <a:t>土日・夜間でも利用できます。</a:t>
            </a:r>
          </a:p>
        </p:txBody>
      </p:sp>
      <p:sp>
        <p:nvSpPr>
          <p:cNvPr id="21" name="正方形/長方形 20">
            <a:extLst>
              <a:ext uri="{FF2B5EF4-FFF2-40B4-BE49-F238E27FC236}">
                <a16:creationId xmlns:a16="http://schemas.microsoft.com/office/drawing/2014/main" id="{9F4D3202-80F2-4B9E-93F1-620E14D65CC6}"/>
              </a:ext>
            </a:extLst>
          </p:cNvPr>
          <p:cNvSpPr/>
          <p:nvPr/>
        </p:nvSpPr>
        <p:spPr>
          <a:xfrm>
            <a:off x="3821152" y="2781313"/>
            <a:ext cx="1503308" cy="30033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29B3095-63DD-4210-950B-C84B59DAF029}"/>
              </a:ext>
            </a:extLst>
          </p:cNvPr>
          <p:cNvSpPr txBox="1"/>
          <p:nvPr/>
        </p:nvSpPr>
        <p:spPr>
          <a:xfrm>
            <a:off x="3407341" y="5855764"/>
            <a:ext cx="2425566"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確定申告特集ページ画面</a:t>
            </a:r>
          </a:p>
        </p:txBody>
      </p:sp>
      <p:sp>
        <p:nvSpPr>
          <p:cNvPr id="23" name="テキスト ボックス 22">
            <a:extLst>
              <a:ext uri="{FF2B5EF4-FFF2-40B4-BE49-F238E27FC236}">
                <a16:creationId xmlns:a16="http://schemas.microsoft.com/office/drawing/2014/main" id="{3B531A2E-890A-43C2-AAAD-FB53613F8703}"/>
              </a:ext>
            </a:extLst>
          </p:cNvPr>
          <p:cNvSpPr txBox="1"/>
          <p:nvPr/>
        </p:nvSpPr>
        <p:spPr>
          <a:xfrm>
            <a:off x="335871" y="2781313"/>
            <a:ext cx="1343820" cy="646331"/>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確定申告特集ページのＵＲＬ（ＱＲコード）</a:t>
            </a:r>
            <a:endParaRPr kumimoji="1" lang="en-US" altLang="ja-JP"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666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0715" y="509802"/>
            <a:ext cx="7200000" cy="540000"/>
          </a:xfrm>
        </p:spPr>
        <p:txBody>
          <a:bodyPr>
            <a:normAutofit/>
          </a:bodyPr>
          <a:lstStyle/>
          <a:p>
            <a:r>
              <a:rPr lang="ja-JP" altLang="en-US" dirty="0"/>
              <a:t>確定申告とは？</a:t>
            </a:r>
          </a:p>
        </p:txBody>
      </p:sp>
      <p:sp>
        <p:nvSpPr>
          <p:cNvPr id="3" name="サブタイトル 2"/>
          <p:cNvSpPr>
            <a:spLocks noGrp="1"/>
          </p:cNvSpPr>
          <p:nvPr>
            <p:ph type="subTitle" idx="1"/>
          </p:nvPr>
        </p:nvSpPr>
        <p:spPr>
          <a:xfrm>
            <a:off x="1771209" y="1580156"/>
            <a:ext cx="7121965" cy="1655762"/>
          </a:xfrm>
        </p:spPr>
        <p:txBody>
          <a:bodyPr numCol="1">
            <a:noAutofit/>
          </a:bodyPr>
          <a:lstStyle/>
          <a:p>
            <a:pPr indent="88900"/>
            <a:r>
              <a:rPr lang="ja-JP" altLang="en-US" dirty="0"/>
              <a:t>所得税の確定申告は、毎年１月から</a:t>
            </a:r>
            <a:r>
              <a:rPr lang="en-US" altLang="ja-JP" dirty="0"/>
              <a:t>12</a:t>
            </a:r>
            <a:r>
              <a:rPr lang="ja-JP" altLang="en-US" dirty="0"/>
              <a:t>月までの</a:t>
            </a:r>
            <a:endParaRPr lang="en-US" altLang="ja-JP" dirty="0"/>
          </a:p>
          <a:p>
            <a:pPr indent="88900"/>
            <a:r>
              <a:rPr lang="ja-JP" altLang="en-US" dirty="0"/>
              <a:t>１年間に生じた全ての所得とそれに対する所得税</a:t>
            </a:r>
            <a:endParaRPr lang="en-US" altLang="ja-JP" dirty="0"/>
          </a:p>
          <a:p>
            <a:pPr indent="88900"/>
            <a:r>
              <a:rPr lang="ja-JP" altLang="en-US" dirty="0"/>
              <a:t>の額を計算し、確定申告書を提出して、源泉徴収</a:t>
            </a:r>
            <a:endParaRPr lang="en-US" altLang="ja-JP" dirty="0"/>
          </a:p>
          <a:p>
            <a:pPr indent="88900"/>
            <a:r>
              <a:rPr lang="ja-JP" altLang="en-US" dirty="0"/>
              <a:t>された税金などとの過不足を精算する手続です。</a:t>
            </a:r>
          </a:p>
          <a:p>
            <a:endParaRPr lang="en-US" altLang="ja-JP" sz="2000" dirty="0">
              <a:solidFill>
                <a:srgbClr val="009650"/>
              </a:solidFill>
            </a:endParaRPr>
          </a:p>
          <a:p>
            <a:r>
              <a:rPr lang="ja-JP" altLang="en-US" sz="2000" dirty="0">
                <a:solidFill>
                  <a:srgbClr val="009650"/>
                </a:solidFill>
              </a:rPr>
              <a:t>●</a:t>
            </a:r>
            <a:r>
              <a:rPr lang="en-US" altLang="ja-JP" sz="2000" dirty="0">
                <a:solidFill>
                  <a:srgbClr val="009650"/>
                </a:solidFill>
              </a:rPr>
              <a:t> </a:t>
            </a:r>
            <a:r>
              <a:rPr lang="ja-JP" altLang="en-US" sz="2000" dirty="0">
                <a:solidFill>
                  <a:srgbClr val="009650"/>
                </a:solidFill>
              </a:rPr>
              <a:t>確定申告を行う必要がある方、還付申告を行うことがで　</a:t>
            </a:r>
            <a:endParaRPr lang="en-US" altLang="ja-JP" sz="2000" dirty="0">
              <a:solidFill>
                <a:srgbClr val="009650"/>
              </a:solidFill>
            </a:endParaRPr>
          </a:p>
          <a:p>
            <a:r>
              <a:rPr lang="ja-JP" altLang="en-US" sz="2000" dirty="0">
                <a:solidFill>
                  <a:srgbClr val="009650"/>
                </a:solidFill>
              </a:rPr>
              <a:t>　きる方は、国税庁ホームページで確認できます。</a:t>
            </a:r>
          </a:p>
          <a:p>
            <a:br>
              <a:rPr lang="ja-JP" altLang="en-US" sz="2000" dirty="0">
                <a:solidFill>
                  <a:srgbClr val="009650"/>
                </a:solidFill>
              </a:rPr>
            </a:br>
            <a:endParaRPr lang="ja-JP" altLang="en-US" sz="1400" dirty="0">
              <a:solidFill>
                <a:srgbClr val="009650"/>
              </a:solidFill>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3232" r="2102" b="25390"/>
          <a:stretch/>
        </p:blipFill>
        <p:spPr>
          <a:xfrm>
            <a:off x="378854" y="4561906"/>
            <a:ext cx="1277879" cy="1456167"/>
          </a:xfrm>
          <a:prstGeom prst="rect">
            <a:avLst/>
          </a:prstGeom>
        </p:spPr>
      </p:pic>
      <p:sp>
        <p:nvSpPr>
          <p:cNvPr id="6" name="テキスト ボックス 5"/>
          <p:cNvSpPr txBox="1"/>
          <p:nvPr/>
        </p:nvSpPr>
        <p:spPr>
          <a:xfrm>
            <a:off x="1912191" y="4622053"/>
            <a:ext cx="6840000" cy="2215991"/>
          </a:xfrm>
          <a:prstGeom prst="rect">
            <a:avLst/>
          </a:prstGeom>
          <a:noFill/>
        </p:spPr>
        <p:txBody>
          <a:bodyPr wrap="square" rtlCol="0">
            <a:spAutoFit/>
          </a:bodyPr>
          <a:lstStyle/>
          <a:p>
            <a:pPr>
              <a:spcBef>
                <a:spcPts val="600"/>
              </a:spcBef>
            </a:pPr>
            <a:r>
              <a:rPr lang="ja-JP" altLang="en-US" sz="2000" b="1" dirty="0">
                <a:solidFill>
                  <a:schemeClr val="bg1"/>
                </a:solidFill>
                <a:latin typeface="Meiryo" charset="-128"/>
                <a:ea typeface="Meiryo" charset="-128"/>
                <a:cs typeface="Meiryo" charset="-128"/>
              </a:rPr>
              <a:t>●</a:t>
            </a:r>
            <a:r>
              <a:rPr lang="ja-JP" altLang="en-US" sz="1400" b="1" dirty="0">
                <a:latin typeface="Meiryo" charset="-128"/>
                <a:ea typeface="Meiryo" charset="-128"/>
                <a:cs typeface="Meiryo" charset="-128"/>
              </a:rPr>
              <a:t>詳細は、国税庁ホームページでご確認ください。</a:t>
            </a:r>
            <a:endParaRPr lang="en-US" altLang="ja-JP" sz="1400" b="1" dirty="0">
              <a:latin typeface="Meiryo" charset="-128"/>
              <a:ea typeface="Meiryo" charset="-128"/>
              <a:cs typeface="Meiryo" charset="-128"/>
            </a:endParaRPr>
          </a:p>
          <a:p>
            <a:pPr>
              <a:spcBef>
                <a:spcPts val="600"/>
              </a:spcBef>
            </a:pPr>
            <a:r>
              <a:rPr lang="en-US" altLang="ja-JP" sz="1800" u="sng" dirty="0">
                <a:solidFill>
                  <a:srgbClr val="0563C1"/>
                </a:solidFill>
                <a:effectLst/>
                <a:latin typeface="游明朝" panose="02020400000000000000" pitchFamily="18" charset="-128"/>
                <a:cs typeface="Times New Roman" panose="02020603050405020304" pitchFamily="18" charset="0"/>
                <a:hlinkClick r:id="rId4"/>
              </a:rPr>
              <a:t> </a:t>
            </a:r>
            <a:endParaRPr lang="en-US" altLang="ja-JP" sz="1800" u="sng" dirty="0">
              <a:solidFill>
                <a:srgbClr val="0563C1"/>
              </a:solidFill>
              <a:effectLst/>
              <a:latin typeface="游明朝" panose="02020400000000000000" pitchFamily="18" charset="-128"/>
              <a:cs typeface="Times New Roman" panose="02020603050405020304" pitchFamily="18" charset="0"/>
            </a:endParaRPr>
          </a:p>
          <a:p>
            <a:pPr>
              <a:spcBef>
                <a:spcPts val="600"/>
              </a:spcBef>
            </a:pPr>
            <a:endParaRPr lang="en-US" altLang="ja-JP" sz="1400" b="1" dirty="0">
              <a:latin typeface="Meiryo" charset="-128"/>
              <a:ea typeface="Meiryo" charset="-128"/>
              <a:cs typeface="Meiryo" charset="-128"/>
            </a:endParaRPr>
          </a:p>
          <a:p>
            <a:pPr>
              <a:spcBef>
                <a:spcPts val="600"/>
              </a:spcBef>
            </a:pPr>
            <a:r>
              <a:rPr lang="ja-JP" altLang="en-US" sz="1400" b="1" dirty="0">
                <a:latin typeface="Meiryo" charset="-128"/>
                <a:ea typeface="Meiryo" charset="-128"/>
                <a:cs typeface="Meiryo" charset="-128"/>
              </a:rPr>
              <a:t>　「確定申告を行う必要がある方・還付申告を行うことができる方」</a:t>
            </a:r>
            <a:endParaRPr lang="en-US" altLang="ja-JP" sz="1400" b="1" dirty="0">
              <a:latin typeface="Meiryo" charset="-128"/>
              <a:ea typeface="Meiryo" charset="-128"/>
              <a:cs typeface="Meiryo" charset="-128"/>
            </a:endParaRPr>
          </a:p>
          <a:p>
            <a:pPr>
              <a:spcBef>
                <a:spcPts val="600"/>
              </a:spcBef>
            </a:pPr>
            <a:r>
              <a:rPr lang="ja-JP" altLang="en-US" sz="1400" b="1" dirty="0">
                <a:latin typeface="Meiryo" charset="-128"/>
                <a:ea typeface="Meiryo" charset="-128"/>
                <a:cs typeface="Meiryo" charset="-128"/>
              </a:rPr>
              <a:t>　</a:t>
            </a:r>
            <a:endParaRPr lang="en-US" altLang="ja-JP" sz="1400" b="1" dirty="0">
              <a:latin typeface="Meiryo" charset="-128"/>
              <a:ea typeface="Meiryo" charset="-128"/>
              <a:cs typeface="Meiryo" charset="-128"/>
            </a:endParaRPr>
          </a:p>
          <a:p>
            <a:pPr>
              <a:spcBef>
                <a:spcPts val="600"/>
              </a:spcBef>
            </a:pPr>
            <a:r>
              <a:rPr lang="ja-JP" altLang="en-US" sz="1400" b="1" dirty="0">
                <a:latin typeface="Meiryo" charset="-128"/>
                <a:ea typeface="Meiryo" charset="-128"/>
                <a:cs typeface="Meiryo" charset="-128"/>
              </a:rPr>
              <a:t>　</a:t>
            </a:r>
            <a:endParaRPr lang="en-US" altLang="ja-JP" sz="1400" b="1" dirty="0">
              <a:latin typeface="Meiryo" charset="-128"/>
              <a:ea typeface="Meiryo" charset="-128"/>
              <a:cs typeface="Meiryo" charset="-128"/>
            </a:endParaRPr>
          </a:p>
          <a:p>
            <a:pPr>
              <a:spcBef>
                <a:spcPts val="600"/>
              </a:spcBef>
            </a:pPr>
            <a:endParaRPr lang="ja-JP" altLang="en-US" sz="1400" b="1"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1591A432-4565-4342-A5E0-0D8FAFC70693}"/>
              </a:ext>
            </a:extLst>
          </p:cNvPr>
          <p:cNvSpPr txBox="1"/>
          <p:nvPr/>
        </p:nvSpPr>
        <p:spPr>
          <a:xfrm>
            <a:off x="2080941" y="4834007"/>
            <a:ext cx="4551213" cy="1323439"/>
          </a:xfrm>
          <a:prstGeom prst="rect">
            <a:avLst/>
          </a:prstGeom>
          <a:noFill/>
        </p:spPr>
        <p:txBody>
          <a:bodyPr wrap="square" rtlCol="0">
            <a:spAutoFit/>
          </a:bodyPr>
          <a:lstStyle/>
          <a:p>
            <a:pPr>
              <a:spcBef>
                <a:spcPts val="600"/>
              </a:spcBef>
            </a:pPr>
            <a:r>
              <a:rPr lang="en-US" altLang="ja-JP" sz="1400" u="sng" dirty="0">
                <a:solidFill>
                  <a:srgbClr val="0563C1"/>
                </a:solidFill>
                <a:effectLst/>
                <a:latin typeface="メイリオ" panose="020B0604030504040204" pitchFamily="50" charset="-128"/>
                <a:ea typeface="メイリオ" panose="020B0604030504040204" pitchFamily="50" charset="-128"/>
                <a:cs typeface="Times New Roman" panose="02020603050405020304" pitchFamily="18" charset="0"/>
                <a:hlinkClick r:id="rId4"/>
              </a:rPr>
              <a:t> </a:t>
            </a:r>
            <a:r>
              <a:rPr lang="en-US" altLang="ja-JP" sz="1400" u="sng" dirty="0">
                <a:solidFill>
                  <a:srgbClr val="0563C1"/>
                </a:solidFill>
                <a:latin typeface="メイリオ" panose="020B0604030504040204" pitchFamily="50" charset="-128"/>
                <a:ea typeface="メイリオ" panose="020B0604030504040204" pitchFamily="50" charset="-128"/>
                <a:cs typeface="Times New Roman" panose="02020603050405020304" pitchFamily="18" charset="0"/>
                <a:hlinkClick r:id="rId5"/>
              </a:rPr>
              <a:t>https://www.nta.go.jp/taxes/shiraberu/shinkoku/tokushu/hajimete.htm</a:t>
            </a:r>
            <a:endParaRPr lang="en-US" altLang="ja-JP" sz="1400" u="sng" dirty="0">
              <a:solidFill>
                <a:srgbClr val="0563C1"/>
              </a:solidFill>
              <a:latin typeface="メイリオ" panose="020B0604030504040204" pitchFamily="50" charset="-128"/>
              <a:ea typeface="メイリオ" panose="020B0604030504040204" pitchFamily="50" charset="-128"/>
              <a:cs typeface="Times New Roman" panose="02020603050405020304" pitchFamily="18" charset="0"/>
            </a:endParaRPr>
          </a:p>
          <a:p>
            <a:pPr>
              <a:spcBef>
                <a:spcPts val="600"/>
              </a:spcBef>
            </a:pPr>
            <a:endParaRPr lang="en-US" altLang="ja-JP" sz="1400" u="sng" dirty="0">
              <a:solidFill>
                <a:srgbClr val="0563C1"/>
              </a:solidFill>
              <a:latin typeface="メイリオ" panose="020B0604030504040204" pitchFamily="50" charset="-128"/>
              <a:ea typeface="メイリオ" panose="020B0604030504040204" pitchFamily="50" charset="-128"/>
              <a:cs typeface="Times New Roman" panose="02020603050405020304" pitchFamily="18" charset="0"/>
            </a:endParaRPr>
          </a:p>
          <a:p>
            <a:pPr>
              <a:spcBef>
                <a:spcPts val="600"/>
              </a:spcBef>
            </a:pPr>
            <a:endParaRPr kumimoji="1" lang="ja-JP" altLang="en-US" sz="14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C16E7AD-304B-4B82-B60D-61429D6E84D7}"/>
              </a:ext>
            </a:extLst>
          </p:cNvPr>
          <p:cNvPicPr>
            <a:picLocks noChangeAspect="1"/>
          </p:cNvPicPr>
          <p:nvPr/>
        </p:nvPicPr>
        <p:blipFill>
          <a:blip r:embed="rId6"/>
          <a:stretch>
            <a:fillRect/>
          </a:stretch>
        </p:blipFill>
        <p:spPr>
          <a:xfrm>
            <a:off x="7471917" y="4690775"/>
            <a:ext cx="1010655" cy="1010655"/>
          </a:xfrm>
          <a:prstGeom prst="rect">
            <a:avLst/>
          </a:prstGeom>
        </p:spPr>
      </p:pic>
      <p:sp>
        <p:nvSpPr>
          <p:cNvPr id="10" name="正方形/長方形 9"/>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142252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81092" y="495599"/>
            <a:ext cx="7200000" cy="540000"/>
          </a:xfrm>
        </p:spPr>
        <p:txBody>
          <a:bodyPr>
            <a:normAutofit/>
          </a:bodyPr>
          <a:lstStyle/>
          <a:p>
            <a:r>
              <a:rPr lang="ja-JP" altLang="en-US" dirty="0"/>
              <a:t>申告方法について</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t>
            </a:r>
            <a:r>
              <a:rPr lang="ja-JP" altLang="en-US" sz="3600" dirty="0"/>
              <a:t>Ｂ</a:t>
            </a:r>
            <a:endParaRPr lang="en-US" sz="3600" dirty="0"/>
          </a:p>
        </p:txBody>
      </p:sp>
      <p:sp>
        <p:nvSpPr>
          <p:cNvPr id="8" name="テキスト ボックス 7"/>
          <p:cNvSpPr txBox="1"/>
          <p:nvPr/>
        </p:nvSpPr>
        <p:spPr>
          <a:xfrm>
            <a:off x="1780222" y="1472246"/>
            <a:ext cx="6931847" cy="4029308"/>
          </a:xfrm>
          <a:prstGeom prst="rect">
            <a:avLst/>
          </a:prstGeom>
          <a:noFill/>
        </p:spPr>
        <p:txBody>
          <a:bodyPr wrap="square" rtlCol="0">
            <a:spAutoFit/>
          </a:bodyPr>
          <a:lstStyle/>
          <a:p>
            <a:pPr indent="88900">
              <a:spcBef>
                <a:spcPts val="600"/>
              </a:spcBef>
            </a:pPr>
            <a:r>
              <a:rPr lang="ja-JP" altLang="en-US" sz="2400" b="1" dirty="0">
                <a:solidFill>
                  <a:srgbClr val="009650"/>
                </a:solidFill>
                <a:latin typeface="Meiryo" charset="-128"/>
                <a:ea typeface="Meiryo" charset="-128"/>
                <a:cs typeface="Meiryo" charset="-128"/>
              </a:rPr>
              <a:t>税務署への申告方法は</a:t>
            </a:r>
            <a:r>
              <a:rPr lang="ja-JP" altLang="en-US" sz="2400" b="1" spc="-1000" dirty="0">
                <a:solidFill>
                  <a:srgbClr val="009650"/>
                </a:solidFill>
                <a:latin typeface="Meiryo" charset="-128"/>
                <a:ea typeface="Meiryo" charset="-128"/>
                <a:cs typeface="Meiryo" charset="-128"/>
              </a:rPr>
              <a:t>、</a:t>
            </a:r>
            <a:r>
              <a:rPr lang="ja-JP" altLang="en-US" sz="2400" b="1" dirty="0">
                <a:solidFill>
                  <a:srgbClr val="009650"/>
                </a:solidFill>
                <a:latin typeface="Meiryo" charset="-128"/>
                <a:ea typeface="Meiryo" charset="-128"/>
                <a:cs typeface="Meiryo" charset="-128"/>
              </a:rPr>
              <a:t>２種類です。</a:t>
            </a:r>
          </a:p>
          <a:p>
            <a:pPr>
              <a:lnSpc>
                <a:spcPct val="150000"/>
              </a:lnSpc>
            </a:pPr>
            <a:r>
              <a:rPr lang="ja-JP" altLang="en-US" b="1" dirty="0">
                <a:solidFill>
                  <a:srgbClr val="009650"/>
                </a:solidFill>
                <a:latin typeface="Meiryo" charset="-128"/>
                <a:ea typeface="Meiryo" charset="-128"/>
                <a:cs typeface="Meiryo" charset="-128"/>
              </a:rPr>
              <a:t>●</a:t>
            </a:r>
            <a:r>
              <a:rPr lang="en-US" altLang="ja-JP" b="1" dirty="0">
                <a:solidFill>
                  <a:srgbClr val="009650"/>
                </a:solidFill>
                <a:latin typeface="Meiryo" charset="-128"/>
                <a:ea typeface="Meiryo" charset="-128"/>
                <a:cs typeface="Meiryo" charset="-128"/>
              </a:rPr>
              <a:t> </a:t>
            </a:r>
            <a:r>
              <a:rPr lang="ja-JP" altLang="en-US" b="1" dirty="0">
                <a:latin typeface="Meiryo" charset="-128"/>
                <a:ea typeface="Meiryo" charset="-128"/>
                <a:cs typeface="Meiryo" charset="-128"/>
              </a:rPr>
              <a:t>パソコンやスマホを使い、</a:t>
            </a:r>
            <a:r>
              <a:rPr lang="en-US" altLang="ja-JP" b="1" dirty="0">
                <a:latin typeface="Meiryo" charset="-128"/>
                <a:ea typeface="Meiryo" charset="-128"/>
                <a:cs typeface="Meiryo" charset="-128"/>
              </a:rPr>
              <a:t>e-Tax</a:t>
            </a:r>
            <a:r>
              <a:rPr lang="ja-JP" altLang="en-US" b="1" dirty="0">
                <a:latin typeface="Meiryo" charset="-128"/>
                <a:ea typeface="Meiryo" charset="-128"/>
                <a:cs typeface="Meiryo" charset="-128"/>
              </a:rPr>
              <a:t>でオンライン送信</a:t>
            </a:r>
          </a:p>
          <a:p>
            <a:pPr>
              <a:lnSpc>
                <a:spcPct val="150000"/>
              </a:lnSpc>
            </a:pPr>
            <a:r>
              <a:rPr lang="ja-JP" altLang="en-US" b="1" dirty="0">
                <a:solidFill>
                  <a:srgbClr val="009650"/>
                </a:solidFill>
                <a:latin typeface="Meiryo" charset="-128"/>
                <a:ea typeface="Meiryo" charset="-128"/>
                <a:cs typeface="Meiryo" charset="-128"/>
              </a:rPr>
              <a:t>● </a:t>
            </a:r>
            <a:r>
              <a:rPr lang="ja-JP" altLang="en-US" b="1" dirty="0">
                <a:latin typeface="Meiryo" charset="-128"/>
                <a:ea typeface="Meiryo" charset="-128"/>
                <a:cs typeface="Meiryo" charset="-128"/>
              </a:rPr>
              <a:t>申告書類を郵送又は税務署へ持参し提出</a:t>
            </a:r>
          </a:p>
          <a:p>
            <a:pPr>
              <a:lnSpc>
                <a:spcPct val="150000"/>
              </a:lnSpc>
            </a:pPr>
            <a:endParaRPr lang="en-US" altLang="ja-JP" sz="100" b="1" dirty="0">
              <a:latin typeface="Meiryo" charset="-128"/>
              <a:ea typeface="Meiryo" charset="-128"/>
              <a:cs typeface="Meiryo" charset="-128"/>
            </a:endParaRPr>
          </a:p>
          <a:p>
            <a:pPr>
              <a:spcBef>
                <a:spcPts val="600"/>
              </a:spcBef>
            </a:pPr>
            <a:endParaRPr lang="en-US" altLang="ja-JP" sz="800" b="1" dirty="0">
              <a:latin typeface="Meiryo" charset="-128"/>
              <a:ea typeface="Meiryo" charset="-128"/>
              <a:cs typeface="Meiryo" charset="-128"/>
            </a:endParaRPr>
          </a:p>
          <a:p>
            <a:pPr indent="88900">
              <a:spcBef>
                <a:spcPts val="600"/>
              </a:spcBef>
            </a:pPr>
            <a:r>
              <a:rPr lang="en-US" altLang="ja-JP" sz="2400" b="1" dirty="0">
                <a:solidFill>
                  <a:srgbClr val="009650"/>
                </a:solidFill>
                <a:latin typeface="Meiryo" charset="-128"/>
                <a:ea typeface="Meiryo" charset="-128"/>
                <a:cs typeface="Meiryo" charset="-128"/>
              </a:rPr>
              <a:t>e-Tax</a:t>
            </a:r>
            <a:r>
              <a:rPr lang="ja-JP" altLang="en-US" sz="2400" b="1" dirty="0">
                <a:solidFill>
                  <a:srgbClr val="009650"/>
                </a:solidFill>
                <a:latin typeface="Meiryo" charset="-128"/>
                <a:ea typeface="Meiryo" charset="-128"/>
                <a:cs typeface="Meiryo" charset="-128"/>
              </a:rPr>
              <a:t>による申告方法は</a:t>
            </a:r>
            <a:r>
              <a:rPr lang="ja-JP" altLang="en-US" sz="2400" b="1" spc="-1000" dirty="0">
                <a:solidFill>
                  <a:srgbClr val="009650"/>
                </a:solidFill>
                <a:latin typeface="Meiryo" charset="-128"/>
                <a:ea typeface="Meiryo" charset="-128"/>
                <a:cs typeface="Meiryo" charset="-128"/>
              </a:rPr>
              <a:t>、 </a:t>
            </a:r>
            <a:r>
              <a:rPr lang="en-US" altLang="ja-JP" sz="2400" b="1" dirty="0">
                <a:solidFill>
                  <a:srgbClr val="009650"/>
                </a:solidFill>
                <a:latin typeface="Meiryo" charset="-128"/>
                <a:ea typeface="Meiryo" charset="-128"/>
                <a:cs typeface="Meiryo" charset="-128"/>
              </a:rPr>
              <a:t>2</a:t>
            </a:r>
            <a:r>
              <a:rPr lang="ja-JP" altLang="en-US" sz="2400" b="1" dirty="0">
                <a:solidFill>
                  <a:srgbClr val="009650"/>
                </a:solidFill>
                <a:latin typeface="Meiryo" charset="-128"/>
                <a:ea typeface="Meiryo" charset="-128"/>
                <a:cs typeface="Meiryo" charset="-128"/>
              </a:rPr>
              <a:t>種類です。</a:t>
            </a:r>
          </a:p>
          <a:p>
            <a:pPr>
              <a:spcBef>
                <a:spcPts val="600"/>
              </a:spcBef>
            </a:pPr>
            <a:r>
              <a:rPr lang="ja-JP" altLang="en-US" b="1" dirty="0">
                <a:solidFill>
                  <a:srgbClr val="009650"/>
                </a:solidFill>
                <a:latin typeface="Meiryo" charset="-128"/>
                <a:ea typeface="Meiryo" charset="-128"/>
                <a:cs typeface="Meiryo" charset="-128"/>
              </a:rPr>
              <a:t>●</a:t>
            </a:r>
            <a:r>
              <a:rPr lang="ja-JP" altLang="en-US" b="1" dirty="0">
                <a:latin typeface="Meiryo" charset="-128"/>
                <a:ea typeface="Meiryo" charset="-128"/>
                <a:cs typeface="Meiryo" charset="-128"/>
              </a:rPr>
              <a:t>マイナンバーカード方式</a:t>
            </a:r>
          </a:p>
          <a:p>
            <a:pPr>
              <a:spcBef>
                <a:spcPts val="600"/>
              </a:spcBef>
            </a:pPr>
            <a:r>
              <a:rPr lang="ja-JP" altLang="en-US" b="1" dirty="0">
                <a:solidFill>
                  <a:srgbClr val="009650"/>
                </a:solidFill>
                <a:latin typeface="Meiryo" charset="-128"/>
                <a:ea typeface="Meiryo" charset="-128"/>
                <a:cs typeface="Meiryo" charset="-128"/>
              </a:rPr>
              <a:t>●</a:t>
            </a:r>
            <a:r>
              <a:rPr lang="en-US" altLang="ja-JP" b="1" dirty="0">
                <a:solidFill>
                  <a:srgbClr val="009650"/>
                </a:solidFill>
                <a:latin typeface="Meiryo" charset="-128"/>
                <a:ea typeface="Meiryo" charset="-128"/>
                <a:cs typeface="Meiryo" charset="-128"/>
              </a:rPr>
              <a:t> </a:t>
            </a:r>
            <a:r>
              <a:rPr lang="en-US" altLang="ja-JP" b="1" dirty="0">
                <a:latin typeface="Meiryo" charset="-128"/>
                <a:ea typeface="Meiryo" charset="-128"/>
                <a:cs typeface="Meiryo" charset="-128"/>
              </a:rPr>
              <a:t>ID</a:t>
            </a:r>
            <a:r>
              <a:rPr lang="ja-JP" altLang="en-US" b="1" dirty="0">
                <a:latin typeface="Meiryo" charset="-128"/>
                <a:ea typeface="Meiryo" charset="-128"/>
                <a:cs typeface="Meiryo" charset="-128"/>
              </a:rPr>
              <a:t>／パスワード方式</a:t>
            </a:r>
            <a:endParaRPr lang="en-US" altLang="ja-JP" b="1" dirty="0">
              <a:latin typeface="Meiryo" charset="-128"/>
              <a:ea typeface="Meiryo" charset="-128"/>
              <a:cs typeface="Meiryo" charset="-128"/>
            </a:endParaRPr>
          </a:p>
          <a:p>
            <a:pPr>
              <a:lnSpc>
                <a:spcPts val="1000"/>
              </a:lnSpc>
              <a:spcBef>
                <a:spcPts val="600"/>
              </a:spcBef>
            </a:pPr>
            <a:r>
              <a:rPr lang="ja-JP" altLang="en-US" b="1" dirty="0">
                <a:latin typeface="Meiryo" charset="-128"/>
                <a:ea typeface="Meiryo" charset="-128"/>
                <a:cs typeface="Meiryo" charset="-128"/>
              </a:rPr>
              <a:t>　</a:t>
            </a:r>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　</a:t>
            </a:r>
            <a:r>
              <a:rPr lang="en-US" altLang="ja-JP" sz="1400" b="1" dirty="0">
                <a:latin typeface="Meiryo" charset="-128"/>
                <a:ea typeface="Meiryo" charset="-128"/>
                <a:cs typeface="Meiryo" charset="-128"/>
              </a:rPr>
              <a:t>ID</a:t>
            </a:r>
            <a:r>
              <a:rPr lang="ja-JP" altLang="en-US" sz="1400" b="1" dirty="0">
                <a:latin typeface="Meiryo" charset="-128"/>
                <a:ea typeface="Meiryo" charset="-128"/>
                <a:cs typeface="Meiryo" charset="-128"/>
              </a:rPr>
              <a:t>／パスワード方式は、暫定的な対応です。</a:t>
            </a:r>
          </a:p>
          <a:p>
            <a:pPr>
              <a:spcBef>
                <a:spcPts val="600"/>
              </a:spcBef>
            </a:pPr>
            <a:endParaRPr lang="en-US" altLang="ja-JP" sz="2000" b="1" dirty="0">
              <a:latin typeface="Meiryo" charset="-128"/>
              <a:ea typeface="Meiryo" charset="-128"/>
              <a:cs typeface="Meiryo" charset="-128"/>
            </a:endParaRPr>
          </a:p>
          <a:p>
            <a:pPr>
              <a:spcBef>
                <a:spcPts val="600"/>
              </a:spcBef>
            </a:pPr>
            <a:r>
              <a:rPr lang="ja-JP" altLang="en-US" sz="2000" b="1" dirty="0">
                <a:solidFill>
                  <a:srgbClr val="009650"/>
                </a:solidFill>
                <a:latin typeface="Meiryo" charset="-128"/>
                <a:ea typeface="Meiryo" charset="-128"/>
                <a:cs typeface="Meiryo" charset="-128"/>
              </a:rPr>
              <a:t>● この講座では、マイナンバーカード方式による申告方法</a:t>
            </a:r>
            <a:endParaRPr lang="en-US" altLang="ja-JP" sz="2000" b="1" dirty="0">
              <a:solidFill>
                <a:srgbClr val="009650"/>
              </a:solidFill>
              <a:latin typeface="Meiryo" charset="-128"/>
              <a:ea typeface="Meiryo" charset="-128"/>
              <a:cs typeface="Meiryo" charset="-128"/>
            </a:endParaRPr>
          </a:p>
          <a:p>
            <a:pPr>
              <a:spcBef>
                <a:spcPts val="600"/>
              </a:spcBef>
            </a:pPr>
            <a:r>
              <a:rPr lang="ja-JP" altLang="en-US" sz="2000" b="1" dirty="0">
                <a:solidFill>
                  <a:srgbClr val="009650"/>
                </a:solidFill>
                <a:latin typeface="Meiryo" charset="-128"/>
                <a:ea typeface="Meiryo" charset="-128"/>
                <a:cs typeface="Meiryo" charset="-128"/>
              </a:rPr>
              <a:t>　について説明します。</a:t>
            </a:r>
          </a:p>
        </p:txBody>
      </p:sp>
      <p:cxnSp>
        <p:nvCxnSpPr>
          <p:cNvPr id="5" name="直線コネクタ 4"/>
          <p:cNvCxnSpPr/>
          <p:nvPr/>
        </p:nvCxnSpPr>
        <p:spPr>
          <a:xfrm>
            <a:off x="1691640"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02" y="1520993"/>
            <a:ext cx="1319748" cy="1223766"/>
          </a:xfrm>
          <a:prstGeom prst="rect">
            <a:avLst/>
          </a:prstGeom>
        </p:spPr>
      </p:pic>
      <p:grpSp>
        <p:nvGrpSpPr>
          <p:cNvPr id="16" name="グループ化 15"/>
          <p:cNvGrpSpPr/>
          <p:nvPr/>
        </p:nvGrpSpPr>
        <p:grpSpPr>
          <a:xfrm>
            <a:off x="336766" y="2830384"/>
            <a:ext cx="1226227" cy="951187"/>
            <a:chOff x="421123" y="3061807"/>
            <a:chExt cx="1226227" cy="951187"/>
          </a:xfrm>
        </p:grpSpPr>
        <p:pic>
          <p:nvPicPr>
            <p:cNvPr id="11" name="図 10">
              <a:extLst>
                <a:ext uri="{FF2B5EF4-FFF2-40B4-BE49-F238E27FC236}">
                  <a16:creationId xmlns:a16="http://schemas.microsoft.com/office/drawing/2014/main" id="{60D504FF-F983-4305-A683-AC68EC674B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8066" y="3424746"/>
              <a:ext cx="779284" cy="588248"/>
            </a:xfrm>
            <a:prstGeom prst="rect">
              <a:avLst/>
            </a:prstGeom>
          </p:spPr>
        </p:pic>
        <p:pic>
          <p:nvPicPr>
            <p:cNvPr id="6" name="図 5">
              <a:extLst>
                <a:ext uri="{FF2B5EF4-FFF2-40B4-BE49-F238E27FC236}">
                  <a16:creationId xmlns:a16="http://schemas.microsoft.com/office/drawing/2014/main" id="{60D504FF-F983-4305-A683-AC68EC674B2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1123" y="3061807"/>
              <a:ext cx="528757" cy="719764"/>
            </a:xfrm>
            <a:prstGeom prst="rect">
              <a:avLst/>
            </a:prstGeom>
          </p:spPr>
        </p:pic>
      </p:grpSp>
      <p:sp>
        <p:nvSpPr>
          <p:cNvPr id="10" name="正方形/長方形 9"/>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245925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0715" y="509802"/>
            <a:ext cx="7200000" cy="540000"/>
          </a:xfrm>
        </p:spPr>
        <p:txBody>
          <a:bodyPr>
            <a:normAutofit/>
          </a:bodyPr>
          <a:lstStyle/>
          <a:p>
            <a:r>
              <a:rPr lang="en-US" altLang="ja-JP" dirty="0"/>
              <a:t>e-Tax</a:t>
            </a:r>
            <a:r>
              <a:rPr lang="ja-JP" altLang="en-US" dirty="0"/>
              <a:t>とは？</a:t>
            </a:r>
          </a:p>
        </p:txBody>
      </p:sp>
      <p:sp>
        <p:nvSpPr>
          <p:cNvPr id="3" name="サブタイトル 2"/>
          <p:cNvSpPr>
            <a:spLocks noGrp="1"/>
          </p:cNvSpPr>
          <p:nvPr>
            <p:ph type="subTitle" idx="1"/>
          </p:nvPr>
        </p:nvSpPr>
        <p:spPr>
          <a:xfrm>
            <a:off x="1690527" y="1459133"/>
            <a:ext cx="7265215" cy="1655762"/>
          </a:xfrm>
        </p:spPr>
        <p:txBody>
          <a:bodyPr numCol="1">
            <a:noAutofit/>
          </a:bodyPr>
          <a:lstStyle/>
          <a:p>
            <a:pPr indent="88900"/>
            <a:r>
              <a:rPr lang="en-US" altLang="ja-JP" dirty="0"/>
              <a:t>e-Tax</a:t>
            </a:r>
            <a:r>
              <a:rPr lang="ja-JP" altLang="en-US" dirty="0"/>
              <a:t>とは、</a:t>
            </a:r>
            <a:r>
              <a:rPr lang="en-US" altLang="ja-JP" dirty="0"/>
              <a:t>｢</a:t>
            </a:r>
            <a:r>
              <a:rPr lang="ja-JP" altLang="en-US" dirty="0"/>
              <a:t>国税電子申告・納税システム</a:t>
            </a:r>
            <a:r>
              <a:rPr lang="en-US" altLang="ja-JP" dirty="0"/>
              <a:t>｣</a:t>
            </a:r>
            <a:r>
              <a:rPr lang="ja-JP" altLang="en-US" dirty="0"/>
              <a:t>の</a:t>
            </a:r>
            <a:endParaRPr lang="en-US" altLang="ja-JP" dirty="0"/>
          </a:p>
          <a:p>
            <a:r>
              <a:rPr lang="ja-JP" altLang="en-US" dirty="0"/>
              <a:t>ことで、国税に関する申告や納税などの</a:t>
            </a:r>
            <a:endParaRPr lang="en-US" altLang="ja-JP" dirty="0"/>
          </a:p>
          <a:p>
            <a:r>
              <a:rPr lang="ja-JP" altLang="en-US" dirty="0"/>
              <a:t>さまざまな手続きを、税務署に出向くことなく、</a:t>
            </a:r>
            <a:endParaRPr lang="en-US" altLang="ja-JP" dirty="0"/>
          </a:p>
          <a:p>
            <a:r>
              <a:rPr lang="ja-JP" altLang="en-US" dirty="0"/>
              <a:t>インターネットを通じて行うことができる</a:t>
            </a:r>
            <a:endParaRPr lang="en-US" altLang="ja-JP" dirty="0"/>
          </a:p>
          <a:p>
            <a:r>
              <a:rPr lang="ja-JP" altLang="en-US" dirty="0"/>
              <a:t>国税庁が提供するサービスです。</a:t>
            </a:r>
          </a:p>
          <a:p>
            <a:endParaRPr lang="ja-JP" altLang="en-US" sz="2000" dirty="0">
              <a:solidFill>
                <a:srgbClr val="009650"/>
              </a:solidFill>
            </a:endParaRPr>
          </a:p>
          <a:p>
            <a:r>
              <a:rPr lang="ja-JP" altLang="en-US" sz="2000" dirty="0">
                <a:solidFill>
                  <a:srgbClr val="009650"/>
                </a:solidFill>
              </a:rPr>
              <a:t>●</a:t>
            </a:r>
            <a:r>
              <a:rPr lang="en-US" altLang="ja-JP" sz="2000" dirty="0">
                <a:solidFill>
                  <a:srgbClr val="009650"/>
                </a:solidFill>
              </a:rPr>
              <a:t> </a:t>
            </a:r>
            <a:r>
              <a:rPr lang="ja-JP" altLang="en-US" sz="2000" dirty="0">
                <a:solidFill>
                  <a:srgbClr val="009650"/>
                </a:solidFill>
              </a:rPr>
              <a:t>国税庁ホームページでは、画面の案内に沿って入力すれば、</a:t>
            </a:r>
            <a:endParaRPr lang="en-US" altLang="ja-JP" sz="2000" dirty="0">
              <a:solidFill>
                <a:srgbClr val="009650"/>
              </a:solidFill>
            </a:endParaRPr>
          </a:p>
          <a:p>
            <a:r>
              <a:rPr lang="ja-JP" altLang="en-US" sz="2000" dirty="0">
                <a:solidFill>
                  <a:srgbClr val="009650"/>
                </a:solidFill>
              </a:rPr>
              <a:t>　税額などが自動計算され、申告書が作成できます。</a:t>
            </a:r>
            <a:endParaRPr lang="en-US" altLang="ja-JP" sz="2000" dirty="0">
              <a:solidFill>
                <a:srgbClr val="009650"/>
              </a:solidFill>
            </a:endParaRPr>
          </a:p>
          <a:p>
            <a:r>
              <a:rPr lang="ja-JP" altLang="en-US" sz="2000" dirty="0">
                <a:solidFill>
                  <a:srgbClr val="009650"/>
                </a:solidFill>
              </a:rPr>
              <a:t>　また、作成した申告書を</a:t>
            </a:r>
            <a:r>
              <a:rPr lang="en-US" altLang="ja-JP" sz="2000" dirty="0">
                <a:solidFill>
                  <a:srgbClr val="009650"/>
                </a:solidFill>
              </a:rPr>
              <a:t>e-Tax</a:t>
            </a:r>
            <a:r>
              <a:rPr lang="ja-JP" altLang="en-US" sz="2000" dirty="0">
                <a:solidFill>
                  <a:srgbClr val="009650"/>
                </a:solidFill>
              </a:rPr>
              <a:t>を利用して送</a:t>
            </a:r>
            <a:r>
              <a:rPr lang="ja-JP" altLang="en-US" sz="2000" spc="-700" dirty="0">
                <a:solidFill>
                  <a:srgbClr val="009650"/>
                </a:solidFill>
              </a:rPr>
              <a:t>信</a:t>
            </a:r>
            <a:r>
              <a:rPr lang="ja-JP" altLang="en-US" sz="2000" dirty="0">
                <a:solidFill>
                  <a:srgbClr val="009650"/>
                </a:solidFill>
              </a:rPr>
              <a:t>（提出</a:t>
            </a:r>
            <a:r>
              <a:rPr lang="ja-JP" altLang="en-US" sz="2000" spc="-700" dirty="0">
                <a:solidFill>
                  <a:srgbClr val="009650"/>
                </a:solidFill>
              </a:rPr>
              <a:t>）</a:t>
            </a:r>
            <a:r>
              <a:rPr lang="ja-JP" altLang="en-US" sz="2000" dirty="0">
                <a:solidFill>
                  <a:srgbClr val="009650"/>
                </a:solidFill>
              </a:rPr>
              <a:t>する</a:t>
            </a:r>
            <a:endParaRPr lang="en-US" altLang="ja-JP" sz="2000" dirty="0">
              <a:solidFill>
                <a:srgbClr val="009650"/>
              </a:solidFill>
            </a:endParaRPr>
          </a:p>
          <a:p>
            <a:r>
              <a:rPr lang="ja-JP" altLang="en-US" sz="2000" dirty="0">
                <a:solidFill>
                  <a:srgbClr val="009650"/>
                </a:solidFill>
              </a:rPr>
              <a:t>　こともできます。</a:t>
            </a:r>
          </a:p>
          <a:p>
            <a:br>
              <a:rPr lang="ja-JP" altLang="en-US" sz="2000" dirty="0">
                <a:solidFill>
                  <a:srgbClr val="009650"/>
                </a:solidFill>
              </a:rPr>
            </a:br>
            <a:endParaRPr lang="ja-JP" altLang="en-US" sz="1400" dirty="0">
              <a:solidFill>
                <a:srgbClr val="009650"/>
              </a:solidFill>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3232" r="2102" b="25390"/>
          <a:stretch/>
        </p:blipFill>
        <p:spPr>
          <a:xfrm>
            <a:off x="378854" y="4561906"/>
            <a:ext cx="1277879" cy="1456167"/>
          </a:xfrm>
          <a:prstGeom prst="rect">
            <a:avLst/>
          </a:prstGeom>
        </p:spPr>
      </p:pic>
      <p:sp>
        <p:nvSpPr>
          <p:cNvPr id="6" name="正方形/長方形 5"/>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173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00340" y="500177"/>
            <a:ext cx="7200000" cy="540000"/>
          </a:xfrm>
        </p:spPr>
        <p:txBody>
          <a:bodyPr>
            <a:normAutofit/>
          </a:bodyPr>
          <a:lstStyle/>
          <a:p>
            <a:r>
              <a:rPr lang="en-US" altLang="ja-JP" dirty="0"/>
              <a:t>e-Tax</a:t>
            </a:r>
            <a:r>
              <a:rPr lang="ja-JP" altLang="en-US" dirty="0"/>
              <a:t>なら</a:t>
            </a:r>
            <a:r>
              <a:rPr lang="ja-JP" altLang="en-US" spc="-1000" dirty="0"/>
              <a:t>、</a:t>
            </a:r>
            <a:r>
              <a:rPr lang="ja-JP" altLang="en-US" dirty="0"/>
              <a:t>こんないいこと</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8" name="テキスト ボックス 7"/>
          <p:cNvSpPr txBox="1"/>
          <p:nvPr/>
        </p:nvSpPr>
        <p:spPr>
          <a:xfrm>
            <a:off x="1738382" y="1300151"/>
            <a:ext cx="7200000" cy="5816977"/>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自宅からオンラインで申告ができます</a:t>
            </a:r>
          </a:p>
          <a:p>
            <a:pPr indent="88900"/>
            <a:r>
              <a:rPr lang="ja-JP" altLang="en-US" b="1" dirty="0">
                <a:latin typeface="Meiryo UI" panose="020B0604030504040204" pitchFamily="50" charset="-128"/>
                <a:ea typeface="Meiryo UI" panose="020B0604030504040204" pitchFamily="50" charset="-128"/>
                <a:cs typeface="Meiryo" charset="-128"/>
              </a:rPr>
              <a:t>税務署に行かなくても</a:t>
            </a:r>
            <a:r>
              <a:rPr lang="ja-JP" altLang="en-US" b="1" spc="-700" dirty="0">
                <a:latin typeface="Meiryo UI" panose="020B0604030504040204" pitchFamily="50" charset="-128"/>
                <a:ea typeface="Meiryo UI" panose="020B0604030504040204" pitchFamily="50" charset="-128"/>
                <a:cs typeface="Meiryo" charset="-128"/>
              </a:rPr>
              <a:t>、</a:t>
            </a:r>
            <a:r>
              <a:rPr lang="ja-JP" altLang="en-US" b="1" dirty="0">
                <a:latin typeface="Meiryo UI" panose="020B0604030504040204" pitchFamily="50" charset="-128"/>
                <a:ea typeface="Meiryo UI" panose="020B0604030504040204" pitchFamily="50" charset="-128"/>
                <a:cs typeface="Meiryo" charset="-128"/>
              </a:rPr>
              <a:t>国税庁ホームページで申告書</a:t>
            </a:r>
            <a:endParaRPr lang="en-US" altLang="ja-JP" b="1" dirty="0">
              <a:latin typeface="Meiryo UI" panose="020B0604030504040204" pitchFamily="50" charset="-128"/>
              <a:ea typeface="Meiryo UI" panose="020B0604030504040204" pitchFamily="50" charset="-128"/>
              <a:cs typeface="Meiryo" charset="-128"/>
            </a:endParaRPr>
          </a:p>
          <a:p>
            <a:pPr indent="88900"/>
            <a:r>
              <a:rPr lang="ja-JP" altLang="en-US" b="1" dirty="0">
                <a:latin typeface="Meiryo UI" panose="020B0604030504040204" pitchFamily="50" charset="-128"/>
                <a:ea typeface="Meiryo UI" panose="020B0604030504040204" pitchFamily="50" charset="-128"/>
                <a:cs typeface="Meiryo" charset="-128"/>
              </a:rPr>
              <a:t>を作成し、自宅からオンラインで提</a:t>
            </a:r>
            <a:r>
              <a:rPr lang="ja-JP" altLang="en-US" b="1" spc="-700" dirty="0">
                <a:latin typeface="Meiryo UI" panose="020B0604030504040204" pitchFamily="50" charset="-128"/>
                <a:ea typeface="Meiryo UI" panose="020B0604030504040204" pitchFamily="50" charset="-128"/>
                <a:cs typeface="Meiryo" charset="-128"/>
              </a:rPr>
              <a:t>出</a:t>
            </a:r>
            <a:r>
              <a:rPr lang="ja-JP" altLang="en-US" b="1" dirty="0">
                <a:latin typeface="Meiryo UI" panose="020B0604030504040204" pitchFamily="50" charset="-128"/>
                <a:ea typeface="Meiryo UI" panose="020B0604030504040204" pitchFamily="50" charset="-128"/>
                <a:cs typeface="Meiryo" charset="-128"/>
              </a:rPr>
              <a:t>（送信</a:t>
            </a:r>
            <a:r>
              <a:rPr lang="ja-JP" altLang="en-US" b="1" spc="-700" dirty="0">
                <a:latin typeface="Meiryo UI" panose="020B0604030504040204" pitchFamily="50" charset="-128"/>
                <a:ea typeface="Meiryo UI" panose="020B0604030504040204" pitchFamily="50" charset="-128"/>
                <a:cs typeface="Meiryo" charset="-128"/>
              </a:rPr>
              <a:t>）</a:t>
            </a:r>
            <a:r>
              <a:rPr lang="ja-JP" altLang="en-US" b="1" dirty="0">
                <a:latin typeface="Meiryo UI" panose="020B0604030504040204" pitchFamily="50" charset="-128"/>
                <a:ea typeface="Meiryo UI" panose="020B0604030504040204" pitchFamily="50" charset="-128"/>
                <a:cs typeface="Meiryo" charset="-128"/>
              </a:rPr>
              <a:t>できます。</a:t>
            </a:r>
          </a:p>
          <a:p>
            <a:r>
              <a:rPr lang="ja-JP" altLang="en-US" sz="1000" b="1" dirty="0">
                <a:latin typeface="Meiryo" charset="-128"/>
                <a:ea typeface="Meiryo" charset="-128"/>
                <a:cs typeface="Meiryo" charset="-128"/>
              </a:rPr>
              <a:t>　</a:t>
            </a:r>
            <a:endParaRPr lang="en-US" altLang="ja-JP" sz="1000" b="1" dirty="0">
              <a:latin typeface="Meiryo" charset="-128"/>
              <a:ea typeface="Meiryo" charset="-128"/>
              <a:cs typeface="Meiryo" charset="-128"/>
            </a:endParaRPr>
          </a:p>
          <a:p>
            <a:r>
              <a:rPr lang="ja-JP" altLang="en-US" sz="2400" b="1" dirty="0">
                <a:solidFill>
                  <a:srgbClr val="009650"/>
                </a:solidFill>
                <a:latin typeface="Meiryo" charset="-128"/>
                <a:ea typeface="Meiryo" charset="-128"/>
                <a:cs typeface="Meiryo" charset="-128"/>
              </a:rPr>
              <a:t>添付書類の提出を省略できます</a:t>
            </a:r>
          </a:p>
          <a:p>
            <a:pPr indent="88900"/>
            <a:r>
              <a:rPr lang="ja-JP" altLang="en-US" b="1" dirty="0">
                <a:latin typeface="Meiryo UI" panose="020B0604030504040204" pitchFamily="50" charset="-128"/>
                <a:ea typeface="Meiryo UI" panose="020B0604030504040204" pitchFamily="50" charset="-128"/>
                <a:cs typeface="Meiryo" charset="-128"/>
              </a:rPr>
              <a:t>生命保険料控除の証明書などは</a:t>
            </a:r>
            <a:r>
              <a:rPr lang="ja-JP" altLang="en-US" b="1" spc="-700" dirty="0">
                <a:latin typeface="Meiryo UI" panose="020B0604030504040204" pitchFamily="50" charset="-128"/>
                <a:ea typeface="Meiryo UI" panose="020B0604030504040204" pitchFamily="50" charset="-128"/>
                <a:cs typeface="Meiryo" charset="-128"/>
              </a:rPr>
              <a:t>、</a:t>
            </a:r>
            <a:r>
              <a:rPr lang="ja-JP" altLang="en-US" b="1" dirty="0">
                <a:latin typeface="Meiryo UI" panose="020B0604030504040204" pitchFamily="50" charset="-128"/>
                <a:ea typeface="Meiryo UI" panose="020B0604030504040204" pitchFamily="50" charset="-128"/>
                <a:cs typeface="Meiryo" charset="-128"/>
              </a:rPr>
              <a:t>その記載内</a:t>
            </a:r>
            <a:r>
              <a:rPr lang="ja-JP" altLang="en-US" b="1" spc="-700" dirty="0">
                <a:latin typeface="Meiryo UI" panose="020B0604030504040204" pitchFamily="50" charset="-128"/>
                <a:ea typeface="Meiryo UI" panose="020B0604030504040204" pitchFamily="50" charset="-128"/>
                <a:cs typeface="Meiryo" charset="-128"/>
              </a:rPr>
              <a:t>容</a:t>
            </a:r>
            <a:r>
              <a:rPr lang="ja-JP" altLang="en-US" b="1" dirty="0">
                <a:latin typeface="Meiryo UI" panose="020B0604030504040204" pitchFamily="50" charset="-128"/>
                <a:ea typeface="Meiryo UI" panose="020B0604030504040204" pitchFamily="50" charset="-128"/>
                <a:cs typeface="Meiryo" charset="-128"/>
              </a:rPr>
              <a:t>（生命保険会社</a:t>
            </a:r>
            <a:endParaRPr lang="en-US" altLang="ja-JP" b="1" dirty="0">
              <a:latin typeface="Meiryo UI" panose="020B0604030504040204" pitchFamily="50" charset="-128"/>
              <a:ea typeface="Meiryo UI" panose="020B0604030504040204" pitchFamily="50" charset="-128"/>
              <a:cs typeface="Meiryo" charset="-128"/>
            </a:endParaRPr>
          </a:p>
          <a:p>
            <a:r>
              <a:rPr lang="ja-JP" altLang="en-US" b="1" dirty="0">
                <a:latin typeface="Meiryo UI" panose="020B0604030504040204" pitchFamily="50" charset="-128"/>
                <a:ea typeface="Meiryo UI" panose="020B0604030504040204" pitchFamily="50" charset="-128"/>
                <a:cs typeface="Meiryo" charset="-128"/>
              </a:rPr>
              <a:t>などの名称、支払金額など</a:t>
            </a:r>
            <a:r>
              <a:rPr lang="ja-JP" altLang="en-US" b="1" spc="-700" dirty="0">
                <a:latin typeface="Meiryo UI" panose="020B0604030504040204" pitchFamily="50" charset="-128"/>
                <a:ea typeface="Meiryo UI" panose="020B0604030504040204" pitchFamily="50" charset="-128"/>
                <a:cs typeface="Meiryo" charset="-128"/>
              </a:rPr>
              <a:t>）</a:t>
            </a:r>
            <a:r>
              <a:rPr lang="ja-JP" altLang="en-US" b="1" dirty="0">
                <a:latin typeface="Meiryo UI" panose="020B0604030504040204" pitchFamily="50" charset="-128"/>
                <a:ea typeface="Meiryo UI" panose="020B0604030504040204" pitchFamily="50" charset="-128"/>
                <a:cs typeface="Meiryo" charset="-128"/>
              </a:rPr>
              <a:t>を入力して送信することで</a:t>
            </a:r>
            <a:r>
              <a:rPr lang="ja-JP" altLang="en-US" b="1" spc="-700" dirty="0">
                <a:latin typeface="Meiryo UI" panose="020B0604030504040204" pitchFamily="50" charset="-128"/>
                <a:ea typeface="Meiryo UI" panose="020B0604030504040204" pitchFamily="50" charset="-128"/>
                <a:cs typeface="Meiryo" charset="-128"/>
              </a:rPr>
              <a:t>、</a:t>
            </a:r>
            <a:endParaRPr lang="en-US" altLang="ja-JP" b="1" dirty="0">
              <a:latin typeface="Meiryo UI" panose="020B0604030504040204" pitchFamily="50" charset="-128"/>
              <a:ea typeface="Meiryo UI" panose="020B0604030504040204" pitchFamily="50" charset="-128"/>
              <a:cs typeface="Meiryo" charset="-128"/>
            </a:endParaRPr>
          </a:p>
          <a:p>
            <a:r>
              <a:rPr lang="ja-JP" altLang="en-US" b="1" dirty="0">
                <a:latin typeface="Meiryo UI" panose="020B0604030504040204" pitchFamily="50" charset="-128"/>
                <a:ea typeface="Meiryo UI" panose="020B0604030504040204" pitchFamily="50" charset="-128"/>
                <a:cs typeface="Meiryo" charset="-128"/>
              </a:rPr>
              <a:t>提出または提示を省略することができます。</a:t>
            </a:r>
            <a:endParaRPr lang="en-US" altLang="ja-JP" b="1" dirty="0">
              <a:latin typeface="Meiryo UI" panose="020B0604030504040204" pitchFamily="50" charset="-128"/>
              <a:ea typeface="Meiryo UI" panose="020B0604030504040204" pitchFamily="50" charset="-128"/>
              <a:cs typeface="Meiryo" charset="-128"/>
            </a:endParaRPr>
          </a:p>
          <a:p>
            <a:r>
              <a:rPr lang="ja-JP" altLang="en-US" sz="1000" b="1" dirty="0">
                <a:latin typeface="Meiryo" charset="-128"/>
                <a:ea typeface="Meiryo" charset="-128"/>
                <a:cs typeface="Meiryo" charset="-128"/>
              </a:rPr>
              <a:t>　</a:t>
            </a:r>
            <a:endParaRPr lang="en-US" altLang="ja-JP" sz="1000" b="1" dirty="0">
              <a:latin typeface="Meiryo" charset="-128"/>
              <a:ea typeface="Meiryo" charset="-128"/>
              <a:cs typeface="Meiryo" charset="-128"/>
            </a:endParaRPr>
          </a:p>
          <a:p>
            <a:r>
              <a:rPr lang="ja-JP" altLang="en-US" sz="2400" b="1" dirty="0">
                <a:solidFill>
                  <a:srgbClr val="009650"/>
                </a:solidFill>
                <a:latin typeface="Meiryo" charset="-128"/>
                <a:ea typeface="Meiryo" charset="-128"/>
                <a:cs typeface="Meiryo" charset="-128"/>
              </a:rPr>
              <a:t>還付がスピーディー</a:t>
            </a:r>
          </a:p>
          <a:p>
            <a:pPr indent="88900"/>
            <a:r>
              <a:rPr lang="ja-JP" altLang="en-US" b="1" dirty="0">
                <a:latin typeface="Meiryo" charset="-128"/>
                <a:ea typeface="Meiryo" charset="-128"/>
                <a:cs typeface="Meiryo" charset="-128"/>
              </a:rPr>
              <a:t>自宅から</a:t>
            </a:r>
            <a:r>
              <a:rPr lang="en-US" altLang="ja-JP" b="1" dirty="0">
                <a:latin typeface="Meiryo" charset="-128"/>
                <a:ea typeface="Meiryo" charset="-128"/>
                <a:cs typeface="Meiryo" charset="-128"/>
              </a:rPr>
              <a:t>e-Tax</a:t>
            </a:r>
            <a:r>
              <a:rPr lang="ja-JP" altLang="en-US" b="1" dirty="0">
                <a:latin typeface="Meiryo" charset="-128"/>
                <a:ea typeface="Meiryo" charset="-128"/>
                <a:cs typeface="Meiryo" charset="-128"/>
              </a:rPr>
              <a:t>で提出された還付申告は</a:t>
            </a:r>
            <a:r>
              <a:rPr lang="ja-JP" altLang="en-US" b="1" spc="-700" dirty="0">
                <a:latin typeface="Meiryo" charset="-128"/>
                <a:ea typeface="Meiryo" charset="-128"/>
                <a:cs typeface="Meiryo" charset="-128"/>
              </a:rPr>
              <a:t>、</a:t>
            </a:r>
            <a:endParaRPr lang="en-US" altLang="ja-JP" b="1" dirty="0">
              <a:latin typeface="Meiryo" charset="-128"/>
              <a:ea typeface="Meiryo" charset="-128"/>
              <a:cs typeface="Meiryo" charset="-128"/>
            </a:endParaRPr>
          </a:p>
          <a:p>
            <a:r>
              <a:rPr lang="en-US" altLang="ja-JP" b="1" dirty="0">
                <a:latin typeface="Meiryo" charset="-128"/>
                <a:ea typeface="Meiryo" charset="-128"/>
                <a:cs typeface="Meiryo" charset="-128"/>
              </a:rPr>
              <a:t>3</a:t>
            </a:r>
            <a:r>
              <a:rPr lang="ja-JP" altLang="en-US" b="1" dirty="0">
                <a:latin typeface="Meiryo" charset="-128"/>
                <a:ea typeface="Meiryo" charset="-128"/>
                <a:cs typeface="Meiryo" charset="-128"/>
              </a:rPr>
              <a:t>週間程度で処理されます。</a:t>
            </a:r>
          </a:p>
          <a:p>
            <a:endParaRPr lang="en-US" altLang="ja-JP" sz="1000" b="1" dirty="0">
              <a:latin typeface="Meiryo" charset="-128"/>
              <a:ea typeface="Meiryo" charset="-128"/>
              <a:cs typeface="Meiryo" charset="-128"/>
            </a:endParaRPr>
          </a:p>
          <a:p>
            <a:r>
              <a:rPr lang="en-US" altLang="ja-JP" sz="2400" b="1" dirty="0">
                <a:solidFill>
                  <a:srgbClr val="009650"/>
                </a:solidFill>
                <a:latin typeface="Meiryo" charset="-128"/>
                <a:ea typeface="Meiryo" charset="-128"/>
                <a:cs typeface="Meiryo" charset="-128"/>
              </a:rPr>
              <a:t>24</a:t>
            </a:r>
            <a:r>
              <a:rPr lang="ja-JP" altLang="en-US" sz="2400" b="1" dirty="0">
                <a:solidFill>
                  <a:srgbClr val="009650"/>
                </a:solidFill>
                <a:latin typeface="Meiryo" charset="-128"/>
                <a:ea typeface="Meiryo" charset="-128"/>
                <a:cs typeface="Meiryo" charset="-128"/>
              </a:rPr>
              <a:t>時間受付</a:t>
            </a:r>
          </a:p>
          <a:p>
            <a:pPr indent="88900"/>
            <a:r>
              <a:rPr lang="ja-JP" altLang="en-US" b="1" dirty="0">
                <a:latin typeface="Meiryo" charset="-128"/>
                <a:ea typeface="Meiryo" charset="-128"/>
                <a:cs typeface="Meiryo" charset="-128"/>
              </a:rPr>
              <a:t>確定申告期は全日</a:t>
            </a:r>
            <a:r>
              <a:rPr lang="en-US" altLang="ja-JP" b="1" dirty="0">
                <a:latin typeface="Meiryo" charset="-128"/>
                <a:ea typeface="Meiryo" charset="-128"/>
                <a:cs typeface="Meiryo" charset="-128"/>
              </a:rPr>
              <a:t>24</a:t>
            </a:r>
            <a:r>
              <a:rPr lang="ja-JP" altLang="en-US" b="1" dirty="0">
                <a:latin typeface="Meiryo" charset="-128"/>
                <a:ea typeface="Meiryo" charset="-128"/>
                <a:cs typeface="Meiryo" charset="-128"/>
              </a:rPr>
              <a:t>時間</a:t>
            </a:r>
            <a:r>
              <a:rPr lang="en-US" altLang="ja-JP" b="1" dirty="0">
                <a:latin typeface="Meiryo" charset="-128"/>
                <a:ea typeface="Meiryo" charset="-128"/>
                <a:cs typeface="Meiryo" charset="-128"/>
              </a:rPr>
              <a:t>e-Tax</a:t>
            </a:r>
            <a:r>
              <a:rPr lang="ja-JP" altLang="en-US" b="1" dirty="0" err="1">
                <a:latin typeface="Meiryo" charset="-128"/>
                <a:ea typeface="Meiryo" charset="-128"/>
                <a:cs typeface="Meiryo" charset="-128"/>
              </a:rPr>
              <a:t>での提</a:t>
            </a:r>
            <a:r>
              <a:rPr lang="ja-JP" altLang="en-US" b="1" dirty="0">
                <a:latin typeface="Meiryo" charset="-128"/>
                <a:ea typeface="Meiryo" charset="-128"/>
                <a:cs typeface="Meiryo" charset="-128"/>
              </a:rPr>
              <a:t>出（送信）が可能です。</a:t>
            </a:r>
            <a:endParaRPr lang="en-US" altLang="ja-JP" b="1" dirty="0">
              <a:latin typeface="Meiryo" charset="-128"/>
              <a:ea typeface="Meiryo" charset="-128"/>
              <a:cs typeface="Meiryo" charset="-128"/>
            </a:endParaRPr>
          </a:p>
          <a:p>
            <a:pPr indent="88900"/>
            <a:r>
              <a:rPr lang="ja-JP" altLang="en-US" b="1" dirty="0">
                <a:latin typeface="Meiryo" charset="-128"/>
                <a:ea typeface="Meiryo" charset="-128"/>
                <a:cs typeface="Meiryo" charset="-128"/>
              </a:rPr>
              <a:t>確定申告期以外は、月曜</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金曜までは</a:t>
            </a:r>
            <a:r>
              <a:rPr lang="en-US" altLang="ja-JP" b="1" dirty="0">
                <a:latin typeface="Meiryo" charset="-128"/>
                <a:ea typeface="Meiryo" charset="-128"/>
                <a:cs typeface="Meiryo" charset="-128"/>
              </a:rPr>
              <a:t>24</a:t>
            </a:r>
            <a:r>
              <a:rPr lang="ja-JP" altLang="en-US" b="1" dirty="0">
                <a:latin typeface="Meiryo" charset="-128"/>
                <a:ea typeface="Meiryo" charset="-128"/>
                <a:cs typeface="Meiryo" charset="-128"/>
              </a:rPr>
              <a:t>時間、毎月最終土曜日、及びその翌日の日曜日は</a:t>
            </a:r>
            <a:r>
              <a:rPr lang="en-US" altLang="ja-JP" b="1" dirty="0">
                <a:latin typeface="Meiryo" charset="-128"/>
                <a:ea typeface="Meiryo" charset="-128"/>
                <a:cs typeface="Meiryo" charset="-128"/>
              </a:rPr>
              <a:t>8</a:t>
            </a:r>
            <a:r>
              <a:rPr lang="ja-JP" altLang="en-US" b="1" dirty="0">
                <a:latin typeface="Meiryo" charset="-128"/>
                <a:ea typeface="Meiryo" charset="-128"/>
                <a:cs typeface="Meiryo" charset="-128"/>
              </a:rPr>
              <a:t>時</a:t>
            </a:r>
            <a:r>
              <a:rPr lang="en-US" altLang="ja-JP" b="1" dirty="0">
                <a:latin typeface="Meiryo" charset="-128"/>
                <a:ea typeface="Meiryo" charset="-128"/>
                <a:cs typeface="Meiryo" charset="-128"/>
              </a:rPr>
              <a:t>30</a:t>
            </a:r>
            <a:r>
              <a:rPr lang="ja-JP" altLang="en-US" b="1" dirty="0">
                <a:latin typeface="Meiryo" charset="-128"/>
                <a:ea typeface="Meiryo" charset="-128"/>
                <a:cs typeface="Meiryo" charset="-128"/>
              </a:rPr>
              <a:t>分から</a:t>
            </a:r>
            <a:r>
              <a:rPr lang="en-US" altLang="ja-JP" b="1" dirty="0">
                <a:latin typeface="Meiryo" charset="-128"/>
                <a:ea typeface="Meiryo" charset="-128"/>
                <a:cs typeface="Meiryo" charset="-128"/>
              </a:rPr>
              <a:t>24</a:t>
            </a:r>
            <a:r>
              <a:rPr lang="ja-JP" altLang="en-US" b="1" dirty="0">
                <a:latin typeface="Meiryo" charset="-128"/>
                <a:ea typeface="Meiryo" charset="-128"/>
                <a:cs typeface="Meiryo" charset="-128"/>
              </a:rPr>
              <a:t>時まで、</a:t>
            </a:r>
            <a:r>
              <a:rPr lang="en-US" altLang="ja-JP" b="1" dirty="0">
                <a:latin typeface="Meiryo" charset="-128"/>
                <a:ea typeface="Meiryo" charset="-128"/>
                <a:cs typeface="Meiryo" charset="-128"/>
              </a:rPr>
              <a:t>e-Tax</a:t>
            </a:r>
            <a:r>
              <a:rPr lang="ja-JP" altLang="en-US" b="1" dirty="0" err="1">
                <a:latin typeface="Meiryo" charset="-128"/>
                <a:ea typeface="Meiryo" charset="-128"/>
                <a:cs typeface="Meiryo" charset="-128"/>
              </a:rPr>
              <a:t>での提</a:t>
            </a:r>
            <a:r>
              <a:rPr lang="ja-JP" altLang="en-US" b="1" dirty="0">
                <a:latin typeface="Meiryo" charset="-128"/>
                <a:ea typeface="Meiryo" charset="-128"/>
                <a:cs typeface="Meiryo" charset="-128"/>
              </a:rPr>
              <a:t>出（送信）が可能です。</a:t>
            </a:r>
            <a:r>
              <a:rPr lang="ja-JP" altLang="en-US" sz="1200" b="1" dirty="0">
                <a:latin typeface="Meiryo" charset="-128"/>
                <a:ea typeface="Meiryo" charset="-128"/>
                <a:cs typeface="Meiryo" charset="-128"/>
              </a:rPr>
              <a:t>メンテナンス時間、休祝日及び１２月２９日</a:t>
            </a:r>
            <a:r>
              <a:rPr lang="en-US" altLang="ja-JP" sz="1200" b="1" dirty="0">
                <a:latin typeface="Meiryo" charset="-128"/>
                <a:ea typeface="Meiryo" charset="-128"/>
                <a:cs typeface="Meiryo" charset="-128"/>
              </a:rPr>
              <a:t>〜</a:t>
            </a:r>
            <a:r>
              <a:rPr lang="ja-JP" altLang="en-US" sz="1200" b="1" dirty="0">
                <a:latin typeface="Meiryo" charset="-128"/>
                <a:ea typeface="Meiryo" charset="-128"/>
                <a:cs typeface="Meiryo" charset="-128"/>
              </a:rPr>
              <a:t>１月３日は除きます。</a:t>
            </a:r>
            <a:endParaRPr lang="en-US" altLang="ja-JP" sz="1400" b="1" dirty="0">
              <a:latin typeface="Meiryo" charset="-128"/>
              <a:ea typeface="Meiryo" charset="-128"/>
              <a:cs typeface="Meiryo" charset="-128"/>
            </a:endParaRPr>
          </a:p>
          <a:p>
            <a:endParaRPr lang="en-US" altLang="ja-JP" b="1" dirty="0">
              <a:latin typeface="Meiryo" charset="-128"/>
              <a:ea typeface="Meiryo" charset="-128"/>
              <a:cs typeface="Meiryo" charset="-128"/>
            </a:endParaRPr>
          </a:p>
          <a:p>
            <a:endParaRPr lang="ja-JP" altLang="en-US" b="1" dirty="0">
              <a:latin typeface="Meiryo" charset="-128"/>
              <a:ea typeface="Meiryo" charset="-128"/>
              <a:cs typeface="Meiryo" charset="-128"/>
            </a:endParaRPr>
          </a:p>
        </p:txBody>
      </p:sp>
      <p:cxnSp>
        <p:nvCxnSpPr>
          <p:cNvPr id="6" name="直線コネクタ 5"/>
          <p:cNvCxnSpPr/>
          <p:nvPr/>
        </p:nvCxnSpPr>
        <p:spPr>
          <a:xfrm>
            <a:off x="1691640"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12" y="2477405"/>
            <a:ext cx="728389" cy="938078"/>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680430" y="3764889"/>
            <a:ext cx="1075980" cy="863143"/>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292522" y="1344177"/>
            <a:ext cx="1363824" cy="925350"/>
          </a:xfrm>
          <a:prstGeom prst="rect">
            <a:avLst/>
          </a:prstGeom>
        </p:spPr>
      </p:pic>
      <p:pic>
        <p:nvPicPr>
          <p:cNvPr id="11" name="図 10"/>
          <p:cNvPicPr>
            <a:picLocks noChangeAspect="1"/>
          </p:cNvPicPr>
          <p:nvPr/>
        </p:nvPicPr>
        <p:blipFill rotWithShape="1">
          <a:blip r:embed="rId6">
            <a:extLst>
              <a:ext uri="{28A0092B-C50C-407E-A947-70E740481C1C}">
                <a14:useLocalDpi xmlns:a14="http://schemas.microsoft.com/office/drawing/2010/main" val="0"/>
              </a:ext>
            </a:extLst>
          </a:blip>
          <a:srcRect l="7542" t="745" r="4679" b="3768"/>
          <a:stretch/>
        </p:blipFill>
        <p:spPr>
          <a:xfrm>
            <a:off x="976406" y="5014790"/>
            <a:ext cx="586095" cy="918089"/>
          </a:xfrm>
          <a:prstGeom prst="rect">
            <a:avLst/>
          </a:prstGeom>
        </p:spPr>
      </p:pic>
      <p:sp>
        <p:nvSpPr>
          <p:cNvPr id="12" name="正方形/長方形 11"/>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210328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13718" y="370530"/>
            <a:ext cx="7200000" cy="720000"/>
          </a:xfrm>
        </p:spPr>
        <p:txBody>
          <a:bodyPr>
            <a:normAutofit/>
          </a:bodyPr>
          <a:lstStyle/>
          <a:p>
            <a:r>
              <a:rPr lang="ja-JP" altLang="en-US" dirty="0"/>
              <a:t>申告書の作成・送信までの流れ</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7" name="正方形/長方形 6"/>
          <p:cNvSpPr/>
          <p:nvPr/>
        </p:nvSpPr>
        <p:spPr>
          <a:xfrm>
            <a:off x="1872192" y="1624975"/>
            <a:ext cx="6840000" cy="1980000"/>
          </a:xfrm>
          <a:prstGeom prst="rect">
            <a:avLst/>
          </a:prstGeom>
          <a:solidFill>
            <a:srgbClr val="FFFFCC"/>
          </a:solidFill>
          <a:ln>
            <a:solidFill>
              <a:srgbClr val="00965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21749" y="1460214"/>
            <a:ext cx="7920000" cy="450000"/>
          </a:xfrm>
          <a:prstGeom prst="rect">
            <a:avLst/>
          </a:prstGeom>
          <a:solidFill>
            <a:srgbClr val="0096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正方形/長方形 9"/>
          <p:cNvSpPr/>
          <p:nvPr/>
        </p:nvSpPr>
        <p:spPr>
          <a:xfrm>
            <a:off x="1873540" y="4141622"/>
            <a:ext cx="6840000" cy="1589032"/>
          </a:xfrm>
          <a:prstGeom prst="rect">
            <a:avLst/>
          </a:prstGeom>
          <a:solidFill>
            <a:srgbClr val="FFFFCC"/>
          </a:solidFill>
          <a:ln>
            <a:solidFill>
              <a:srgbClr val="00965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23097" y="3976861"/>
            <a:ext cx="7920000" cy="450000"/>
          </a:xfrm>
          <a:prstGeom prst="rect">
            <a:avLst/>
          </a:prstGeom>
          <a:solidFill>
            <a:srgbClr val="0096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67670" y="1968118"/>
            <a:ext cx="6840000" cy="1631216"/>
          </a:xfrm>
          <a:prstGeom prst="rect">
            <a:avLst/>
          </a:prstGeom>
          <a:noFill/>
        </p:spPr>
        <p:txBody>
          <a:bodyPr wrap="square" rtlCol="0">
            <a:spAutoFit/>
          </a:bodyPr>
          <a:lstStyle/>
          <a:p>
            <a:r>
              <a:rPr lang="ja-JP" altLang="en-US" sz="2000" b="1" dirty="0">
                <a:solidFill>
                  <a:srgbClr val="009650"/>
                </a:solidFill>
                <a:latin typeface="Meiryo" charset="-128"/>
                <a:ea typeface="Meiryo" charset="-128"/>
                <a:cs typeface="Meiryo" charset="-128"/>
              </a:rPr>
              <a:t>❶</a:t>
            </a:r>
            <a:r>
              <a:rPr lang="en-US" altLang="ja-JP" sz="2000" b="1" dirty="0">
                <a:solidFill>
                  <a:srgbClr val="009650"/>
                </a:solidFill>
                <a:latin typeface="Meiryo" charset="-128"/>
                <a:ea typeface="Meiryo" charset="-128"/>
                <a:cs typeface="Meiryo" charset="-128"/>
              </a:rPr>
              <a:t> </a:t>
            </a:r>
            <a:r>
              <a:rPr lang="ja-JP" altLang="en-US" sz="2000" b="1" dirty="0">
                <a:latin typeface="Meiryo" charset="-128"/>
                <a:ea typeface="Meiryo" charset="-128"/>
                <a:cs typeface="Meiryo" charset="-128"/>
              </a:rPr>
              <a:t>マイナポータル</a:t>
            </a:r>
            <a:r>
              <a:rPr lang="en-US" altLang="ja-JP" sz="2000" b="1" dirty="0">
                <a:latin typeface="Meiryo" charset="-128"/>
                <a:ea typeface="Meiryo" charset="-128"/>
                <a:cs typeface="Meiryo" charset="-128"/>
              </a:rPr>
              <a:t>AP</a:t>
            </a:r>
            <a:r>
              <a:rPr lang="ja-JP" altLang="en-US" sz="2000" b="1" dirty="0">
                <a:latin typeface="Meiryo" charset="-128"/>
                <a:ea typeface="Meiryo" charset="-128"/>
                <a:cs typeface="Meiryo" charset="-128"/>
              </a:rPr>
              <a:t>のインストール</a:t>
            </a:r>
          </a:p>
          <a:p>
            <a:r>
              <a:rPr lang="ja-JP" altLang="en-US" sz="2000" b="1" dirty="0">
                <a:solidFill>
                  <a:srgbClr val="009650"/>
                </a:solidFill>
                <a:latin typeface="Meiryo" charset="-128"/>
                <a:ea typeface="Meiryo" charset="-128"/>
                <a:cs typeface="Meiryo" charset="-128"/>
              </a:rPr>
              <a:t>❷</a:t>
            </a:r>
            <a:r>
              <a:rPr lang="en-US" altLang="ja-JP" sz="2000" b="1" dirty="0">
                <a:solidFill>
                  <a:srgbClr val="009650"/>
                </a:solidFill>
                <a:latin typeface="Meiryo" charset="-128"/>
                <a:ea typeface="Meiryo" charset="-128"/>
                <a:cs typeface="Meiryo" charset="-128"/>
              </a:rPr>
              <a:t> </a:t>
            </a:r>
            <a:r>
              <a:rPr lang="ja-JP" altLang="en-US" sz="2000" b="1" dirty="0">
                <a:latin typeface="Meiryo" charset="-128"/>
                <a:ea typeface="Meiryo" charset="-128"/>
                <a:cs typeface="Meiryo" charset="-128"/>
              </a:rPr>
              <a:t>マイナポータルの利用者登録</a:t>
            </a:r>
          </a:p>
          <a:p>
            <a:r>
              <a:rPr lang="ja-JP" altLang="en-US" sz="2000" b="1" dirty="0">
                <a:solidFill>
                  <a:srgbClr val="009650"/>
                </a:solidFill>
                <a:latin typeface="Meiryo" charset="-128"/>
                <a:ea typeface="Meiryo" charset="-128"/>
                <a:cs typeface="Meiryo" charset="-128"/>
              </a:rPr>
              <a:t>❸</a:t>
            </a:r>
            <a:r>
              <a:rPr lang="en-US" altLang="ja-JP" sz="2000" b="1" dirty="0">
                <a:solidFill>
                  <a:srgbClr val="009650"/>
                </a:solidFill>
                <a:latin typeface="Meiryo" charset="-128"/>
                <a:ea typeface="Meiryo" charset="-128"/>
                <a:cs typeface="Meiryo" charset="-128"/>
              </a:rPr>
              <a:t> </a:t>
            </a:r>
            <a:r>
              <a:rPr lang="en-US" altLang="ja-JP" sz="2000" b="1" dirty="0">
                <a:latin typeface="Meiryo" charset="-128"/>
                <a:ea typeface="Meiryo" charset="-128"/>
                <a:cs typeface="Meiryo" charset="-128"/>
              </a:rPr>
              <a:t>e-Tax</a:t>
            </a:r>
            <a:r>
              <a:rPr lang="ja-JP" altLang="en-US" sz="2000" b="1" dirty="0">
                <a:latin typeface="Meiryo" charset="-128"/>
                <a:ea typeface="Meiryo" charset="-128"/>
                <a:cs typeface="Meiryo" charset="-128"/>
              </a:rPr>
              <a:t>の利用者登録</a:t>
            </a:r>
          </a:p>
          <a:p>
            <a:r>
              <a:rPr lang="ja-JP" altLang="en-US" sz="2000" b="1" dirty="0">
                <a:solidFill>
                  <a:srgbClr val="009650"/>
                </a:solidFill>
                <a:latin typeface="Meiryo" charset="-128"/>
                <a:ea typeface="Meiryo" charset="-128"/>
                <a:cs typeface="Meiryo" charset="-128"/>
              </a:rPr>
              <a:t>❹</a:t>
            </a:r>
            <a:r>
              <a:rPr lang="en-US" altLang="ja-JP" sz="2000" b="1" dirty="0">
                <a:solidFill>
                  <a:srgbClr val="009650"/>
                </a:solidFill>
                <a:latin typeface="Meiryo" charset="-128"/>
                <a:ea typeface="Meiryo" charset="-128"/>
                <a:cs typeface="Meiryo" charset="-128"/>
              </a:rPr>
              <a:t> </a:t>
            </a:r>
            <a:r>
              <a:rPr lang="ja-JP" altLang="en-US" sz="2000" b="1" dirty="0">
                <a:latin typeface="Meiryo" charset="-128"/>
                <a:ea typeface="Meiryo" charset="-128"/>
                <a:cs typeface="Meiryo" charset="-128"/>
              </a:rPr>
              <a:t>マイナポータルと</a:t>
            </a:r>
            <a:r>
              <a:rPr lang="en-US" altLang="ja-JP" sz="2000" b="1" dirty="0">
                <a:latin typeface="Meiryo" charset="-128"/>
                <a:ea typeface="Meiryo" charset="-128"/>
                <a:cs typeface="Meiryo" charset="-128"/>
              </a:rPr>
              <a:t>e-Tax</a:t>
            </a:r>
            <a:r>
              <a:rPr lang="ja-JP" altLang="en-US" sz="2000" b="1" dirty="0">
                <a:latin typeface="Meiryo" charset="-128"/>
                <a:ea typeface="Meiryo" charset="-128"/>
                <a:cs typeface="Meiryo" charset="-128"/>
              </a:rPr>
              <a:t>の連携（紐付け設定）</a:t>
            </a:r>
          </a:p>
          <a:p>
            <a:r>
              <a:rPr lang="ja-JP" altLang="en-US" sz="2000" b="1" dirty="0">
                <a:solidFill>
                  <a:srgbClr val="009650"/>
                </a:solidFill>
                <a:latin typeface="Meiryo" charset="-128"/>
                <a:ea typeface="Meiryo" charset="-128"/>
                <a:cs typeface="Meiryo" charset="-128"/>
              </a:rPr>
              <a:t>❺</a:t>
            </a:r>
            <a:r>
              <a:rPr lang="en-US" altLang="ja-JP" sz="2000" b="1" dirty="0">
                <a:solidFill>
                  <a:srgbClr val="009650"/>
                </a:solidFill>
                <a:latin typeface="Meiryo" charset="-128"/>
                <a:ea typeface="Meiryo" charset="-128"/>
                <a:cs typeface="Meiryo" charset="-128"/>
              </a:rPr>
              <a:t> </a:t>
            </a:r>
            <a:r>
              <a:rPr lang="ja-JP" altLang="en-US" sz="2000" b="1" dirty="0">
                <a:latin typeface="Meiryo" charset="-128"/>
                <a:ea typeface="Meiryo" charset="-128"/>
                <a:cs typeface="Meiryo" charset="-128"/>
              </a:rPr>
              <a:t>マイナポータルとの連携</a:t>
            </a:r>
          </a:p>
        </p:txBody>
      </p:sp>
      <p:sp>
        <p:nvSpPr>
          <p:cNvPr id="14" name="テキスト ボックス 13"/>
          <p:cNvSpPr txBox="1"/>
          <p:nvPr/>
        </p:nvSpPr>
        <p:spPr>
          <a:xfrm>
            <a:off x="1879535" y="4493672"/>
            <a:ext cx="6840000" cy="1754326"/>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❻</a:t>
            </a:r>
            <a:r>
              <a:rPr lang="ja-JP" altLang="en-US" b="1" dirty="0">
                <a:latin typeface="Meiryo" charset="-128"/>
                <a:ea typeface="Meiryo" charset="-128"/>
                <a:cs typeface="Meiryo" charset="-128"/>
              </a:rPr>
              <a:t> 国税庁ホームページへのアクセス</a:t>
            </a:r>
          </a:p>
          <a:p>
            <a:r>
              <a:rPr lang="ja-JP" altLang="en-US" b="1" dirty="0">
                <a:solidFill>
                  <a:srgbClr val="009650"/>
                </a:solidFill>
                <a:latin typeface="Meiryo" charset="-128"/>
                <a:ea typeface="Meiryo" charset="-128"/>
                <a:cs typeface="Meiryo" charset="-128"/>
              </a:rPr>
              <a:t>❼</a:t>
            </a:r>
            <a:r>
              <a:rPr lang="en-US" altLang="ja-JP" b="1" dirty="0">
                <a:latin typeface="Meiryo" charset="-128"/>
                <a:ea typeface="Meiryo" charset="-128"/>
                <a:cs typeface="Meiryo" charset="-128"/>
              </a:rPr>
              <a:t> </a:t>
            </a:r>
            <a:r>
              <a:rPr lang="ja-JP" altLang="en-US" b="1" dirty="0">
                <a:latin typeface="Meiryo" charset="-128"/>
                <a:ea typeface="Meiryo" charset="-128"/>
                <a:cs typeface="Meiryo" charset="-128"/>
              </a:rPr>
              <a:t>金額などの入力</a:t>
            </a:r>
          </a:p>
          <a:p>
            <a:r>
              <a:rPr lang="ja-JP" altLang="en-US" b="1" dirty="0">
                <a:solidFill>
                  <a:srgbClr val="009650"/>
                </a:solidFill>
                <a:latin typeface="Meiryo" charset="-128"/>
                <a:ea typeface="Meiryo" charset="-128"/>
                <a:cs typeface="Meiryo" charset="-128"/>
              </a:rPr>
              <a:t>❽</a:t>
            </a:r>
            <a:r>
              <a:rPr lang="en-US" altLang="ja-JP" b="1" dirty="0">
                <a:latin typeface="Meiryo" charset="-128"/>
                <a:ea typeface="Meiryo" charset="-128"/>
                <a:cs typeface="Meiryo" charset="-128"/>
              </a:rPr>
              <a:t> </a:t>
            </a:r>
            <a:r>
              <a:rPr lang="ja-JP" altLang="en-US" b="1" dirty="0">
                <a:latin typeface="Meiryo" charset="-128"/>
                <a:ea typeface="Meiryo" charset="-128"/>
                <a:cs typeface="Meiryo" charset="-128"/>
              </a:rPr>
              <a:t>申告書データの送信</a:t>
            </a:r>
          </a:p>
          <a:p>
            <a:r>
              <a:rPr lang="ja-JP" altLang="en-US" b="1" dirty="0">
                <a:solidFill>
                  <a:srgbClr val="009650"/>
                </a:solidFill>
                <a:latin typeface="Meiryo" charset="-128"/>
                <a:ea typeface="Meiryo" charset="-128"/>
                <a:cs typeface="Meiryo" charset="-128"/>
              </a:rPr>
              <a:t>❾</a:t>
            </a:r>
            <a:r>
              <a:rPr lang="en-US" altLang="ja-JP" b="1" dirty="0">
                <a:latin typeface="Meiryo" charset="-128"/>
                <a:ea typeface="Meiryo" charset="-128"/>
                <a:cs typeface="Meiryo" charset="-128"/>
              </a:rPr>
              <a:t> </a:t>
            </a:r>
            <a:r>
              <a:rPr lang="ja-JP" altLang="en-US" b="1" dirty="0">
                <a:latin typeface="Meiryo" charset="-128"/>
                <a:ea typeface="Meiryo" charset="-128"/>
                <a:cs typeface="Meiryo" charset="-128"/>
              </a:rPr>
              <a:t>申告書データの印刷・保存</a:t>
            </a:r>
            <a:endParaRPr lang="en-US" altLang="ja-JP" b="1" dirty="0">
              <a:latin typeface="Meiryo" charset="-128"/>
              <a:ea typeface="Meiryo" charset="-128"/>
              <a:cs typeface="Meiryo" charset="-128"/>
            </a:endParaRPr>
          </a:p>
          <a:p>
            <a:endParaRPr lang="en-US" altLang="ja-JP" dirty="0"/>
          </a:p>
          <a:p>
            <a:r>
              <a:rPr lang="en-US" altLang="ja-JP" dirty="0"/>
              <a:t>※   </a:t>
            </a:r>
            <a:r>
              <a:rPr lang="ja-JP" altLang="en-US" dirty="0"/>
              <a:t>この講座では⑤までの実施となります。</a:t>
            </a:r>
          </a:p>
        </p:txBody>
      </p:sp>
      <p:sp>
        <p:nvSpPr>
          <p:cNvPr id="15" name="テキスト ボックス 14"/>
          <p:cNvSpPr txBox="1"/>
          <p:nvPr/>
        </p:nvSpPr>
        <p:spPr>
          <a:xfrm>
            <a:off x="621371" y="4041534"/>
            <a:ext cx="8280000" cy="400110"/>
          </a:xfrm>
          <a:prstGeom prst="rect">
            <a:avLst/>
          </a:prstGeom>
          <a:noFill/>
        </p:spPr>
        <p:txBody>
          <a:bodyPr wrap="square" rtlCol="0">
            <a:spAutoFit/>
          </a:bodyPr>
          <a:lstStyle/>
          <a:p>
            <a:r>
              <a:rPr lang="ja-JP" altLang="en-US" sz="2000" b="1" dirty="0">
                <a:solidFill>
                  <a:schemeClr val="bg1"/>
                </a:solidFill>
                <a:latin typeface="Meiryo" charset="-128"/>
                <a:ea typeface="Meiryo" charset="-128"/>
                <a:cs typeface="Meiryo" charset="-128"/>
              </a:rPr>
              <a:t>申告データの入力・送信・保存</a:t>
            </a:r>
          </a:p>
        </p:txBody>
      </p:sp>
      <p:cxnSp>
        <p:nvCxnSpPr>
          <p:cNvPr id="16" name="直線コネクタ 15"/>
          <p:cNvCxnSpPr/>
          <p:nvPr/>
        </p:nvCxnSpPr>
        <p:spPr>
          <a:xfrm>
            <a:off x="1185720" y="2086009"/>
            <a:ext cx="0" cy="169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852160" y="3427469"/>
            <a:ext cx="357782"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1198566" y="3415112"/>
            <a:ext cx="357783"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93" y="4560020"/>
            <a:ext cx="1444210" cy="1339176"/>
          </a:xfrm>
          <a:prstGeom prst="rect">
            <a:avLst/>
          </a:prstGeom>
        </p:spPr>
      </p:pic>
      <p:sp>
        <p:nvSpPr>
          <p:cNvPr id="3" name="テキスト ボックス 2">
            <a:extLst>
              <a:ext uri="{FF2B5EF4-FFF2-40B4-BE49-F238E27FC236}">
                <a16:creationId xmlns:a16="http://schemas.microsoft.com/office/drawing/2014/main" id="{15A5D636-40AE-402A-B2B8-58F6C95FAF90}"/>
              </a:ext>
            </a:extLst>
          </p:cNvPr>
          <p:cNvSpPr txBox="1"/>
          <p:nvPr/>
        </p:nvSpPr>
        <p:spPr>
          <a:xfrm>
            <a:off x="630952" y="1464926"/>
            <a:ext cx="7920000" cy="400110"/>
          </a:xfrm>
          <a:prstGeom prst="rect">
            <a:avLst/>
          </a:prstGeom>
          <a:noFill/>
        </p:spPr>
        <p:txBody>
          <a:bodyPr wrap="square" rtlCol="0">
            <a:spAutoFit/>
          </a:bodyPr>
          <a:lstStyle/>
          <a:p>
            <a:r>
              <a:rPr kumimoji="1" lang="ja-JP" altLang="en-US" sz="2000" b="1" dirty="0">
                <a:solidFill>
                  <a:schemeClr val="bg1"/>
                </a:solidFill>
                <a:latin typeface="メイリオ" panose="020B0604030504040204" pitchFamily="50" charset="-128"/>
                <a:ea typeface="メイリオ" panose="020B0604030504040204" pitchFamily="50" charset="-128"/>
              </a:rPr>
              <a:t>事前準備</a:t>
            </a:r>
          </a:p>
        </p:txBody>
      </p:sp>
      <p:sp>
        <p:nvSpPr>
          <p:cNvPr id="19" name="正方形/長方形 18"/>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283629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81093" y="330189"/>
            <a:ext cx="7200000" cy="720000"/>
          </a:xfrm>
        </p:spPr>
        <p:txBody>
          <a:bodyPr>
            <a:normAutofit/>
          </a:bodyPr>
          <a:lstStyle/>
          <a:p>
            <a:r>
              <a:rPr lang="ja-JP" altLang="en-US" dirty="0"/>
              <a:t>講座の説明範囲</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8" name="テキスト ボックス 7"/>
          <p:cNvSpPr txBox="1"/>
          <p:nvPr/>
        </p:nvSpPr>
        <p:spPr>
          <a:xfrm>
            <a:off x="1772444" y="1561680"/>
            <a:ext cx="6840000" cy="4042132"/>
          </a:xfrm>
          <a:prstGeom prst="rect">
            <a:avLst/>
          </a:prstGeom>
          <a:noFill/>
        </p:spPr>
        <p:txBody>
          <a:bodyPr wrap="square" rtlCol="0">
            <a:spAutoFit/>
          </a:bodyPr>
          <a:lstStyle/>
          <a:p>
            <a:pPr indent="88900">
              <a:spcBef>
                <a:spcPts val="600"/>
              </a:spcBef>
            </a:pPr>
            <a:r>
              <a:rPr lang="ja-JP" altLang="en-US" sz="2200" b="1" dirty="0">
                <a:latin typeface="Meiryo" charset="-128"/>
                <a:ea typeface="Meiryo" charset="-128"/>
                <a:cs typeface="Meiryo" charset="-128"/>
              </a:rPr>
              <a:t>講師は、税理士や税務職員のように専門的な知識、資格を有していないため、本講義では、税に関する制度や、受講者の方の申告内容に関することはお答えできません。</a:t>
            </a:r>
            <a:endParaRPr lang="en-US" altLang="ja-JP" sz="2200" b="1" dirty="0">
              <a:latin typeface="Meiryo" charset="-128"/>
              <a:ea typeface="Meiryo" charset="-128"/>
              <a:cs typeface="Meiryo" charset="-128"/>
            </a:endParaRPr>
          </a:p>
          <a:p>
            <a:pPr indent="88900">
              <a:lnSpc>
                <a:spcPts val="1000"/>
              </a:lnSpc>
              <a:spcBef>
                <a:spcPts val="600"/>
              </a:spcBef>
            </a:pPr>
            <a:endParaRPr lang="en-US" altLang="ja-JP" sz="2200" b="1" dirty="0">
              <a:latin typeface="Meiryo" charset="-128"/>
              <a:ea typeface="Meiryo" charset="-128"/>
              <a:cs typeface="Meiryo" charset="-128"/>
            </a:endParaRPr>
          </a:p>
          <a:p>
            <a:pPr indent="88900">
              <a:spcBef>
                <a:spcPts val="600"/>
              </a:spcBef>
            </a:pPr>
            <a:r>
              <a:rPr lang="ja-JP" altLang="en-US" sz="2200" b="1" dirty="0">
                <a:latin typeface="Meiryo" charset="-128"/>
                <a:ea typeface="Meiryo" charset="-128"/>
                <a:cs typeface="Meiryo" charset="-128"/>
              </a:rPr>
              <a:t>そのため、本講義では、実際に操作をしながら事前の準備をし、申告書の作成や送信については、教材を見ながらご自宅で行っていただきます。</a:t>
            </a:r>
            <a:endParaRPr lang="en-US" altLang="ja-JP" sz="2200" b="1" dirty="0">
              <a:latin typeface="Meiryo" charset="-128"/>
              <a:ea typeface="Meiryo" charset="-128"/>
              <a:cs typeface="Meiryo" charset="-128"/>
            </a:endParaRPr>
          </a:p>
          <a:p>
            <a:pPr indent="88900">
              <a:lnSpc>
                <a:spcPts val="1000"/>
              </a:lnSpc>
              <a:spcBef>
                <a:spcPts val="600"/>
              </a:spcBef>
            </a:pPr>
            <a:endParaRPr lang="en-US" altLang="ja-JP" sz="2200" b="1" dirty="0">
              <a:latin typeface="Meiryo" charset="-128"/>
              <a:ea typeface="Meiryo" charset="-128"/>
              <a:cs typeface="Meiryo" charset="-128"/>
            </a:endParaRPr>
          </a:p>
          <a:p>
            <a:pPr indent="88900">
              <a:spcBef>
                <a:spcPts val="600"/>
              </a:spcBef>
            </a:pPr>
            <a:r>
              <a:rPr lang="ja-JP" altLang="en-US" sz="2200" b="1" dirty="0">
                <a:latin typeface="Meiryo" charset="-128"/>
                <a:ea typeface="Meiryo" charset="-128"/>
                <a:cs typeface="Meiryo" charset="-128"/>
              </a:rPr>
              <a:t>ご自宅で申告書を作成される際、制度に関することや、操作方法などの分からないことを調べる方法も本講義で説明しますので、ご安心ください。</a:t>
            </a:r>
          </a:p>
        </p:txBody>
      </p:sp>
      <p:cxnSp>
        <p:nvCxnSpPr>
          <p:cNvPr id="5" name="直線コネクタ 4"/>
          <p:cNvCxnSpPr/>
          <p:nvPr/>
        </p:nvCxnSpPr>
        <p:spPr>
          <a:xfrm>
            <a:off x="1691640"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3232" r="2102" b="25390"/>
          <a:stretch/>
        </p:blipFill>
        <p:spPr>
          <a:xfrm>
            <a:off x="349891" y="4546147"/>
            <a:ext cx="1277879" cy="1456167"/>
          </a:xfrm>
          <a:prstGeom prst="rect">
            <a:avLst/>
          </a:prstGeom>
        </p:spPr>
      </p:pic>
      <p:sp>
        <p:nvSpPr>
          <p:cNvPr id="9" name="正方形/長方形 8"/>
          <p:cNvSpPr/>
          <p:nvPr/>
        </p:nvSpPr>
        <p:spPr>
          <a:xfrm>
            <a:off x="-1868557" y="0"/>
            <a:ext cx="165983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改編</a:t>
            </a:r>
            <a:r>
              <a:rPr kumimoji="1" lang="ja-JP" altLang="en-US" sz="2800" b="1" dirty="0">
                <a:solidFill>
                  <a:schemeClr val="bg1"/>
                </a:solidFill>
                <a:latin typeface="メイリオ" panose="020B0604030504040204" pitchFamily="50" charset="-128"/>
                <a:ea typeface="メイリオ" panose="020B0604030504040204" pitchFamily="50" charset="-128"/>
              </a:rPr>
              <a:t>禁止</a:t>
            </a:r>
          </a:p>
        </p:txBody>
      </p:sp>
    </p:spTree>
    <p:extLst>
      <p:ext uri="{BB962C8B-B14F-4D97-AF65-F5344CB8AC3E}">
        <p14:creationId xmlns:p14="http://schemas.microsoft.com/office/powerpoint/2010/main" val="868025312"/>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7307</Words>
  <Application>Microsoft Office PowerPoint</Application>
  <PresentationFormat>画面に合わせる (4:3)</PresentationFormat>
  <Paragraphs>794</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BIZ UDPゴシック</vt:lpstr>
      <vt:lpstr>Meiryo UI</vt:lpstr>
      <vt:lpstr>Meiryo</vt:lpstr>
      <vt:lpstr>Meiryo</vt:lpstr>
      <vt:lpstr>Yu Gothic</vt:lpstr>
      <vt:lpstr>游明朝</vt:lpstr>
      <vt:lpstr>Arial</vt:lpstr>
      <vt:lpstr>Calibri</vt:lpstr>
      <vt:lpstr>Calibri Light</vt:lpstr>
      <vt:lpstr>ホワイト</vt:lpstr>
      <vt:lpstr>PowerPoint プレゼンテーション</vt:lpstr>
      <vt:lpstr>PowerPoint プレゼンテーション</vt:lpstr>
      <vt:lpstr>PowerPoint プレゼンテーション</vt:lpstr>
      <vt:lpstr>確定申告とは？</vt:lpstr>
      <vt:lpstr>申告方法について</vt:lpstr>
      <vt:lpstr>e-Taxとは？</vt:lpstr>
      <vt:lpstr>e-Taxなら、こんないいこと</vt:lpstr>
      <vt:lpstr>申告書の作成・送信までの流れ</vt:lpstr>
      <vt:lpstr>講座の説明範囲</vt:lpstr>
      <vt:lpstr>PowerPoint プレゼンテーション</vt:lpstr>
      <vt:lpstr>マイナンバーカードを使ったスマホでの 確定申告に必要なもの（事前準備）</vt:lpstr>
      <vt:lpstr>過去に申告されたことがある方へ</vt:lpstr>
      <vt:lpstr>過去に申告されたことがある方へ</vt:lpstr>
      <vt:lpstr>マイナポータルAPのインストール</vt:lpstr>
      <vt:lpstr>マイナポータルAPのインストール</vt:lpstr>
      <vt:lpstr>マイナポータルAPのインストール</vt:lpstr>
      <vt:lpstr>マイナポータルAPの利用開始</vt:lpstr>
      <vt:lpstr>マイナポータルAPの利用開始</vt:lpstr>
      <vt:lpstr>マイナポータルAPの利用開始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自宅で申告書の作成・送信を行う場合の注意事項</vt:lpstr>
      <vt:lpstr>困ったときの相談窓口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2021-06-04T06:45:45Z</dcterms:created>
  <dcterms:modified xsi:type="dcterms:W3CDTF">2021-06-11T09:07:41Z</dcterms:modified>
</cp:coreProperties>
</file>