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7.jpg" ContentType="image/jpg"/>
  <Override PartName="/ppt/media/image28.jpg" ContentType="image/jpg"/>
  <Override PartName="/ppt/media/image29.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9.jpg" ContentType="image/jpg"/>
  <Override PartName="/ppt/media/image40.jpg" ContentType="image/jpg"/>
  <Override PartName="/ppt/media/image41.jpg" ContentType="image/jpg"/>
  <Override PartName="/ppt/media/image42.jpg" ContentType="image/jpg"/>
  <Override PartName="/ppt/notesSlides/notesSlide15.xml" ContentType="application/vnd.openxmlformats-officedocument.presentationml.notesSlide+xml"/>
  <Override PartName="/ppt/media/image45.jpg" ContentType="image/jpg"/>
  <Override PartName="/ppt/media/image46.jpg" ContentType="image/jpg"/>
  <Override PartName="/ppt/media/image47.jpg" ContentType="image/jpg"/>
  <Override PartName="/ppt/notesSlides/notesSlide16.xml" ContentType="application/vnd.openxmlformats-officedocument.presentationml.notesSlide+xml"/>
  <Override PartName="/ppt/media/image49.jpg" ContentType="image/jpg"/>
  <Override PartName="/ppt/media/image50.jpg" ContentType="image/jpg"/>
  <Override PartName="/ppt/media/image51.jpg" ContentType="image/jpg"/>
  <Override PartName="/ppt/notesSlides/notesSlide17.xml" ContentType="application/vnd.openxmlformats-officedocument.presentationml.notesSlide+xml"/>
  <Override PartName="/ppt/media/image53.jpg" ContentType="image/jpg"/>
  <Override PartName="/ppt/notesSlides/notesSlide18.xml" ContentType="application/vnd.openxmlformats-officedocument.presentationml.notesSlide+xml"/>
  <Override PartName="/ppt/media/image54.jpg" ContentType="image/jpg"/>
  <Override PartName="/ppt/media/image56.jpg" ContentType="image/jpg"/>
  <Override PartName="/ppt/notesSlides/notesSlide19.xml" ContentType="application/vnd.openxmlformats-officedocument.presentationml.notesSlide+xml"/>
  <Override PartName="/ppt/media/image59.jpg" ContentType="image/jpg"/>
  <Override PartName="/ppt/media/image60.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63.jpg" ContentType="image/jpg"/>
  <Override PartName="/ppt/notesSlides/notesSlide22.xml" ContentType="application/vnd.openxmlformats-officedocument.presentationml.notesSlide+xml"/>
  <Override PartName="/ppt/media/image64.jpg" ContentType="image/jpg"/>
  <Override PartName="/ppt/media/image65.jpg" ContentType="image/jpg"/>
  <Override PartName="/ppt/media/image66.jpg" ContentType="image/jpg"/>
  <Override PartName="/ppt/media/image67.jpg" ContentType="image/jpg"/>
  <Override PartName="/ppt/notesSlides/notesSlide23.xml" ContentType="application/vnd.openxmlformats-officedocument.presentationml.notesSlide+xml"/>
  <Override PartName="/ppt/media/image68.jpg" ContentType="image/jpg"/>
  <Override PartName="/ppt/notesSlides/notesSlide24.xml" ContentType="application/vnd.openxmlformats-officedocument.presentationml.notesSlide+xml"/>
  <Override PartName="/ppt/media/image70.jpg" ContentType="image/jpg"/>
  <Override PartName="/ppt/media/image71.jpg" ContentType="image/jpg"/>
  <Override PartName="/ppt/notesSlides/notesSlide25.xml" ContentType="application/vnd.openxmlformats-officedocument.presentationml.notesSlide+xml"/>
  <Override PartName="/ppt/media/image7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27"/>
  </p:notesMasterIdLst>
  <p:sldIdLst>
    <p:sldId id="269" r:id="rId2"/>
    <p:sldId id="313" r:id="rId3"/>
    <p:sldId id="307" r:id="rId4"/>
    <p:sldId id="266" r:id="rId5"/>
    <p:sldId id="256" r:id="rId6"/>
    <p:sldId id="297" r:id="rId7"/>
    <p:sldId id="259" r:id="rId8"/>
    <p:sldId id="298" r:id="rId9"/>
    <p:sldId id="261" r:id="rId10"/>
    <p:sldId id="299" r:id="rId11"/>
    <p:sldId id="300" r:id="rId12"/>
    <p:sldId id="301"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Lst>
  <p:sldSz cx="9144000" cy="6858000" type="screen4x3"/>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ABE00"/>
    <a:srgbClr val="009650"/>
    <a:srgbClr val="FFFFCC"/>
    <a:srgbClr val="FF00FF"/>
    <a:srgbClr val="FF66CC"/>
    <a:srgbClr val="FF99FF"/>
    <a:srgbClr val="FFCCFF"/>
    <a:srgbClr val="E5004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600" autoAdjust="0"/>
    <p:restoredTop sz="78812" autoAdjust="0"/>
  </p:normalViewPr>
  <p:slideViewPr>
    <p:cSldViewPr snapToGrid="0" snapToObjects="1">
      <p:cViewPr varScale="1">
        <p:scale>
          <a:sx n="90" d="100"/>
          <a:sy n="90" d="100"/>
        </p:scale>
        <p:origin x="2922"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509"/>
    </p:cViewPr>
  </p:sorterViewPr>
  <p:notesViewPr>
    <p:cSldViewPr snapToGrid="0" snapToObjects="1" showGuides="1">
      <p:cViewPr varScale="1">
        <p:scale>
          <a:sx n="53" d="100"/>
          <a:sy n="53" d="100"/>
        </p:scale>
        <p:origin x="2333" y="77"/>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4FE7F398-C44E-EB48-B175-4278262AA32A}" type="datetimeFigureOut">
              <a:rPr kumimoji="1" lang="ja-JP" altLang="en-US" smtClean="0"/>
              <a:t>2021/5/26</a:t>
            </a:fld>
            <a:endParaRPr kumimoji="1" lang="ja-JP" altLang="en-US" dirty="0"/>
          </a:p>
        </p:txBody>
      </p:sp>
      <p:sp>
        <p:nvSpPr>
          <p:cNvPr id="4" name="スライド イメージ プレースホルダー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2E1C7AFC-CFB2-404C-A69D-ECFBCE546BF5}" type="slidenum">
              <a:rPr kumimoji="1" lang="ja-JP" altLang="en-US" smtClean="0"/>
              <a:t>‹#›</a:t>
            </a:fld>
            <a:endParaRPr kumimoji="1"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oumu.go.jp/kojinbango_card/03.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ynumbercard.point.soumu.go.j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480"/>
            <a:r>
              <a:rPr kumimoji="1" lang="ja-JP" altLang="en-US" dirty="0">
                <a:latin typeface="Meiryo UI" panose="020B0604030504040204" pitchFamily="50" charset="-128"/>
                <a:ea typeface="Meiryo UI" panose="020B0604030504040204" pitchFamily="50" charset="-128"/>
              </a:rPr>
              <a:t>みなさん、こんにちは。</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今日はマイナ</a:t>
            </a:r>
            <a:r>
              <a:rPr lang="ja-JP" altLang="en-US" dirty="0">
                <a:latin typeface="Meiryo UI" panose="020B0604030504040204" pitchFamily="50" charset="-128"/>
                <a:ea typeface="Meiryo UI" panose="020B0604030504040204" pitchFamily="50" charset="-128"/>
              </a:rPr>
              <a:t>ポイントの予約・申込みの仕方に</a:t>
            </a:r>
            <a:r>
              <a:rPr kumimoji="1" lang="ja-JP" altLang="en-US" dirty="0">
                <a:latin typeface="Meiryo UI" panose="020B0604030504040204" pitchFamily="50" charset="-128"/>
                <a:ea typeface="Meiryo UI" panose="020B0604030504040204" pitchFamily="50" charset="-128"/>
              </a:rPr>
              <a:t>ついてこれからご説明していきます。</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どうぞ</a:t>
            </a:r>
            <a:r>
              <a:rPr kumimoji="1" lang="ja-JP" altLang="en-US" dirty="0">
                <a:latin typeface="Meiryo UI" panose="020B0604030504040204" pitchFamily="50" charset="-128"/>
                <a:ea typeface="Meiryo UI" panose="020B0604030504040204" pitchFamily="50" charset="-128"/>
              </a:rPr>
              <a:t>よろしくお願いいたします。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a:t>
            </a:fld>
            <a:endParaRPr kumimoji="1" lang="ja-JP" altLang="en-US" dirty="0"/>
          </a:p>
        </p:txBody>
      </p:sp>
      <p:sp>
        <p:nvSpPr>
          <p:cNvPr id="5" name="ノート プレースホルダー 2">
            <a:extLst>
              <a:ext uri="{FF2B5EF4-FFF2-40B4-BE49-F238E27FC236}">
                <a16:creationId xmlns:a16="http://schemas.microsoft.com/office/drawing/2014/main" id="{89ED901B-F88B-4C1C-8E56-82A3A4401CEF}"/>
              </a:ext>
            </a:extLst>
          </p:cNvPr>
          <p:cNvSpPr txBox="1">
            <a:spLocks/>
          </p:cNvSpPr>
          <p:nvPr/>
        </p:nvSpPr>
        <p:spPr>
          <a:xfrm>
            <a:off x="636017" y="6160759"/>
            <a:ext cx="5591538" cy="3484843"/>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endParaRPr lang="en-US" altLang="ja-JP" sz="1100" dirty="0">
              <a:latin typeface="Meiryo UI" panose="020B0604030504040204" pitchFamily="50" charset="-128"/>
              <a:ea typeface="Meiryo UI" panose="020B0604030504040204" pitchFamily="50" charset="-128"/>
            </a:endParaRPr>
          </a:p>
          <a:p>
            <a:pPr defTabSz="851631">
              <a:defRPr/>
            </a:pPr>
            <a:r>
              <a:rPr lang="ja-JP" altLang="en-US" sz="1100" dirty="0">
                <a:latin typeface="Meiryo UI" panose="020B0604030504040204" pitchFamily="50" charset="-128"/>
                <a:ea typeface="Meiryo UI" panose="020B0604030504040204" pitchFamily="50" charset="-128"/>
              </a:rPr>
              <a:t>①キャラクターについて</a:t>
            </a:r>
            <a:endParaRPr lang="en-US" altLang="ja-JP" sz="1100" dirty="0">
              <a:latin typeface="Meiryo UI" panose="020B0604030504040204" pitchFamily="50" charset="-128"/>
              <a:ea typeface="Meiryo UI" panose="020B0604030504040204" pitchFamily="50" charset="-128"/>
            </a:endParaRPr>
          </a:p>
          <a:p>
            <a:pPr defTabSz="851631">
              <a:defRPr/>
            </a:pP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defTabSz="851631">
              <a:defRPr/>
            </a:pPr>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１ マイナちゃんについて</a:t>
            </a:r>
            <a:endParaRPr lang="en-US" altLang="ja-JP" sz="1100" dirty="0">
              <a:latin typeface="Meiryo UI" panose="020B0604030504040204" pitchFamily="50" charset="-128"/>
              <a:ea typeface="Meiryo UI" panose="020B0604030504040204" pitchFamily="50" charset="-128"/>
            </a:endParaRPr>
          </a:p>
          <a:p>
            <a:pPr indent="88369" defTabSz="851631">
              <a:defRPr/>
            </a:pPr>
            <a:r>
              <a:rPr lang="ja-JP" altLang="en-US" sz="1100" dirty="0">
                <a:latin typeface="Meiryo UI" panose="020B0604030504040204" pitchFamily="50" charset="-128"/>
                <a:ea typeface="Meiryo UI" panose="020B0604030504040204" pitchFamily="50" charset="-128"/>
              </a:rPr>
              <a:t>マイナちゃんは、マイナンバー</a:t>
            </a:r>
            <a:r>
              <a:rPr lang="en-US" altLang="ja-JP" sz="1100" dirty="0">
                <a:latin typeface="Meiryo UI" panose="020B0604030504040204" pitchFamily="50" charset="-128"/>
                <a:ea typeface="Meiryo UI" panose="020B0604030504040204" pitchFamily="50" charset="-128"/>
              </a:rPr>
              <a:t>PR</a:t>
            </a:r>
            <a:r>
              <a:rPr lang="ja-JP" altLang="en-US" sz="1100" dirty="0">
                <a:latin typeface="Meiryo UI" panose="020B0604030504040204" pitchFamily="50" charset="-128"/>
                <a:ea typeface="Meiryo UI" panose="020B0604030504040204" pitchFamily="50" charset="-128"/>
              </a:rPr>
              <a:t>キャラクター。</a:t>
            </a:r>
            <a:endParaRPr lang="en-US" altLang="ja-JP" sz="1100" dirty="0">
              <a:latin typeface="Meiryo UI" panose="020B0604030504040204" pitchFamily="50" charset="-128"/>
              <a:ea typeface="Meiryo UI" panose="020B0604030504040204" pitchFamily="50" charset="-128"/>
            </a:endParaRPr>
          </a:p>
          <a:p>
            <a:pPr defTabSz="851631">
              <a:defRPr/>
            </a:pPr>
            <a:r>
              <a:rPr lang="ja-JP" altLang="en-US" sz="1100" dirty="0">
                <a:latin typeface="Meiryo UI" panose="020B0604030504040204" pitchFamily="50" charset="-128"/>
                <a:ea typeface="Meiryo UI" panose="020B0604030504040204" pitchFamily="50" charset="-128"/>
              </a:rPr>
              <a:t>ずっと昔から日本に住んでいたシロウサギの妖精。目や耳が「</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」なのは、マイナンバーが「</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人に</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つ」であることを示している。また、手に「</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」を持つことで、マイナンバーを大切にしていただきたいという願いをこめている。</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２ マイキーくんについて</a:t>
            </a:r>
            <a:endParaRPr lang="en-US" altLang="ja-JP" sz="1100" dirty="0">
              <a:latin typeface="Meiryo UI" panose="020B0604030504040204" pitchFamily="50" charset="-128"/>
              <a:ea typeface="Meiryo UI" panose="020B0604030504040204" pitchFamily="50" charset="-128"/>
            </a:endParaRPr>
          </a:p>
          <a:p>
            <a:pPr indent="88369"/>
            <a:r>
              <a:rPr lang="ja-JP" altLang="en-US" sz="1100" dirty="0">
                <a:latin typeface="Meiryo UI" panose="020B0604030504040204" pitchFamily="50" charset="-128"/>
                <a:ea typeface="Meiryo UI" panose="020B0604030504040204" pitchFamily="50" charset="-128"/>
              </a:rPr>
              <a:t>マイキーくんは、マイナンバーカードに搭載される</a:t>
            </a:r>
            <a:r>
              <a:rPr lang="en-US" altLang="ja-JP" sz="1100" dirty="0">
                <a:latin typeface="Meiryo UI" panose="020B0604030504040204" pitchFamily="50" charset="-128"/>
                <a:ea typeface="Meiryo UI" panose="020B0604030504040204" pitchFamily="50" charset="-128"/>
              </a:rPr>
              <a:t>IC</a:t>
            </a:r>
            <a:r>
              <a:rPr lang="ja-JP" altLang="en-US" sz="1100" dirty="0">
                <a:latin typeface="Meiryo UI" panose="020B0604030504040204" pitchFamily="50" charset="-128"/>
                <a:ea typeface="Meiryo UI" panose="020B0604030504040204" pitchFamily="50" charset="-128"/>
              </a:rPr>
              <a:t>チップの空き領域と公的個人認証（いわゆる「マイキー」）を象徴する</a:t>
            </a:r>
            <a:r>
              <a:rPr lang="en-US" altLang="ja-JP" sz="1100" dirty="0">
                <a:latin typeface="Meiryo UI" panose="020B0604030504040204" pitchFamily="50" charset="-128"/>
                <a:ea typeface="Meiryo UI" panose="020B0604030504040204" pitchFamily="50" charset="-128"/>
              </a:rPr>
              <a:t>PR</a:t>
            </a:r>
            <a:r>
              <a:rPr lang="ja-JP" altLang="en-US" sz="1100" dirty="0">
                <a:latin typeface="Meiryo UI" panose="020B0604030504040204" pitchFamily="50" charset="-128"/>
                <a:ea typeface="Meiryo UI" panose="020B0604030504040204" pitchFamily="50" charset="-128"/>
              </a:rPr>
              <a:t>キャラクター。</a:t>
            </a:r>
            <a:endParaRPr lang="en-US" altLang="ja-JP" sz="1100" dirty="0">
              <a:latin typeface="Meiryo UI" panose="020B0604030504040204" pitchFamily="50" charset="-128"/>
              <a:ea typeface="Meiryo UI" panose="020B0604030504040204" pitchFamily="50" charset="-128"/>
            </a:endParaRPr>
          </a:p>
          <a:p>
            <a:pPr indent="88369"/>
            <a:r>
              <a:rPr lang="ja-JP" altLang="en-US" sz="1100" dirty="0">
                <a:latin typeface="Meiryo UI" panose="020B0604030504040204" pitchFamily="50" charset="-128"/>
                <a:ea typeface="Meiryo UI" panose="020B0604030504040204" pitchFamily="50" charset="-128"/>
              </a:rPr>
              <a:t>国民の皆さまに「マイナンバーカード」や「マイキー部分」に親しみを感じていただける   よう、マイキー部分のうち公的個人認証制度の根幹をなす</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鍵</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を確実・誠実に守る忠犬の姿をイメージして、総務省職員がデザインしたもの。また、「マイキーくん」の両目と手に持った鍵とを順番に読むと、「</a:t>
            </a:r>
            <a:r>
              <a:rPr lang="en-US" altLang="ja-JP" sz="1100" dirty="0">
                <a:latin typeface="Meiryo UI" panose="020B0604030504040204" pitchFamily="50" charset="-128"/>
                <a:ea typeface="Meiryo UI" panose="020B0604030504040204" pitchFamily="50" charset="-128"/>
              </a:rPr>
              <a:t>JPKI</a:t>
            </a:r>
            <a:r>
              <a:rPr lang="ja-JP" altLang="en-US" sz="1100" dirty="0">
                <a:latin typeface="Meiryo UI" panose="020B0604030504040204" pitchFamily="50" charset="-128"/>
                <a:ea typeface="Meiryo UI" panose="020B0604030504040204" pitchFamily="50" charset="-128"/>
              </a:rPr>
              <a:t>」（公的個人認証基盤の英訳の略称）の文字が浮かび上がるような仕掛けとなっている。</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6177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7313"/>
            <a:r>
              <a:rPr lang="ja-JP" altLang="en-US" dirty="0">
                <a:latin typeface="Meiryo UI" panose="020B0604030504040204" pitchFamily="50" charset="-128"/>
                <a:ea typeface="Meiryo UI" panose="020B0604030504040204" pitchFamily="50" charset="-128"/>
              </a:rPr>
              <a:t>こちらは</a:t>
            </a:r>
            <a:r>
              <a:rPr lang="en-US" altLang="ja-JP" dirty="0">
                <a:solidFill>
                  <a:srgbClr val="FF0000"/>
                </a:solidFill>
                <a:latin typeface="Meiryo UI" panose="020B0604030504040204" pitchFamily="50" charset="-128"/>
                <a:ea typeface="Meiryo UI" panose="020B0604030504040204" pitchFamily="50" charset="-128"/>
              </a:rPr>
              <a:t>2021</a:t>
            </a:r>
            <a:r>
              <a:rPr lang="ja-JP" altLang="en-US" dirty="0">
                <a:solidFill>
                  <a:srgbClr val="FF0000"/>
                </a:solidFill>
                <a:latin typeface="Meiryo UI" panose="020B0604030504040204" pitchFamily="50" charset="-128"/>
                <a:ea typeface="Meiryo UI" panose="020B0604030504040204" pitchFamily="50" charset="-128"/>
              </a:rPr>
              <a:t>年度当初時点</a:t>
            </a:r>
            <a:r>
              <a:rPr lang="ja-JP" altLang="en-US" dirty="0">
                <a:latin typeface="Meiryo UI" panose="020B0604030504040204" pitchFamily="50" charset="-128"/>
                <a:ea typeface="Meiryo UI" panose="020B0604030504040204" pitchFamily="50" charset="-128"/>
              </a:rPr>
              <a:t>でのマイナポイント対象の決済サービスの一覧です。対象となる決済サービスは変更となっていることもありますのでご注意ください。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10</a:t>
            </a:fld>
            <a:endParaRPr kumimoji="1" lang="ja-JP" altLang="en-US" dirty="0"/>
          </a:p>
        </p:txBody>
      </p:sp>
    </p:spTree>
    <p:extLst>
      <p:ext uri="{BB962C8B-B14F-4D97-AF65-F5344CB8AC3E}">
        <p14:creationId xmlns:p14="http://schemas.microsoft.com/office/powerpoint/2010/main" val="711158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7313"/>
            <a:r>
              <a:rPr lang="ja-JP" altLang="en-US" dirty="0">
                <a:latin typeface="Meiryo UI" panose="020B0604030504040204" pitchFamily="50" charset="-128"/>
                <a:ea typeface="Meiryo UI" panose="020B0604030504040204" pitchFamily="50" charset="-128"/>
              </a:rPr>
              <a:t>本頁に、マイナポイントの予約・申込を行うために、参考となる情報が掲載されているホームページの</a:t>
            </a:r>
            <a:r>
              <a:rPr lang="en-US" altLang="ja-JP" dirty="0">
                <a:latin typeface="Meiryo UI" panose="020B0604030504040204" pitchFamily="50" charset="-128"/>
                <a:ea typeface="Meiryo UI" panose="020B0604030504040204" pitchFamily="50" charset="-128"/>
              </a:rPr>
              <a:t>URL</a:t>
            </a:r>
            <a:r>
              <a:rPr lang="ja-JP" altLang="en-US" dirty="0">
                <a:latin typeface="Meiryo UI" panose="020B0604030504040204" pitchFamily="50" charset="-128"/>
                <a:ea typeface="Meiryo UI" panose="020B0604030504040204" pitchFamily="50" charset="-128"/>
              </a:rPr>
              <a:t>を整理しました。</a:t>
            </a:r>
            <a:endParaRPr lang="en-US" altLang="ja-JP" dirty="0">
              <a:latin typeface="Meiryo UI" panose="020B0604030504040204" pitchFamily="50" charset="-128"/>
              <a:ea typeface="Meiryo UI" panose="020B0604030504040204" pitchFamily="50" charset="-128"/>
            </a:endParaRPr>
          </a:p>
          <a:p>
            <a:endParaRPr kumimoji="1" lang="en-US" altLang="ja-JP" dirty="0"/>
          </a:p>
          <a:p>
            <a:pPr indent="92075"/>
            <a:r>
              <a:rPr lang="ja-JP" altLang="en-US" dirty="0">
                <a:latin typeface="Meiryo UI" panose="020B0604030504040204" pitchFamily="50" charset="-128"/>
                <a:ea typeface="Meiryo UI" panose="020B0604030504040204" pitchFamily="50" charset="-128"/>
              </a:rPr>
              <a:t>対象となる決済サービスは、マイナポイント事業のホームページで調べることができます。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申込みたい決済サービスが、マイナポイント申込み対象の決済サービスかどうか、事前に調べておきましょう。</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本ページに、</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・申込み対象の決済サービスを調べるサイト</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・支援端末の設置場所を調べるサイト</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・「マイナポイントの申込」の時に必要となる、各決済サービスの「決済サービスＩＤと</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セキュリティコード」を調べることのできるサイト　　</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を掲載しました。ご利用ください。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11</a:t>
            </a:fld>
            <a:endParaRPr kumimoji="1" lang="ja-JP" altLang="en-US" dirty="0"/>
          </a:p>
        </p:txBody>
      </p:sp>
    </p:spTree>
    <p:extLst>
      <p:ext uri="{BB962C8B-B14F-4D97-AF65-F5344CB8AC3E}">
        <p14:creationId xmlns:p14="http://schemas.microsoft.com/office/powerpoint/2010/main" val="1693035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12</a:t>
            </a:fld>
            <a:endParaRPr kumimoji="1" lang="ja-JP" altLang="en-US" dirty="0"/>
          </a:p>
        </p:txBody>
      </p:sp>
      <p:sp>
        <p:nvSpPr>
          <p:cNvPr id="7" name="ノート プレースホルダー 2">
            <a:extLst>
              <a:ext uri="{FF2B5EF4-FFF2-40B4-BE49-F238E27FC236}">
                <a16:creationId xmlns:a16="http://schemas.microsoft.com/office/drawing/2014/main" id="{B5E6BDC7-2604-48FB-8887-FFA83C59A8EC}"/>
              </a:ext>
            </a:extLst>
          </p:cNvPr>
          <p:cNvSpPr txBox="1">
            <a:spLocks/>
          </p:cNvSpPr>
          <p:nvPr/>
        </p:nvSpPr>
        <p:spPr>
          <a:xfrm>
            <a:off x="685800" y="4828751"/>
            <a:ext cx="5486400" cy="4259455"/>
          </a:xfrm>
          <a:prstGeom prst="rect">
            <a:avLst/>
          </a:prstGeom>
        </p:spPr>
        <p:txBody>
          <a:bodyPr vert="horz" lIns="91440" tIns="45720" rIns="91440" bIns="45720"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indent="92075"/>
            <a:r>
              <a:rPr lang="ja-JP" altLang="en-US" dirty="0">
                <a:latin typeface="Meiryo UI" panose="020B0604030504040204" pitchFamily="50" charset="-128"/>
                <a:ea typeface="Meiryo UI" panose="020B0604030504040204" pitchFamily="50" charset="-128"/>
              </a:rPr>
              <a:t>スマートフォンによるマイナポイントの予約・申込の操作についてです。</a:t>
            </a:r>
            <a:endParaRPr lang="en-US" altLang="ja-JP" dirty="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全体の流れは、大別して、前半の「①②」と「後半の③</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⑤」に分けられます。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前半の①②は、マイナポイントの予約を行うための部分です。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予約を行う方の識別番号（マイキーＩＤ）が登録されます。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後半の③～⑤は、マイナポイントの申込みを行うための部分です。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ご利用になられる決済サービスを登録します。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85725"/>
            <a:r>
              <a:rPr lang="ja-JP" altLang="en-US" dirty="0">
                <a:latin typeface="Meiryo UI" panose="020B0604030504040204" pitchFamily="50" charset="-128"/>
                <a:ea typeface="Meiryo UI" panose="020B0604030504040204" pitchFamily="50" charset="-128"/>
              </a:rPr>
              <a:t>次のページより、この流れでご説明してまいります。</a:t>
            </a:r>
            <a:endParaRPr lang="en-US" altLang="ja-JP" dirty="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p:txBody>
      </p:sp>
      <p:sp>
        <p:nvSpPr>
          <p:cNvPr id="3" name="ノート プレースホルダー 2">
            <a:extLst>
              <a:ext uri="{FF2B5EF4-FFF2-40B4-BE49-F238E27FC236}">
                <a16:creationId xmlns:a16="http://schemas.microsoft.com/office/drawing/2014/main" id="{5F9A2FD9-58C9-46BE-ABBD-7BCFF4AA64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次のページより、この流れでご説明してまいります</a:t>
            </a:r>
          </a:p>
        </p:txBody>
      </p:sp>
    </p:spTree>
    <p:extLst>
      <p:ext uri="{BB962C8B-B14F-4D97-AF65-F5344CB8AC3E}">
        <p14:creationId xmlns:p14="http://schemas.microsoft.com/office/powerpoint/2010/main" val="693880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13</a:t>
            </a:fld>
            <a:endParaRPr kumimoji="1" lang="ja-JP" altLang="en-US" dirty="0"/>
          </a:p>
        </p:txBody>
      </p:sp>
    </p:spTree>
    <p:extLst>
      <p:ext uri="{BB962C8B-B14F-4D97-AF65-F5344CB8AC3E}">
        <p14:creationId xmlns:p14="http://schemas.microsoft.com/office/powerpoint/2010/main" val="4185101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kumimoji="1" lang="ja-JP" altLang="en-US" dirty="0">
                <a:latin typeface="Meiryo UI" panose="020B0604030504040204" pitchFamily="50" charset="-128"/>
                <a:ea typeface="Meiryo UI" panose="020B0604030504040204" pitchFamily="50" charset="-128"/>
              </a:rPr>
              <a:t>ここから、マイナポイントの予約の</a:t>
            </a:r>
            <a:r>
              <a:rPr lang="ja-JP" altLang="en-US" dirty="0">
                <a:latin typeface="Meiryo UI" panose="020B0604030504040204" pitchFamily="50" charset="-128"/>
                <a:ea typeface="Meiryo UI" panose="020B0604030504040204" pitchFamily="50" charset="-128"/>
              </a:rPr>
              <a:t>仕方</a:t>
            </a:r>
            <a:r>
              <a:rPr kumimoji="1" lang="ja-JP" altLang="en-US" dirty="0">
                <a:latin typeface="Meiryo UI" panose="020B0604030504040204" pitchFamily="50" charset="-128"/>
                <a:ea typeface="Meiryo UI" panose="020B0604030504040204" pitchFamily="50" charset="-128"/>
              </a:rPr>
              <a:t>についてご説明します。</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まずは、マイナポイントのアプリケーションをインストールしましょう。</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Android</a:t>
            </a:r>
            <a:r>
              <a:rPr lang="ja-JP" altLang="en-US" dirty="0">
                <a:latin typeface="Meiryo UI" panose="020B0604030504040204" pitchFamily="50" charset="-128"/>
                <a:ea typeface="Meiryo UI" panose="020B0604030504040204" pitchFamily="50" charset="-128"/>
              </a:rPr>
              <a:t>スマートフォンをお持ちの方の操作です。</a:t>
            </a:r>
            <a:endParaRPr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①「</a:t>
            </a:r>
            <a:r>
              <a:rPr kumimoji="1" lang="en-US" altLang="ja-JP" dirty="0">
                <a:latin typeface="Meiryo UI" panose="020B0604030504040204" pitchFamily="50" charset="-128"/>
                <a:ea typeface="Meiryo UI" panose="020B0604030504040204" pitchFamily="50" charset="-128"/>
              </a:rPr>
              <a:t>Play</a:t>
            </a:r>
            <a:r>
              <a:rPr kumimoji="1" lang="ja-JP" altLang="en-US" dirty="0">
                <a:latin typeface="Meiryo UI" panose="020B0604030504040204" pitchFamily="50" charset="-128"/>
                <a:ea typeface="Meiryo UI" panose="020B0604030504040204" pitchFamily="50" charset="-128"/>
              </a:rPr>
              <a:t>ストア」をタップしてください。</a:t>
            </a:r>
            <a:endParaRPr kumimoji="1"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②「アプリやゲームを検索」をタップしてください。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③検索文章の入力箇所に「マイナポイント」と入力します。</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④「マイナポイント」アプリをリスト一覧から見つけてタップしてください。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⑤「インストール」をタップしてください。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インストールが始まります。</a:t>
            </a:r>
            <a:r>
              <a:rPr kumimoji="1" lang="ja-JP" altLang="en-US" dirty="0">
                <a:latin typeface="Meiryo UI" panose="020B0604030504040204" pitchFamily="50" charset="-128"/>
                <a:ea typeface="Meiryo UI" panose="020B0604030504040204" pitchFamily="50" charset="-128"/>
              </a:rPr>
              <a:t>　</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14</a:t>
            </a:fld>
            <a:endParaRPr kumimoji="1" lang="ja-JP" altLang="en-US" dirty="0"/>
          </a:p>
        </p:txBody>
      </p:sp>
    </p:spTree>
    <p:extLst>
      <p:ext uri="{BB962C8B-B14F-4D97-AF65-F5344CB8AC3E}">
        <p14:creationId xmlns:p14="http://schemas.microsoft.com/office/powerpoint/2010/main" val="313578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kumimoji="1" lang="en-US" altLang="ja-JP" dirty="0">
                <a:latin typeface="Meiryo UI" panose="020B0604030504040204" pitchFamily="50" charset="-128"/>
                <a:ea typeface="Meiryo UI" panose="020B0604030504040204" pitchFamily="50" charset="-128"/>
              </a:rPr>
              <a:t>iPhone</a:t>
            </a:r>
            <a:r>
              <a:rPr kumimoji="1" lang="ja-JP" altLang="en-US" dirty="0">
                <a:latin typeface="Meiryo UI" panose="020B0604030504040204" pitchFamily="50" charset="-128"/>
                <a:ea typeface="Meiryo UI" panose="020B0604030504040204" pitchFamily="50" charset="-128"/>
              </a:rPr>
              <a:t>をお持ちの方の操作です。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①</a:t>
            </a:r>
            <a:r>
              <a:rPr kumimoji="1" lang="en-US" altLang="ja-JP" dirty="0">
                <a:latin typeface="Meiryo UI" panose="020B0604030504040204" pitchFamily="50" charset="-128"/>
                <a:ea typeface="Meiryo UI" panose="020B0604030504040204" pitchFamily="50" charset="-128"/>
              </a:rPr>
              <a:t>AppStore</a:t>
            </a:r>
            <a:r>
              <a:rPr kumimoji="1" lang="ja-JP" altLang="en-US" dirty="0">
                <a:latin typeface="Meiryo UI" panose="020B0604030504040204" pitchFamily="50" charset="-128"/>
                <a:ea typeface="Meiryo UI" panose="020B0604030504040204" pitchFamily="50" charset="-128"/>
              </a:rPr>
              <a:t>をタップしてください。</a:t>
            </a:r>
            <a:endParaRPr kumimoji="1"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②「検索」をタップしてください。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③検索文章の入力箇所に「マイナポイント」と入力してください。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④「マイナポイント」アプリをリスト一覧から見つけてタップします。</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⑤「入手」をタップします。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インストールが始まります。</a:t>
            </a: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15</a:t>
            </a:fld>
            <a:endParaRPr kumimoji="1" lang="ja-JP" altLang="en-US"/>
          </a:p>
        </p:txBody>
      </p:sp>
    </p:spTree>
    <p:extLst>
      <p:ext uri="{BB962C8B-B14F-4D97-AF65-F5344CB8AC3E}">
        <p14:creationId xmlns:p14="http://schemas.microsoft.com/office/powerpoint/2010/main" val="80564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kumimoji="1" lang="ja-JP" altLang="en-US" dirty="0">
                <a:latin typeface="Meiryo UI" panose="020B0604030504040204" pitchFamily="50" charset="-128"/>
                <a:ea typeface="Meiryo UI" panose="020B0604030504040204" pitchFamily="50" charset="-128"/>
              </a:rPr>
              <a:t>インストールが終わりましたら、「アプリを開く」又は、画面に表示されている「マイナちゃん」のアイコンをタップすると「マイナポイント」アプリが起動します。</a:t>
            </a:r>
            <a:endParaRPr kumimoji="1"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marL="182563" indent="-90488"/>
            <a:r>
              <a:rPr kumimoji="1" lang="ja-JP" altLang="en-US" dirty="0">
                <a:latin typeface="Meiryo UI" panose="020B0604030504040204" pitchFamily="50" charset="-128"/>
                <a:ea typeface="Meiryo UI" panose="020B0604030504040204" pitchFamily="50" charset="-128"/>
              </a:rPr>
              <a:t>①「お知らせ情報」が表示されますので、画面を下から上にスワイプさせてください。</a:t>
            </a:r>
            <a:endParaRPr kumimoji="1" lang="en-US" altLang="ja-JP" dirty="0">
              <a:latin typeface="Meiryo UI" panose="020B0604030504040204" pitchFamily="50" charset="-128"/>
              <a:ea typeface="Meiryo UI" panose="020B0604030504040204" pitchFamily="50" charset="-128"/>
            </a:endParaRPr>
          </a:p>
          <a:p>
            <a:pPr marL="92075"/>
            <a:r>
              <a:rPr lang="ja-JP" altLang="en-US" dirty="0">
                <a:latin typeface="Meiryo UI" panose="020B0604030504040204" pitchFamily="50" charset="-128"/>
                <a:ea typeface="Meiryo UI" panose="020B0604030504040204" pitchFamily="50" charset="-128"/>
              </a:rPr>
              <a:t>②「マイナポイントの予約（マイキー</a:t>
            </a:r>
            <a:r>
              <a:rPr lang="en-US" altLang="ja-JP" dirty="0">
                <a:latin typeface="Meiryo UI" panose="020B0604030504040204" pitchFamily="50" charset="-128"/>
                <a:ea typeface="Meiryo UI" panose="020B0604030504040204" pitchFamily="50" charset="-128"/>
              </a:rPr>
              <a:t>ID</a:t>
            </a:r>
            <a:r>
              <a:rPr lang="ja-JP" altLang="en-US" dirty="0">
                <a:latin typeface="Meiryo UI" panose="020B0604030504040204" pitchFamily="50" charset="-128"/>
                <a:ea typeface="Meiryo UI" panose="020B0604030504040204" pitchFamily="50" charset="-128"/>
              </a:rPr>
              <a:t>の発行）」をタップしてください。</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16</a:t>
            </a:fld>
            <a:endParaRPr kumimoji="1" lang="ja-JP" altLang="en-US"/>
          </a:p>
        </p:txBody>
      </p:sp>
      <p:sp>
        <p:nvSpPr>
          <p:cNvPr id="6" name="ノート プレースホルダー 2">
            <a:extLst>
              <a:ext uri="{FF2B5EF4-FFF2-40B4-BE49-F238E27FC236}">
                <a16:creationId xmlns:a16="http://schemas.microsoft.com/office/drawing/2014/main" id="{58B81F47-C159-4F44-9C99-9E21A6E0F24A}"/>
              </a:ext>
            </a:extLst>
          </p:cNvPr>
          <p:cNvSpPr txBox="1">
            <a:spLocks/>
          </p:cNvSpPr>
          <p:nvPr/>
        </p:nvSpPr>
        <p:spPr>
          <a:xfrm>
            <a:off x="685802" y="8372421"/>
            <a:ext cx="5461565" cy="991150"/>
          </a:xfrm>
          <a:prstGeom prst="rect">
            <a:avLst/>
          </a:prstGeom>
          <a:noFill/>
          <a:ln>
            <a:solidFill>
              <a:schemeClr val="tx1"/>
            </a:solidFill>
            <a:prstDash val="sysDot"/>
          </a:ln>
        </p:spPr>
        <p:txBody>
          <a:bodyPr vert="horz" lIns="83617" tIns="41808" rIns="83617" bIns="418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3616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36169">
              <a:defRPr/>
            </a:pPr>
            <a:r>
              <a:rPr lang="ja-JP" altLang="en-US" sz="1100" dirty="0">
                <a:latin typeface="Meiryo UI" panose="020B0604030504040204" pitchFamily="50" charset="-128"/>
                <a:ea typeface="Meiryo UI" panose="020B0604030504040204" pitchFamily="50" charset="-128"/>
                <a:cs typeface="AoyagiKouzanFontT"/>
              </a:rPr>
              <a:t>①マイキーＩＤとは</a:t>
            </a:r>
            <a:endParaRPr lang="en-US" altLang="ja-JP" sz="1100" dirty="0">
              <a:latin typeface="Meiryo UI" panose="020B0604030504040204" pitchFamily="50" charset="-128"/>
              <a:ea typeface="Meiryo UI" panose="020B0604030504040204" pitchFamily="50" charset="-128"/>
              <a:cs typeface="AoyagiKouzanFontT"/>
            </a:endParaRPr>
          </a:p>
          <a:p>
            <a:pPr defTabSz="836169">
              <a:defRPr/>
            </a:pPr>
            <a:r>
              <a:rPr lang="ja-JP" altLang="en-US" sz="1100" dirty="0">
                <a:latin typeface="Meiryo UI" panose="020B0604030504040204" pitchFamily="50" charset="-128"/>
                <a:ea typeface="Meiryo UI" panose="020B0604030504040204" pitchFamily="50" charset="-128"/>
                <a:cs typeface="AoyagiKouzanFontT"/>
              </a:rPr>
              <a:t>　マイナポイントの予約を実施した際に発行されるＩＤ（識別番号）とお考えください。</a:t>
            </a:r>
            <a:endParaRPr lang="en-US" altLang="ja-JP" sz="1100" dirty="0">
              <a:latin typeface="Meiryo UI" panose="020B0604030504040204" pitchFamily="50" charset="-128"/>
              <a:ea typeface="Meiryo UI" panose="020B0604030504040204" pitchFamily="50" charset="-128"/>
              <a:cs typeface="AoyagiKouzanFontT"/>
            </a:endParaRPr>
          </a:p>
          <a:p>
            <a:pPr defTabSz="836169">
              <a:defRPr/>
            </a:pPr>
            <a:endParaRPr lang="en-US" altLang="ja-JP" sz="1100"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04670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kumimoji="1" lang="ja-JP" altLang="en-US" dirty="0">
                <a:latin typeface="Meiryo UI" panose="020B0604030504040204" pitchFamily="50" charset="-128"/>
                <a:ea typeface="Meiryo UI" panose="020B0604030504040204" pitchFamily="50" charset="-128"/>
              </a:rPr>
              <a:t>「マイナポイントの予約」の画面が表示されます。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③「次へ進む」をタップしてください。</a:t>
            </a:r>
            <a:endParaRPr kumimoji="1" lang="en-US" altLang="ja-JP" dirty="0">
              <a:latin typeface="Meiryo UI" panose="020B0604030504040204" pitchFamily="50" charset="-128"/>
              <a:ea typeface="Meiryo UI" panose="020B0604030504040204" pitchFamily="50" charset="-128"/>
            </a:endParaRPr>
          </a:p>
          <a:p>
            <a:pPr marL="144000"/>
            <a:r>
              <a:rPr lang="ja-JP" altLang="en-US" dirty="0">
                <a:latin typeface="Meiryo UI" panose="020B0604030504040204" pitchFamily="50" charset="-128"/>
                <a:ea typeface="Meiryo UI" panose="020B0604030504040204" pitchFamily="50" charset="-128"/>
              </a:rPr>
              <a:t>パスワード入力画面が表示されますので、④マイナンバーカード取得時に設定した数字</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桁の利用者証明用電子証明書のパスワードを入力してください。</a:t>
            </a:r>
            <a:endParaRPr lang="en-US" altLang="ja-JP" dirty="0">
              <a:latin typeface="Meiryo UI" panose="020B0604030504040204" pitchFamily="50" charset="-128"/>
              <a:ea typeface="Meiryo UI" panose="020B0604030504040204" pitchFamily="50" charset="-128"/>
            </a:endParaRPr>
          </a:p>
          <a:p>
            <a:pPr marL="144000"/>
            <a:endParaRPr lang="en-US" altLang="ja-JP" dirty="0">
              <a:latin typeface="Meiryo UI" panose="020B0604030504040204" pitchFamily="50" charset="-128"/>
              <a:ea typeface="Meiryo UI" panose="020B0604030504040204" pitchFamily="50" charset="-128"/>
            </a:endParaRPr>
          </a:p>
          <a:p>
            <a:pPr marL="144000"/>
            <a:r>
              <a:rPr kumimoji="1" lang="ja-JP" altLang="en-US" dirty="0">
                <a:solidFill>
                  <a:srgbClr val="FF0000"/>
                </a:solidFill>
                <a:latin typeface="Meiryo UI" panose="020B0604030504040204" pitchFamily="50" charset="-128"/>
                <a:ea typeface="Meiryo UI" panose="020B0604030504040204" pitchFamily="50" charset="-128"/>
              </a:rPr>
              <a:t>パスワードを３回間違えると不正防止のためロックがかかります。</a:t>
            </a:r>
            <a:endParaRPr kumimoji="1" lang="en-US" altLang="ja-JP" dirty="0">
              <a:solidFill>
                <a:srgbClr val="FF0000"/>
              </a:solidFill>
              <a:latin typeface="Meiryo UI" panose="020B0604030504040204" pitchFamily="50" charset="-128"/>
              <a:ea typeface="Meiryo UI" panose="020B0604030504040204" pitchFamily="50" charset="-128"/>
            </a:endParaRPr>
          </a:p>
          <a:p>
            <a:pPr marL="144000"/>
            <a:r>
              <a:rPr lang="ja-JP" altLang="en-US" dirty="0">
                <a:solidFill>
                  <a:srgbClr val="FF0000"/>
                </a:solidFill>
                <a:latin typeface="Meiryo UI" panose="020B0604030504040204" pitchFamily="50" charset="-128"/>
                <a:ea typeface="Meiryo UI" panose="020B0604030504040204" pitchFamily="50" charset="-128"/>
              </a:rPr>
              <a:t>正しいパスワードを確認してから入力してください。</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17</a:t>
            </a:fld>
            <a:endParaRPr kumimoji="1" lang="ja-JP" altLang="en-US"/>
          </a:p>
        </p:txBody>
      </p:sp>
      <p:sp>
        <p:nvSpPr>
          <p:cNvPr id="6" name="ノート プレースホルダー 2">
            <a:extLst>
              <a:ext uri="{FF2B5EF4-FFF2-40B4-BE49-F238E27FC236}">
                <a16:creationId xmlns:a16="http://schemas.microsoft.com/office/drawing/2014/main" id="{010B625A-729C-488A-A499-9D788A0052D0}"/>
              </a:ext>
            </a:extLst>
          </p:cNvPr>
          <p:cNvSpPr txBox="1">
            <a:spLocks/>
          </p:cNvSpPr>
          <p:nvPr/>
        </p:nvSpPr>
        <p:spPr>
          <a:xfrm>
            <a:off x="672743" y="7467293"/>
            <a:ext cx="5461565" cy="2147423"/>
          </a:xfrm>
          <a:prstGeom prst="rect">
            <a:avLst/>
          </a:prstGeom>
          <a:noFill/>
          <a:ln>
            <a:solidFill>
              <a:schemeClr val="tx1"/>
            </a:solidFill>
            <a:prstDash val="sysDot"/>
          </a:ln>
        </p:spPr>
        <p:txBody>
          <a:bodyPr vert="horz" lIns="83617" tIns="41808" rIns="83617" bIns="418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3616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51669">
              <a:defRPr/>
            </a:pPr>
            <a:r>
              <a:rPr lang="ja-JP" altLang="en-US" sz="1100" dirty="0">
                <a:latin typeface="Meiryo UI" panose="020B0604030504040204" pitchFamily="50" charset="-128"/>
                <a:ea typeface="Meiryo UI" panose="020B0604030504040204" pitchFamily="50" charset="-128"/>
              </a:rPr>
              <a:t>①パスワード入力の際の注意点</a:t>
            </a:r>
            <a:endParaRPr lang="en-US" altLang="ja-JP" sz="1100" dirty="0">
              <a:latin typeface="Meiryo UI" panose="020B0604030504040204" pitchFamily="50" charset="-128"/>
              <a:ea typeface="Meiryo UI" panose="020B0604030504040204" pitchFamily="50" charset="-128"/>
            </a:endParaRPr>
          </a:p>
          <a:p>
            <a:pPr defTabSz="851669">
              <a:defRPr/>
            </a:pPr>
            <a:r>
              <a:rPr lang="ja-JP" altLang="en-US" sz="1100" dirty="0">
                <a:latin typeface="Meiryo UI" panose="020B0604030504040204" pitchFamily="50" charset="-128"/>
                <a:ea typeface="Meiryo UI" panose="020B0604030504040204" pitchFamily="50" charset="-128"/>
              </a:rPr>
              <a:t>　受講者の方がパスワードを入力する際に、受講者のスマホの画面を覗き込まないでください。また講師の方による代理入力も行わないでください。</a:t>
            </a:r>
            <a:endParaRPr lang="en-US" altLang="ja-JP" sz="1100" dirty="0">
              <a:latin typeface="Meiryo UI" panose="020B0604030504040204" pitchFamily="50" charset="-128"/>
              <a:ea typeface="Meiryo UI" panose="020B0604030504040204" pitchFamily="50" charset="-128"/>
            </a:endParaRPr>
          </a:p>
          <a:p>
            <a:pPr defTabSz="851669">
              <a:defRPr/>
            </a:pPr>
            <a:endParaRPr lang="en-US" altLang="ja-JP" sz="1100" dirty="0">
              <a:latin typeface="Meiryo UI" panose="020B0604030504040204" pitchFamily="50" charset="-128"/>
              <a:ea typeface="Meiryo UI" panose="020B0604030504040204" pitchFamily="50" charset="-128"/>
            </a:endParaRPr>
          </a:p>
          <a:p>
            <a:pPr defTabSz="851669">
              <a:defRPr/>
            </a:pPr>
            <a:r>
              <a:rPr lang="ja-JP" altLang="en-US" sz="1100" dirty="0">
                <a:latin typeface="Meiryo UI" panose="020B0604030504040204" pitchFamily="50" charset="-128"/>
                <a:ea typeface="Meiryo UI" panose="020B0604030504040204" pitchFamily="50" charset="-128"/>
              </a:rPr>
              <a:t>②パスワード入力間違えについて</a:t>
            </a:r>
            <a:endParaRPr lang="en-US" altLang="ja-JP" sz="1100" dirty="0">
              <a:latin typeface="Meiryo UI" panose="020B0604030504040204" pitchFamily="50" charset="-128"/>
              <a:ea typeface="Meiryo UI" panose="020B0604030504040204" pitchFamily="50" charset="-128"/>
            </a:endParaRPr>
          </a:p>
          <a:p>
            <a:pPr defTabSz="851669">
              <a:defRPr/>
            </a:pPr>
            <a:r>
              <a:rPr lang="ja-JP" altLang="en-US" sz="1100" dirty="0">
                <a:latin typeface="Meiryo UI" panose="020B0604030504040204" pitchFamily="50" charset="-128"/>
                <a:ea typeface="Meiryo UI" panose="020B0604030504040204" pitchFamily="50" charset="-128"/>
              </a:rPr>
              <a:t>　受講者の方が、利用者用電子証明書の４桁のパスワードを間違えてロックされた場合には、住民票のある市区町村窓口で利用者証明用電子証明書パスワードの再設定が必要であることをご案内してください。</a:t>
            </a:r>
            <a:endParaRPr lang="en-US" altLang="ja-JP" sz="1100" dirty="0">
              <a:latin typeface="Meiryo UI" panose="020B0604030504040204" pitchFamily="50" charset="-128"/>
              <a:ea typeface="Meiryo UI" panose="020B0604030504040204" pitchFamily="50" charset="-128"/>
            </a:endParaRPr>
          </a:p>
          <a:p>
            <a:pPr defTabSz="851669">
              <a:defRPr/>
            </a:pP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再設定の際は、マイナンバーカード以外の顔写真付きの本人確認書類が必要です。詳細は住民票のある市区町村窓口へお問い合わせください。</a:t>
            </a:r>
            <a:endParaRPr lang="en-US" altLang="ja-JP" sz="1100" dirty="0">
              <a:latin typeface="Meiryo UI" panose="020B0604030504040204" pitchFamily="50" charset="-128"/>
              <a:ea typeface="Meiryo UI" panose="020B0604030504040204" pitchFamily="50" charset="-128"/>
            </a:endParaRPr>
          </a:p>
          <a:p>
            <a:pPr defTabSz="836169">
              <a:defRPr/>
            </a:pPr>
            <a:endParaRPr lang="en-US" altLang="ja-JP" sz="1100"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506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lang="ja-JP" altLang="en-US" dirty="0">
                <a:latin typeface="Meiryo UI" panose="020B0604030504040204" pitchFamily="50" charset="-128"/>
                <a:ea typeface="Meiryo UI" panose="020B0604030504040204" pitchFamily="50" charset="-128"/>
              </a:rPr>
              <a:t>⑤「マイナンバーカード読取」の画面が表示されますので、マイナンバーカードを</a:t>
            </a:r>
            <a:r>
              <a:rPr lang="ja-JP" altLang="en-US" dirty="0">
                <a:solidFill>
                  <a:srgbClr val="FF0000"/>
                </a:solidFill>
                <a:latin typeface="Meiryo UI" panose="020B0604030504040204" pitchFamily="50" charset="-128"/>
                <a:ea typeface="Meiryo UI" panose="020B0604030504040204" pitchFamily="50" charset="-128"/>
              </a:rPr>
              <a:t>スマートフォンの裏面に密着させ、そのまま離さないでおいてください。</a:t>
            </a:r>
            <a:endParaRPr lang="en-US" altLang="ja-JP" dirty="0">
              <a:solidFill>
                <a:srgbClr val="FF0000"/>
              </a:solidFill>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「マイナンバーカード読取中」と表示されますので、しばらくお待ちください。「パスワードの確認に成功しました」の画面が表示されたら、マイナンバーカードをスマートフォンから離し、　⑥で「発行」をタップしてください。</a:t>
            </a:r>
          </a:p>
          <a:p>
            <a:endParaRPr lang="en-US" altLang="ja-JP" dirty="0">
              <a:latin typeface="Meiryo UI" panose="020B0604030504040204" pitchFamily="50" charset="-128"/>
              <a:ea typeface="Meiryo UI" panose="020B0604030504040204" pitchFamily="50" charset="-128"/>
            </a:endParaRPr>
          </a:p>
          <a:p>
            <a:pPr indent="82550"/>
            <a:r>
              <a:rPr lang="ja-JP" altLang="en-US" dirty="0">
                <a:latin typeface="Meiryo UI" panose="020B0604030504040204" pitchFamily="50" charset="-128"/>
                <a:ea typeface="Meiryo UI" panose="020B0604030504040204" pitchFamily="50" charset="-128"/>
              </a:rPr>
              <a:t>スマートフォンの機種により、マイナンバーカードのかざし方が異なる場合がございますのでご注意ください。</a:t>
            </a:r>
            <a:r>
              <a:rPr lang="ja-JP" altLang="en-US" dirty="0">
                <a:solidFill>
                  <a:srgbClr val="FF0000"/>
                </a:solidFill>
                <a:latin typeface="Meiryo UI" panose="020B0604030504040204" pitchFamily="50" charset="-128"/>
                <a:ea typeface="Meiryo UI" panose="020B0604030504040204" pitchFamily="50" charset="-128"/>
              </a:rPr>
              <a:t>機種毎のかざし方について説明しているホームページもございます</a:t>
            </a:r>
            <a:r>
              <a:rPr lang="ja-JP" altLang="en-US" dirty="0">
                <a:latin typeface="Meiryo UI" panose="020B0604030504040204" pitchFamily="50" charset="-128"/>
                <a:ea typeface="Meiryo UI" panose="020B0604030504040204" pitchFamily="50" charset="-128"/>
              </a:rPr>
              <a:t>ので、　参考としてください。スライド画面右横のＱＲコードを読取ればホームページへつながります。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18</a:t>
            </a:fld>
            <a:endParaRPr kumimoji="1" lang="ja-JP" altLang="en-US"/>
          </a:p>
        </p:txBody>
      </p:sp>
      <p:sp>
        <p:nvSpPr>
          <p:cNvPr id="5" name="ノート プレースホルダー 2">
            <a:extLst>
              <a:ext uri="{FF2B5EF4-FFF2-40B4-BE49-F238E27FC236}">
                <a16:creationId xmlns:a16="http://schemas.microsoft.com/office/drawing/2014/main" id="{6B8631B0-59DF-4F5C-BC47-006DD56F62E2}"/>
              </a:ext>
            </a:extLst>
          </p:cNvPr>
          <p:cNvSpPr txBox="1">
            <a:spLocks/>
          </p:cNvSpPr>
          <p:nvPr/>
        </p:nvSpPr>
        <p:spPr>
          <a:xfrm>
            <a:off x="675700" y="7379439"/>
            <a:ext cx="5485586" cy="2172565"/>
          </a:xfrm>
          <a:prstGeom prst="rect">
            <a:avLst/>
          </a:prstGeom>
          <a:noFill/>
          <a:ln>
            <a:solidFill>
              <a:schemeClr val="tx1"/>
            </a:solidFill>
            <a:prstDash val="sysDot"/>
          </a:ln>
        </p:spPr>
        <p:txBody>
          <a:bodyPr vert="horz" lIns="85166" tIns="42583" rIns="85166" bIns="42583"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5166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51669">
              <a:defRPr/>
            </a:pPr>
            <a:r>
              <a:rPr lang="ja-JP" altLang="en-US" sz="1100" dirty="0">
                <a:latin typeface="Meiryo UI" panose="020B0604030504040204" pitchFamily="50" charset="-128"/>
                <a:ea typeface="Meiryo UI" panose="020B0604030504040204" pitchFamily="50" charset="-128"/>
              </a:rPr>
              <a:t>①マイナンバーカードがうまく読み取れない場合の留意点</a:t>
            </a:r>
            <a:endParaRPr lang="en-US" altLang="ja-JP" sz="1100" dirty="0">
              <a:latin typeface="Meiryo UI" panose="020B0604030504040204" pitchFamily="50" charset="-128"/>
              <a:ea typeface="Meiryo UI" panose="020B0604030504040204" pitchFamily="50" charset="-128"/>
            </a:endParaRPr>
          </a:p>
          <a:p>
            <a:pPr marL="173525" indent="-173525" defTabSz="85166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暗証番号の入力から読み取り完了まで、スマートフォンとマイナンバーカードをぴったりと当て続けてください。</a:t>
            </a:r>
            <a:endParaRPr lang="en-US" altLang="ja-JP" sz="1100" dirty="0">
              <a:latin typeface="Meiryo UI" panose="020B0604030504040204" pitchFamily="50" charset="-128"/>
              <a:ea typeface="Meiryo UI" panose="020B0604030504040204" pitchFamily="50" charset="-128"/>
            </a:endParaRPr>
          </a:p>
          <a:p>
            <a:pPr marL="173525" indent="-173525" defTabSz="85166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読み取り完了するまで、５秒以上かかる場合があります。</a:t>
            </a:r>
            <a:endParaRPr lang="en-US" altLang="ja-JP" sz="1100" dirty="0">
              <a:latin typeface="Meiryo UI" panose="020B0604030504040204" pitchFamily="50" charset="-128"/>
              <a:ea typeface="Meiryo UI" panose="020B0604030504040204" pitchFamily="50" charset="-128"/>
            </a:endParaRPr>
          </a:p>
          <a:p>
            <a:pPr marL="173525" indent="-173525" defTabSz="85166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金属の机の上では、読み取れない場合があります。</a:t>
            </a:r>
            <a:endParaRPr lang="en-US" altLang="ja-JP" sz="1100" dirty="0">
              <a:latin typeface="Meiryo UI" panose="020B0604030504040204" pitchFamily="50" charset="-128"/>
              <a:ea typeface="Meiryo UI" panose="020B0604030504040204" pitchFamily="50" charset="-128"/>
            </a:endParaRPr>
          </a:p>
          <a:p>
            <a:pPr marL="173525" indent="-173525" defTabSz="85166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カバーをしている場合ははずしてください。</a:t>
            </a:r>
            <a:endParaRPr lang="en-US" altLang="ja-JP" sz="1100" dirty="0">
              <a:latin typeface="Meiryo UI" panose="020B0604030504040204" pitchFamily="50" charset="-128"/>
              <a:ea typeface="Meiryo UI" panose="020B0604030504040204" pitchFamily="50" charset="-128"/>
            </a:endParaRPr>
          </a:p>
          <a:p>
            <a:pPr marL="173525" indent="-173525" defTabSz="851669">
              <a:buFont typeface="Wingdings" panose="05000000000000000000" pitchFamily="2" charset="2"/>
              <a:buChar char="l"/>
              <a:defRPr/>
            </a:pPr>
            <a:r>
              <a:rPr lang="ja-JP" altLang="en-US" sz="1100" dirty="0">
                <a:latin typeface="Meiryo UI" panose="020B0604030504040204" pitchFamily="50" charset="-128"/>
                <a:ea typeface="Meiryo UI" panose="020B0604030504040204" pitchFamily="50" charset="-128"/>
              </a:rPr>
              <a:t>充電やイヤホン等のケーブルははずしてください。</a:t>
            </a:r>
            <a:endParaRPr lang="en-US" altLang="ja-JP" sz="1100" dirty="0">
              <a:latin typeface="Meiryo UI" panose="020B0604030504040204" pitchFamily="50" charset="-128"/>
              <a:ea typeface="Meiryo UI" panose="020B0604030504040204" pitchFamily="50" charset="-128"/>
            </a:endParaRPr>
          </a:p>
          <a:p>
            <a:pPr marL="173525" indent="-173525">
              <a:buFont typeface="Wingdings" panose="05000000000000000000" pitchFamily="2" charset="2"/>
              <a:buChar char="l"/>
            </a:pPr>
            <a:r>
              <a:rPr lang="en-US" altLang="ja-JP" sz="1100" dirty="0">
                <a:latin typeface="Meiryo UI" panose="020B0604030504040204" pitchFamily="50" charset="-128"/>
                <a:ea typeface="Meiryo UI" panose="020B0604030504040204" pitchFamily="50" charset="-128"/>
              </a:rPr>
              <a:t>Android</a:t>
            </a:r>
            <a:r>
              <a:rPr lang="ja-JP" altLang="en-US" sz="1100" dirty="0">
                <a:latin typeface="Meiryo UI" panose="020B0604030504040204" pitchFamily="50" charset="-128"/>
                <a:ea typeface="Meiryo UI" panose="020B0604030504040204" pitchFamily="50" charset="-128"/>
              </a:rPr>
              <a:t>をお使いの場合は、ＮＦＣ</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おさいふケータイ機能を「ＯＮ」にしてください。</a:t>
            </a:r>
            <a:endParaRPr lang="en-US" altLang="ja-JP" sz="1100" dirty="0">
              <a:latin typeface="Meiryo UI" panose="020B0604030504040204" pitchFamily="50" charset="-128"/>
              <a:ea typeface="Meiryo UI" panose="020B0604030504040204" pitchFamily="50" charset="-128"/>
            </a:endParaRPr>
          </a:p>
          <a:p>
            <a:pPr marL="173525" indent="-173525">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73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kumimoji="1" lang="ja-JP" altLang="en-US" dirty="0">
                <a:latin typeface="Meiryo UI" panose="020B0604030504040204" pitchFamily="50" charset="-128"/>
                <a:ea typeface="Meiryo UI" panose="020B0604030504040204" pitchFamily="50" charset="-128"/>
              </a:rPr>
              <a:t>「マイナポイントの予約を確定してもよろしいですか？」と表示されたら、⑦「ＯＫ」をタップしてください。</a:t>
            </a:r>
            <a:endParaRPr kumimoji="1"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これでマイナポイントの予約は完了しました。</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この後は、「申込み」で、ご利用希望のキャッシュレス決済サービスを選択していきます。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19</a:t>
            </a:fld>
            <a:endParaRPr kumimoji="1" lang="ja-JP" altLang="en-US"/>
          </a:p>
        </p:txBody>
      </p:sp>
    </p:spTree>
    <p:extLst>
      <p:ext uri="{BB962C8B-B14F-4D97-AF65-F5344CB8AC3E}">
        <p14:creationId xmlns:p14="http://schemas.microsoft.com/office/powerpoint/2010/main" val="746093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1" y="4786363"/>
            <a:ext cx="5486400" cy="4271140"/>
          </a:xfrm>
        </p:spPr>
        <p:txBody>
          <a:bodyPr/>
          <a:lstStyle/>
          <a:p>
            <a:pPr indent="88369"/>
            <a:r>
              <a:rPr kumimoji="1" lang="ja-JP" altLang="en-US" dirty="0">
                <a:latin typeface="Meiryo UI" panose="020B0604030504040204" pitchFamily="50" charset="-128"/>
                <a:ea typeface="Meiryo UI" panose="020B0604030504040204" pitchFamily="50" charset="-128"/>
              </a:rPr>
              <a:t>これから、「マイナ</a:t>
            </a:r>
            <a:r>
              <a:rPr lang="ja-JP" altLang="en-US" dirty="0">
                <a:latin typeface="Meiryo UI" panose="020B0604030504040204" pitchFamily="50" charset="-128"/>
                <a:ea typeface="Meiryo UI" panose="020B0604030504040204" pitchFamily="50" charset="-128"/>
              </a:rPr>
              <a:t>ポイント」に</a:t>
            </a:r>
            <a:r>
              <a:rPr kumimoji="1" lang="ja-JP" altLang="en-US" dirty="0">
                <a:latin typeface="Meiryo UI" panose="020B0604030504040204" pitchFamily="50" charset="-128"/>
                <a:ea typeface="Meiryo UI" panose="020B0604030504040204" pitchFamily="50" charset="-128"/>
              </a:rPr>
              <a:t>ついてご説明するのですが、「マイナポイントの予約・申込」には、マイナンバーカードを持っていることが前提となります。</a:t>
            </a:r>
            <a:endParaRPr kumimoji="1"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マイナンバーカードは、</a:t>
            </a:r>
            <a:r>
              <a:rPr kumimoji="1" lang="ja-JP" altLang="en-US" dirty="0">
                <a:latin typeface="Meiryo UI" panose="020B0604030504040204" pitchFamily="50" charset="-128"/>
                <a:ea typeface="Meiryo UI" panose="020B0604030504040204" pitchFamily="50" charset="-128"/>
              </a:rPr>
              <a:t> </a:t>
            </a:r>
            <a:r>
              <a:rPr lang="ja-JP" altLang="en-US" dirty="0">
                <a:solidFill>
                  <a:srgbClr val="FF0000"/>
                </a:solidFill>
                <a:latin typeface="Meiryo UI" panose="020B0604030504040204" pitchFamily="50" charset="-128"/>
                <a:ea typeface="Meiryo UI" panose="020B0604030504040204" pitchFamily="50" charset="-128"/>
              </a:rPr>
              <a:t>様々な生活シーンで使うことで暮らしを便利にするカードで</a:t>
            </a:r>
            <a:r>
              <a:rPr lang="ja-JP" altLang="en-US" dirty="0">
                <a:latin typeface="Meiryo UI" panose="020B0604030504040204" pitchFamily="50" charset="-128"/>
                <a:ea typeface="Meiryo UI" panose="020B0604030504040204" pitchFamily="50" charset="-128"/>
              </a:rPr>
              <a:t>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マイナンバーカードを持っていると、なにができるのかを簡単に紹介させていただきます。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マイナンバーカードは、</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・銀行や保険会社の窓口で、本人確認書類として使うことができます。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・「住民票の写し」や「印鑑登録証」など各種証明書を、コンビニで取得することができます。</a:t>
            </a:r>
            <a:endParaRPr lang="en-US" altLang="ja-JP" dirty="0">
              <a:latin typeface="Meiryo UI" panose="020B0604030504040204" pitchFamily="50" charset="-128"/>
              <a:ea typeface="Meiryo UI" panose="020B0604030504040204" pitchFamily="50" charset="-128"/>
            </a:endParaRPr>
          </a:p>
          <a:p>
            <a:pPr marL="0" marR="0" lvl="0" indent="88369" algn="l" defTabSz="914400" rtl="0" eaLnBrk="1" fontAlgn="auto" latinLnBrk="0" hangingPunct="1">
              <a:lnSpc>
                <a:spcPct val="100000"/>
              </a:lnSpc>
              <a:spcBef>
                <a:spcPts val="0"/>
              </a:spcBef>
              <a:spcAft>
                <a:spcPts val="0"/>
              </a:spcAft>
              <a:buClrTx/>
              <a:buSzTx/>
              <a:buFontTx/>
              <a:buNone/>
              <a:tabLst/>
              <a:defRPr/>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一部地域では実施できない地域もありますので、利用の際は事前に調べてみてください。</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・マイナポイントに申し込むと、上限５０００円分のポイントがもらえます。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・確定申告でのオンライン届出や、健康保険証としても利用できます。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健康保険証としての利用については、令和</a:t>
            </a:r>
            <a:r>
              <a:rPr lang="ja-JP" altLang="en-US" dirty="0">
                <a:ea typeface="Meiryo UI" panose="020B0604030504040204" pitchFamily="50" charset="-128"/>
              </a:rPr>
              <a:t>３年１０月までには本格運用が開始されま</a:t>
            </a:r>
            <a:endParaRPr lang="en-US" altLang="ja-JP">
              <a:ea typeface="Meiryo UI" panose="020B0604030504040204" pitchFamily="50" charset="-128"/>
            </a:endParaRPr>
          </a:p>
          <a:p>
            <a:pPr indent="88369"/>
            <a:r>
              <a:rPr lang="ja-JP" altLang="en-US">
                <a:ea typeface="Meiryo UI" panose="020B0604030504040204" pitchFamily="50" charset="-128"/>
              </a:rPr>
              <a:t>す</a:t>
            </a:r>
            <a:r>
              <a:rPr lang="ja-JP" altLang="en-US" dirty="0">
                <a:ea typeface="Meiryo UI" panose="020B0604030504040204" pitchFamily="50" charset="-128"/>
              </a:rPr>
              <a:t>。それまでは、健康保険証の持参もお願いします。</a:t>
            </a:r>
            <a:endParaRPr lang="en-US" altLang="ja-JP" dirty="0">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・マイナポータルを使うと、市区町村や国への様々な手続がオンラインで実施できるようになります。</a:t>
            </a:r>
            <a:endParaRPr lang="en-US" altLang="ja-JP" dirty="0">
              <a:latin typeface="Meiryo UI" panose="020B0604030504040204" pitchFamily="50" charset="-128"/>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このように、マイナンバーカードは皆様の生活をより便利にするカードと言えます。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本日は、これらサービスの中の</a:t>
            </a:r>
            <a:r>
              <a:rPr kumimoji="1" lang="ja-JP" altLang="en-US" dirty="0">
                <a:latin typeface="Meiryo UI" panose="020B0604030504040204" pitchFamily="50" charset="-128"/>
                <a:ea typeface="Meiryo UI" panose="020B0604030504040204" pitchFamily="50" charset="-128"/>
              </a:rPr>
              <a:t>「マイナポイントの予約・申込」 </a:t>
            </a:r>
            <a:r>
              <a:rPr lang="ja-JP" altLang="en-US" dirty="0">
                <a:latin typeface="Meiryo UI" panose="020B0604030504040204" pitchFamily="50" charset="-128"/>
                <a:ea typeface="Meiryo UI" panose="020B0604030504040204" pitchFamily="50" charset="-128"/>
              </a:rPr>
              <a:t>についてご説明させていただきます。</a:t>
            </a:r>
            <a:endParaRPr lang="en-US" altLang="ja-JP" dirty="0">
              <a:latin typeface="Meiryo UI" panose="020B0604030504040204" pitchFamily="50" charset="-128"/>
              <a:ea typeface="Meiryo UI" panose="020B0604030504040204" pitchFamily="50" charset="-128"/>
            </a:endParaRPr>
          </a:p>
          <a:p>
            <a:pPr indent="89976"/>
            <a:r>
              <a:rPr lang="ja-JP" altLang="en-US" dirty="0">
                <a:solidFill>
                  <a:srgbClr val="FF0000"/>
                </a:solidFill>
                <a:latin typeface="Meiryo UI" panose="020B0604030504040204" pitchFamily="50" charset="-128"/>
                <a:ea typeface="Meiryo UI" panose="020B0604030504040204" pitchFamily="50" charset="-128"/>
              </a:rPr>
              <a:t>マイナンバーカードを使った様々なサービスの詳細については、総務省の「マイナンバー制度とマイナンバーカード」のホームページを参照ください。</a:t>
            </a:r>
            <a:endParaRPr lang="en-US" altLang="ja-JP" dirty="0">
              <a:solidFill>
                <a:srgbClr val="FF0000"/>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a:t>
            </a:fld>
            <a:endParaRPr kumimoji="1" lang="ja-JP" altLang="en-US" dirty="0"/>
          </a:p>
        </p:txBody>
      </p:sp>
      <p:sp>
        <p:nvSpPr>
          <p:cNvPr id="6" name="ノート プレースホルダー 2">
            <a:extLst>
              <a:ext uri="{FF2B5EF4-FFF2-40B4-BE49-F238E27FC236}">
                <a16:creationId xmlns:a16="http://schemas.microsoft.com/office/drawing/2014/main" id="{D5ACF6F9-554B-4B12-90CE-AE3DF3CB6E78}"/>
              </a:ext>
            </a:extLst>
          </p:cNvPr>
          <p:cNvSpPr txBox="1">
            <a:spLocks/>
          </p:cNvSpPr>
          <p:nvPr/>
        </p:nvSpPr>
        <p:spPr>
          <a:xfrm>
            <a:off x="723534" y="8872907"/>
            <a:ext cx="5560679" cy="993895"/>
          </a:xfrm>
          <a:prstGeom prst="rect">
            <a:avLst/>
          </a:prstGeom>
          <a:noFill/>
          <a:ln>
            <a:solidFill>
              <a:schemeClr val="tx1"/>
            </a:solidFill>
            <a:prstDash val="sysDot"/>
          </a:ln>
        </p:spPr>
        <p:txBody>
          <a:bodyPr vert="horz" lIns="84629" tIns="42314" rIns="84629" bIns="42314"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endParaRPr lang="en-US" altLang="ja-JP" sz="1100" dirty="0">
              <a:latin typeface="BIZ UDPゴシック" panose="020B0400000000000000" pitchFamily="50" charset="-128"/>
              <a:ea typeface="BIZ UDPゴシック" panose="020B0400000000000000" pitchFamily="50" charset="-128"/>
              <a:cs typeface="AoyagiKouzanFontT"/>
            </a:endParaRPr>
          </a:p>
          <a:p>
            <a:pPr defTabSz="841449">
              <a:defRPr/>
            </a:pPr>
            <a:r>
              <a:rPr lang="ja-JP" altLang="en-US" sz="1100" dirty="0">
                <a:latin typeface="BIZ UDPゴシック" panose="020B0400000000000000" pitchFamily="50" charset="-128"/>
                <a:ea typeface="BIZ UDPゴシック" panose="020B0400000000000000" pitchFamily="50" charset="-128"/>
              </a:rPr>
              <a:t>①マイナンバーカードを使ったサービスについて</a:t>
            </a:r>
            <a:endParaRPr lang="en-US" altLang="ja-JP" sz="1100" dirty="0">
              <a:latin typeface="BIZ UDPゴシック" panose="020B0400000000000000" pitchFamily="50" charset="-128"/>
              <a:ea typeface="BIZ UDPゴシック" panose="020B0400000000000000" pitchFamily="50" charset="-128"/>
            </a:endParaRPr>
          </a:p>
          <a:p>
            <a:pPr defTabSz="841449">
              <a:defRPr/>
            </a:pPr>
            <a:r>
              <a:rPr lang="ja-JP" altLang="en-US" sz="1100" dirty="0">
                <a:latin typeface="BIZ UDPゴシック" panose="020B0400000000000000" pitchFamily="50" charset="-128"/>
                <a:ea typeface="BIZ UDPゴシック" panose="020B0400000000000000" pitchFamily="50" charset="-128"/>
              </a:rPr>
              <a:t>　</a:t>
            </a:r>
            <a:r>
              <a:rPr lang="ja-JP" altLang="en-US" sz="1100" dirty="0">
                <a:latin typeface="Meiryo UI" panose="020B0604030504040204" pitchFamily="50" charset="-128"/>
                <a:ea typeface="Meiryo UI" panose="020B0604030504040204" pitchFamily="50" charset="-128"/>
              </a:rPr>
              <a:t>総務省の「マイナンバー制度とマイナンバーカード」 のホームページを紹介ください。「総務省マイナンバー</a:t>
            </a:r>
            <a:r>
              <a:rPr lang="ja-JP" altLang="en-US" sz="1100" dirty="0">
                <a:latin typeface="BIZ UDPゴシック" panose="020B0400000000000000" pitchFamily="50" charset="-128"/>
                <a:ea typeface="BIZ UDPゴシック" panose="020B0400000000000000" pitchFamily="50" charset="-128"/>
              </a:rPr>
              <a:t>カード」で検索できます。</a:t>
            </a:r>
            <a:endParaRPr lang="en-US" altLang="ja-JP" sz="1100" dirty="0">
              <a:latin typeface="BIZ UDPゴシック" panose="020B0400000000000000" pitchFamily="50" charset="-128"/>
              <a:ea typeface="BIZ UDPゴシック" panose="020B0400000000000000" pitchFamily="50" charset="-128"/>
            </a:endParaRPr>
          </a:p>
          <a:p>
            <a:pPr defTabSz="841449">
              <a:defRPr/>
            </a:pPr>
            <a:r>
              <a:rPr lang="en-US" altLang="ja-JP" sz="1100" u="sng" dirty="0">
                <a:solidFill>
                  <a:srgbClr val="0000FF"/>
                </a:solidFill>
                <a:effectLst/>
                <a:latin typeface="メイリオ" panose="020B0604030504040204" pitchFamily="50" charset="-128"/>
                <a:ea typeface="メイリオ" panose="020B0604030504040204" pitchFamily="50" charset="-128"/>
                <a:cs typeface="Times New Roman" panose="02020603050405020304" pitchFamily="18" charset="0"/>
                <a:hlinkClick r:id="rId3"/>
              </a:rPr>
              <a:t>https://www.soumu.go.jp/kojinbango_card/03.html</a:t>
            </a:r>
            <a:endParaRPr lang="en-US" altLang="ja-JP" sz="1100" dirty="0">
              <a:latin typeface="メイリオ" panose="020B0604030504040204" pitchFamily="50" charset="-128"/>
              <a:ea typeface="メイリオ" panose="020B0604030504040204" pitchFamily="50" charset="-128"/>
              <a:cs typeface="Calibri" panose="020F0502020204030204" pitchFamily="34" charset="0"/>
            </a:endParaRPr>
          </a:p>
          <a:p>
            <a:pPr defTabSz="846287">
              <a:defRPr/>
            </a:pPr>
            <a:endParaRPr lang="en-US" altLang="ja-JP" sz="1100" dirty="0">
              <a:latin typeface="Meiryo UI" panose="020B0604030504040204" pitchFamily="50" charset="-128"/>
              <a:ea typeface="Meiryo UI" panose="020B0604030504040204" pitchFamily="50" charset="-128"/>
              <a:cs typeface="AoyagiKouzanFontT"/>
            </a:endParaRPr>
          </a:p>
          <a:p>
            <a:pPr defTabSz="846287">
              <a:defRPr/>
            </a:pPr>
            <a:endParaRPr lang="en-US" altLang="ja-JP" sz="1100" dirty="0">
              <a:latin typeface="Meiryo UI" panose="020B0604030504040204" pitchFamily="50" charset="-128"/>
              <a:ea typeface="Meiryo UI" panose="020B0604030504040204" pitchFamily="50" charset="-128"/>
              <a:cs typeface="AoyagiKouzanFontT"/>
            </a:endParaRPr>
          </a:p>
        </p:txBody>
      </p:sp>
    </p:spTree>
    <p:extLst>
      <p:ext uri="{BB962C8B-B14F-4D97-AF65-F5344CB8AC3E}">
        <p14:creationId xmlns:p14="http://schemas.microsoft.com/office/powerpoint/2010/main" val="136056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20</a:t>
            </a:fld>
            <a:endParaRPr kumimoji="1" lang="ja-JP" altLang="en-US"/>
          </a:p>
        </p:txBody>
      </p:sp>
    </p:spTree>
    <p:extLst>
      <p:ext uri="{BB962C8B-B14F-4D97-AF65-F5344CB8AC3E}">
        <p14:creationId xmlns:p14="http://schemas.microsoft.com/office/powerpoint/2010/main" val="4121357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lang="ja-JP" altLang="en-US" dirty="0">
                <a:latin typeface="Meiryo UI" panose="020B0604030504040204" pitchFamily="50" charset="-128"/>
                <a:ea typeface="Meiryo UI" panose="020B0604030504040204" pitchFamily="50" charset="-128"/>
              </a:rPr>
              <a:t>マイナポイントの</a:t>
            </a:r>
            <a:r>
              <a:rPr kumimoji="1" lang="ja-JP" altLang="en-US" dirty="0">
                <a:latin typeface="Meiryo UI" panose="020B0604030504040204" pitchFamily="50" charset="-128"/>
                <a:ea typeface="Meiryo UI" panose="020B0604030504040204" pitchFamily="50" charset="-128"/>
              </a:rPr>
              <a:t>申込みの操作についてご説明します。</a:t>
            </a:r>
            <a:endParaRPr kumimoji="1"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「マイナポイントの予約」</a:t>
            </a:r>
            <a:r>
              <a:rPr lang="ja-JP" altLang="en-US" dirty="0">
                <a:latin typeface="Meiryo UI" panose="020B0604030504040204" pitchFamily="50" charset="-128"/>
                <a:ea typeface="Meiryo UI" panose="020B0604030504040204" pitchFamily="50" charset="-128"/>
              </a:rPr>
              <a:t>の画面で、①「申込へ」をタップします。</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「決済サービスの選択」</a:t>
            </a:r>
            <a:r>
              <a:rPr kumimoji="1" lang="ja-JP" altLang="en-US" dirty="0">
                <a:latin typeface="Meiryo UI" panose="020B0604030504040204" pitchFamily="50" charset="-128"/>
                <a:ea typeface="Meiryo UI" panose="020B0604030504040204" pitchFamily="50" charset="-128"/>
              </a:rPr>
              <a:t>の画面が表示されますので、②画面を下から上にスクロールさせます。</a:t>
            </a:r>
            <a:endParaRPr kumimoji="1"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の「キーワード欄」に申し込みたい」決済サービスのキーワード（決済サービスの名称など）を入力するかまたは、「決済サービス区分」で申込みたい決済サービスの種別に「チェック「レ」」を入れ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最後に</a:t>
            </a:r>
            <a:r>
              <a:rPr kumimoji="1" lang="ja-JP" altLang="en-US" dirty="0">
                <a:latin typeface="Meiryo UI" panose="020B0604030504040204" pitchFamily="50" charset="-128"/>
                <a:ea typeface="Meiryo UI" panose="020B0604030504040204" pitchFamily="50" charset="-128"/>
              </a:rPr>
              <a:t>④「検索」をタップしてください。</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21</a:t>
            </a:fld>
            <a:endParaRPr kumimoji="1" lang="ja-JP" altLang="en-US"/>
          </a:p>
        </p:txBody>
      </p:sp>
      <p:sp>
        <p:nvSpPr>
          <p:cNvPr id="6" name="ノート プレースホルダー 2">
            <a:extLst>
              <a:ext uri="{FF2B5EF4-FFF2-40B4-BE49-F238E27FC236}">
                <a16:creationId xmlns:a16="http://schemas.microsoft.com/office/drawing/2014/main" id="{330E2A4A-143C-402F-83ED-70DAB8DD4091}"/>
              </a:ext>
            </a:extLst>
          </p:cNvPr>
          <p:cNvSpPr txBox="1">
            <a:spLocks/>
          </p:cNvSpPr>
          <p:nvPr/>
        </p:nvSpPr>
        <p:spPr>
          <a:xfrm>
            <a:off x="672743" y="8549490"/>
            <a:ext cx="5461565" cy="1087971"/>
          </a:xfrm>
          <a:prstGeom prst="rect">
            <a:avLst/>
          </a:prstGeom>
          <a:noFill/>
          <a:ln>
            <a:solidFill>
              <a:schemeClr val="tx1"/>
            </a:solidFill>
            <a:prstDash val="sysDot"/>
          </a:ln>
        </p:spPr>
        <p:txBody>
          <a:bodyPr vert="horz" lIns="83617" tIns="41808" rIns="83617" bIns="418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3616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36169">
              <a:defRPr/>
            </a:pPr>
            <a:r>
              <a:rPr lang="ja-JP" altLang="en-US" dirty="0">
                <a:latin typeface="Meiryo UI" panose="020B0604030504040204" pitchFamily="50" charset="-128"/>
                <a:ea typeface="Meiryo UI" panose="020B0604030504040204" pitchFamily="50" charset="-128"/>
                <a:cs typeface="AoyagiKouzanFontT"/>
              </a:rPr>
              <a:t>①受講者の方が選択する決済サービスについて</a:t>
            </a:r>
            <a:endParaRPr lang="en-US" altLang="ja-JP" dirty="0">
              <a:latin typeface="Meiryo UI" panose="020B0604030504040204" pitchFamily="50" charset="-128"/>
              <a:ea typeface="Meiryo UI" panose="020B0604030504040204" pitchFamily="50" charset="-128"/>
              <a:cs typeface="AoyagiKouzanFontT"/>
            </a:endParaRPr>
          </a:p>
          <a:p>
            <a:pPr defTabSz="836169">
              <a:defRPr/>
            </a:pPr>
            <a:r>
              <a:rPr lang="ja-JP" altLang="en-US" dirty="0">
                <a:latin typeface="Meiryo UI" panose="020B0604030504040204" pitchFamily="50" charset="-128"/>
                <a:ea typeface="Meiryo UI" panose="020B0604030504040204" pitchFamily="50" charset="-128"/>
                <a:cs typeface="AoyagiKouzanFontT"/>
              </a:rPr>
              <a:t>　受講者の方が利用する決済サービスは受講者が自ら選択することを原則とし、個別の決済サービスを選択するよう強制や誘導等は行わないでください。</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0654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22</a:t>
            </a:fld>
            <a:endParaRPr kumimoji="1" lang="ja-JP" altLang="en-US"/>
          </a:p>
        </p:txBody>
      </p:sp>
      <p:sp>
        <p:nvSpPr>
          <p:cNvPr id="6" name="ノート プレースホルダー 5">
            <a:extLst>
              <a:ext uri="{FF2B5EF4-FFF2-40B4-BE49-F238E27FC236}">
                <a16:creationId xmlns:a16="http://schemas.microsoft.com/office/drawing/2014/main" id="{C76B1CA1-32A8-4F9D-84BE-876BBE0EAB73}"/>
              </a:ext>
            </a:extLst>
          </p:cNvPr>
          <p:cNvSpPr>
            <a:spLocks noGrp="1"/>
          </p:cNvSpPr>
          <p:nvPr>
            <p:ph type="body" sz="quarter" idx="3"/>
          </p:nvPr>
        </p:nvSpPr>
        <p:spPr/>
        <p:txBody>
          <a:bodyPr/>
          <a:lstStyle/>
          <a:p>
            <a:pPr indent="92075"/>
            <a:r>
              <a:rPr lang="ja-JP" altLang="en-US" dirty="0">
                <a:latin typeface="Meiryo UI" panose="020B0604030504040204" pitchFamily="50" charset="-128"/>
                <a:ea typeface="Meiryo UI" panose="020B0604030504040204" pitchFamily="50" charset="-128"/>
              </a:rPr>
              <a:t>「決済サービスに関する情報」の表示のページになります。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ご自身が申込みたい決済サービスに関する情報を、ページを進めて表示させてください。</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一度、決済サービスを選択してしまうと、後で変更はできませんのでご注意ください。</a:t>
            </a:r>
            <a:endParaRPr lang="en-US" altLang="ja-JP" dirty="0">
              <a:latin typeface="Meiryo UI" panose="020B0604030504040204" pitchFamily="50" charset="-128"/>
              <a:ea typeface="Meiryo UI" panose="020B0604030504040204" pitchFamily="50" charset="-128"/>
            </a:endParaRPr>
          </a:p>
          <a:p>
            <a:pPr indent="85725"/>
            <a:r>
              <a:rPr lang="ja-JP" altLang="en-US" dirty="0">
                <a:latin typeface="Meiryo UI" panose="020B0604030504040204" pitchFamily="50" charset="-128"/>
                <a:ea typeface="Meiryo UI" panose="020B0604030504040204" pitchFamily="50" charset="-128"/>
              </a:rPr>
              <a:t>申込みたい決済サービス情報が表示されましたら内容を確認し、</a:t>
            </a:r>
            <a:endParaRPr lang="en-US" altLang="ja-JP" dirty="0">
              <a:latin typeface="Meiryo UI" panose="020B0604030504040204" pitchFamily="50" charset="-128"/>
              <a:ea typeface="Meiryo UI" panose="020B0604030504040204" pitchFamily="50" charset="-128"/>
            </a:endParaRPr>
          </a:p>
          <a:p>
            <a:pPr indent="8572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⑤「選択」をタップしてください。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⑥「次へ進む」をタップしてください。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⑦「利用規約」の画面を下から上にスクロールさせ、規約内容を確認してください。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⑧規約内容の確認ができたら、「利用規約に合意する」に「チェック「レ」」を入れ、</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「申込へ進む」をタップしてください。</a:t>
            </a:r>
          </a:p>
        </p:txBody>
      </p:sp>
    </p:spTree>
    <p:extLst>
      <p:ext uri="{BB962C8B-B14F-4D97-AF65-F5344CB8AC3E}">
        <p14:creationId xmlns:p14="http://schemas.microsoft.com/office/powerpoint/2010/main" val="3838949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lang="ja-JP" altLang="en-US" dirty="0">
                <a:latin typeface="Meiryo UI" panose="020B0604030504040204" pitchFamily="50" charset="-128"/>
                <a:ea typeface="Meiryo UI" panose="020B0604030504040204" pitchFamily="50" charset="-128"/>
              </a:rPr>
              <a:t>ご自身が選択された決済サービスの「申込情報」の画面が表示されます。画面を下から上</a:t>
            </a:r>
            <a:r>
              <a:rPr lang="ja-JP" altLang="en-US">
                <a:latin typeface="Meiryo UI" panose="020B0604030504040204" pitchFamily="50" charset="-128"/>
                <a:ea typeface="Meiryo UI" panose="020B0604030504040204" pitchFamily="50" charset="-128"/>
              </a:rPr>
              <a:t>にスクロールさせ</a:t>
            </a:r>
            <a:r>
              <a:rPr lang="ja-JP" altLang="en-US" dirty="0">
                <a:latin typeface="Meiryo UI" panose="020B0604030504040204" pitchFamily="50" charset="-128"/>
                <a:ea typeface="Meiryo UI" panose="020B0604030504040204" pitchFamily="50" charset="-128"/>
              </a:rPr>
              <a:t>、「申込情報」の全体を確認してください。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①で</a:t>
            </a:r>
            <a:r>
              <a:rPr kumimoji="1" lang="ja-JP" altLang="en-US" dirty="0">
                <a:latin typeface="Meiryo UI" panose="020B0604030504040204" pitchFamily="50" charset="-128"/>
                <a:ea typeface="Meiryo UI" panose="020B0604030504040204" pitchFamily="50" charset="-128"/>
              </a:rPr>
              <a:t>「決済サービスＩＤ」を、②で「セキュリティコード」を入力してください。</a:t>
            </a:r>
            <a:endParaRPr kumimoji="1"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kumimoji="1" lang="ja-JP" altLang="en-US" dirty="0">
                <a:solidFill>
                  <a:srgbClr val="FF0000"/>
                </a:solidFill>
                <a:latin typeface="Meiryo UI" panose="020B0604030504040204" pitchFamily="50" charset="-128"/>
                <a:ea typeface="Meiryo UI" panose="020B0604030504040204" pitchFamily="50" charset="-128"/>
              </a:rPr>
              <a:t>「決済サービスＩＤ」と「セキュリティコード」は決済サービス毎に入力する情報が異なります。ご自身が申込みたいキャッシュレス決済サービスの「決済サービスＩＤ」と「セキュリティコード」を調べてから入力してください。</a:t>
            </a:r>
            <a:endParaRPr kumimoji="1" lang="en-US" altLang="ja-JP" dirty="0">
              <a:solidFill>
                <a:srgbClr val="FF0000"/>
              </a:solidFill>
              <a:latin typeface="Meiryo UI" panose="020B0604030504040204" pitchFamily="50" charset="-128"/>
              <a:ea typeface="Meiryo UI" panose="020B0604030504040204" pitchFamily="50" charset="-128"/>
            </a:endParaRPr>
          </a:p>
          <a:p>
            <a:pPr indent="92075"/>
            <a:endParaRPr lang="en-US" altLang="ja-JP" dirty="0">
              <a:solidFill>
                <a:srgbClr val="FF0000"/>
              </a:solidFill>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③で、</a:t>
            </a:r>
            <a:r>
              <a:rPr lang="ja-JP" altLang="en-US" dirty="0">
                <a:latin typeface="Meiryo UI" panose="020B0604030504040204" pitchFamily="50" charset="-128"/>
                <a:ea typeface="Meiryo UI" panose="020B0604030504040204" pitchFamily="50" charset="-128"/>
              </a:rPr>
              <a:t>ご自身の「電話番号</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下</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ケタ</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」を入力してください。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最後に、ご自身で入</a:t>
            </a:r>
            <a:r>
              <a:rPr kumimoji="1" lang="ja-JP" altLang="en-US" dirty="0">
                <a:latin typeface="Meiryo UI" panose="020B0604030504040204" pitchFamily="50" charset="-128"/>
                <a:ea typeface="Meiryo UI" panose="020B0604030504040204" pitchFamily="50" charset="-128"/>
              </a:rPr>
              <a:t>力した情報が正しいことを確認し、④「確認」をタップしてください。</a:t>
            </a:r>
            <a:endParaRPr kumimoji="1" lang="en-US" altLang="ja-JP"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23</a:t>
            </a:fld>
            <a:endParaRPr kumimoji="1" lang="ja-JP" altLang="en-US"/>
          </a:p>
        </p:txBody>
      </p:sp>
      <p:sp>
        <p:nvSpPr>
          <p:cNvPr id="6" name="ノート プレースホルダー 2">
            <a:extLst>
              <a:ext uri="{FF2B5EF4-FFF2-40B4-BE49-F238E27FC236}">
                <a16:creationId xmlns:a16="http://schemas.microsoft.com/office/drawing/2014/main" id="{28F0AE33-38CD-4CD4-A004-E0DCCD1E3FEA}"/>
              </a:ext>
            </a:extLst>
          </p:cNvPr>
          <p:cNvSpPr txBox="1">
            <a:spLocks/>
          </p:cNvSpPr>
          <p:nvPr/>
        </p:nvSpPr>
        <p:spPr>
          <a:xfrm>
            <a:off x="685801" y="8768366"/>
            <a:ext cx="5461565" cy="1052853"/>
          </a:xfrm>
          <a:prstGeom prst="rect">
            <a:avLst/>
          </a:prstGeom>
          <a:noFill/>
          <a:ln>
            <a:solidFill>
              <a:schemeClr val="tx1"/>
            </a:solidFill>
            <a:prstDash val="sysDot"/>
          </a:ln>
        </p:spPr>
        <p:txBody>
          <a:bodyPr vert="horz" lIns="83617" tIns="41808" rIns="83617" bIns="418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3616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36169">
              <a:defRPr/>
            </a:pPr>
            <a:r>
              <a:rPr lang="ja-JP" altLang="en-US" sz="1100" dirty="0">
                <a:latin typeface="Meiryo UI" panose="020B0604030504040204" pitchFamily="50" charset="-128"/>
                <a:ea typeface="Meiryo UI" panose="020B0604030504040204" pitchFamily="50" charset="-128"/>
                <a:cs typeface="AoyagiKouzanFontT"/>
              </a:rPr>
              <a:t>①申込情報の入力の際の注意点</a:t>
            </a:r>
            <a:endParaRPr lang="en-US" altLang="ja-JP" sz="1100" dirty="0">
              <a:latin typeface="Meiryo UI" panose="020B0604030504040204" pitchFamily="50" charset="-128"/>
              <a:ea typeface="Meiryo UI" panose="020B0604030504040204" pitchFamily="50" charset="-128"/>
              <a:cs typeface="AoyagiKouzanFontT"/>
            </a:endParaRPr>
          </a:p>
          <a:p>
            <a:pPr defTabSz="836169">
              <a:defRPr/>
            </a:pPr>
            <a:r>
              <a:rPr lang="ja-JP" altLang="en-US" sz="1100" dirty="0">
                <a:latin typeface="Meiryo UI" panose="020B0604030504040204" pitchFamily="50" charset="-128"/>
                <a:ea typeface="Meiryo UI" panose="020B0604030504040204" pitchFamily="50" charset="-128"/>
                <a:cs typeface="AoyagiKouzanFontT"/>
              </a:rPr>
              <a:t>　</a:t>
            </a:r>
            <a:r>
              <a:rPr lang="ja-JP" altLang="en-US" sz="1100" dirty="0">
                <a:latin typeface="Meiryo UI" panose="020B0604030504040204" pitchFamily="50" charset="-128"/>
                <a:ea typeface="Meiryo UI" panose="020B0604030504040204" pitchFamily="50" charset="-128"/>
              </a:rPr>
              <a:t>受講者の方の「申込情報」の画面には、個人情報が含まれている場合がありますので覗き込まないでください。講師による代理入力も行わないでください。</a:t>
            </a:r>
          </a:p>
          <a:p>
            <a:pPr defTabSz="836169">
              <a:defRPr/>
            </a:pPr>
            <a:endParaRPr lang="en-US" altLang="ja-JP" sz="1100" dirty="0">
              <a:latin typeface="Meiryo UI" panose="020B0604030504040204" pitchFamily="50" charset="-128"/>
              <a:ea typeface="Meiryo UI" panose="020B0604030504040204" pitchFamily="50" charset="-128"/>
              <a:cs typeface="AoyagiKouzanFontT"/>
            </a:endParaRPr>
          </a:p>
          <a:p>
            <a:pPr defTabSz="836169">
              <a:defRPr/>
            </a:pPr>
            <a:r>
              <a:rPr lang="ja-JP" altLang="en-US" sz="1100" dirty="0">
                <a:latin typeface="Meiryo UI" panose="020B0604030504040204" pitchFamily="50" charset="-128"/>
                <a:ea typeface="Meiryo UI" panose="020B0604030504040204" pitchFamily="50" charset="-128"/>
                <a:cs typeface="AoyagiKouzanFontT"/>
              </a:rPr>
              <a:t>　</a:t>
            </a:r>
            <a:endParaRPr lang="en-US" altLang="ja-JP" sz="1100" dirty="0">
              <a:latin typeface="Meiryo UI" panose="020B0604030504040204" pitchFamily="50" charset="-128"/>
              <a:ea typeface="Meiryo UI" panose="020B0604030504040204" pitchFamily="50" charset="-128"/>
              <a:cs typeface="AoyagiKouzanFontT"/>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92587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kumimoji="1" lang="ja-JP" altLang="en-US" dirty="0">
                <a:latin typeface="Meiryo UI" panose="020B0604030504040204" pitchFamily="50" charset="-128"/>
                <a:ea typeface="Meiryo UI" panose="020B0604030504040204" pitchFamily="50" charset="-128"/>
              </a:rPr>
              <a:t>「申込」の画面が表示されますので、①で「申込」をタップしてください。</a:t>
            </a:r>
            <a:endParaRPr kumimoji="1"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「申込を</a:t>
            </a:r>
            <a:r>
              <a:rPr lang="ja-JP" altLang="en-US" dirty="0">
                <a:latin typeface="Meiryo UI" panose="020B0604030504040204" pitchFamily="50" charset="-128"/>
                <a:ea typeface="Meiryo UI" panose="020B0604030504040204" pitchFamily="50" charset="-128"/>
              </a:rPr>
              <a:t>確定させます。よろしいですか？」と表示されますので、②で「ＯＫ」をタップしてください。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24</a:t>
            </a:fld>
            <a:endParaRPr kumimoji="1" lang="ja-JP" altLang="en-US"/>
          </a:p>
        </p:txBody>
      </p:sp>
    </p:spTree>
    <p:extLst>
      <p:ext uri="{BB962C8B-B14F-4D97-AF65-F5344CB8AC3E}">
        <p14:creationId xmlns:p14="http://schemas.microsoft.com/office/powerpoint/2010/main" val="453074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786362"/>
            <a:ext cx="5486400" cy="3312632"/>
          </a:xfrm>
        </p:spPr>
        <p:txBody>
          <a:bodyPr/>
          <a:lstStyle/>
          <a:p>
            <a:pPr indent="92075"/>
            <a:r>
              <a:rPr lang="ja-JP" altLang="en-US" dirty="0">
                <a:latin typeface="Meiryo UI" panose="020B0604030504040204" pitchFamily="50" charset="-128"/>
                <a:ea typeface="Meiryo UI" panose="020B0604030504040204" pitchFamily="50" charset="-128"/>
              </a:rPr>
              <a:t>マイナンバーカードの利用者証明用電子証明書の読取りです。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③の「パスワード」欄に、マイナンバーカード取得時に設定した数字４桁の利用者証明用電子証明書のパスワードを入力してください。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マイナンバーカードをスマートフォンの裏面に密着させ、</a:t>
            </a:r>
            <a:r>
              <a:rPr lang="ja-JP" altLang="en-US" dirty="0">
                <a:solidFill>
                  <a:srgbClr val="FF0000"/>
                </a:solidFill>
                <a:latin typeface="Meiryo UI" panose="020B0604030504040204" pitchFamily="50" charset="-128"/>
                <a:ea typeface="Meiryo UI" panose="020B0604030504040204" pitchFamily="50" charset="-128"/>
              </a:rPr>
              <a:t>読取りが成功するまでマイナンバーカードは離さないでください。</a:t>
            </a:r>
            <a:endParaRPr lang="en-US" altLang="ja-JP" dirty="0">
              <a:solidFill>
                <a:srgbClr val="FF0000"/>
              </a:solidFill>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marL="144000"/>
            <a:r>
              <a:rPr kumimoji="1" lang="ja-JP" altLang="en-US" dirty="0">
                <a:solidFill>
                  <a:srgbClr val="FF0000"/>
                </a:solidFill>
                <a:latin typeface="Meiryo UI" panose="020B0604030504040204" pitchFamily="50" charset="-128"/>
                <a:ea typeface="Meiryo UI" panose="020B0604030504040204" pitchFamily="50" charset="-128"/>
              </a:rPr>
              <a:t>パスワードを３回間違えると不正防止のためロックがかかります。</a:t>
            </a:r>
            <a:endParaRPr kumimoji="1" lang="en-US" altLang="ja-JP" dirty="0">
              <a:solidFill>
                <a:srgbClr val="FF0000"/>
              </a:solidFill>
              <a:latin typeface="Meiryo UI" panose="020B0604030504040204" pitchFamily="50" charset="-128"/>
              <a:ea typeface="Meiryo UI" panose="020B0604030504040204" pitchFamily="50" charset="-128"/>
            </a:endParaRPr>
          </a:p>
          <a:p>
            <a:pPr marL="144000"/>
            <a:r>
              <a:rPr lang="ja-JP" altLang="en-US" dirty="0">
                <a:solidFill>
                  <a:srgbClr val="FF0000"/>
                </a:solidFill>
                <a:latin typeface="Meiryo UI" panose="020B0604030504040204" pitchFamily="50" charset="-128"/>
                <a:ea typeface="Meiryo UI" panose="020B0604030504040204" pitchFamily="50" charset="-128"/>
              </a:rPr>
              <a:t>正しいパスワードを確認してから入力してください。</a:t>
            </a:r>
            <a:endParaRPr lang="en-US" altLang="ja-JP" dirty="0">
              <a:solidFill>
                <a:srgbClr val="FF0000"/>
              </a:solidFill>
              <a:latin typeface="Meiryo UI" panose="020B0604030504040204" pitchFamily="50" charset="-128"/>
              <a:ea typeface="Meiryo UI" panose="020B0604030504040204" pitchFamily="50" charset="-128"/>
            </a:endParaRPr>
          </a:p>
          <a:p>
            <a:pPr marL="144000"/>
            <a:endParaRPr kumimoji="1" lang="en-US" altLang="ja-JP" dirty="0">
              <a:solidFill>
                <a:srgbClr val="FF0000"/>
              </a:solidFill>
              <a:latin typeface="Meiryo UI" panose="020B0604030504040204" pitchFamily="50" charset="-128"/>
              <a:ea typeface="Meiryo UI" panose="020B0604030504040204" pitchFamily="50" charset="-128"/>
            </a:endParaRPr>
          </a:p>
          <a:p>
            <a:pPr marL="144000"/>
            <a:r>
              <a:rPr lang="ja-JP" altLang="en-US" dirty="0">
                <a:latin typeface="Meiryo UI" panose="020B0604030504040204" pitchFamily="50" charset="-128"/>
                <a:ea typeface="Meiryo UI" panose="020B0604030504040204" pitchFamily="50" charset="-128"/>
              </a:rPr>
              <a:t>マイナンバーカードの読取が成功したら、④で</a:t>
            </a:r>
            <a:r>
              <a:rPr kumimoji="1" lang="ja-JP" altLang="en-US" dirty="0">
                <a:latin typeface="Meiryo UI" panose="020B0604030504040204" pitchFamily="50" charset="-128"/>
                <a:ea typeface="Meiryo UI" panose="020B0604030504040204" pitchFamily="50" charset="-128"/>
              </a:rPr>
              <a:t>「ＯＫ」をタップしてください。</a:t>
            </a:r>
            <a:endParaRPr kumimoji="1"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申込情報の画面が表示されます。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　これでマイナポイントの申込みはすべて完了です。</a:t>
            </a:r>
            <a:endParaRPr kumimoji="1"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25</a:t>
            </a:fld>
            <a:endParaRPr kumimoji="1" lang="ja-JP" altLang="en-US"/>
          </a:p>
        </p:txBody>
      </p:sp>
      <p:sp>
        <p:nvSpPr>
          <p:cNvPr id="6" name="ノート プレースホルダー 2">
            <a:extLst>
              <a:ext uri="{FF2B5EF4-FFF2-40B4-BE49-F238E27FC236}">
                <a16:creationId xmlns:a16="http://schemas.microsoft.com/office/drawing/2014/main" id="{0E5D851D-86DC-4845-8A5B-A9AF0A42B8FC}"/>
              </a:ext>
            </a:extLst>
          </p:cNvPr>
          <p:cNvSpPr txBox="1">
            <a:spLocks/>
          </p:cNvSpPr>
          <p:nvPr/>
        </p:nvSpPr>
        <p:spPr>
          <a:xfrm>
            <a:off x="672743" y="7879038"/>
            <a:ext cx="5461565" cy="1986074"/>
          </a:xfrm>
          <a:prstGeom prst="rect">
            <a:avLst/>
          </a:prstGeom>
          <a:noFill/>
          <a:ln>
            <a:solidFill>
              <a:schemeClr val="tx1"/>
            </a:solidFill>
            <a:prstDash val="sysDot"/>
          </a:ln>
        </p:spPr>
        <p:txBody>
          <a:bodyPr vert="horz" lIns="83617" tIns="41808" rIns="83617" bIns="418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3616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51669">
              <a:defRPr/>
            </a:pPr>
            <a:r>
              <a:rPr lang="ja-JP" altLang="en-US" sz="1100" dirty="0">
                <a:latin typeface="Meiryo UI" panose="020B0604030504040204" pitchFamily="50" charset="-128"/>
                <a:ea typeface="Meiryo UI" panose="020B0604030504040204" pitchFamily="50" charset="-128"/>
              </a:rPr>
              <a:t>①パスワード入力の際の注意点</a:t>
            </a:r>
            <a:endParaRPr lang="en-US" altLang="ja-JP" sz="1100" dirty="0">
              <a:latin typeface="Meiryo UI" panose="020B0604030504040204" pitchFamily="50" charset="-128"/>
              <a:ea typeface="Meiryo UI" panose="020B0604030504040204" pitchFamily="50" charset="-128"/>
            </a:endParaRPr>
          </a:p>
          <a:p>
            <a:pPr defTabSz="851669">
              <a:defRPr/>
            </a:pPr>
            <a:r>
              <a:rPr lang="ja-JP" altLang="en-US" sz="1100" dirty="0">
                <a:latin typeface="Meiryo UI" panose="020B0604030504040204" pitchFamily="50" charset="-128"/>
                <a:ea typeface="Meiryo UI" panose="020B0604030504040204" pitchFamily="50" charset="-128"/>
              </a:rPr>
              <a:t>　受講者の方がパスワードを入力する際に、受講者のスマホの画面を覗き込まないでください。また講師の方による代理入力も行わないでください。</a:t>
            </a:r>
            <a:endParaRPr lang="en-US" altLang="ja-JP" sz="1100" dirty="0">
              <a:latin typeface="Meiryo UI" panose="020B0604030504040204" pitchFamily="50" charset="-128"/>
              <a:ea typeface="Meiryo UI" panose="020B0604030504040204" pitchFamily="50" charset="-128"/>
            </a:endParaRPr>
          </a:p>
          <a:p>
            <a:pPr defTabSz="851669">
              <a:defRPr/>
            </a:pPr>
            <a:endParaRPr lang="en-US" altLang="ja-JP" sz="1100" dirty="0">
              <a:latin typeface="Meiryo UI" panose="020B0604030504040204" pitchFamily="50" charset="-128"/>
              <a:ea typeface="Meiryo UI" panose="020B0604030504040204" pitchFamily="50" charset="-128"/>
            </a:endParaRPr>
          </a:p>
          <a:p>
            <a:pPr defTabSz="851669">
              <a:defRPr/>
            </a:pPr>
            <a:r>
              <a:rPr lang="ja-JP" altLang="en-US" sz="1100" dirty="0">
                <a:latin typeface="Meiryo UI" panose="020B0604030504040204" pitchFamily="50" charset="-128"/>
                <a:ea typeface="Meiryo UI" panose="020B0604030504040204" pitchFamily="50" charset="-128"/>
              </a:rPr>
              <a:t>②パスワード入力間違えについて</a:t>
            </a:r>
            <a:endParaRPr lang="en-US" altLang="ja-JP" sz="1100" dirty="0">
              <a:latin typeface="Meiryo UI" panose="020B0604030504040204" pitchFamily="50" charset="-128"/>
              <a:ea typeface="Meiryo UI" panose="020B0604030504040204" pitchFamily="50" charset="-128"/>
            </a:endParaRPr>
          </a:p>
          <a:p>
            <a:pPr defTabSz="851669">
              <a:defRPr/>
            </a:pPr>
            <a:r>
              <a:rPr lang="ja-JP" altLang="en-US" sz="1100" dirty="0">
                <a:latin typeface="Meiryo UI" panose="020B0604030504040204" pitchFamily="50" charset="-128"/>
                <a:ea typeface="Meiryo UI" panose="020B0604030504040204" pitchFamily="50" charset="-128"/>
              </a:rPr>
              <a:t>　受講者の方が、利用者用電子証明書の４桁のパスワードを間違えてロックされた場合には、住民票のある市区町村窓口で利用者証明用電子証明書パスワードの再設定が必要であることをご案内してください。</a:t>
            </a:r>
            <a:endParaRPr lang="en-US" altLang="ja-JP" sz="1100" dirty="0">
              <a:latin typeface="Meiryo UI" panose="020B0604030504040204" pitchFamily="50" charset="-128"/>
              <a:ea typeface="Meiryo UI" panose="020B0604030504040204" pitchFamily="50" charset="-128"/>
            </a:endParaRPr>
          </a:p>
          <a:p>
            <a:pPr defTabSz="851669">
              <a:defRPr/>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再設定の際は、マイナンバーカード以外の顔写真付きの本人確認書類が必要です。詳細は住民票のある市区町村窓口へお問い合わせください。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23358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5"/>
            <a:r>
              <a:rPr kumimoji="1" lang="ja-JP" altLang="en-US" dirty="0">
                <a:latin typeface="Meiryo UI" panose="020B0604030504040204" pitchFamily="50" charset="-128"/>
                <a:ea typeface="Meiryo UI" panose="020B0604030504040204" pitchFamily="50" charset="-128"/>
              </a:rPr>
              <a:t>こちらの目次の内容に沿ってご説明いたします。</a:t>
            </a: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548936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a:t>
            </a:fld>
            <a:endParaRPr kumimoji="1" lang="ja-JP" altLang="en-US" dirty="0"/>
          </a:p>
        </p:txBody>
      </p:sp>
    </p:spTree>
    <p:extLst>
      <p:ext uri="{BB962C8B-B14F-4D97-AF65-F5344CB8AC3E}">
        <p14:creationId xmlns:p14="http://schemas.microsoft.com/office/powerpoint/2010/main" val="206408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92075" algn="l" defTabSz="914400" rtl="0" eaLnBrk="1" fontAlgn="auto" latinLnBrk="0" hangingPunct="1">
              <a:lnSpc>
                <a:spcPct val="100000"/>
              </a:lnSpc>
              <a:spcBef>
                <a:spcPts val="0"/>
              </a:spcBef>
              <a:spcAft>
                <a:spcPts val="0"/>
              </a:spcAft>
              <a:buClrTx/>
              <a:buSzTx/>
              <a:buFontTx/>
              <a:buNone/>
              <a:tabLst/>
              <a:defRPr/>
            </a:pPr>
            <a:r>
              <a:rPr lang="ja-JP" altLang="en-US" dirty="0">
                <a:latin typeface="Meiryo UI" panose="020B0604030504040204" pitchFamily="50" charset="-128"/>
                <a:ea typeface="Meiryo UI" panose="020B0604030504040204" pitchFamily="50" charset="-128"/>
              </a:rPr>
              <a:t>マイナポイントについて説明します。こちらの申込は、</a:t>
            </a:r>
            <a:r>
              <a:rPr lang="en-US" altLang="ja-JP" dirty="0">
                <a:solidFill>
                  <a:srgbClr val="FF0000"/>
                </a:solidFill>
                <a:latin typeface="Meiryo UI" panose="020B0604030504040204" pitchFamily="50" charset="-128"/>
                <a:ea typeface="Meiryo UI" panose="020B0604030504040204" pitchFamily="50" charset="-128"/>
              </a:rPr>
              <a:t>2021</a:t>
            </a:r>
            <a:r>
              <a:rPr lang="ja-JP" altLang="en-US" dirty="0">
                <a:solidFill>
                  <a:srgbClr val="FF0000"/>
                </a:solidFill>
                <a:latin typeface="Meiryo UI" panose="020B0604030504040204" pitchFamily="50" charset="-128"/>
                <a:ea typeface="Meiryo UI" panose="020B0604030504040204" pitchFamily="50" charset="-128"/>
              </a:rPr>
              <a:t>年</a:t>
            </a:r>
            <a:r>
              <a:rPr lang="en-US" altLang="ja-JP" dirty="0">
                <a:solidFill>
                  <a:srgbClr val="FF0000"/>
                </a:solidFill>
                <a:latin typeface="Meiryo UI" panose="020B0604030504040204" pitchFamily="50" charset="-128"/>
                <a:ea typeface="Meiryo UI" panose="020B0604030504040204" pitchFamily="50" charset="-128"/>
              </a:rPr>
              <a:t>4</a:t>
            </a:r>
            <a:r>
              <a:rPr lang="ja-JP" altLang="en-US" dirty="0">
                <a:solidFill>
                  <a:srgbClr val="FF0000"/>
                </a:solidFill>
                <a:latin typeface="Meiryo UI" panose="020B0604030504040204" pitchFamily="50" charset="-128"/>
                <a:ea typeface="Meiryo UI" panose="020B0604030504040204" pitchFamily="50" charset="-128"/>
              </a:rPr>
              <a:t>月末までにマイナンバーカードを申請した方が対象となります</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マイナポイントは、申込後に、選んだキ</a:t>
            </a:r>
            <a:r>
              <a:rPr kumimoji="1" lang="ja-JP" altLang="en-US" dirty="0">
                <a:latin typeface="Meiryo UI" panose="020B0604030504040204" pitchFamily="50" charset="-128"/>
                <a:ea typeface="Meiryo UI" panose="020B0604030504040204" pitchFamily="50" charset="-128"/>
              </a:rPr>
              <a:t>ャッシュレス決済サービスで、チャージやお買い物をすると、利用金額の</a:t>
            </a:r>
            <a:r>
              <a:rPr kumimoji="1" lang="en-US" altLang="ja-JP" dirty="0">
                <a:latin typeface="Meiryo UI" panose="020B0604030504040204" pitchFamily="50" charset="-128"/>
                <a:ea typeface="Meiryo UI" panose="020B0604030504040204" pitchFamily="50" charset="-128"/>
              </a:rPr>
              <a:t>25</a:t>
            </a:r>
            <a:r>
              <a:rPr kumimoji="1" lang="ja-JP" altLang="en-US" dirty="0">
                <a:latin typeface="Meiryo UI" panose="020B0604030504040204" pitchFamily="50" charset="-128"/>
                <a:ea typeface="Meiryo UI" panose="020B0604030504040204" pitchFamily="50" charset="-128"/>
              </a:rPr>
              <a:t>％分のポイントがそのサービスのポイントとしてもらえ、もらえたポイントはお買い物などで利用できます。お一人あたり</a:t>
            </a:r>
            <a:r>
              <a:rPr kumimoji="1" lang="en-US" altLang="ja-JP" dirty="0">
                <a:latin typeface="Meiryo UI" panose="020B0604030504040204" pitchFamily="50" charset="-128"/>
                <a:ea typeface="Meiryo UI" panose="020B0604030504040204" pitchFamily="50" charset="-128"/>
              </a:rPr>
              <a:t>5,000</a:t>
            </a:r>
            <a:r>
              <a:rPr kumimoji="1" lang="ja-JP" altLang="en-US" dirty="0">
                <a:latin typeface="Meiryo UI" panose="020B0604030504040204" pitchFamily="50" charset="-128"/>
                <a:ea typeface="Meiryo UI" panose="020B0604030504040204" pitchFamily="50" charset="-128"/>
              </a:rPr>
              <a:t>円分が上限です。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キャッシュレス決済とは、カードやスマートフォンなどを利用して、現金以外でお金の支払いをする便利なサービスです。</a:t>
            </a:r>
            <a:endParaRPr kumimoji="1"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どのキャッシュレス決済サービスを利用するかは、予約・申込で１つ選択していただきます。</a:t>
            </a:r>
            <a:endParaRPr kumimoji="1"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なお、キャッシュレス決済サービスは</a:t>
            </a:r>
            <a:r>
              <a:rPr lang="ja-JP" altLang="en-US" dirty="0">
                <a:solidFill>
                  <a:srgbClr val="FF0000"/>
                </a:solidFill>
                <a:latin typeface="Meiryo UI" panose="020B0604030504040204" pitchFamily="50" charset="-128"/>
                <a:ea typeface="Meiryo UI" panose="020B0604030504040204" pitchFamily="50" charset="-128"/>
              </a:rPr>
              <a:t>お一人一つしか選択できません</a:t>
            </a:r>
            <a:r>
              <a:rPr lang="ja-JP" altLang="en-US" dirty="0">
                <a:latin typeface="Meiryo UI" panose="020B0604030504040204" pitchFamily="50" charset="-128"/>
                <a:ea typeface="Meiryo UI" panose="020B0604030504040204" pitchFamily="50" charset="-128"/>
              </a:rPr>
              <a:t>。また選択したキャッシュレス決済サービスは</a:t>
            </a:r>
            <a:r>
              <a:rPr lang="ja-JP" altLang="en-US" dirty="0">
                <a:solidFill>
                  <a:srgbClr val="FF0000"/>
                </a:solidFill>
                <a:latin typeface="Meiryo UI" panose="020B0604030504040204" pitchFamily="50" charset="-128"/>
                <a:ea typeface="Meiryo UI" panose="020B0604030504040204" pitchFamily="50" charset="-128"/>
              </a:rPr>
              <a:t>後で変更はできません</a:t>
            </a:r>
            <a:r>
              <a:rPr lang="ja-JP" altLang="en-US" dirty="0">
                <a:latin typeface="Meiryo UI" panose="020B0604030504040204" pitchFamily="50" charset="-128"/>
                <a:ea typeface="Meiryo UI" panose="020B0604030504040204" pitchFamily="50" charset="-128"/>
              </a:rPr>
              <a:t>のでご注意ください。</a:t>
            </a:r>
            <a:endParaRPr kumimoji="1"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2075"/>
            <a:r>
              <a:rPr lang="ja-JP" altLang="en-US" dirty="0">
                <a:solidFill>
                  <a:srgbClr val="FF0000"/>
                </a:solidFill>
                <a:latin typeface="Meiryo UI" panose="020B0604030504040204" pitchFamily="50" charset="-128"/>
                <a:ea typeface="Meiryo UI" panose="020B0604030504040204" pitchFamily="50" charset="-128"/>
              </a:rPr>
              <a:t>申込後、</a:t>
            </a:r>
            <a:r>
              <a:rPr lang="en-US" altLang="ja-JP" dirty="0">
                <a:solidFill>
                  <a:srgbClr val="FF0000"/>
                </a:solidFill>
                <a:latin typeface="Meiryo UI" panose="020B0604030504040204" pitchFamily="50" charset="-128"/>
                <a:ea typeface="Meiryo UI" panose="020B0604030504040204" pitchFamily="50" charset="-128"/>
              </a:rPr>
              <a:t>2021</a:t>
            </a:r>
            <a:r>
              <a:rPr lang="ja-JP" altLang="en-US" dirty="0">
                <a:solidFill>
                  <a:srgbClr val="FF0000"/>
                </a:solidFill>
                <a:latin typeface="Meiryo UI" panose="020B0604030504040204" pitchFamily="50" charset="-128"/>
                <a:ea typeface="Meiryo UI" panose="020B0604030504040204" pitchFamily="50" charset="-128"/>
              </a:rPr>
              <a:t>年</a:t>
            </a:r>
            <a:r>
              <a:rPr lang="en-US" altLang="ja-JP" dirty="0">
                <a:solidFill>
                  <a:srgbClr val="FF0000"/>
                </a:solidFill>
                <a:latin typeface="Meiryo UI" panose="020B0604030504040204" pitchFamily="50" charset="-128"/>
                <a:ea typeface="Meiryo UI" panose="020B0604030504040204" pitchFamily="50" charset="-128"/>
              </a:rPr>
              <a:t>9</a:t>
            </a:r>
            <a:r>
              <a:rPr lang="ja-JP" altLang="en-US" dirty="0">
                <a:solidFill>
                  <a:srgbClr val="FF0000"/>
                </a:solidFill>
                <a:latin typeface="Meiryo UI" panose="020B0604030504040204" pitchFamily="50" charset="-128"/>
                <a:ea typeface="Meiryo UI" panose="020B0604030504040204" pitchFamily="50" charset="-128"/>
              </a:rPr>
              <a:t>月末までのチャージやお買い物がポイント付与の対象です</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また、申込は、</a:t>
            </a:r>
            <a:r>
              <a:rPr lang="en-US" altLang="ja-JP" dirty="0">
                <a:solidFill>
                  <a:srgbClr val="FF0000"/>
                </a:solidFill>
                <a:latin typeface="Meiryo UI" panose="020B0604030504040204" pitchFamily="50" charset="-128"/>
                <a:ea typeface="Meiryo UI" panose="020B0604030504040204" pitchFamily="50" charset="-128"/>
              </a:rPr>
              <a:t>2021</a:t>
            </a:r>
            <a:r>
              <a:rPr lang="ja-JP" altLang="en-US" dirty="0">
                <a:solidFill>
                  <a:srgbClr val="FF0000"/>
                </a:solidFill>
                <a:latin typeface="Meiryo UI" panose="020B0604030504040204" pitchFamily="50" charset="-128"/>
                <a:ea typeface="Meiryo UI" panose="020B0604030504040204" pitchFamily="50" charset="-128"/>
              </a:rPr>
              <a:t>年</a:t>
            </a:r>
            <a:r>
              <a:rPr lang="en-US" altLang="ja-JP" dirty="0">
                <a:solidFill>
                  <a:srgbClr val="FF0000"/>
                </a:solidFill>
                <a:latin typeface="Meiryo UI" panose="020B0604030504040204" pitchFamily="50" charset="-128"/>
                <a:ea typeface="Meiryo UI" panose="020B0604030504040204" pitchFamily="50" charset="-128"/>
              </a:rPr>
              <a:t>4</a:t>
            </a:r>
            <a:r>
              <a:rPr lang="ja-JP" altLang="en-US" dirty="0">
                <a:solidFill>
                  <a:srgbClr val="FF0000"/>
                </a:solidFill>
                <a:latin typeface="Meiryo UI" panose="020B0604030504040204" pitchFamily="50" charset="-128"/>
                <a:ea typeface="Meiryo UI" panose="020B0604030504040204" pitchFamily="50" charset="-128"/>
              </a:rPr>
              <a:t>月末までにマイナンバーカードを申請した方が対象となります</a:t>
            </a:r>
            <a:r>
              <a:rPr lang="ja-JP" altLang="en-US" dirty="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dirty="0"/>
          </a:p>
        </p:txBody>
      </p:sp>
      <p:sp>
        <p:nvSpPr>
          <p:cNvPr id="6" name="ノート プレースホルダー 2">
            <a:extLst>
              <a:ext uri="{FF2B5EF4-FFF2-40B4-BE49-F238E27FC236}">
                <a16:creationId xmlns:a16="http://schemas.microsoft.com/office/drawing/2014/main" id="{D121603A-F07F-43AE-B53E-F63118FBC8B2}"/>
              </a:ext>
            </a:extLst>
          </p:cNvPr>
          <p:cNvSpPr txBox="1">
            <a:spLocks/>
          </p:cNvSpPr>
          <p:nvPr/>
        </p:nvSpPr>
        <p:spPr>
          <a:xfrm>
            <a:off x="672743" y="8137039"/>
            <a:ext cx="5461565" cy="1503840"/>
          </a:xfrm>
          <a:prstGeom prst="rect">
            <a:avLst/>
          </a:prstGeom>
          <a:noFill/>
          <a:ln>
            <a:solidFill>
              <a:schemeClr val="tx1"/>
            </a:solidFill>
            <a:prstDash val="sysDot"/>
          </a:ln>
        </p:spPr>
        <p:txBody>
          <a:bodyPr vert="horz" lIns="83617" tIns="41808" rIns="83617" bIns="418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3616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36169">
              <a:defRPr/>
            </a:pPr>
            <a:r>
              <a:rPr lang="ja-JP" altLang="en-US" sz="1100" dirty="0">
                <a:latin typeface="Meiryo UI" panose="020B0604030504040204" pitchFamily="50" charset="-128"/>
                <a:ea typeface="Meiryo UI" panose="020B0604030504040204" pitchFamily="50" charset="-128"/>
                <a:cs typeface="AoyagiKouzanFontT"/>
              </a:rPr>
              <a:t>①マイナポイント制度について</a:t>
            </a:r>
            <a:endParaRPr lang="en-US" altLang="ja-JP" sz="1100" dirty="0">
              <a:latin typeface="Meiryo UI" panose="020B0604030504040204" pitchFamily="50" charset="-128"/>
              <a:ea typeface="Meiryo UI" panose="020B0604030504040204" pitchFamily="50" charset="-128"/>
              <a:cs typeface="AoyagiKouzanFontT"/>
            </a:endParaRPr>
          </a:p>
          <a:p>
            <a:pPr indent="92075" defTabSz="836169">
              <a:defRPr/>
            </a:pPr>
            <a:r>
              <a:rPr lang="ja-JP" altLang="en-US" sz="1100" dirty="0">
                <a:latin typeface="Meiryo UI" panose="020B0604030504040204" pitchFamily="50" charset="-128"/>
                <a:ea typeface="Meiryo UI" panose="020B0604030504040204" pitchFamily="50" charset="-128"/>
              </a:rPr>
              <a:t>マイナポイント制度についての質問が出た場合には、</a:t>
            </a:r>
            <a:r>
              <a:rPr lang="ja-JP" altLang="en-US" sz="1100" b="0" i="0" dirty="0">
                <a:effectLst/>
                <a:latin typeface="Meiryo UI" panose="020B0604030504040204" pitchFamily="50" charset="-128"/>
                <a:ea typeface="Meiryo UI" panose="020B0604030504040204" pitchFamily="50" charset="-128"/>
              </a:rPr>
              <a:t>受講者の方自身でマイナンバーカードコールセンターに問い合わせていただくか、</a:t>
            </a:r>
            <a:r>
              <a:rPr lang="ja-JP" altLang="en-US" sz="1100" dirty="0">
                <a:latin typeface="Meiryo UI" panose="020B0604030504040204" pitchFamily="50" charset="-128"/>
                <a:ea typeface="Meiryo UI" panose="020B0604030504040204" pitchFamily="50" charset="-128"/>
              </a:rPr>
              <a:t/>
            </a:r>
            <a:br>
              <a:rPr lang="ja-JP" altLang="en-US" sz="1100" dirty="0">
                <a:latin typeface="Meiryo UI" panose="020B0604030504040204" pitchFamily="50" charset="-128"/>
                <a:ea typeface="Meiryo UI" panose="020B0604030504040204" pitchFamily="50" charset="-128"/>
              </a:rPr>
            </a:br>
            <a:r>
              <a:rPr lang="ja-JP" altLang="en-US" sz="1100" b="0" i="0" dirty="0">
                <a:effectLst/>
                <a:latin typeface="Meiryo UI" panose="020B0604030504040204" pitchFamily="50" charset="-128"/>
                <a:ea typeface="Meiryo UI" panose="020B0604030504040204" pitchFamily="50" charset="-128"/>
              </a:rPr>
              <a:t>マイナポイント事業ホームページに詳しい情報が載っている旨をお伝えください。</a:t>
            </a:r>
            <a:r>
              <a:rPr lang="ja-JP" altLang="en-US" sz="1100" dirty="0">
                <a:latin typeface="Meiryo UI" panose="020B0604030504040204" pitchFamily="50" charset="-128"/>
                <a:ea typeface="Meiryo UI" panose="020B0604030504040204" pitchFamily="50" charset="-128"/>
              </a:rPr>
              <a:t/>
            </a:r>
            <a:br>
              <a:rPr lang="ja-JP" altLang="en-US" sz="1100" dirty="0">
                <a:latin typeface="Meiryo UI" panose="020B0604030504040204" pitchFamily="50" charset="-128"/>
                <a:ea typeface="Meiryo UI" panose="020B0604030504040204" pitchFamily="50" charset="-128"/>
              </a:rPr>
            </a:br>
            <a:r>
              <a:rPr lang="ja-JP" altLang="en-US" sz="1100" b="0" i="0" dirty="0">
                <a:effectLst/>
                <a:latin typeface="Meiryo UI" panose="020B0604030504040204" pitchFamily="50" charset="-128"/>
                <a:ea typeface="Meiryo UI" panose="020B0604030504040204" pitchFamily="50" charset="-128"/>
              </a:rPr>
              <a:t>本サイトは、「マイナポント事業」で検索できます。</a:t>
            </a:r>
            <a:r>
              <a:rPr lang="ja-JP" altLang="en-US" sz="1100" dirty="0">
                <a:latin typeface="Meiryo UI" panose="020B0604030504040204" pitchFamily="50" charset="-128"/>
                <a:ea typeface="Meiryo UI" panose="020B0604030504040204" pitchFamily="50" charset="-128"/>
              </a:rPr>
              <a:t/>
            </a:r>
            <a:br>
              <a:rPr lang="ja-JP" altLang="en-US" sz="1100" dirty="0">
                <a:latin typeface="Meiryo UI" panose="020B0604030504040204" pitchFamily="50" charset="-128"/>
                <a:ea typeface="Meiryo UI" panose="020B0604030504040204" pitchFamily="50" charset="-128"/>
              </a:rPr>
            </a:br>
            <a:r>
              <a:rPr lang="ja-JP" altLang="en-US" sz="1100" b="0" i="0" dirty="0">
                <a:effectLst/>
                <a:latin typeface="Meiryo UI" panose="020B0604030504040204" pitchFamily="50" charset="-128"/>
                <a:ea typeface="Meiryo UI" panose="020B0604030504040204" pitchFamily="50" charset="-128"/>
              </a:rPr>
              <a:t>画面にも</a:t>
            </a:r>
            <a:r>
              <a:rPr lang="en-US" altLang="ja-JP" sz="1100" b="0" i="0" dirty="0">
                <a:effectLst/>
                <a:latin typeface="Meiryo UI" panose="020B0604030504040204" pitchFamily="50" charset="-128"/>
                <a:ea typeface="Meiryo UI" panose="020B0604030504040204" pitchFamily="50" charset="-128"/>
              </a:rPr>
              <a:t>QR</a:t>
            </a:r>
            <a:r>
              <a:rPr lang="ja-JP" altLang="en-US" sz="1100" b="0" i="0" dirty="0">
                <a:effectLst/>
                <a:latin typeface="Meiryo UI" panose="020B0604030504040204" pitchFamily="50" charset="-128"/>
                <a:ea typeface="Meiryo UI" panose="020B0604030504040204" pitchFamily="50" charset="-128"/>
              </a:rPr>
              <a:t>コードを掲載してありますので、</a:t>
            </a:r>
            <a:r>
              <a:rPr lang="en-US" altLang="ja-JP" sz="1100" b="0" i="0" dirty="0">
                <a:effectLst/>
                <a:latin typeface="Meiryo UI" panose="020B0604030504040204" pitchFamily="50" charset="-128"/>
                <a:ea typeface="Meiryo UI" panose="020B0604030504040204" pitchFamily="50" charset="-128"/>
              </a:rPr>
              <a:t>QR</a:t>
            </a:r>
            <a:r>
              <a:rPr lang="ja-JP" altLang="en-US" sz="1100" b="0" i="0" dirty="0">
                <a:effectLst/>
                <a:latin typeface="Meiryo UI" panose="020B0604030504040204" pitchFamily="50" charset="-128"/>
                <a:ea typeface="Meiryo UI" panose="020B0604030504040204" pitchFamily="50" charset="-128"/>
              </a:rPr>
              <a:t>コードもご利用くださいとご説明ください。 </a:t>
            </a:r>
            <a:r>
              <a:rPr lang="en-US" altLang="ja-JP" sz="1100" dirty="0">
                <a:latin typeface="Meiryo UI" panose="020B0604030504040204" pitchFamily="50" charset="-128"/>
                <a:ea typeface="Meiryo UI" panose="020B0604030504040204" pitchFamily="50" charset="-128"/>
                <a:cs typeface="Calibri" panose="020F0502020204030204" pitchFamily="34" charset="0"/>
                <a:hlinkClick r:id="rId3"/>
              </a:rPr>
              <a:t>https://mynumbercard.point.soumu.go.jp/</a:t>
            </a:r>
            <a:endParaRPr lang="en-US" altLang="ja-JP" sz="1100" dirty="0">
              <a:latin typeface="Meiryo UI" panose="020B0604030504040204" pitchFamily="50" charset="-128"/>
              <a:ea typeface="Meiryo UI" panose="020B0604030504040204" pitchFamily="50" charset="-128"/>
              <a:cs typeface="Calibri" panose="020F0502020204030204" pitchFamily="34" charset="0"/>
            </a:endParaRPr>
          </a:p>
          <a:p>
            <a:pPr defTabSz="836169">
              <a:defRPr/>
            </a:pPr>
            <a:endParaRPr lang="en-US" altLang="ja-JP" sz="1100" dirty="0">
              <a:latin typeface="Meiryo UI" panose="020B0604030504040204" pitchFamily="50" charset="-128"/>
              <a:ea typeface="Meiryo UI" panose="020B0604030504040204" pitchFamily="50" charset="-128"/>
              <a:cs typeface="Calibri" panose="020F0502020204030204" pitchFamily="34" charset="0"/>
            </a:endParaRPr>
          </a:p>
          <a:p>
            <a:pPr defTabSz="836169">
              <a:defRPr/>
            </a:pPr>
            <a:endParaRPr lang="en-US" altLang="ja-JP" sz="1100"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306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kumimoji="1" lang="ja-JP" altLang="en-US" dirty="0">
                <a:latin typeface="Meiryo UI" panose="020B0604030504040204" pitchFamily="50" charset="-128"/>
                <a:ea typeface="Meiryo UI" panose="020B0604030504040204" pitchFamily="50" charset="-128"/>
              </a:rPr>
              <a:t>マイナポイントをもらい、利用するまでの手順をご説明します。</a:t>
            </a:r>
            <a:endParaRPr kumimoji="1"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①「マイナポイントの申込」です。</a:t>
            </a:r>
            <a:r>
              <a:rPr lang="ja-JP" altLang="en-US" dirty="0">
                <a:latin typeface="Meiryo UI" panose="020B0604030504040204" pitchFamily="50" charset="-128"/>
                <a:ea typeface="Meiryo UI" panose="020B0604030504040204" pitchFamily="50" charset="-128"/>
              </a:rPr>
              <a:t>ご自身がご利用になりたいキャッシュレス決済サービス</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をひとつ選んで申込みをしてください。申込んだ決済サービスは後での変更はできません</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ので注意してください。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②申込んだキャッシュレス決済サービスを使い、チャージやお買い物をします。</a:t>
            </a:r>
            <a:endParaRPr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ご利用金額の</a:t>
            </a:r>
            <a:r>
              <a:rPr kumimoji="1" lang="en-US" altLang="ja-JP" dirty="0">
                <a:latin typeface="Meiryo UI" panose="020B0604030504040204" pitchFamily="50" charset="-128"/>
                <a:ea typeface="Meiryo UI" panose="020B0604030504040204" pitchFamily="50" charset="-128"/>
              </a:rPr>
              <a:t>25</a:t>
            </a:r>
            <a:r>
              <a:rPr kumimoji="1" lang="ja-JP" altLang="en-US" dirty="0">
                <a:latin typeface="Meiryo UI" panose="020B0604030504040204" pitchFamily="50" charset="-128"/>
                <a:ea typeface="Meiryo UI" panose="020B0604030504040204" pitchFamily="50" charset="-128"/>
              </a:rPr>
              <a:t>％分のポイントがそのサービスのポイントとしてもらえ</a:t>
            </a:r>
            <a:r>
              <a:rPr lang="ja-JP" altLang="en-US" dirty="0">
                <a:latin typeface="Meiryo UI" panose="020B0604030504040204" pitchFamily="50" charset="-128"/>
                <a:ea typeface="Meiryo UI" panose="020B0604030504040204" pitchFamily="50" charset="-128"/>
              </a:rPr>
              <a:t>ます。</a:t>
            </a:r>
            <a:endParaRPr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お一人あたり</a:t>
            </a:r>
            <a:r>
              <a:rPr kumimoji="1" lang="en-US" altLang="ja-JP" dirty="0">
                <a:latin typeface="Meiryo UI" panose="020B0604030504040204" pitchFamily="50" charset="-128"/>
                <a:ea typeface="Meiryo UI" panose="020B0604030504040204" pitchFamily="50" charset="-128"/>
              </a:rPr>
              <a:t>5,000</a:t>
            </a:r>
            <a:r>
              <a:rPr kumimoji="1" lang="ja-JP" altLang="en-US" dirty="0">
                <a:latin typeface="Meiryo UI" panose="020B0604030504040204" pitchFamily="50" charset="-128"/>
                <a:ea typeface="Meiryo UI" panose="020B0604030504040204" pitchFamily="50" charset="-128"/>
              </a:rPr>
              <a:t>円分が上限です。</a:t>
            </a:r>
            <a:endParaRPr kumimoji="1"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kumimoji="1" lang="ja-JP" altLang="en-US" dirty="0">
                <a:latin typeface="Meiryo UI" panose="020B0604030504040204" pitchFamily="50" charset="-128"/>
                <a:ea typeface="Meiryo UI" panose="020B0604030504040204" pitchFamily="50" charset="-128"/>
              </a:rPr>
              <a:t>③もらったポイントは、いつものお店でお買い物などでご利用いただけます。</a:t>
            </a:r>
            <a:endParaRPr kumimoji="1" lang="en-US" altLang="ja-JP" dirty="0">
              <a:latin typeface="Meiryo UI" panose="020B0604030504040204" pitchFamily="50" charset="-128"/>
              <a:ea typeface="Meiryo UI" panose="020B0604030504040204" pitchFamily="50" charset="-128"/>
            </a:endParaRPr>
          </a:p>
          <a:p>
            <a:pPr indent="92075"/>
            <a:endParaRPr kumimoji="1" lang="en-US" altLang="ja-JP" dirty="0">
              <a:latin typeface="Meiryo UI" panose="020B0604030504040204" pitchFamily="50" charset="-128"/>
              <a:ea typeface="Meiryo UI" panose="020B0604030504040204" pitchFamily="50" charset="-128"/>
            </a:endParaRPr>
          </a:p>
          <a:p>
            <a:pPr marL="0"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マイナポイントの申し込みができるキャッシュレス決済サービスは、のちほどご紹介します。</a:t>
            </a:r>
            <a:endParaRPr kumimoji="1" lang="en-US" altLang="ja-JP" dirty="0">
              <a:latin typeface="Meiryo UI" panose="020B0604030504040204" pitchFamily="50" charset="-128"/>
              <a:ea typeface="Meiryo UI" panose="020B0604030504040204" pitchFamily="50" charset="-128"/>
            </a:endParaRPr>
          </a:p>
          <a:p>
            <a:pPr indent="92075"/>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6</a:t>
            </a:fld>
            <a:endParaRPr kumimoji="1" lang="ja-JP" altLang="en-US" dirty="0"/>
          </a:p>
        </p:txBody>
      </p:sp>
    </p:spTree>
    <p:extLst>
      <p:ext uri="{BB962C8B-B14F-4D97-AF65-F5344CB8AC3E}">
        <p14:creationId xmlns:p14="http://schemas.microsoft.com/office/powerpoint/2010/main" val="114522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lang="ja-JP" altLang="en-US" dirty="0">
                <a:latin typeface="Meiryo UI" panose="020B0604030504040204" pitchFamily="50" charset="-128"/>
                <a:ea typeface="Meiryo UI" panose="020B0604030504040204" pitchFamily="50" charset="-128"/>
              </a:rPr>
              <a:t>マイナポイントの予約・申込ができる場所についてご説明します。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マイナポイントの予約・申込は、</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・各施設に設置してある支援端末を使用する方法</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・ご自分のパソコンやスマホを使用する方法</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とがあります。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支援端末については、全国の市区町村窓口・コンビニ</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マルチコピー機、</a:t>
            </a:r>
            <a:r>
              <a:rPr lang="en-US" altLang="ja-JP" dirty="0">
                <a:latin typeface="Meiryo UI" panose="020B0604030504040204" pitchFamily="50" charset="-128"/>
                <a:ea typeface="Meiryo UI" panose="020B0604030504040204" pitchFamily="50" charset="-128"/>
              </a:rPr>
              <a:t>ATM)</a:t>
            </a:r>
            <a:r>
              <a:rPr lang="ja-JP" altLang="en-US" dirty="0">
                <a:latin typeface="Meiryo UI" panose="020B0604030504040204" pitchFamily="50" charset="-128"/>
                <a:ea typeface="Meiryo UI" panose="020B0604030504040204" pitchFamily="50" charset="-128"/>
              </a:rPr>
              <a:t>・郵便局・携帯ショップ等、</a:t>
            </a:r>
            <a:r>
              <a:rPr lang="ja-JP" altLang="en-US" dirty="0">
                <a:solidFill>
                  <a:srgbClr val="FF0000"/>
                </a:solidFill>
                <a:latin typeface="Meiryo UI" panose="020B0604030504040204" pitchFamily="50" charset="-128"/>
                <a:ea typeface="Meiryo UI" panose="020B0604030504040204" pitchFamily="50" charset="-128"/>
              </a:rPr>
              <a:t>各地のマイナポイント手続スポットに設置してあります</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indent="92075"/>
            <a:r>
              <a:rPr lang="ja-JP" altLang="en-US" dirty="0">
                <a:solidFill>
                  <a:srgbClr val="FF0000"/>
                </a:solidFill>
                <a:latin typeface="Meiryo UI" panose="020B0604030504040204" pitchFamily="50" charset="-128"/>
                <a:ea typeface="Meiryo UI" panose="020B0604030504040204" pitchFamily="50" charset="-128"/>
              </a:rPr>
              <a:t>端末の種類によって申込みできる決済サービスが異なりますので、事前に支援端末の設置場所と、申し込める決済サービスについて調べたうえで、予約・申込に出かけられるのがよいでしょう。</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7</a:t>
            </a:fld>
            <a:endParaRPr kumimoji="1" lang="ja-JP" altLang="en-US" dirty="0"/>
          </a:p>
        </p:txBody>
      </p:sp>
    </p:spTree>
    <p:extLst>
      <p:ext uri="{BB962C8B-B14F-4D97-AF65-F5344CB8AC3E}">
        <p14:creationId xmlns:p14="http://schemas.microsoft.com/office/powerpoint/2010/main" val="739633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r>
              <a:rPr lang="ja-JP" altLang="en-US" dirty="0">
                <a:latin typeface="Meiryo UI" panose="020B0604030504040204" pitchFamily="50" charset="-128"/>
                <a:ea typeface="Meiryo UI" panose="020B0604030504040204" pitchFamily="50" charset="-128"/>
              </a:rPr>
              <a:t>予約・申込時には、</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①マイナンバーカード</a:t>
            </a:r>
            <a:endParaRPr lang="en-US" altLang="ja-JP" dirty="0">
              <a:latin typeface="Meiryo UI" panose="020B0604030504040204" pitchFamily="50" charset="-128"/>
              <a:ea typeface="Meiryo UI" panose="020B0604030504040204" pitchFamily="50" charset="-128"/>
            </a:endParaRPr>
          </a:p>
          <a:p>
            <a:pPr marL="182563" indent="-90488"/>
            <a:r>
              <a:rPr lang="ja-JP" altLang="en-US" dirty="0">
                <a:latin typeface="Meiryo UI" panose="020B0604030504040204" pitchFamily="50" charset="-128"/>
                <a:ea typeface="Meiryo UI" panose="020B0604030504040204" pitchFamily="50" charset="-128"/>
              </a:rPr>
              <a:t>②マイナンーカードを受取りに行った際に登録した、利用者証明用電子証明書の数字４桁のパスワード</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③ご自分が申し込みたい決済サービスの「決済サービスＩＤ」と「セキュリティコード」</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が必要になりますのでご注意ください。</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8</a:t>
            </a:fld>
            <a:endParaRPr kumimoji="1" lang="ja-JP" altLang="en-US" dirty="0"/>
          </a:p>
        </p:txBody>
      </p:sp>
      <p:sp>
        <p:nvSpPr>
          <p:cNvPr id="6" name="ノート プレースホルダー 2">
            <a:extLst>
              <a:ext uri="{FF2B5EF4-FFF2-40B4-BE49-F238E27FC236}">
                <a16:creationId xmlns:a16="http://schemas.microsoft.com/office/drawing/2014/main" id="{D5ACF6F9-554B-4B12-90CE-AE3DF3CB6E78}"/>
              </a:ext>
            </a:extLst>
          </p:cNvPr>
          <p:cNvSpPr txBox="1">
            <a:spLocks/>
          </p:cNvSpPr>
          <p:nvPr/>
        </p:nvSpPr>
        <p:spPr>
          <a:xfrm>
            <a:off x="710637" y="6892314"/>
            <a:ext cx="5461565" cy="2826196"/>
          </a:xfrm>
          <a:prstGeom prst="rect">
            <a:avLst/>
          </a:prstGeom>
          <a:noFill/>
          <a:ln>
            <a:solidFill>
              <a:schemeClr val="tx1"/>
            </a:solidFill>
            <a:prstDash val="sysDot"/>
          </a:ln>
        </p:spPr>
        <p:txBody>
          <a:bodyPr vert="horz" lIns="83617" tIns="41808" rIns="83617" bIns="418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3616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36169">
              <a:defRPr/>
            </a:pPr>
            <a:r>
              <a:rPr lang="ja-JP" altLang="en-US" sz="1100" dirty="0">
                <a:latin typeface="Meiryo UI" panose="020B0604030504040204" pitchFamily="50" charset="-128"/>
                <a:ea typeface="Meiryo UI" panose="020B0604030504040204" pitchFamily="50" charset="-128"/>
                <a:cs typeface="AoyagiKouzanFontT"/>
              </a:rPr>
              <a:t>①利用者証明用電子証明書とは</a:t>
            </a:r>
            <a:endParaRPr lang="en-US" altLang="ja-JP" sz="1100" dirty="0">
              <a:latin typeface="Meiryo UI" panose="020B0604030504040204" pitchFamily="50" charset="-128"/>
              <a:ea typeface="Meiryo UI" panose="020B0604030504040204" pitchFamily="50" charset="-128"/>
              <a:cs typeface="AoyagiKouzanFontT"/>
            </a:endParaRPr>
          </a:p>
          <a:p>
            <a:pPr algn="l"/>
            <a:r>
              <a:rPr lang="ja-JP" altLang="en-US" sz="1100" dirty="0">
                <a:latin typeface="Meiryo UI" panose="020B0604030504040204" pitchFamily="50" charset="-128"/>
                <a:ea typeface="Meiryo UI" panose="020B0604030504040204" pitchFamily="50" charset="-128"/>
                <a:cs typeface="AoyagiKouzanFontT"/>
              </a:rPr>
              <a:t>　</a:t>
            </a:r>
            <a:r>
              <a:rPr lang="ja-JP" altLang="en-US" sz="1100" dirty="0">
                <a:latin typeface="Meiryo UI" panose="020B0604030504040204" pitchFamily="50" charset="-128"/>
                <a:ea typeface="Meiryo UI" panose="020B0604030504040204" pitchFamily="50" charset="-128"/>
              </a:rPr>
              <a:t>電子証明書とは、本人であることを電子的に証明するもので、書面取引における印鑑証明書のようなものとお考え下さい。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利用者証明用電子証明書は、オンラインサービスやコンビニ等のキオスク端末等にログインする際に利用します。「ログインした者が、あなたであること」を証明することができます。</a:t>
            </a:r>
            <a:endParaRPr lang="en-US" altLang="ja-JP" sz="1100" dirty="0">
              <a:latin typeface="Meiryo UI" panose="020B0604030504040204" pitchFamily="50" charset="-128"/>
              <a:ea typeface="Meiryo UI" panose="020B0604030504040204" pitchFamily="50" charset="-128"/>
            </a:endParaRPr>
          </a:p>
          <a:p>
            <a:endParaRPr lang="ja-JP" altLang="en-US"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AoyagiKouzanFontT"/>
              </a:rPr>
              <a:t>②決済サービスＩＤ、セキュリティコードとは</a:t>
            </a:r>
            <a:endParaRPr lang="en-US" altLang="ja-JP" sz="1100" dirty="0">
              <a:latin typeface="Meiryo UI" panose="020B0604030504040204" pitchFamily="50" charset="-128"/>
              <a:ea typeface="Meiryo UI" panose="020B0604030504040204" pitchFamily="50" charset="-128"/>
              <a:cs typeface="AoyagiKouzanFontT"/>
            </a:endParaRPr>
          </a:p>
          <a:p>
            <a:r>
              <a:rPr lang="ja-JP" altLang="en-US" sz="1100" dirty="0">
                <a:latin typeface="Meiryo UI" panose="020B0604030504040204" pitchFamily="50" charset="-128"/>
                <a:ea typeface="Meiryo UI" panose="020B0604030504040204" pitchFamily="50" charset="-128"/>
              </a:rPr>
              <a:t>  マイナポイント申込画面において、キャッシュレス決済サービスを選択する際に必要な情報のことで、入力する情報は決済サービスごとに異なります。</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キャッシュレス決済サービスごとの、決済サービスＩＤとセキュリティコードを調べるサイトのＵＲＬを本テキスト内に参考情報として提示しましたので、そちらを参照ください。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7129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786363"/>
            <a:ext cx="5486400" cy="3534678"/>
          </a:xfrm>
        </p:spPr>
        <p:txBody>
          <a:bodyPr/>
          <a:lstStyle/>
          <a:p>
            <a:pPr indent="92075"/>
            <a:r>
              <a:rPr lang="ja-JP" altLang="en-US" dirty="0">
                <a:latin typeface="Meiryo UI" panose="020B0604030504040204" pitchFamily="50" charset="-128"/>
                <a:ea typeface="Meiryo UI" panose="020B0604030504040204" pitchFamily="50" charset="-128"/>
              </a:rPr>
              <a:t>マイナポイントの申込ができるキャッシュレス決済サービスについて説明します。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申込できる決済サービスは、電子マネーやＱＲコード決済、クレジットカード等、１００種類以上が対象です。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次のページに、申込み対象の決済サービスの一覧を、さらにその次のページに決済サービスに関して調べることができるサイトの</a:t>
            </a:r>
            <a:r>
              <a:rPr lang="en-US" altLang="ja-JP" dirty="0">
                <a:latin typeface="Meiryo UI" panose="020B0604030504040204" pitchFamily="50" charset="-128"/>
                <a:ea typeface="Meiryo UI" panose="020B0604030504040204" pitchFamily="50" charset="-128"/>
              </a:rPr>
              <a:t>URL</a:t>
            </a:r>
            <a:r>
              <a:rPr lang="ja-JP" altLang="en-US" dirty="0">
                <a:latin typeface="Meiryo UI" panose="020B0604030504040204" pitchFamily="50" charset="-128"/>
                <a:ea typeface="Meiryo UI" panose="020B0604030504040204" pitchFamily="50" charset="-128"/>
              </a:rPr>
              <a:t>を紹介しています。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マイナポイントの申込みを行う前に、事前登録が必要な決済サービスもあります。こちらも、マイナポイント事業のホームページで紹介しています。また、ポイントの受取りには手続が必要な決済サービスもありますのでご注意ください。</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dirty="0"/>
          </a:p>
        </p:txBody>
      </p:sp>
      <p:sp>
        <p:nvSpPr>
          <p:cNvPr id="6" name="ノート プレースホルダー 2">
            <a:extLst>
              <a:ext uri="{FF2B5EF4-FFF2-40B4-BE49-F238E27FC236}">
                <a16:creationId xmlns:a16="http://schemas.microsoft.com/office/drawing/2014/main" id="{4F5986B0-DFE0-4DA9-837B-2B3A45D59651}"/>
              </a:ext>
            </a:extLst>
          </p:cNvPr>
          <p:cNvSpPr txBox="1">
            <a:spLocks/>
          </p:cNvSpPr>
          <p:nvPr/>
        </p:nvSpPr>
        <p:spPr>
          <a:xfrm>
            <a:off x="788153" y="8450796"/>
            <a:ext cx="5461565" cy="1145971"/>
          </a:xfrm>
          <a:prstGeom prst="rect">
            <a:avLst/>
          </a:prstGeom>
          <a:noFill/>
          <a:ln>
            <a:solidFill>
              <a:schemeClr val="tx1"/>
            </a:solidFill>
            <a:prstDash val="sysDot"/>
          </a:ln>
        </p:spPr>
        <p:txBody>
          <a:bodyPr vert="horz" lIns="83617" tIns="41808" rIns="83617" bIns="41808"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3616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36169">
              <a:defRPr/>
            </a:pPr>
            <a:r>
              <a:rPr lang="ja-JP" altLang="en-US" sz="1100" dirty="0">
                <a:latin typeface="Meiryo UI" panose="020B0604030504040204" pitchFamily="50" charset="-128"/>
                <a:ea typeface="Meiryo UI" panose="020B0604030504040204" pitchFamily="50" charset="-128"/>
                <a:cs typeface="AoyagiKouzanFontT"/>
              </a:rPr>
              <a:t>①受講者の方が選択する決済サービスについて</a:t>
            </a:r>
            <a:endParaRPr lang="en-US" altLang="ja-JP" sz="1100" dirty="0">
              <a:latin typeface="Meiryo UI" panose="020B0604030504040204" pitchFamily="50" charset="-128"/>
              <a:ea typeface="Meiryo UI" panose="020B0604030504040204" pitchFamily="50" charset="-128"/>
              <a:cs typeface="AoyagiKouzanFontT"/>
            </a:endParaRPr>
          </a:p>
          <a:p>
            <a:pPr defTabSz="836169">
              <a:defRPr/>
            </a:pPr>
            <a:r>
              <a:rPr lang="ja-JP" altLang="en-US" sz="1100" dirty="0">
                <a:latin typeface="Meiryo UI" panose="020B0604030504040204" pitchFamily="50" charset="-128"/>
                <a:ea typeface="Meiryo UI" panose="020B0604030504040204" pitchFamily="50" charset="-128"/>
                <a:cs typeface="AoyagiKouzanFontT"/>
              </a:rPr>
              <a:t>　受講者が利用する決済サービスは受講者が自ら選択することを原則とし、個別の決済サービスを選択するよう強制や誘導等は行わないでください。</a:t>
            </a:r>
            <a:endParaRPr lang="en-US" altLang="ja-JP" sz="1100" dirty="0">
              <a:latin typeface="Meiryo UI" panose="020B0604030504040204" pitchFamily="50" charset="-128"/>
              <a:ea typeface="Meiryo UI" panose="020B0604030504040204" pitchFamily="50" charset="-128"/>
              <a:cs typeface="Calibri" panose="020F0502020204030204" pitchFamily="34" charset="0"/>
            </a:endParaRPr>
          </a:p>
          <a:p>
            <a:pPr defTabSz="836169">
              <a:defRPr/>
            </a:pPr>
            <a:endParaRPr lang="en-US" altLang="ja-JP" sz="1100"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5077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48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2021/5/26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2021/5/26</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0.tmp"/><Relationship Id="rId7"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tmp"/></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mynumbercard.point.soumu.go.jp/service_list/service_possible.html" TargetMode="External"/><Relationship Id="rId7" Type="http://schemas.openxmlformats.org/officeDocument/2006/relationships/image" Target="../media/image36.tm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https://mynumbercard.point.soumu.go.jp/service_list/service_list.html" TargetMode="External"/><Relationship Id="rId4" Type="http://schemas.openxmlformats.org/officeDocument/2006/relationships/hyperlink" Target="https://mynumbercard.point.soumu.go.jp/reserve_search/"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1.jp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2.png"/><Relationship Id="rId18" Type="http://schemas.microsoft.com/office/2007/relationships/hdphoto" Target="../media/hdphoto4.wdp"/><Relationship Id="rId3" Type="http://schemas.openxmlformats.org/officeDocument/2006/relationships/image" Target="../media/image4.jpeg"/><Relationship Id="rId7" Type="http://schemas.openxmlformats.org/officeDocument/2006/relationships/image" Target="../media/image8.jpeg"/><Relationship Id="rId12" Type="http://schemas.microsoft.com/office/2007/relationships/hdphoto" Target="../media/hdphoto1.wdp"/><Relationship Id="rId17" Type="http://schemas.openxmlformats.org/officeDocument/2006/relationships/image" Target="../media/image14.png"/><Relationship Id="rId2" Type="http://schemas.openxmlformats.org/officeDocument/2006/relationships/notesSlide" Target="../notesSlides/notesSlide2.xml"/><Relationship Id="rId16" Type="http://schemas.microsoft.com/office/2007/relationships/hdphoto" Target="../media/hdphoto3.wdp"/><Relationship Id="rId1" Type="http://schemas.openxmlformats.org/officeDocument/2006/relationships/slideLayout" Target="../slideLayouts/slideLayout4.xml"/><Relationship Id="rId6" Type="http://schemas.openxmlformats.org/officeDocument/2006/relationships/image" Target="../media/image7.tmp"/><Relationship Id="rId11" Type="http://schemas.openxmlformats.org/officeDocument/2006/relationships/image" Target="../media/image11.png"/><Relationship Id="rId5" Type="http://schemas.openxmlformats.org/officeDocument/2006/relationships/image" Target="../media/image6.tmp"/><Relationship Id="rId15" Type="http://schemas.openxmlformats.org/officeDocument/2006/relationships/image" Target="../media/image13.png"/><Relationship Id="rId10" Type="http://schemas.openxmlformats.org/officeDocument/2006/relationships/hyperlink" Target="https://www.soumu.go.jp/kojinbango_card/03.html" TargetMode="External"/><Relationship Id="rId4" Type="http://schemas.openxmlformats.org/officeDocument/2006/relationships/image" Target="../media/image5.tmp"/><Relationship Id="rId9" Type="http://schemas.openxmlformats.org/officeDocument/2006/relationships/image" Target="../media/image10.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0.jp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tmp"/><Relationship Id="rId5" Type="http://schemas.openxmlformats.org/officeDocument/2006/relationships/image" Target="../media/image25.tm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64008"/>
            <a:ext cx="7200000" cy="1800000"/>
          </a:xfrm>
          <a:prstGeom prst="roundRect">
            <a:avLst>
              <a:gd name="adj" fmla="val 9790"/>
            </a:avLst>
          </a:prstGeom>
          <a:solidFill>
            <a:srgbClr val="0096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サブタイトル 2"/>
          <p:cNvSpPr txBox="1">
            <a:spLocks/>
          </p:cNvSpPr>
          <p:nvPr/>
        </p:nvSpPr>
        <p:spPr>
          <a:xfrm>
            <a:off x="975628" y="170672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マイナポイントの</a:t>
            </a:r>
            <a:endParaRPr lang="en-US" altLang="ja-JP" sz="4800" dirty="0">
              <a:solidFill>
                <a:schemeClr val="bg1"/>
              </a:solidFill>
            </a:endParaRPr>
          </a:p>
          <a:p>
            <a:r>
              <a:rPr lang="ja-JP" altLang="en-US" sz="4800" dirty="0">
                <a:solidFill>
                  <a:schemeClr val="bg1"/>
                </a:solidFill>
              </a:rPr>
              <a:t>予</a:t>
            </a:r>
            <a:r>
              <a:rPr lang="ja-JP" altLang="en-US" sz="4800" kern="0" spc="-1500" dirty="0">
                <a:solidFill>
                  <a:schemeClr val="bg1"/>
                </a:solidFill>
              </a:rPr>
              <a:t>約・</a:t>
            </a:r>
            <a:r>
              <a:rPr lang="ja-JP" altLang="en-US" sz="4800" dirty="0">
                <a:solidFill>
                  <a:schemeClr val="bg1"/>
                </a:solidFill>
              </a:rPr>
              <a:t>申込をしましょう</a:t>
            </a: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9052"/>
            <a:ext cx="7200000" cy="720000"/>
          </a:xfrm>
        </p:spPr>
        <p:txBody>
          <a:bodyPr>
            <a:noAutofit/>
          </a:bodyPr>
          <a:lstStyle/>
          <a:p>
            <a:r>
              <a:rPr lang="ja-JP" altLang="en-US" dirty="0"/>
              <a:t>マイナポイントの申込みができるキャッシュレス決済サービス</a:t>
            </a:r>
          </a:p>
        </p:txBody>
      </p:sp>
      <p:sp>
        <p:nvSpPr>
          <p:cNvPr id="3" name="サブタイトル 2"/>
          <p:cNvSpPr>
            <a:spLocks noGrp="1"/>
          </p:cNvSpPr>
          <p:nvPr>
            <p:ph type="subTitle" idx="1"/>
          </p:nvPr>
        </p:nvSpPr>
        <p:spPr>
          <a:xfrm>
            <a:off x="507804" y="1403378"/>
            <a:ext cx="8280000" cy="1655762"/>
          </a:xfrm>
        </p:spPr>
        <p:txBody>
          <a:bodyPr>
            <a:noAutofit/>
          </a:bodyPr>
          <a:lstStyle/>
          <a:p>
            <a:pPr>
              <a:lnSpc>
                <a:spcPct val="100000"/>
              </a:lnSpc>
              <a:spcBef>
                <a:spcPts val="600"/>
              </a:spcBef>
            </a:pPr>
            <a:r>
              <a:rPr lang="ja-JP" altLang="en-US" dirty="0"/>
              <a:t>マイナポイントの対象となる決済サービス</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pic>
        <p:nvPicPr>
          <p:cNvPr id="8" name="図 7"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74" y="5024015"/>
            <a:ext cx="3474025" cy="986938"/>
          </a:xfrm>
          <a:prstGeom prst="rect">
            <a:avLst/>
          </a:prstGeom>
        </p:spPr>
      </p:pic>
      <p:pic>
        <p:nvPicPr>
          <p:cNvPr id="9" name="図 8"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932" y="2091307"/>
            <a:ext cx="3642876" cy="1490523"/>
          </a:xfrm>
          <a:prstGeom prst="rect">
            <a:avLst/>
          </a:prstGeom>
        </p:spPr>
      </p:pic>
      <p:sp>
        <p:nvSpPr>
          <p:cNvPr id="11" name="テキスト ボックス 10"/>
          <p:cNvSpPr txBox="1">
            <a:spLocks noChangeAspect="1"/>
          </p:cNvSpPr>
          <p:nvPr/>
        </p:nvSpPr>
        <p:spPr>
          <a:xfrm>
            <a:off x="585067" y="1829234"/>
            <a:ext cx="1450233" cy="307777"/>
          </a:xfrm>
          <a:prstGeom prst="rect">
            <a:avLst/>
          </a:prstGeom>
          <a:noFill/>
        </p:spPr>
        <p:txBody>
          <a:bodyPr wrap="square" rtlCol="0">
            <a:spAutoFit/>
          </a:bodyPr>
          <a:lstStyle/>
          <a:p>
            <a:r>
              <a:rPr kumimoji="1" lang="ja-JP" altLang="en-US" sz="1400" b="1" dirty="0">
                <a:solidFill>
                  <a:srgbClr val="009650"/>
                </a:solidFill>
                <a:latin typeface="Meiryo" charset="-128"/>
                <a:ea typeface="Meiryo" charset="-128"/>
                <a:cs typeface="Meiryo" charset="-128"/>
              </a:rPr>
              <a:t>●</a:t>
            </a:r>
            <a:r>
              <a:rPr kumimoji="1" lang="ja-JP" altLang="en-US" sz="1400" b="1" dirty="0">
                <a:latin typeface="Meiryo" charset="-128"/>
                <a:ea typeface="Meiryo" charset="-128"/>
                <a:cs typeface="Meiryo" charset="-128"/>
              </a:rPr>
              <a:t>電子マネー</a:t>
            </a:r>
          </a:p>
        </p:txBody>
      </p:sp>
      <p:sp>
        <p:nvSpPr>
          <p:cNvPr id="12" name="テキスト ボックス 11"/>
          <p:cNvSpPr txBox="1">
            <a:spLocks noChangeAspect="1"/>
          </p:cNvSpPr>
          <p:nvPr/>
        </p:nvSpPr>
        <p:spPr>
          <a:xfrm>
            <a:off x="591745" y="4732596"/>
            <a:ext cx="1450233" cy="307777"/>
          </a:xfrm>
          <a:prstGeom prst="rect">
            <a:avLst/>
          </a:prstGeom>
          <a:noFill/>
        </p:spPr>
        <p:txBody>
          <a:bodyPr wrap="square" rtlCol="0">
            <a:spAutoFit/>
          </a:bodyPr>
          <a:lstStyle/>
          <a:p>
            <a:r>
              <a:rPr lang="ja-JP" altLang="en-US" sz="1400" b="1">
                <a:solidFill>
                  <a:srgbClr val="009650"/>
                </a:solidFill>
                <a:latin typeface="Meiryo" charset="-128"/>
                <a:ea typeface="Meiryo" charset="-128"/>
                <a:cs typeface="Meiryo" charset="-128"/>
              </a:rPr>
              <a:t>●</a:t>
            </a:r>
            <a:r>
              <a:rPr lang="ja-JP" altLang="en-US" sz="1400" b="1">
                <a:latin typeface="Meiryo" charset="-128"/>
                <a:ea typeface="Meiryo" charset="-128"/>
                <a:cs typeface="Meiryo" charset="-128"/>
              </a:rPr>
              <a:t>ＱＲ</a:t>
            </a:r>
            <a:r>
              <a:rPr lang="ja-JP" altLang="en-US" sz="1400" b="1" dirty="0">
                <a:latin typeface="Meiryo" charset="-128"/>
                <a:ea typeface="Meiryo" charset="-128"/>
                <a:cs typeface="Meiryo" charset="-128"/>
              </a:rPr>
              <a:t>コード</a:t>
            </a:r>
            <a:endParaRPr kumimoji="1" lang="ja-JP" altLang="en-US" sz="1400" b="1" dirty="0">
              <a:latin typeface="Meiryo" charset="-128"/>
              <a:ea typeface="Meiryo" charset="-128"/>
              <a:cs typeface="Meiryo" charset="-128"/>
            </a:endParaRPr>
          </a:p>
        </p:txBody>
      </p:sp>
      <p:sp>
        <p:nvSpPr>
          <p:cNvPr id="13" name="テキスト ボックス 12"/>
          <p:cNvSpPr txBox="1">
            <a:spLocks noChangeAspect="1"/>
          </p:cNvSpPr>
          <p:nvPr/>
        </p:nvSpPr>
        <p:spPr>
          <a:xfrm>
            <a:off x="4541071" y="1849496"/>
            <a:ext cx="2160000" cy="307777"/>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a:t>
            </a:r>
            <a:r>
              <a:rPr lang="ja-JP" altLang="en-US" sz="1400" b="1" dirty="0">
                <a:latin typeface="Meiryo" charset="-128"/>
                <a:ea typeface="Meiryo" charset="-128"/>
                <a:cs typeface="Meiryo" charset="-128"/>
              </a:rPr>
              <a:t>クレジットカード</a:t>
            </a:r>
            <a:endParaRPr kumimoji="1" lang="ja-JP" altLang="en-US" sz="1400" b="1" dirty="0">
              <a:latin typeface="Meiryo" charset="-128"/>
              <a:ea typeface="Meiryo" charset="-128"/>
              <a:cs typeface="Meiryo" charset="-128"/>
            </a:endParaRPr>
          </a:p>
        </p:txBody>
      </p:sp>
      <p:sp>
        <p:nvSpPr>
          <p:cNvPr id="14" name="テキスト ボックス 13"/>
          <p:cNvSpPr txBox="1">
            <a:spLocks noChangeAspect="1"/>
          </p:cNvSpPr>
          <p:nvPr/>
        </p:nvSpPr>
        <p:spPr>
          <a:xfrm>
            <a:off x="4542296" y="4460756"/>
            <a:ext cx="2160000" cy="307777"/>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a:t>
            </a:r>
            <a:r>
              <a:rPr lang="ja-JP" altLang="en-US" sz="1400" b="1" dirty="0">
                <a:latin typeface="Meiryo" charset="-128"/>
                <a:ea typeface="Meiryo" charset="-128"/>
                <a:cs typeface="Meiryo" charset="-128"/>
              </a:rPr>
              <a:t>プリペイドカード</a:t>
            </a:r>
            <a:endParaRPr kumimoji="1" lang="ja-JP" altLang="en-US" sz="1400" b="1" dirty="0">
              <a:latin typeface="Meiryo" charset="-128"/>
              <a:ea typeface="Meiryo" charset="-128"/>
              <a:cs typeface="Meiryo" charset="-128"/>
            </a:endParaRPr>
          </a:p>
        </p:txBody>
      </p:sp>
      <p:sp>
        <p:nvSpPr>
          <p:cNvPr id="15" name="テキスト ボックス 14"/>
          <p:cNvSpPr txBox="1">
            <a:spLocks noChangeAspect="1"/>
          </p:cNvSpPr>
          <p:nvPr/>
        </p:nvSpPr>
        <p:spPr>
          <a:xfrm>
            <a:off x="639687" y="6120371"/>
            <a:ext cx="8196011" cy="276999"/>
          </a:xfrm>
          <a:prstGeom prst="rect">
            <a:avLst/>
          </a:prstGeom>
          <a:noFill/>
        </p:spPr>
        <p:txBody>
          <a:bodyPr wrap="square" rtlCol="0">
            <a:spAutoFit/>
          </a:bodyPr>
          <a:lstStyle/>
          <a:p>
            <a:r>
              <a:rPr kumimoji="1" lang="en-US" altLang="ja-JP" sz="1200" dirty="0">
                <a:latin typeface="Meiryo" charset="-128"/>
                <a:ea typeface="Meiryo" charset="-128"/>
                <a:cs typeface="Meiryo" charset="-128"/>
              </a:rPr>
              <a:t>※ </a:t>
            </a:r>
            <a:r>
              <a:rPr kumimoji="1" lang="ja-JP" altLang="en-US" sz="1200" dirty="0">
                <a:latin typeface="Meiryo" charset="-128"/>
                <a:ea typeface="Meiryo" charset="-128"/>
                <a:cs typeface="Meiryo" charset="-128"/>
              </a:rPr>
              <a:t>対象となる</a:t>
            </a:r>
            <a:r>
              <a:rPr lang="ja-JP" altLang="en-US" sz="1200" dirty="0">
                <a:latin typeface="Meiryo" charset="-128"/>
                <a:ea typeface="Meiryo" charset="-128"/>
                <a:cs typeface="Meiryo" charset="-128"/>
              </a:rPr>
              <a:t>決済サービスは変更になることがあります。マイナポイント事業ホームページ等で参照下さい。</a:t>
            </a:r>
            <a:endParaRPr kumimoji="1" lang="ja-JP" altLang="en-US" sz="1200" dirty="0">
              <a:latin typeface="Meiryo" charset="-128"/>
              <a:ea typeface="Meiryo" charset="-128"/>
              <a:cs typeface="Meiryo" charset="-128"/>
            </a:endParaRPr>
          </a:p>
        </p:txBody>
      </p:sp>
      <p:sp>
        <p:nvSpPr>
          <p:cNvPr id="27" name="テキスト ボックス 26"/>
          <p:cNvSpPr txBox="1">
            <a:spLocks noChangeAspect="1"/>
          </p:cNvSpPr>
          <p:nvPr/>
        </p:nvSpPr>
        <p:spPr>
          <a:xfrm>
            <a:off x="4518768" y="3606482"/>
            <a:ext cx="2183527" cy="307777"/>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a:t>
            </a:r>
            <a:r>
              <a:rPr lang="ja-JP" altLang="en-US" sz="1400" b="1" dirty="0">
                <a:latin typeface="Meiryo" charset="-128"/>
                <a:ea typeface="Meiryo" charset="-128"/>
                <a:cs typeface="Meiryo" charset="-128"/>
              </a:rPr>
              <a:t>デビットカード</a:t>
            </a:r>
            <a:endParaRPr kumimoji="1" lang="ja-JP" altLang="en-US" sz="1400" b="1" dirty="0">
              <a:latin typeface="Meiryo" charset="-128"/>
              <a:ea typeface="Meiryo" charset="-128"/>
              <a:cs typeface="Meiryo" charset="-128"/>
            </a:endParaRPr>
          </a:p>
        </p:txBody>
      </p:sp>
      <p:pic>
        <p:nvPicPr>
          <p:cNvPr id="5" name="図 4">
            <a:extLst>
              <a:ext uri="{FF2B5EF4-FFF2-40B4-BE49-F238E27FC236}">
                <a16:creationId xmlns:a16="http://schemas.microsoft.com/office/drawing/2014/main" id="{2B99EDEE-FC8F-4F26-9976-A83E72E4BDA8}"/>
              </a:ext>
            </a:extLst>
          </p:cNvPr>
          <p:cNvPicPr>
            <a:picLocks noChangeAspect="1"/>
          </p:cNvPicPr>
          <p:nvPr/>
        </p:nvPicPr>
        <p:blipFill>
          <a:blip r:embed="rId5"/>
          <a:stretch>
            <a:fillRect/>
          </a:stretch>
        </p:blipFill>
        <p:spPr>
          <a:xfrm>
            <a:off x="722874" y="2068791"/>
            <a:ext cx="3737619" cy="2710336"/>
          </a:xfrm>
          <a:prstGeom prst="rect">
            <a:avLst/>
          </a:prstGeom>
        </p:spPr>
      </p:pic>
      <p:pic>
        <p:nvPicPr>
          <p:cNvPr id="16" name="図 15">
            <a:extLst>
              <a:ext uri="{FF2B5EF4-FFF2-40B4-BE49-F238E27FC236}">
                <a16:creationId xmlns:a16="http://schemas.microsoft.com/office/drawing/2014/main" id="{10A86784-85B8-4245-9C91-CB04F2DDC8E3}"/>
              </a:ext>
            </a:extLst>
          </p:cNvPr>
          <p:cNvPicPr>
            <a:picLocks noChangeAspect="1"/>
          </p:cNvPicPr>
          <p:nvPr/>
        </p:nvPicPr>
        <p:blipFill>
          <a:blip r:embed="rId6"/>
          <a:stretch>
            <a:fillRect/>
          </a:stretch>
        </p:blipFill>
        <p:spPr>
          <a:xfrm>
            <a:off x="4661208" y="4707360"/>
            <a:ext cx="3642875" cy="1410617"/>
          </a:xfrm>
          <a:prstGeom prst="rect">
            <a:avLst/>
          </a:prstGeom>
        </p:spPr>
      </p:pic>
      <p:pic>
        <p:nvPicPr>
          <p:cNvPr id="17" name="図 16">
            <a:extLst>
              <a:ext uri="{FF2B5EF4-FFF2-40B4-BE49-F238E27FC236}">
                <a16:creationId xmlns:a16="http://schemas.microsoft.com/office/drawing/2014/main" id="{0D0B3866-EDE6-4583-BDFA-B8AD08FCBAEA}"/>
              </a:ext>
            </a:extLst>
          </p:cNvPr>
          <p:cNvPicPr>
            <a:picLocks noChangeAspect="1"/>
          </p:cNvPicPr>
          <p:nvPr/>
        </p:nvPicPr>
        <p:blipFill>
          <a:blip r:embed="rId7"/>
          <a:stretch>
            <a:fillRect/>
          </a:stretch>
        </p:blipFill>
        <p:spPr>
          <a:xfrm>
            <a:off x="4661210" y="3840782"/>
            <a:ext cx="836340" cy="483269"/>
          </a:xfrm>
          <a:prstGeom prst="rect">
            <a:avLst/>
          </a:prstGeom>
        </p:spPr>
      </p:pic>
    </p:spTree>
    <p:extLst>
      <p:ext uri="{BB962C8B-B14F-4D97-AF65-F5344CB8AC3E}">
        <p14:creationId xmlns:p14="http://schemas.microsoft.com/office/powerpoint/2010/main" val="352519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a:t>マイナポイントに関する確認サイト</a:t>
            </a:r>
          </a:p>
        </p:txBody>
      </p:sp>
      <p:sp>
        <p:nvSpPr>
          <p:cNvPr id="3" name="サブタイトル 2"/>
          <p:cNvSpPr>
            <a:spLocks noGrp="1"/>
          </p:cNvSpPr>
          <p:nvPr>
            <p:ph type="subTitle" idx="1"/>
          </p:nvPr>
        </p:nvSpPr>
        <p:spPr>
          <a:xfrm>
            <a:off x="1771210" y="1459133"/>
            <a:ext cx="6919080" cy="2800388"/>
          </a:xfrm>
        </p:spPr>
        <p:txBody>
          <a:bodyPr numCol="1">
            <a:noAutofit/>
          </a:bodyPr>
          <a:lstStyle/>
          <a:p>
            <a:pPr>
              <a:spcBef>
                <a:spcPts val="600"/>
              </a:spcBef>
            </a:pPr>
            <a:r>
              <a:rPr lang="ja-JP" altLang="en-US" dirty="0"/>
              <a:t>対象となる決済サービスや</a:t>
            </a:r>
            <a:endParaRPr lang="en-US" altLang="ja-JP" dirty="0"/>
          </a:p>
          <a:p>
            <a:pPr>
              <a:spcBef>
                <a:spcPts val="600"/>
              </a:spcBef>
            </a:pPr>
            <a:r>
              <a:rPr lang="ja-JP" altLang="en-US" dirty="0"/>
              <a:t>事前登録が必要な決済サービスを</a:t>
            </a:r>
            <a:endParaRPr lang="en-US" altLang="ja-JP" dirty="0"/>
          </a:p>
          <a:p>
            <a:pPr>
              <a:spcBef>
                <a:spcPts val="600"/>
              </a:spcBef>
            </a:pPr>
            <a:r>
              <a:rPr lang="ja-JP" altLang="en-US" dirty="0"/>
              <a:t>調べることができるサイトをご紹介します。</a:t>
            </a:r>
            <a:endParaRPr lang="en-US" altLang="ja-JP" dirty="0"/>
          </a:p>
          <a:p>
            <a:pPr marL="12700">
              <a:lnSpc>
                <a:spcPct val="100000"/>
              </a:lnSpc>
              <a:spcBef>
                <a:spcPts val="600"/>
              </a:spcBef>
            </a:pPr>
            <a:endParaRPr lang="en-US" altLang="ja-JP" sz="2000" dirty="0"/>
          </a:p>
          <a:p>
            <a:pPr marL="12700">
              <a:lnSpc>
                <a:spcPct val="100000"/>
              </a:lnSpc>
              <a:spcBef>
                <a:spcPts val="600"/>
              </a:spcBef>
            </a:pPr>
            <a:r>
              <a:rPr lang="ja-JP" altLang="en-US" sz="2000" dirty="0"/>
              <a:t>マイナポイントの対象となる</a:t>
            </a:r>
            <a:endParaRPr lang="en-US" altLang="ja-JP" sz="2000" dirty="0"/>
          </a:p>
          <a:p>
            <a:pPr marL="12700">
              <a:lnSpc>
                <a:spcPct val="100000"/>
              </a:lnSpc>
              <a:spcBef>
                <a:spcPts val="600"/>
              </a:spcBef>
            </a:pPr>
            <a:r>
              <a:rPr lang="ja-JP" altLang="en-US" sz="2000" dirty="0"/>
              <a:t>キャッシュレス決済サービスを調べるサイト　　</a:t>
            </a:r>
            <a:r>
              <a:rPr lang="en-US" altLang="ja-JP" sz="1200" u="sng" spc="5" dirty="0">
                <a:solidFill>
                  <a:srgbClr val="0562C1"/>
                </a:solidFill>
                <a:uFill>
                  <a:solidFill>
                    <a:srgbClr val="0562C1"/>
                  </a:solidFill>
                </a:uFill>
                <a:hlinkClick r:id="rId3"/>
              </a:rPr>
              <a:t>https://mynumbercard.point.soumu.go.jp/service_list/service_possible.html</a:t>
            </a:r>
            <a:endParaRPr lang="en-US" altLang="ja-JP" sz="1200" u="sng" spc="5" dirty="0">
              <a:solidFill>
                <a:srgbClr val="0562C1"/>
              </a:solidFill>
              <a:uFill>
                <a:solidFill>
                  <a:srgbClr val="0562C1"/>
                </a:solidFill>
              </a:uFill>
            </a:endParaRPr>
          </a:p>
          <a:p>
            <a:pPr marL="12700">
              <a:lnSpc>
                <a:spcPct val="150000"/>
              </a:lnSpc>
              <a:spcBef>
                <a:spcPts val="600"/>
              </a:spcBef>
            </a:pPr>
            <a:endParaRPr lang="en-US" altLang="ja-JP" sz="1800" dirty="0"/>
          </a:p>
          <a:p>
            <a:pPr marL="12700">
              <a:lnSpc>
                <a:spcPct val="100000"/>
              </a:lnSpc>
              <a:spcBef>
                <a:spcPts val="600"/>
              </a:spcBef>
            </a:pPr>
            <a:r>
              <a:rPr lang="ja-JP" altLang="en-US" sz="2000" dirty="0"/>
              <a:t>支援端末の設置場所を調べるサイト</a:t>
            </a:r>
            <a:endParaRPr lang="en-US" altLang="ja-JP" sz="2000" dirty="0"/>
          </a:p>
          <a:p>
            <a:pPr marL="12700">
              <a:lnSpc>
                <a:spcPct val="100000"/>
              </a:lnSpc>
              <a:spcBef>
                <a:spcPts val="600"/>
              </a:spcBef>
            </a:pPr>
            <a:r>
              <a:rPr lang="en-US" altLang="ja-JP" sz="1200" dirty="0">
                <a:hlinkClick r:id="rId4"/>
              </a:rPr>
              <a:t>https://mynumbercard.point.soumu.go.jp/reserve_search/</a:t>
            </a:r>
            <a:endParaRPr lang="en-US" altLang="ja-JP" sz="1200" dirty="0"/>
          </a:p>
          <a:p>
            <a:pPr marL="12700">
              <a:lnSpc>
                <a:spcPct val="150000"/>
              </a:lnSpc>
              <a:spcBef>
                <a:spcPts val="600"/>
              </a:spcBef>
            </a:pPr>
            <a:endParaRPr lang="en-US" altLang="ja-JP" sz="1800" dirty="0"/>
          </a:p>
          <a:p>
            <a:pPr marL="12700">
              <a:lnSpc>
                <a:spcPct val="100000"/>
              </a:lnSpc>
              <a:spcBef>
                <a:spcPts val="600"/>
              </a:spcBef>
            </a:pPr>
            <a:r>
              <a:rPr lang="ja-JP" altLang="en-US" sz="2000" dirty="0"/>
              <a:t>決済サービスＩＤとセキュリティコードを調べるサイト</a:t>
            </a:r>
            <a:endParaRPr lang="en-US" altLang="ja-JP" sz="2000" dirty="0"/>
          </a:p>
          <a:p>
            <a:pPr marL="12700">
              <a:lnSpc>
                <a:spcPct val="100000"/>
              </a:lnSpc>
              <a:spcBef>
                <a:spcPts val="600"/>
              </a:spcBef>
            </a:pPr>
            <a:r>
              <a:rPr lang="en-US" altLang="ja-JP" sz="1200" u="sng" spc="5" dirty="0">
                <a:solidFill>
                  <a:srgbClr val="0562C1"/>
                </a:solidFill>
                <a:uFill>
                  <a:solidFill>
                    <a:srgbClr val="0562C1"/>
                  </a:solidFill>
                </a:uFill>
                <a:hlinkClick r:id="rId5"/>
              </a:rPr>
              <a:t>https://mynumbercard.point.soumu.go.jp/service_list/service_list.html</a:t>
            </a:r>
            <a:endParaRPr lang="en-US" altLang="ja-JP" sz="1200" u="sng" spc="5" dirty="0">
              <a:solidFill>
                <a:srgbClr val="0562C1"/>
              </a:solidFill>
              <a:uFill>
                <a:solidFill>
                  <a:srgbClr val="0562C1"/>
                </a:solidFill>
              </a:u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8" name="object 5">
            <a:extLst>
              <a:ext uri="{FF2B5EF4-FFF2-40B4-BE49-F238E27FC236}">
                <a16:creationId xmlns:a16="http://schemas.microsoft.com/office/drawing/2014/main" id="{8DAE2632-34A6-469C-BB68-084F02842032}"/>
              </a:ext>
            </a:extLst>
          </p:cNvPr>
          <p:cNvSpPr/>
          <p:nvPr/>
        </p:nvSpPr>
        <p:spPr>
          <a:xfrm>
            <a:off x="803229" y="3204820"/>
            <a:ext cx="742376" cy="797824"/>
          </a:xfrm>
          <a:prstGeom prst="rect">
            <a:avLst/>
          </a:prstGeom>
          <a:blipFill>
            <a:blip r:embed="rId6" cstate="print"/>
            <a:stretch>
              <a:fillRect/>
            </a:stretch>
          </a:blipFill>
        </p:spPr>
        <p:txBody>
          <a:bodyPr wrap="square" lIns="0" tIns="0" rIns="0" bIns="0" rtlCol="0"/>
          <a:lstStyle/>
          <a:p>
            <a:endParaRPr dirty="0"/>
          </a:p>
        </p:txBody>
      </p:sp>
      <p:pic>
        <p:nvPicPr>
          <p:cNvPr id="10" name="図 9">
            <a:extLst>
              <a:ext uri="{FF2B5EF4-FFF2-40B4-BE49-F238E27FC236}">
                <a16:creationId xmlns:a16="http://schemas.microsoft.com/office/drawing/2014/main" id="{214B2731-A177-4AEC-A04C-146CBFF22C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148" y="5474823"/>
            <a:ext cx="801810" cy="811677"/>
          </a:xfrm>
          <a:prstGeom prst="rect">
            <a:avLst/>
          </a:prstGeom>
        </p:spPr>
      </p:pic>
      <p:pic>
        <p:nvPicPr>
          <p:cNvPr id="11" name="図 10">
            <a:extLst>
              <a:ext uri="{FF2B5EF4-FFF2-40B4-BE49-F238E27FC236}">
                <a16:creationId xmlns:a16="http://schemas.microsoft.com/office/drawing/2014/main" id="{21C33545-F7C1-4DFB-82A3-1266CF7994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1041" y="4239742"/>
            <a:ext cx="972337" cy="972337"/>
          </a:xfrm>
          <a:prstGeom prst="rect">
            <a:avLst/>
          </a:prstGeom>
        </p:spPr>
      </p:pic>
    </p:spTree>
    <p:extLst>
      <p:ext uri="{BB962C8B-B14F-4D97-AF65-F5344CB8AC3E}">
        <p14:creationId xmlns:p14="http://schemas.microsoft.com/office/powerpoint/2010/main" val="120259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872192" y="2235042"/>
            <a:ext cx="6840000" cy="1529074"/>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altLang="ja-JP" sz="2000" b="1" dirty="0">
              <a:solidFill>
                <a:srgbClr val="009650"/>
              </a:solidFill>
              <a:latin typeface="Meiryo" charset="-128"/>
              <a:ea typeface="Meiryo" charset="-128"/>
              <a:cs typeface="Meiryo" charset="-128"/>
            </a:endParaRPr>
          </a:p>
          <a:p>
            <a:pPr>
              <a:spcBef>
                <a:spcPts val="300"/>
              </a:spcBef>
            </a:pPr>
            <a:r>
              <a:rPr lang="ja-JP" altLang="en-US" sz="2000" b="1" dirty="0">
                <a:solidFill>
                  <a:srgbClr val="009650"/>
                </a:solidFill>
                <a:latin typeface="Meiryo" charset="-128"/>
                <a:ea typeface="Meiryo" charset="-128"/>
                <a:cs typeface="Meiryo" charset="-128"/>
              </a:rPr>
              <a:t>❶</a:t>
            </a:r>
            <a:r>
              <a:rPr lang="ja-JP" altLang="en-US" sz="2000" b="1" dirty="0">
                <a:solidFill>
                  <a:schemeClr val="tx1"/>
                </a:solidFill>
                <a:latin typeface="Meiryo" charset="-128"/>
                <a:ea typeface="Meiryo" charset="-128"/>
                <a:cs typeface="Meiryo" charset="-128"/>
              </a:rPr>
              <a:t> マイナポイントアプリのインストール</a:t>
            </a:r>
            <a:endParaRPr lang="en-US" altLang="ja-JP" sz="2000" b="1" dirty="0">
              <a:solidFill>
                <a:schemeClr val="tx1"/>
              </a:solidFill>
              <a:latin typeface="Meiryo" charset="-128"/>
              <a:ea typeface="Meiryo" charset="-128"/>
              <a:cs typeface="Meiryo" charset="-128"/>
            </a:endParaRPr>
          </a:p>
          <a:p>
            <a:pPr>
              <a:spcBef>
                <a:spcPts val="300"/>
              </a:spcBef>
            </a:pPr>
            <a:r>
              <a:rPr lang="ja-JP" altLang="en-US" sz="2000" b="1" dirty="0">
                <a:solidFill>
                  <a:srgbClr val="009650"/>
                </a:solidFill>
                <a:latin typeface="Meiryo" charset="-128"/>
                <a:ea typeface="Meiryo" charset="-128"/>
                <a:cs typeface="Meiryo" charset="-128"/>
              </a:rPr>
              <a:t>❷ </a:t>
            </a:r>
            <a:r>
              <a:rPr lang="ja-JP" altLang="en-US" sz="2000" b="1" dirty="0">
                <a:solidFill>
                  <a:schemeClr val="tx1"/>
                </a:solidFill>
                <a:latin typeface="Meiryo" charset="-128"/>
                <a:ea typeface="Meiryo" charset="-128"/>
                <a:cs typeface="Meiryo" charset="-128"/>
              </a:rPr>
              <a:t>マイナポイントの予約</a:t>
            </a:r>
            <a:endParaRPr lang="en-US" altLang="ja-JP" sz="2000" b="1" dirty="0">
              <a:solidFill>
                <a:schemeClr val="tx1"/>
              </a:solidFill>
              <a:latin typeface="Meiryo" charset="-128"/>
              <a:ea typeface="Meiryo" charset="-128"/>
              <a:cs typeface="Meiryo" charset="-128"/>
            </a:endParaRPr>
          </a:p>
          <a:p>
            <a:pPr>
              <a:spcBef>
                <a:spcPts val="300"/>
              </a:spcBef>
            </a:pPr>
            <a:r>
              <a:rPr lang="ja-JP" altLang="en-US" sz="2000" b="1" dirty="0">
                <a:solidFill>
                  <a:srgbClr val="009650"/>
                </a:solidFill>
                <a:latin typeface="Meiryo" charset="-128"/>
                <a:ea typeface="Meiryo" charset="-128"/>
                <a:cs typeface="Meiryo" charset="-128"/>
              </a:rPr>
              <a:t>❸ </a:t>
            </a:r>
            <a:r>
              <a:rPr lang="ja-JP" altLang="en-US" sz="2000" b="1" dirty="0">
                <a:solidFill>
                  <a:schemeClr val="tx1"/>
                </a:solidFill>
                <a:latin typeface="Meiryo" charset="-128"/>
                <a:ea typeface="Meiryo" charset="-128"/>
                <a:cs typeface="Meiryo" charset="-128"/>
              </a:rPr>
              <a:t>利用者証明用電子証明書の認証</a:t>
            </a:r>
          </a:p>
        </p:txBody>
      </p:sp>
      <p:sp>
        <p:nvSpPr>
          <p:cNvPr id="22" name="正方形/長方形 21"/>
          <p:cNvSpPr/>
          <p:nvPr/>
        </p:nvSpPr>
        <p:spPr>
          <a:xfrm>
            <a:off x="621749" y="2026154"/>
            <a:ext cx="36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873540" y="4425655"/>
            <a:ext cx="6840000" cy="161633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2000" b="1" i="0" u="none" strike="noStrike" kern="1200" cap="none" spc="0" normalizeH="0" baseline="0" noProof="0" dirty="0">
                <a:ln>
                  <a:noFill/>
                </a:ln>
                <a:solidFill>
                  <a:srgbClr val="009650"/>
                </a:solidFill>
                <a:effectLst/>
                <a:uLnTx/>
                <a:uFillTx/>
                <a:latin typeface="Meiryo" charset="-128"/>
                <a:ea typeface="Meiryo" charset="-128"/>
                <a:cs typeface="Meiryo" charset="-128"/>
              </a:rPr>
              <a:t>❹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キャッシュレス決済サービスの選択</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2000" b="1" i="0" u="none" strike="noStrike" kern="1200" cap="none" spc="0" normalizeH="0" baseline="0" noProof="0" dirty="0">
                <a:ln>
                  <a:noFill/>
                </a:ln>
                <a:solidFill>
                  <a:srgbClr val="009650"/>
                </a:solidFill>
                <a:effectLst/>
                <a:uLnTx/>
                <a:uFillTx/>
                <a:latin typeface="Meiryo" charset="-128"/>
                <a:ea typeface="Meiryo" charset="-128"/>
                <a:cs typeface="Meiryo" charset="-128"/>
              </a:rPr>
              <a:t>❺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申込情報の入力</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2000" b="1" i="0" u="none" strike="noStrike" kern="1200" cap="none" spc="0" normalizeH="0" baseline="0" noProof="0" dirty="0">
                <a:ln>
                  <a:noFill/>
                </a:ln>
                <a:solidFill>
                  <a:srgbClr val="009650"/>
                </a:solidFill>
                <a:effectLst/>
                <a:uLnTx/>
                <a:uFillTx/>
                <a:latin typeface="Meiryo" charset="-128"/>
                <a:ea typeface="Meiryo" charset="-128"/>
                <a:cs typeface="Meiryo" charset="-128"/>
              </a:rPr>
              <a:t>❻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利用者証明用電子証明書の認証</a:t>
            </a:r>
          </a:p>
        </p:txBody>
      </p:sp>
      <p:sp>
        <p:nvSpPr>
          <p:cNvPr id="7" name="正方形/長方形 6"/>
          <p:cNvSpPr/>
          <p:nvPr/>
        </p:nvSpPr>
        <p:spPr>
          <a:xfrm>
            <a:off x="623097" y="4260894"/>
            <a:ext cx="36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767718" y="732252"/>
            <a:ext cx="7200000" cy="540000"/>
          </a:xfrm>
        </p:spPr>
        <p:txBody>
          <a:bodyPr>
            <a:noAutofit/>
          </a:bodyPr>
          <a:lstStyle/>
          <a:p>
            <a:r>
              <a:rPr lang="ja-JP" altLang="en-US" dirty="0"/>
              <a:t>スマートフォンでの</a:t>
            </a:r>
            <a:r>
              <a:rPr lang="en-US" altLang="ja-JP" dirty="0"/>
              <a:t/>
            </a:r>
            <a:br>
              <a:rPr lang="en-US" altLang="ja-JP" dirty="0"/>
            </a:br>
            <a:r>
              <a:rPr lang="ja-JP" altLang="en-US" dirty="0"/>
              <a:t>マイナポイントの予</a:t>
            </a:r>
            <a:r>
              <a:rPr lang="ja-JP" altLang="en-US" kern="0" spc="-1000" dirty="0"/>
              <a:t>約・</a:t>
            </a:r>
            <a:r>
              <a:rPr lang="ja-JP" altLang="en-US" dirty="0"/>
              <a:t>申込手順</a:t>
            </a:r>
          </a:p>
        </p:txBody>
      </p:sp>
      <p:sp>
        <p:nvSpPr>
          <p:cNvPr id="3" name="サブタイトル 2"/>
          <p:cNvSpPr>
            <a:spLocks noGrp="1"/>
          </p:cNvSpPr>
          <p:nvPr>
            <p:ph type="subTitle" idx="1"/>
          </p:nvPr>
        </p:nvSpPr>
        <p:spPr>
          <a:xfrm>
            <a:off x="507804" y="1459133"/>
            <a:ext cx="8280000" cy="548495"/>
          </a:xfrm>
        </p:spPr>
        <p:txBody>
          <a:bodyPr>
            <a:noAutofit/>
          </a:bodyPr>
          <a:lstStyle/>
          <a:p>
            <a:r>
              <a:rPr lang="ja-JP" altLang="en-US" dirty="0"/>
              <a:t>次ページから、以下の順番で操作のご説明をします。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13" name="テキスト ボックス 12"/>
          <p:cNvSpPr txBox="1"/>
          <p:nvPr/>
        </p:nvSpPr>
        <p:spPr>
          <a:xfrm>
            <a:off x="633745" y="2103831"/>
            <a:ext cx="3521122" cy="461665"/>
          </a:xfrm>
          <a:prstGeom prst="rect">
            <a:avLst/>
          </a:prstGeom>
          <a:noFill/>
        </p:spPr>
        <p:txBody>
          <a:bodyPr wrap="square" rtlCol="0">
            <a:spAutoFit/>
          </a:bodyPr>
          <a:lstStyle/>
          <a:p>
            <a:r>
              <a:rPr kumimoji="1" lang="ja-JP" altLang="en-US" sz="2400" b="1" dirty="0">
                <a:solidFill>
                  <a:schemeClr val="bg1"/>
                </a:solidFill>
                <a:latin typeface="メイリオ" panose="020B0604030504040204" pitchFamily="50" charset="-128"/>
                <a:ea typeface="メイリオ" panose="020B0604030504040204" pitchFamily="50" charset="-128"/>
              </a:rPr>
              <a:t>マイナポイントの予約</a:t>
            </a:r>
          </a:p>
        </p:txBody>
      </p:sp>
      <p:sp>
        <p:nvSpPr>
          <p:cNvPr id="19" name="テキスト ボックス 18"/>
          <p:cNvSpPr txBox="1"/>
          <p:nvPr/>
        </p:nvSpPr>
        <p:spPr>
          <a:xfrm>
            <a:off x="621371" y="4325567"/>
            <a:ext cx="3521122" cy="461665"/>
          </a:xfrm>
          <a:prstGeom prst="rect">
            <a:avLst/>
          </a:prstGeom>
          <a:noFill/>
        </p:spPr>
        <p:txBody>
          <a:bodyPr wrap="square" rtlCol="0">
            <a:spAutoFit/>
          </a:bodyPr>
          <a:lstStyle/>
          <a:p>
            <a:r>
              <a:rPr kumimoji="1" lang="ja-JP" altLang="en-US" sz="2400" b="1" dirty="0">
                <a:solidFill>
                  <a:schemeClr val="bg1"/>
                </a:solidFill>
                <a:latin typeface="メイリオ" panose="020B0604030504040204" pitchFamily="50" charset="-128"/>
                <a:ea typeface="メイリオ" panose="020B0604030504040204" pitchFamily="50" charset="-128"/>
              </a:rPr>
              <a:t>マイナポイントの申込</a:t>
            </a:r>
          </a:p>
        </p:txBody>
      </p:sp>
      <p:grpSp>
        <p:nvGrpSpPr>
          <p:cNvPr id="12" name="図形グループ 11"/>
          <p:cNvGrpSpPr/>
          <p:nvPr/>
        </p:nvGrpSpPr>
        <p:grpSpPr>
          <a:xfrm>
            <a:off x="1000444" y="2660438"/>
            <a:ext cx="691832" cy="1533508"/>
            <a:chOff x="1000444" y="2615493"/>
            <a:chExt cx="691832" cy="1533508"/>
          </a:xfrm>
        </p:grpSpPr>
        <p:cxnSp>
          <p:nvCxnSpPr>
            <p:cNvPr id="24" name="直線コネクタ 23"/>
            <p:cNvCxnSpPr/>
            <p:nvPr/>
          </p:nvCxnSpPr>
          <p:spPr>
            <a:xfrm>
              <a:off x="1346360" y="2615493"/>
              <a:ext cx="0" cy="1529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000444" y="379121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1334493" y="3791217"/>
              <a:ext cx="357783"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500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マイナポイントを</a:t>
            </a:r>
            <a:endParaRPr lang="en-US" altLang="ja-JP" sz="4800" dirty="0">
              <a:solidFill>
                <a:srgbClr val="009650"/>
              </a:solidFill>
            </a:endParaRPr>
          </a:p>
          <a:p>
            <a:r>
              <a:rPr lang="ja-JP" altLang="en-US" sz="4800" dirty="0">
                <a:solidFill>
                  <a:srgbClr val="009650"/>
                </a:solidFill>
              </a:rPr>
              <a:t>予約しましょう</a:t>
            </a: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1484" y="3924648"/>
            <a:ext cx="1324743" cy="1945307"/>
          </a:xfrm>
          <a:prstGeom prst="rect">
            <a:avLst/>
          </a:prstGeom>
        </p:spPr>
      </p:pic>
    </p:spTree>
    <p:extLst>
      <p:ext uri="{BB962C8B-B14F-4D97-AF65-F5344CB8AC3E}">
        <p14:creationId xmlns:p14="http://schemas.microsoft.com/office/powerpoint/2010/main" val="984647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9052"/>
            <a:ext cx="7200000" cy="720000"/>
          </a:xfrm>
        </p:spPr>
        <p:txBody>
          <a:bodyPr>
            <a:noAutofit/>
          </a:bodyPr>
          <a:lstStyle/>
          <a:p>
            <a:r>
              <a:rPr lang="ja-JP" altLang="en-US" dirty="0"/>
              <a:t>マイナポイントアプリの</a:t>
            </a:r>
            <a:r>
              <a:rPr lang="en-US" altLang="ja-JP" dirty="0"/>
              <a:t/>
            </a:r>
            <a:br>
              <a:rPr lang="en-US" altLang="ja-JP" dirty="0"/>
            </a:br>
            <a:r>
              <a:rPr lang="ja-JP" altLang="en-US" dirty="0"/>
              <a:t>インストールのしかた</a:t>
            </a:r>
          </a:p>
        </p:txBody>
      </p:sp>
      <p:sp>
        <p:nvSpPr>
          <p:cNvPr id="3" name="サブタイトル 2"/>
          <p:cNvSpPr>
            <a:spLocks noGrp="1"/>
          </p:cNvSpPr>
          <p:nvPr>
            <p:ph type="subTitle" idx="1"/>
          </p:nvPr>
        </p:nvSpPr>
        <p:spPr>
          <a:xfrm>
            <a:off x="507804" y="1459133"/>
            <a:ext cx="8280000" cy="1087132"/>
          </a:xfrm>
        </p:spPr>
        <p:txBody>
          <a:bodyPr>
            <a:noAutofit/>
          </a:bodyPr>
          <a:lstStyle/>
          <a:p>
            <a:r>
              <a:rPr lang="ja-JP" altLang="en-US" sz="2000" dirty="0"/>
              <a:t>マイナポイントアプリをインストールします。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grpSp>
        <p:nvGrpSpPr>
          <p:cNvPr id="56" name="object 2"/>
          <p:cNvGrpSpPr/>
          <p:nvPr/>
        </p:nvGrpSpPr>
        <p:grpSpPr>
          <a:xfrm>
            <a:off x="6936222" y="2738293"/>
            <a:ext cx="1467460" cy="2596497"/>
            <a:chOff x="6871716" y="3473196"/>
            <a:chExt cx="1638300" cy="2898775"/>
          </a:xfrm>
        </p:grpSpPr>
        <p:sp>
          <p:nvSpPr>
            <p:cNvPr id="57" name="object 3"/>
            <p:cNvSpPr/>
            <p:nvPr/>
          </p:nvSpPr>
          <p:spPr>
            <a:xfrm>
              <a:off x="6880860" y="3495859"/>
              <a:ext cx="1620011" cy="2866840"/>
            </a:xfrm>
            <a:prstGeom prst="rect">
              <a:avLst/>
            </a:prstGeom>
            <a:blipFill>
              <a:blip r:embed="rId3" cstate="print"/>
              <a:stretch>
                <a:fillRect/>
              </a:stretch>
            </a:blipFill>
          </p:spPr>
          <p:txBody>
            <a:bodyPr wrap="square" lIns="0" tIns="0" rIns="0" bIns="0" rtlCol="0"/>
            <a:lstStyle/>
            <a:p>
              <a:endParaRPr dirty="0"/>
            </a:p>
          </p:txBody>
        </p:sp>
        <p:sp>
          <p:nvSpPr>
            <p:cNvPr id="58" name="object 4"/>
            <p:cNvSpPr/>
            <p:nvPr/>
          </p:nvSpPr>
          <p:spPr>
            <a:xfrm>
              <a:off x="6876288" y="3477768"/>
              <a:ext cx="1629410" cy="2889885"/>
            </a:xfrm>
            <a:custGeom>
              <a:avLst/>
              <a:gdLst/>
              <a:ahLst/>
              <a:cxnLst/>
              <a:rect l="l" t="t" r="r" b="b"/>
              <a:pathLst>
                <a:path w="1629409" h="2889885">
                  <a:moveTo>
                    <a:pt x="0" y="0"/>
                  </a:moveTo>
                  <a:lnTo>
                    <a:pt x="1629156" y="0"/>
                  </a:lnTo>
                  <a:lnTo>
                    <a:pt x="1629156" y="2889504"/>
                  </a:lnTo>
                  <a:lnTo>
                    <a:pt x="0" y="2889504"/>
                  </a:lnTo>
                  <a:lnTo>
                    <a:pt x="0" y="0"/>
                  </a:lnTo>
                  <a:close/>
                </a:path>
              </a:pathLst>
            </a:custGeom>
            <a:ln w="9143">
              <a:solidFill>
                <a:srgbClr val="000000"/>
              </a:solidFill>
            </a:ln>
          </p:spPr>
          <p:txBody>
            <a:bodyPr wrap="square" lIns="0" tIns="0" rIns="0" bIns="0" rtlCol="0"/>
            <a:lstStyle/>
            <a:p>
              <a:endParaRPr dirty="0"/>
            </a:p>
          </p:txBody>
        </p:sp>
      </p:grpSp>
      <p:grpSp>
        <p:nvGrpSpPr>
          <p:cNvPr id="59" name="object 5"/>
          <p:cNvGrpSpPr/>
          <p:nvPr/>
        </p:nvGrpSpPr>
        <p:grpSpPr>
          <a:xfrm>
            <a:off x="5296699" y="3458705"/>
            <a:ext cx="1477130" cy="1572687"/>
            <a:chOff x="4049267" y="4573523"/>
            <a:chExt cx="1649095" cy="1755775"/>
          </a:xfrm>
        </p:grpSpPr>
        <p:sp>
          <p:nvSpPr>
            <p:cNvPr id="60" name="object 6"/>
            <p:cNvSpPr/>
            <p:nvPr/>
          </p:nvSpPr>
          <p:spPr>
            <a:xfrm>
              <a:off x="4058411" y="4601374"/>
              <a:ext cx="1630679" cy="1571340"/>
            </a:xfrm>
            <a:prstGeom prst="rect">
              <a:avLst/>
            </a:prstGeom>
            <a:blipFill>
              <a:blip r:embed="rId4" cstate="print"/>
              <a:stretch>
                <a:fillRect/>
              </a:stretch>
            </a:blipFill>
          </p:spPr>
          <p:txBody>
            <a:bodyPr wrap="square" lIns="0" tIns="0" rIns="0" bIns="0" rtlCol="0"/>
            <a:lstStyle/>
            <a:p>
              <a:endParaRPr dirty="0"/>
            </a:p>
          </p:txBody>
        </p:sp>
        <p:sp>
          <p:nvSpPr>
            <p:cNvPr id="61" name="object 7"/>
            <p:cNvSpPr/>
            <p:nvPr/>
          </p:nvSpPr>
          <p:spPr>
            <a:xfrm>
              <a:off x="4053839" y="4578095"/>
              <a:ext cx="1640205" cy="1746885"/>
            </a:xfrm>
            <a:custGeom>
              <a:avLst/>
              <a:gdLst/>
              <a:ahLst/>
              <a:cxnLst/>
              <a:rect l="l" t="t" r="r" b="b"/>
              <a:pathLst>
                <a:path w="1640204" h="1746885">
                  <a:moveTo>
                    <a:pt x="0" y="0"/>
                  </a:moveTo>
                  <a:lnTo>
                    <a:pt x="1639823" y="0"/>
                  </a:lnTo>
                  <a:lnTo>
                    <a:pt x="1639823" y="1746503"/>
                  </a:lnTo>
                  <a:lnTo>
                    <a:pt x="0" y="1746503"/>
                  </a:lnTo>
                  <a:lnTo>
                    <a:pt x="0" y="0"/>
                  </a:lnTo>
                  <a:close/>
                </a:path>
              </a:pathLst>
            </a:custGeom>
            <a:ln w="9144">
              <a:solidFill>
                <a:srgbClr val="000000"/>
              </a:solidFill>
            </a:ln>
          </p:spPr>
          <p:txBody>
            <a:bodyPr wrap="square" lIns="0" tIns="0" rIns="0" bIns="0" rtlCol="0"/>
            <a:lstStyle/>
            <a:p>
              <a:endParaRPr dirty="0"/>
            </a:p>
          </p:txBody>
        </p:sp>
      </p:grpSp>
      <p:sp>
        <p:nvSpPr>
          <p:cNvPr id="62" name="object 8"/>
          <p:cNvSpPr/>
          <p:nvPr/>
        </p:nvSpPr>
        <p:spPr>
          <a:xfrm>
            <a:off x="3323168" y="2748672"/>
            <a:ext cx="1449713" cy="2584097"/>
          </a:xfrm>
          <a:prstGeom prst="rect">
            <a:avLst/>
          </a:prstGeom>
          <a:blipFill>
            <a:blip r:embed="rId5" cstate="print"/>
            <a:stretch>
              <a:fillRect/>
            </a:stretch>
          </a:blipFill>
        </p:spPr>
        <p:txBody>
          <a:bodyPr wrap="square" lIns="0" tIns="0" rIns="0" bIns="0" rtlCol="0"/>
          <a:lstStyle/>
          <a:p>
            <a:endParaRPr dirty="0"/>
          </a:p>
        </p:txBody>
      </p:sp>
      <p:grpSp>
        <p:nvGrpSpPr>
          <p:cNvPr id="20" name="図形グループ 19"/>
          <p:cNvGrpSpPr>
            <a:grpSpLocks noChangeAspect="1"/>
          </p:cNvGrpSpPr>
          <p:nvPr/>
        </p:nvGrpSpPr>
        <p:grpSpPr>
          <a:xfrm>
            <a:off x="5299168" y="2743010"/>
            <a:ext cx="1476000" cy="408883"/>
            <a:chOff x="4135911" y="3751504"/>
            <a:chExt cx="1336640" cy="370277"/>
          </a:xfrm>
        </p:grpSpPr>
        <p:sp>
          <p:nvSpPr>
            <p:cNvPr id="64" name="object 10"/>
            <p:cNvSpPr/>
            <p:nvPr/>
          </p:nvSpPr>
          <p:spPr>
            <a:xfrm>
              <a:off x="4171105" y="3755599"/>
              <a:ext cx="1297123" cy="361746"/>
            </a:xfrm>
            <a:prstGeom prst="rect">
              <a:avLst/>
            </a:prstGeom>
            <a:blipFill>
              <a:blip r:embed="rId6" cstate="print"/>
              <a:stretch>
                <a:fillRect/>
              </a:stretch>
            </a:blipFill>
          </p:spPr>
          <p:txBody>
            <a:bodyPr wrap="square" lIns="0" tIns="0" rIns="0" bIns="0" rtlCol="0"/>
            <a:lstStyle/>
            <a:p>
              <a:endParaRPr dirty="0"/>
            </a:p>
          </p:txBody>
        </p:sp>
        <p:sp>
          <p:nvSpPr>
            <p:cNvPr id="65" name="object 11"/>
            <p:cNvSpPr/>
            <p:nvPr/>
          </p:nvSpPr>
          <p:spPr>
            <a:xfrm>
              <a:off x="4135911" y="3751504"/>
              <a:ext cx="1336640" cy="370277"/>
            </a:xfrm>
            <a:custGeom>
              <a:avLst/>
              <a:gdLst/>
              <a:ahLst/>
              <a:cxnLst/>
              <a:rect l="l" t="t" r="r" b="b"/>
              <a:pathLst>
                <a:path w="1492250" h="413385">
                  <a:moveTo>
                    <a:pt x="0" y="0"/>
                  </a:moveTo>
                  <a:lnTo>
                    <a:pt x="1491996" y="0"/>
                  </a:lnTo>
                  <a:lnTo>
                    <a:pt x="1491996" y="413003"/>
                  </a:lnTo>
                  <a:lnTo>
                    <a:pt x="0" y="413003"/>
                  </a:lnTo>
                  <a:lnTo>
                    <a:pt x="0" y="0"/>
                  </a:lnTo>
                  <a:close/>
                </a:path>
              </a:pathLst>
            </a:custGeom>
            <a:ln w="9144">
              <a:solidFill>
                <a:srgbClr val="000000"/>
              </a:solidFill>
            </a:ln>
          </p:spPr>
          <p:txBody>
            <a:bodyPr wrap="square" lIns="0" tIns="0" rIns="0" bIns="0" rtlCol="0"/>
            <a:lstStyle/>
            <a:p>
              <a:endParaRPr dirty="0"/>
            </a:p>
          </p:txBody>
        </p:sp>
      </p:grpSp>
      <p:sp>
        <p:nvSpPr>
          <p:cNvPr id="79" name="テキスト ボックス 78"/>
          <p:cNvSpPr txBox="1"/>
          <p:nvPr/>
        </p:nvSpPr>
        <p:spPr>
          <a:xfrm>
            <a:off x="362608" y="1800000"/>
            <a:ext cx="3415990" cy="4553170"/>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Play</a:t>
            </a:r>
            <a:r>
              <a:rPr lang="ja-JP" altLang="en-US" sz="2000" b="1" dirty="0">
                <a:latin typeface="Meiryo" charset="-128"/>
                <a:ea typeface="Meiryo" charset="-128"/>
                <a:cs typeface="Meiryo" charset="-128"/>
              </a:rPr>
              <a:t>ストア</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「アプリやゲームを</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検索</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「マイナポイント</a:t>
            </a:r>
            <a:r>
              <a:rPr lang="ja-JP" altLang="en-US" sz="2000" b="1" spc="-500" dirty="0">
                <a:latin typeface="Meiryo" charset="-128"/>
                <a:ea typeface="Meiryo" charset="-128"/>
                <a:cs typeface="Meiryo" charset="-128"/>
              </a:rPr>
              <a:t>」</a:t>
            </a:r>
            <a:r>
              <a:rPr lang="en-US" altLang="ja-JP" sz="2000" b="1" spc="-500" dirty="0">
                <a:latin typeface="Meiryo" charset="-128"/>
                <a:ea typeface="Meiryo" charset="-128"/>
                <a:cs typeface="Meiryo" charset="-128"/>
              </a:rPr>
              <a:t/>
            </a:r>
            <a:br>
              <a:rPr lang="en-US" altLang="ja-JP" sz="2000" b="1" spc="-500" dirty="0">
                <a:latin typeface="Meiryo" charset="-128"/>
                <a:ea typeface="Meiryo" charset="-128"/>
                <a:cs typeface="Meiryo" charset="-128"/>
              </a:rPr>
            </a:br>
            <a:r>
              <a:rPr lang="ja-JP" altLang="en-US" sz="2000" b="1" dirty="0">
                <a:latin typeface="Meiryo" charset="-128"/>
                <a:ea typeface="Meiryo" charset="-128"/>
                <a:cs typeface="Meiryo" charset="-128"/>
              </a:rPr>
              <a:t>と入力</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「マイナポイント</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アプリ</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をリスト</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一覧から見つけて</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marL="489600" marR="0" lvl="0" indent="-489600" algn="l" defTabSz="914400" rtl="0" eaLnBrk="1" fontAlgn="auto" latinLnBrk="0" hangingPunct="1">
              <a:lnSpc>
                <a:spcPct val="100000"/>
              </a:lnSpc>
              <a:spcBef>
                <a:spcPts val="120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❹</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「インストール</a:t>
            </a:r>
            <a:r>
              <a:rPr kumimoji="1" lang="ja-JP" altLang="en-US" sz="2000" b="1" i="0" u="none" strike="noStrike" kern="1200" cap="none" spc="-500" normalizeH="0" baseline="0" noProof="0" dirty="0">
                <a:ln>
                  <a:noFill/>
                </a:ln>
                <a:solidFill>
                  <a:prstClr val="black"/>
                </a:solidFill>
                <a:effectLst/>
                <a:uLnTx/>
                <a:uFillTx/>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489600" marR="0" lvl="0" indent="-489600" algn="l" defTabSz="914400" rtl="0" eaLnBrk="1" fontAlgn="auto" latinLnBrk="0" hangingPunct="1">
              <a:lnSpc>
                <a:spcPts val="1900"/>
              </a:lnSpc>
              <a:spcBef>
                <a:spcPts val="0"/>
              </a:spcBef>
              <a:spcAft>
                <a:spcPts val="0"/>
              </a:spcAft>
              <a:buClrTx/>
              <a:buSzTx/>
              <a:buFontTx/>
              <a:buNone/>
              <a:tabLst/>
              <a:defRPr/>
            </a:pPr>
            <a:r>
              <a:rPr lang="en-US" altLang="ja-JP" sz="2000" b="1" dirty="0">
                <a:solidFill>
                  <a:prstClr val="black"/>
                </a:solidFill>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タップ</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21" name="テキスト ボックス 20"/>
          <p:cNvSpPr txBox="1"/>
          <p:nvPr/>
        </p:nvSpPr>
        <p:spPr>
          <a:xfrm>
            <a:off x="6311900"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83" name="正方形/長方形 82"/>
          <p:cNvSpPr/>
          <p:nvPr/>
        </p:nvSpPr>
        <p:spPr>
          <a:xfrm>
            <a:off x="5338031" y="2844417"/>
            <a:ext cx="1260000" cy="194369"/>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正方形/長方形 83"/>
          <p:cNvSpPr/>
          <p:nvPr/>
        </p:nvSpPr>
        <p:spPr>
          <a:xfrm>
            <a:off x="5336113" y="3581217"/>
            <a:ext cx="1260000" cy="186041"/>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正方形/長方形 84"/>
          <p:cNvSpPr/>
          <p:nvPr/>
        </p:nvSpPr>
        <p:spPr>
          <a:xfrm>
            <a:off x="4031946" y="4011762"/>
            <a:ext cx="360000" cy="40011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7" name="正方形/長方形 96"/>
          <p:cNvSpPr/>
          <p:nvPr/>
        </p:nvSpPr>
        <p:spPr>
          <a:xfrm>
            <a:off x="5336113" y="3843249"/>
            <a:ext cx="1260000" cy="186041"/>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 name="正方形/長方形 101"/>
          <p:cNvSpPr/>
          <p:nvPr/>
        </p:nvSpPr>
        <p:spPr>
          <a:xfrm>
            <a:off x="6995636" y="4254730"/>
            <a:ext cx="1368000" cy="252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9" name="カギ線コネクタ 98"/>
          <p:cNvCxnSpPr/>
          <p:nvPr/>
        </p:nvCxnSpPr>
        <p:spPr>
          <a:xfrm>
            <a:off x="6594326" y="3935266"/>
            <a:ext cx="396000" cy="418361"/>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カギ線コネクタ 95"/>
          <p:cNvCxnSpPr/>
          <p:nvPr/>
        </p:nvCxnSpPr>
        <p:spPr>
          <a:xfrm flipV="1">
            <a:off x="4395149" y="2972780"/>
            <a:ext cx="864000" cy="1188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3D0974CE-22A2-4447-BFD6-7FB68F1AF283}"/>
              </a:ext>
            </a:extLst>
          </p:cNvPr>
          <p:cNvPicPr>
            <a:picLocks noChangeAspect="1"/>
          </p:cNvPicPr>
          <p:nvPr/>
        </p:nvPicPr>
        <p:blipFill>
          <a:blip r:embed="rId7"/>
          <a:stretch>
            <a:fillRect/>
          </a:stretch>
        </p:blipFill>
        <p:spPr>
          <a:xfrm>
            <a:off x="7776634" y="1455827"/>
            <a:ext cx="744076" cy="744076"/>
          </a:xfrm>
          <a:prstGeom prst="rect">
            <a:avLst/>
          </a:prstGeom>
        </p:spPr>
      </p:pic>
      <p:sp>
        <p:nvSpPr>
          <p:cNvPr id="8" name="テキスト ボックス 7">
            <a:extLst>
              <a:ext uri="{FF2B5EF4-FFF2-40B4-BE49-F238E27FC236}">
                <a16:creationId xmlns:a16="http://schemas.microsoft.com/office/drawing/2014/main" id="{E4E42E20-5CA9-4B77-AA3D-C18D0AB7B6C2}"/>
              </a:ext>
            </a:extLst>
          </p:cNvPr>
          <p:cNvSpPr txBox="1"/>
          <p:nvPr/>
        </p:nvSpPr>
        <p:spPr>
          <a:xfrm>
            <a:off x="6577355" y="1526790"/>
            <a:ext cx="1282394" cy="707886"/>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右のＱＲコードを読取ることでインストールの画面が表示されます</a:t>
            </a:r>
            <a:endParaRPr kumimoji="1" lang="ja-JP" altLang="en-US" sz="1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E6954E67-5908-4FB3-8BB3-425C802C18B0}"/>
              </a:ext>
            </a:extLst>
          </p:cNvPr>
          <p:cNvSpPr txBox="1"/>
          <p:nvPr/>
        </p:nvSpPr>
        <p:spPr>
          <a:xfrm>
            <a:off x="5940152" y="5961600"/>
            <a:ext cx="2580558" cy="461665"/>
          </a:xfrm>
          <a:prstGeom prst="rect">
            <a:avLst/>
          </a:prstGeom>
          <a:noFill/>
        </p:spPr>
        <p:txBody>
          <a:bodyPr wrap="square" rtlCol="0">
            <a:spAutoFit/>
          </a:bodyPr>
          <a:lstStyle/>
          <a:p>
            <a:pPr marL="182563" indent="-182563"/>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rPr>
              <a:t>WEB</a:t>
            </a:r>
            <a:r>
              <a:rPr kumimoji="1"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32" name="グループ化 31">
            <a:extLst>
              <a:ext uri="{FF2B5EF4-FFF2-40B4-BE49-F238E27FC236}">
                <a16:creationId xmlns:a16="http://schemas.microsoft.com/office/drawing/2014/main" id="{8D9847D1-573A-4DF7-A2D5-724E7F17ED17}"/>
              </a:ext>
            </a:extLst>
          </p:cNvPr>
          <p:cNvGrpSpPr/>
          <p:nvPr/>
        </p:nvGrpSpPr>
        <p:grpSpPr>
          <a:xfrm>
            <a:off x="4777446" y="4106620"/>
            <a:ext cx="270000" cy="400110"/>
            <a:chOff x="5588889" y="3598762"/>
            <a:chExt cx="270000" cy="400110"/>
          </a:xfrm>
        </p:grpSpPr>
        <p:sp>
          <p:nvSpPr>
            <p:cNvPr id="33" name="円/楕円 1">
              <a:extLst>
                <a:ext uri="{FF2B5EF4-FFF2-40B4-BE49-F238E27FC236}">
                  <a16:creationId xmlns:a16="http://schemas.microsoft.com/office/drawing/2014/main" id="{A8260245-108B-4287-AE37-03A0328ECA08}"/>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15859DF4-8C4C-4239-8AFA-65259CF56980}"/>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5" name="グループ化 34">
            <a:extLst>
              <a:ext uri="{FF2B5EF4-FFF2-40B4-BE49-F238E27FC236}">
                <a16:creationId xmlns:a16="http://schemas.microsoft.com/office/drawing/2014/main" id="{FC99BEFB-8F67-465A-A3B9-62C2DE030DDF}"/>
              </a:ext>
            </a:extLst>
          </p:cNvPr>
          <p:cNvGrpSpPr/>
          <p:nvPr/>
        </p:nvGrpSpPr>
        <p:grpSpPr>
          <a:xfrm>
            <a:off x="4996206" y="2419975"/>
            <a:ext cx="441146" cy="400110"/>
            <a:chOff x="5150197" y="4825443"/>
            <a:chExt cx="441146" cy="400110"/>
          </a:xfrm>
        </p:grpSpPr>
        <p:sp>
          <p:nvSpPr>
            <p:cNvPr id="36" name="円/楕円 29">
              <a:extLst>
                <a:ext uri="{FF2B5EF4-FFF2-40B4-BE49-F238E27FC236}">
                  <a16:creationId xmlns:a16="http://schemas.microsoft.com/office/drawing/2014/main" id="{33C3B4AD-1F9B-4899-9486-B0AC62539B7E}"/>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7" name="正方形/長方形 36">
              <a:extLst>
                <a:ext uri="{FF2B5EF4-FFF2-40B4-BE49-F238E27FC236}">
                  <a16:creationId xmlns:a16="http://schemas.microsoft.com/office/drawing/2014/main" id="{627643F0-A7BE-454A-B4F1-FD36F548047E}"/>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40" name="正方形/長方形 39">
            <a:extLst>
              <a:ext uri="{FF2B5EF4-FFF2-40B4-BE49-F238E27FC236}">
                <a16:creationId xmlns:a16="http://schemas.microsoft.com/office/drawing/2014/main" id="{C011DFD5-F3C4-48E7-99D8-29B2AAC2DCF1}"/>
              </a:ext>
            </a:extLst>
          </p:cNvPr>
          <p:cNvSpPr/>
          <p:nvPr/>
        </p:nvSpPr>
        <p:spPr>
          <a:xfrm>
            <a:off x="4968588" y="3640784"/>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nvGrpSpPr>
          <p:cNvPr id="38" name="グループ化 37">
            <a:extLst>
              <a:ext uri="{FF2B5EF4-FFF2-40B4-BE49-F238E27FC236}">
                <a16:creationId xmlns:a16="http://schemas.microsoft.com/office/drawing/2014/main" id="{D5C11CDF-2212-4A03-AEBC-52C16B763ABB}"/>
              </a:ext>
            </a:extLst>
          </p:cNvPr>
          <p:cNvGrpSpPr/>
          <p:nvPr/>
        </p:nvGrpSpPr>
        <p:grpSpPr>
          <a:xfrm>
            <a:off x="3904915" y="2105596"/>
            <a:ext cx="4879068" cy="2506044"/>
            <a:chOff x="5111428" y="3375660"/>
            <a:chExt cx="4879068" cy="2506044"/>
          </a:xfrm>
        </p:grpSpPr>
        <p:sp>
          <p:nvSpPr>
            <p:cNvPr id="39" name="円/楕円 40">
              <a:extLst>
                <a:ext uri="{FF2B5EF4-FFF2-40B4-BE49-F238E27FC236}">
                  <a16:creationId xmlns:a16="http://schemas.microsoft.com/office/drawing/2014/main" id="{4F36C584-FE9B-47C6-8A44-CBEBA3DE6A42}"/>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C4DF87F9-5640-4269-8980-0B02501E8EA5}"/>
                </a:ext>
              </a:extLst>
            </p:cNvPr>
            <p:cNvSpPr/>
            <p:nvPr/>
          </p:nvSpPr>
          <p:spPr>
            <a:xfrm>
              <a:off x="9549350" y="5481594"/>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211480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9052"/>
            <a:ext cx="7200000" cy="720000"/>
          </a:xfrm>
        </p:spPr>
        <p:txBody>
          <a:bodyPr>
            <a:noAutofit/>
          </a:bodyPr>
          <a:lstStyle/>
          <a:p>
            <a:r>
              <a:rPr lang="ja-JP" altLang="en-US" dirty="0"/>
              <a:t>マイナポイントアプリの</a:t>
            </a:r>
            <a:r>
              <a:rPr lang="en-US" altLang="ja-JP" dirty="0"/>
              <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pic>
        <p:nvPicPr>
          <p:cNvPr id="30" name="図 29">
            <a:extLst>
              <a:ext uri="{FF2B5EF4-FFF2-40B4-BE49-F238E27FC236}">
                <a16:creationId xmlns:a16="http://schemas.microsoft.com/office/drawing/2014/main" id="{260202C2-CEB4-4007-A893-ECD7B2B3A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927" y="2511981"/>
            <a:ext cx="1449692" cy="2573203"/>
          </a:xfrm>
          <a:prstGeom prst="rect">
            <a:avLst/>
          </a:prstGeom>
          <a:ln>
            <a:solidFill>
              <a:schemeClr val="tx1"/>
            </a:solidFill>
          </a:ln>
        </p:spPr>
      </p:pic>
      <p:sp>
        <p:nvSpPr>
          <p:cNvPr id="36" name="object 6"/>
          <p:cNvSpPr/>
          <p:nvPr/>
        </p:nvSpPr>
        <p:spPr>
          <a:xfrm>
            <a:off x="5364000" y="2516668"/>
            <a:ext cx="1326468" cy="315307"/>
          </a:xfrm>
          <a:prstGeom prst="rect">
            <a:avLst/>
          </a:prstGeom>
          <a:blipFill>
            <a:blip r:embed="rId4" cstate="print"/>
            <a:stretch>
              <a:fillRect/>
            </a:stretch>
          </a:blipFill>
          <a:ln>
            <a:solidFill>
              <a:schemeClr val="tx1"/>
            </a:solidFill>
          </a:ln>
        </p:spPr>
        <p:txBody>
          <a:bodyPr wrap="square" lIns="0" tIns="0" rIns="0" bIns="0" rtlCol="0"/>
          <a:lstStyle/>
          <a:p>
            <a:endParaRPr dirty="0"/>
          </a:p>
        </p:txBody>
      </p:sp>
      <p:sp>
        <p:nvSpPr>
          <p:cNvPr id="39" name="object 9"/>
          <p:cNvSpPr/>
          <p:nvPr/>
        </p:nvSpPr>
        <p:spPr>
          <a:xfrm>
            <a:off x="5364798" y="3243779"/>
            <a:ext cx="1321030" cy="1178327"/>
          </a:xfrm>
          <a:prstGeom prst="rect">
            <a:avLst/>
          </a:prstGeom>
          <a:blipFill>
            <a:blip r:embed="rId5" cstate="print"/>
            <a:stretch>
              <a:fillRect/>
            </a:stretch>
          </a:blipFill>
          <a:ln>
            <a:solidFill>
              <a:srgbClr val="000000"/>
            </a:solidFill>
          </a:ln>
        </p:spPr>
        <p:txBody>
          <a:bodyPr wrap="square" lIns="0" tIns="0" rIns="0" bIns="0" rtlCol="0"/>
          <a:lstStyle/>
          <a:p>
            <a:endParaRPr dirty="0"/>
          </a:p>
        </p:txBody>
      </p:sp>
      <p:sp>
        <p:nvSpPr>
          <p:cNvPr id="41" name="object 11"/>
          <p:cNvSpPr/>
          <p:nvPr/>
        </p:nvSpPr>
        <p:spPr>
          <a:xfrm>
            <a:off x="3320854" y="2516321"/>
            <a:ext cx="1443349" cy="2563236"/>
          </a:xfrm>
          <a:prstGeom prst="rect">
            <a:avLst/>
          </a:prstGeom>
          <a:blipFill>
            <a:blip r:embed="rId6" cstate="print"/>
            <a:stretch>
              <a:fillRect/>
            </a:stretch>
          </a:blipFill>
        </p:spPr>
        <p:txBody>
          <a:bodyPr wrap="square" lIns="0" tIns="0" rIns="0" bIns="0" rtlCol="0"/>
          <a:lstStyle/>
          <a:p>
            <a:endParaRPr dirty="0"/>
          </a:p>
        </p:txBody>
      </p:sp>
      <p:sp>
        <p:nvSpPr>
          <p:cNvPr id="86" name="テキスト ボックス 85"/>
          <p:cNvSpPr txBox="1"/>
          <p:nvPr/>
        </p:nvSpPr>
        <p:spPr>
          <a:xfrm>
            <a:off x="510127" y="1440000"/>
            <a:ext cx="2583106" cy="4811574"/>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App Store</a:t>
            </a:r>
            <a:r>
              <a:rPr lang="ja-JP" altLang="en-US" sz="2000" b="1" spc="-500" dirty="0">
                <a:latin typeface="Meiryo" charset="-128"/>
                <a:ea typeface="Meiryo" charset="-128"/>
                <a:cs typeface="Meiryo" charset="-128"/>
              </a:rPr>
              <a:t> 」</a:t>
            </a:r>
            <a:endParaRPr lang="en-US" altLang="ja-JP" sz="2000" b="1" spc="-500" dirty="0">
              <a:latin typeface="Meiryo" charset="-128"/>
              <a:ea typeface="Meiryo" charset="-128"/>
              <a:cs typeface="Meiryo" charset="-128"/>
            </a:endParaRPr>
          </a:p>
          <a:p>
            <a:pPr marL="489600" indent="-489600">
              <a:lnSpc>
                <a:spcPts val="1900"/>
              </a:lnSpc>
            </a:pPr>
            <a:r>
              <a:rPr lang="en-US" altLang="ja-JP" sz="2000" b="1" spc="-500" dirty="0">
                <a:latin typeface="Meiryo" charset="-128"/>
                <a:ea typeface="Meiryo" charset="-128"/>
                <a:cs typeface="Meiryo" charset="-128"/>
              </a:rPr>
              <a:t>	</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spcBef>
                <a:spcPts val="600"/>
              </a:spcBef>
            </a:pPr>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「検索</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a:p>
            <a:pPr marL="489600" indent="-489600">
              <a:spcBef>
                <a:spcPts val="600"/>
              </a:spcBef>
            </a:pPr>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「マイナポイン</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ト」と入力</a:t>
            </a:r>
            <a:endParaRPr lang="en-US" altLang="ja-JP" sz="2000" b="1" dirty="0">
              <a:latin typeface="Meiryo" charset="-128"/>
              <a:ea typeface="Meiryo" charset="-128"/>
              <a:cs typeface="Meiryo" charset="-128"/>
            </a:endParaRPr>
          </a:p>
          <a:p>
            <a:pPr marL="489600" indent="-489600">
              <a:spcBef>
                <a:spcPts val="600"/>
              </a:spcBef>
            </a:pPr>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「マイナポイン</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トアプリ</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リスト一覧から見つけてタップ</a:t>
            </a:r>
            <a:endParaRPr lang="en-US" altLang="ja-JP" sz="2000" b="1" dirty="0">
              <a:latin typeface="Meiryo" charset="-128"/>
              <a:ea typeface="Meiryo" charset="-128"/>
              <a:cs typeface="Meiryo" charset="-128"/>
            </a:endParaRPr>
          </a:p>
          <a:p>
            <a:pPr marL="489600" indent="-489600">
              <a:spcBef>
                <a:spcPts val="600"/>
              </a:spcBef>
            </a:pPr>
            <a:r>
              <a:rPr lang="ja-JP" altLang="en-US" sz="3200" b="1" dirty="0">
                <a:solidFill>
                  <a:srgbClr val="009650"/>
                </a:solidFill>
                <a:latin typeface="Meiryo" charset="-128"/>
                <a:ea typeface="Meiryo" charset="-128"/>
                <a:cs typeface="Meiryo" charset="-128"/>
              </a:rPr>
              <a:t>❺</a:t>
            </a:r>
            <a:r>
              <a:rPr lang="ja-JP" altLang="en-US" sz="2000" b="1" dirty="0">
                <a:latin typeface="Meiryo" charset="-128"/>
                <a:ea typeface="Meiryo" charset="-128"/>
                <a:cs typeface="Meiryo" charset="-128"/>
              </a:rPr>
              <a:t>「入手</a:t>
            </a:r>
            <a:r>
              <a:rPr lang="ja-JP" altLang="en-US" sz="2000" b="1" spc="-8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インストールが</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始まります。</a:t>
            </a:r>
            <a:endParaRPr lang="ja-JP" altLang="en-US" b="1" dirty="0">
              <a:latin typeface="Meiryo" charset="-128"/>
              <a:ea typeface="Meiryo" charset="-128"/>
              <a:cs typeface="Meiryo" charset="-128"/>
            </a:endParaRPr>
          </a:p>
        </p:txBody>
      </p:sp>
      <p:sp>
        <p:nvSpPr>
          <p:cNvPr id="91" name="正方形/長方形 90"/>
          <p:cNvSpPr/>
          <p:nvPr/>
        </p:nvSpPr>
        <p:spPr>
          <a:xfrm>
            <a:off x="3339344" y="3774291"/>
            <a:ext cx="360000" cy="360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6" name="カギ線コネクタ 95"/>
          <p:cNvCxnSpPr/>
          <p:nvPr/>
        </p:nvCxnSpPr>
        <p:spPr>
          <a:xfrm flipV="1">
            <a:off x="3690000" y="2729715"/>
            <a:ext cx="1692000" cy="1188000"/>
          </a:xfrm>
          <a:prstGeom prst="bentConnector3">
            <a:avLst>
              <a:gd name="adj1" fmla="val 71929"/>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7" name="正方形/長方形 96"/>
          <p:cNvSpPr/>
          <p:nvPr/>
        </p:nvSpPr>
        <p:spPr>
          <a:xfrm>
            <a:off x="5388019" y="3344153"/>
            <a:ext cx="1260000" cy="144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8" name="カギ線コネクタ 97"/>
          <p:cNvCxnSpPr>
            <a:cxnSpLocks/>
          </p:cNvCxnSpPr>
          <p:nvPr/>
        </p:nvCxnSpPr>
        <p:spPr>
          <a:xfrm flipV="1">
            <a:off x="6648244" y="3111378"/>
            <a:ext cx="288000" cy="673304"/>
          </a:xfrm>
          <a:prstGeom prst="bentConnector3">
            <a:avLst>
              <a:gd name="adj1" fmla="val 4695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9" name="正方形/長方形 98"/>
          <p:cNvSpPr/>
          <p:nvPr/>
        </p:nvSpPr>
        <p:spPr>
          <a:xfrm>
            <a:off x="8032292" y="2917294"/>
            <a:ext cx="365353" cy="252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0" name="正方形/長方形 99"/>
          <p:cNvSpPr/>
          <p:nvPr/>
        </p:nvSpPr>
        <p:spPr>
          <a:xfrm>
            <a:off x="5388019" y="3706865"/>
            <a:ext cx="1260000" cy="144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テキスト ボックス 30"/>
          <p:cNvSpPr txBox="1"/>
          <p:nvPr/>
        </p:nvSpPr>
        <p:spPr>
          <a:xfrm>
            <a:off x="6311900"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27" name="テキスト ボックス 26">
            <a:extLst>
              <a:ext uri="{FF2B5EF4-FFF2-40B4-BE49-F238E27FC236}">
                <a16:creationId xmlns:a16="http://schemas.microsoft.com/office/drawing/2014/main" id="{6E67E107-58C8-4673-A026-A8DE854BF43B}"/>
              </a:ext>
            </a:extLst>
          </p:cNvPr>
          <p:cNvSpPr txBox="1"/>
          <p:nvPr/>
        </p:nvSpPr>
        <p:spPr>
          <a:xfrm>
            <a:off x="6585673" y="1495029"/>
            <a:ext cx="1282394" cy="707886"/>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右のＱＲコードを読取ることでインストールの画面が表示されます</a:t>
            </a:r>
            <a:endParaRPr kumimoji="1" lang="ja-JP" altLang="en-US" sz="1000"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0FE58946-739F-4F8E-B664-D8F451E5C757}"/>
              </a:ext>
            </a:extLst>
          </p:cNvPr>
          <p:cNvPicPr>
            <a:picLocks noChangeAspect="1"/>
          </p:cNvPicPr>
          <p:nvPr/>
        </p:nvPicPr>
        <p:blipFill>
          <a:blip r:embed="rId7"/>
          <a:stretch>
            <a:fillRect/>
          </a:stretch>
        </p:blipFill>
        <p:spPr>
          <a:xfrm>
            <a:off x="7762009" y="1460682"/>
            <a:ext cx="710887" cy="710887"/>
          </a:xfrm>
          <a:prstGeom prst="rect">
            <a:avLst/>
          </a:prstGeom>
        </p:spPr>
      </p:pic>
      <p:grpSp>
        <p:nvGrpSpPr>
          <p:cNvPr id="32" name="グループ化 31">
            <a:extLst>
              <a:ext uri="{FF2B5EF4-FFF2-40B4-BE49-F238E27FC236}">
                <a16:creationId xmlns:a16="http://schemas.microsoft.com/office/drawing/2014/main" id="{D8D52303-3475-4690-8504-3E619B16F72C}"/>
              </a:ext>
            </a:extLst>
          </p:cNvPr>
          <p:cNvGrpSpPr/>
          <p:nvPr/>
        </p:nvGrpSpPr>
        <p:grpSpPr>
          <a:xfrm>
            <a:off x="3027705" y="3784682"/>
            <a:ext cx="270000" cy="400110"/>
            <a:chOff x="5588889" y="3598762"/>
            <a:chExt cx="270000" cy="400110"/>
          </a:xfrm>
        </p:grpSpPr>
        <p:sp>
          <p:nvSpPr>
            <p:cNvPr id="34" name="円/楕円 1">
              <a:extLst>
                <a:ext uri="{FF2B5EF4-FFF2-40B4-BE49-F238E27FC236}">
                  <a16:creationId xmlns:a16="http://schemas.microsoft.com/office/drawing/2014/main" id="{8BC7DC23-FF89-4728-A1F0-C03912368075}"/>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240E344-3B39-4E69-B9FC-B0A840DCB4AA}"/>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6" name="グループ化 45">
            <a:extLst>
              <a:ext uri="{FF2B5EF4-FFF2-40B4-BE49-F238E27FC236}">
                <a16:creationId xmlns:a16="http://schemas.microsoft.com/office/drawing/2014/main" id="{B269CA42-4439-4697-946F-CD2C81A02558}"/>
              </a:ext>
            </a:extLst>
          </p:cNvPr>
          <p:cNvGrpSpPr/>
          <p:nvPr/>
        </p:nvGrpSpPr>
        <p:grpSpPr>
          <a:xfrm>
            <a:off x="4990683" y="3215864"/>
            <a:ext cx="441146" cy="400110"/>
            <a:chOff x="4422686" y="1453207"/>
            <a:chExt cx="441146" cy="400110"/>
          </a:xfrm>
        </p:grpSpPr>
        <p:sp>
          <p:nvSpPr>
            <p:cNvPr id="47" name="円/楕円 48">
              <a:extLst>
                <a:ext uri="{FF2B5EF4-FFF2-40B4-BE49-F238E27FC236}">
                  <a16:creationId xmlns:a16="http://schemas.microsoft.com/office/drawing/2014/main" id="{A8029FC0-3932-4A3C-812F-4DFB09B80E9D}"/>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8" name="正方形/長方形 47">
              <a:extLst>
                <a:ext uri="{FF2B5EF4-FFF2-40B4-BE49-F238E27FC236}">
                  <a16:creationId xmlns:a16="http://schemas.microsoft.com/office/drawing/2014/main" id="{54F7113B-89F8-4038-B232-E34833C3F26F}"/>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49" name="グループ化 48">
            <a:extLst>
              <a:ext uri="{FF2B5EF4-FFF2-40B4-BE49-F238E27FC236}">
                <a16:creationId xmlns:a16="http://schemas.microsoft.com/office/drawing/2014/main" id="{077CB04F-E1B2-423A-B4B8-B289152015B2}"/>
              </a:ext>
            </a:extLst>
          </p:cNvPr>
          <p:cNvGrpSpPr/>
          <p:nvPr/>
        </p:nvGrpSpPr>
        <p:grpSpPr>
          <a:xfrm>
            <a:off x="4997750" y="3600852"/>
            <a:ext cx="441146" cy="400110"/>
            <a:chOff x="4988923" y="3305555"/>
            <a:chExt cx="441146" cy="400110"/>
          </a:xfrm>
        </p:grpSpPr>
        <p:sp>
          <p:nvSpPr>
            <p:cNvPr id="50" name="円/楕円 40">
              <a:extLst>
                <a:ext uri="{FF2B5EF4-FFF2-40B4-BE49-F238E27FC236}">
                  <a16:creationId xmlns:a16="http://schemas.microsoft.com/office/drawing/2014/main" id="{AD233FBD-4FF3-4770-8D74-46C129D1A252}"/>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D02D838F-025D-4ACD-82CB-07348F460D0E}"/>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52" name="グループ化 51">
            <a:extLst>
              <a:ext uri="{FF2B5EF4-FFF2-40B4-BE49-F238E27FC236}">
                <a16:creationId xmlns:a16="http://schemas.microsoft.com/office/drawing/2014/main" id="{E98A8828-F786-464D-9958-6BAD9E01FB06}"/>
              </a:ext>
            </a:extLst>
          </p:cNvPr>
          <p:cNvGrpSpPr/>
          <p:nvPr/>
        </p:nvGrpSpPr>
        <p:grpSpPr>
          <a:xfrm>
            <a:off x="5014201" y="2248374"/>
            <a:ext cx="441146" cy="400110"/>
            <a:chOff x="5150197" y="4825443"/>
            <a:chExt cx="441146" cy="400110"/>
          </a:xfrm>
        </p:grpSpPr>
        <p:sp>
          <p:nvSpPr>
            <p:cNvPr id="53" name="円/楕円 29">
              <a:extLst>
                <a:ext uri="{FF2B5EF4-FFF2-40B4-BE49-F238E27FC236}">
                  <a16:creationId xmlns:a16="http://schemas.microsoft.com/office/drawing/2014/main" id="{D6E7F0D6-3022-4518-8545-C3071697B38F}"/>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4" name="正方形/長方形 53">
              <a:extLst>
                <a:ext uri="{FF2B5EF4-FFF2-40B4-BE49-F238E27FC236}">
                  <a16:creationId xmlns:a16="http://schemas.microsoft.com/office/drawing/2014/main" id="{09C26F27-A471-4520-8772-BFB9447C5E12}"/>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55" name="グループ化 54">
            <a:extLst>
              <a:ext uri="{FF2B5EF4-FFF2-40B4-BE49-F238E27FC236}">
                <a16:creationId xmlns:a16="http://schemas.microsoft.com/office/drawing/2014/main" id="{E0E5336E-A5EC-46CB-8369-3E389FDBB4EF}"/>
              </a:ext>
            </a:extLst>
          </p:cNvPr>
          <p:cNvGrpSpPr/>
          <p:nvPr/>
        </p:nvGrpSpPr>
        <p:grpSpPr>
          <a:xfrm>
            <a:off x="8383035" y="2907713"/>
            <a:ext cx="441146" cy="400110"/>
            <a:chOff x="5083985" y="3181417"/>
            <a:chExt cx="441146" cy="400110"/>
          </a:xfrm>
        </p:grpSpPr>
        <p:sp>
          <p:nvSpPr>
            <p:cNvPr id="56" name="円/楕円 77">
              <a:extLst>
                <a:ext uri="{FF2B5EF4-FFF2-40B4-BE49-F238E27FC236}">
                  <a16:creationId xmlns:a16="http://schemas.microsoft.com/office/drawing/2014/main" id="{6385E890-BC51-4D5A-B302-3894E4524562}"/>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5DC0F82C-30DF-448D-8F21-04083394E46F}"/>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43" name="テキスト ボックス 42">
            <a:extLst>
              <a:ext uri="{FF2B5EF4-FFF2-40B4-BE49-F238E27FC236}">
                <a16:creationId xmlns:a16="http://schemas.microsoft.com/office/drawing/2014/main" id="{AEC88357-276D-4249-8E82-5349D4091BB8}"/>
              </a:ext>
            </a:extLst>
          </p:cNvPr>
          <p:cNvSpPr txBox="1"/>
          <p:nvPr/>
        </p:nvSpPr>
        <p:spPr>
          <a:xfrm>
            <a:off x="5940000" y="5961600"/>
            <a:ext cx="2583106" cy="461665"/>
          </a:xfrm>
          <a:prstGeom prst="rect">
            <a:avLst/>
          </a:prstGeom>
          <a:noFill/>
        </p:spPr>
        <p:txBody>
          <a:bodyPr wrap="square" rtlCol="0">
            <a:spAutoFit/>
          </a:bodyPr>
          <a:lstStyle/>
          <a:p>
            <a:pPr marL="182563" indent="-182563"/>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rPr>
              <a:t>WEB</a:t>
            </a:r>
            <a:r>
              <a:rPr kumimoji="1"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p:txBody>
      </p:sp>
      <p:sp>
        <p:nvSpPr>
          <p:cNvPr id="44" name="正方形/長方形 43">
            <a:extLst>
              <a:ext uri="{FF2B5EF4-FFF2-40B4-BE49-F238E27FC236}">
                <a16:creationId xmlns:a16="http://schemas.microsoft.com/office/drawing/2014/main" id="{1FF4F43E-561E-4F8C-909E-EB772265E206}"/>
              </a:ext>
            </a:extLst>
          </p:cNvPr>
          <p:cNvSpPr/>
          <p:nvPr/>
        </p:nvSpPr>
        <p:spPr>
          <a:xfrm>
            <a:off x="5332085" y="2784738"/>
            <a:ext cx="1372956" cy="90329"/>
          </a:xfrm>
          <a:prstGeom prst="rect">
            <a:avLst/>
          </a:prstGeom>
          <a:gradFill>
            <a:gsLst>
              <a:gs pos="40000">
                <a:srgbClr val="FFFFFF"/>
              </a:gs>
              <a:gs pos="0">
                <a:schemeClr val="accent1">
                  <a:alpha val="0"/>
                  <a:lumMod val="0"/>
                  <a:lumOff val="100000"/>
                </a:schemeClr>
              </a:gs>
              <a:gs pos="100000">
                <a:schemeClr val="bg1"/>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正方形/長方形 89"/>
          <p:cNvSpPr/>
          <p:nvPr/>
        </p:nvSpPr>
        <p:spPr>
          <a:xfrm>
            <a:off x="5389200" y="2645544"/>
            <a:ext cx="1260000" cy="17454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正方形/長方形 44">
            <a:extLst>
              <a:ext uri="{FF2B5EF4-FFF2-40B4-BE49-F238E27FC236}">
                <a16:creationId xmlns:a16="http://schemas.microsoft.com/office/drawing/2014/main" id="{BCB4F4E3-70BA-44CD-AF45-CB20625FBD78}"/>
              </a:ext>
            </a:extLst>
          </p:cNvPr>
          <p:cNvSpPr/>
          <p:nvPr/>
        </p:nvSpPr>
        <p:spPr>
          <a:xfrm>
            <a:off x="5316845" y="4364622"/>
            <a:ext cx="1372956" cy="90329"/>
          </a:xfrm>
          <a:prstGeom prst="rect">
            <a:avLst/>
          </a:prstGeom>
          <a:gradFill>
            <a:gsLst>
              <a:gs pos="40000">
                <a:srgbClr val="FFFFFF"/>
              </a:gs>
              <a:gs pos="0">
                <a:schemeClr val="accent1">
                  <a:alpha val="0"/>
                  <a:lumMod val="0"/>
                  <a:lumOff val="100000"/>
                </a:schemeClr>
              </a:gs>
              <a:gs pos="100000">
                <a:schemeClr val="bg1"/>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8098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マイナポイントの予約</a:t>
            </a:r>
          </a:p>
        </p:txBody>
      </p:sp>
      <p:sp>
        <p:nvSpPr>
          <p:cNvPr id="3" name="サブタイトル 2"/>
          <p:cNvSpPr>
            <a:spLocks noGrp="1"/>
          </p:cNvSpPr>
          <p:nvPr>
            <p:ph type="subTitle" idx="1"/>
          </p:nvPr>
        </p:nvSpPr>
        <p:spPr/>
        <p:txBody>
          <a:bodyPr>
            <a:noAutofit/>
          </a:bodyPr>
          <a:lstStyle/>
          <a:p>
            <a:r>
              <a:rPr lang="ja-JP" altLang="en-US" dirty="0"/>
              <a:t>インストールのあと</a:t>
            </a:r>
            <a:r>
              <a:rPr lang="ja-JP" altLang="en-US" spc="-1200" dirty="0"/>
              <a:t>、</a:t>
            </a:r>
            <a:r>
              <a:rPr lang="ja-JP" altLang="en-US" dirty="0"/>
              <a:t>「アプリを開く</a:t>
            </a:r>
            <a:r>
              <a:rPr lang="ja-JP" altLang="en-US" spc="-500" dirty="0"/>
              <a:t>」</a:t>
            </a:r>
            <a:endParaRPr lang="en-US" altLang="ja-JP" spc="-500" dirty="0"/>
          </a:p>
          <a:p>
            <a:r>
              <a:rPr lang="ja-JP" altLang="en-US" dirty="0"/>
              <a:t>または画面の　　アプリアイコンをタップすると、</a:t>
            </a:r>
            <a:endParaRPr lang="en-US" altLang="ja-JP" dirty="0"/>
          </a:p>
          <a:p>
            <a:r>
              <a:rPr lang="ja-JP" altLang="en-US" dirty="0"/>
              <a:t>「マイナポイント</a:t>
            </a:r>
            <a:r>
              <a:rPr lang="ja-JP" altLang="en-US" spc="-500" dirty="0"/>
              <a:t>」</a:t>
            </a:r>
            <a:r>
              <a:rPr lang="ja-JP" altLang="en-US" dirty="0"/>
              <a:t>アプリが起動します。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テキスト ボックス 4"/>
          <p:cNvSpPr txBox="1"/>
          <p:nvPr/>
        </p:nvSpPr>
        <p:spPr>
          <a:xfrm>
            <a:off x="523509" y="2892642"/>
            <a:ext cx="2718111" cy="1962076"/>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画面を下から上に</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スワイプさせま</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す</a:t>
            </a:r>
            <a:endParaRPr lang="en-US" altLang="ja-JP" sz="2000" b="1" dirty="0">
              <a:latin typeface="Meiryo" charset="-128"/>
              <a:ea typeface="Meiryo" charset="-128"/>
              <a:cs typeface="Meiryo" charset="-128"/>
            </a:endParaRPr>
          </a:p>
          <a:p>
            <a:pPr marL="489600" indent="-489600"/>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「マイナポイント</a:t>
            </a:r>
            <a:endParaRPr lang="en-US" altLang="ja-JP" sz="2000" b="1" dirty="0">
              <a:latin typeface="Meiryo" charset="-128"/>
              <a:ea typeface="Meiryo" charset="-128"/>
              <a:cs typeface="Meiryo" charset="-128"/>
            </a:endParaRPr>
          </a:p>
          <a:p>
            <a:pPr marL="489600" indent="-4896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の予約</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p:txBody>
      </p:sp>
      <p:sp>
        <p:nvSpPr>
          <p:cNvPr id="17" name="object 2">
            <a:extLst>
              <a:ext uri="{FF2B5EF4-FFF2-40B4-BE49-F238E27FC236}">
                <a16:creationId xmlns:a16="http://schemas.microsoft.com/office/drawing/2014/main" id="{6860BEF3-BB61-44C2-B2F2-233A9EED1352}"/>
              </a:ext>
            </a:extLst>
          </p:cNvPr>
          <p:cNvSpPr>
            <a:spLocks noChangeAspect="1"/>
          </p:cNvSpPr>
          <p:nvPr/>
        </p:nvSpPr>
        <p:spPr>
          <a:xfrm>
            <a:off x="2473332" y="1793118"/>
            <a:ext cx="529999" cy="540000"/>
          </a:xfrm>
          <a:prstGeom prst="rect">
            <a:avLst/>
          </a:prstGeom>
          <a:blipFill>
            <a:blip r:embed="rId3" cstate="print"/>
            <a:stretch>
              <a:fillRect/>
            </a:stretch>
          </a:blipFill>
        </p:spPr>
        <p:txBody>
          <a:bodyPr wrap="square" lIns="0" tIns="0" rIns="0" bIns="0" rtlCol="0"/>
          <a:lstStyle/>
          <a:p>
            <a:endParaRPr dirty="0"/>
          </a:p>
        </p:txBody>
      </p:sp>
      <p:sp>
        <p:nvSpPr>
          <p:cNvPr id="31" name="object 4"/>
          <p:cNvSpPr>
            <a:spLocks noChangeAspect="1"/>
          </p:cNvSpPr>
          <p:nvPr/>
        </p:nvSpPr>
        <p:spPr>
          <a:xfrm>
            <a:off x="3485042" y="2769024"/>
            <a:ext cx="1972055" cy="3505200"/>
          </a:xfrm>
          <a:prstGeom prst="rect">
            <a:avLst/>
          </a:prstGeom>
          <a:blipFill>
            <a:blip r:embed="rId4" cstate="print"/>
            <a:stretch>
              <a:fillRect/>
            </a:stretch>
          </a:blipFill>
        </p:spPr>
        <p:txBody>
          <a:bodyPr wrap="square" lIns="0" tIns="0" rIns="0" bIns="0" rtlCol="0"/>
          <a:lstStyle/>
          <a:p>
            <a:endParaRPr dirty="0"/>
          </a:p>
        </p:txBody>
      </p:sp>
      <p:sp>
        <p:nvSpPr>
          <p:cNvPr id="32" name="object 5"/>
          <p:cNvSpPr>
            <a:spLocks noChangeAspect="1"/>
          </p:cNvSpPr>
          <p:nvPr/>
        </p:nvSpPr>
        <p:spPr>
          <a:xfrm>
            <a:off x="6184400" y="2769024"/>
            <a:ext cx="1972055" cy="3505200"/>
          </a:xfrm>
          <a:prstGeom prst="rect">
            <a:avLst/>
          </a:prstGeom>
          <a:blipFill>
            <a:blip r:embed="rId5" cstate="print"/>
            <a:stretch>
              <a:fillRect/>
            </a:stretch>
          </a:blipFill>
        </p:spPr>
        <p:txBody>
          <a:bodyPr wrap="square" lIns="0" tIns="0" rIns="0" bIns="0" rtlCol="0"/>
          <a:lstStyle/>
          <a:p>
            <a:endParaRPr dirty="0"/>
          </a:p>
        </p:txBody>
      </p:sp>
      <p:sp>
        <p:nvSpPr>
          <p:cNvPr id="33" name="object 6"/>
          <p:cNvSpPr/>
          <p:nvPr/>
        </p:nvSpPr>
        <p:spPr>
          <a:xfrm>
            <a:off x="6179830" y="2769024"/>
            <a:ext cx="1962000" cy="3510000"/>
          </a:xfrm>
          <a:custGeom>
            <a:avLst/>
            <a:gdLst/>
            <a:ahLst/>
            <a:cxnLst/>
            <a:rect l="l" t="t" r="r" b="b"/>
            <a:pathLst>
              <a:path w="1981200" h="3514725">
                <a:moveTo>
                  <a:pt x="0" y="0"/>
                </a:moveTo>
                <a:lnTo>
                  <a:pt x="1981200" y="0"/>
                </a:lnTo>
                <a:lnTo>
                  <a:pt x="1981200" y="3514344"/>
                </a:lnTo>
                <a:lnTo>
                  <a:pt x="0" y="3514344"/>
                </a:lnTo>
                <a:lnTo>
                  <a:pt x="0" y="0"/>
                </a:lnTo>
                <a:close/>
              </a:path>
            </a:pathLst>
          </a:custGeom>
          <a:ln w="9143">
            <a:solidFill>
              <a:srgbClr val="000000"/>
            </a:solidFill>
          </a:ln>
        </p:spPr>
        <p:txBody>
          <a:bodyPr wrap="square" lIns="0" tIns="0" rIns="0" bIns="0" rtlCol="0"/>
          <a:lstStyle/>
          <a:p>
            <a:endParaRPr dirty="0"/>
          </a:p>
        </p:txBody>
      </p:sp>
      <p:sp>
        <p:nvSpPr>
          <p:cNvPr id="42" name="上矢印 41"/>
          <p:cNvSpPr>
            <a:spLocks noChangeAspect="1"/>
          </p:cNvSpPr>
          <p:nvPr/>
        </p:nvSpPr>
        <p:spPr>
          <a:xfrm>
            <a:off x="4691311" y="4026265"/>
            <a:ext cx="631902" cy="1811843"/>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sp>
        <p:nvSpPr>
          <p:cNvPr id="44" name="正方形/長方形 43"/>
          <p:cNvSpPr>
            <a:spLocks noChangeAspect="1"/>
          </p:cNvSpPr>
          <p:nvPr/>
        </p:nvSpPr>
        <p:spPr>
          <a:xfrm>
            <a:off x="6260854" y="4408598"/>
            <a:ext cx="1800000" cy="450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151BD4DF-5302-42C1-AC8F-0010AAC4261D}"/>
              </a:ext>
            </a:extLst>
          </p:cNvPr>
          <p:cNvGrpSpPr/>
          <p:nvPr/>
        </p:nvGrpSpPr>
        <p:grpSpPr>
          <a:xfrm>
            <a:off x="5468381" y="5147072"/>
            <a:ext cx="270000" cy="400110"/>
            <a:chOff x="5588889" y="3598762"/>
            <a:chExt cx="270000" cy="400110"/>
          </a:xfrm>
        </p:grpSpPr>
        <p:sp>
          <p:nvSpPr>
            <p:cNvPr id="16" name="円/楕円 1">
              <a:extLst>
                <a:ext uri="{FF2B5EF4-FFF2-40B4-BE49-F238E27FC236}">
                  <a16:creationId xmlns:a16="http://schemas.microsoft.com/office/drawing/2014/main" id="{E823A1F0-9FCF-4B65-A969-F1B8076DFDA4}"/>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1D6EE68-E6FD-4D0F-A2D3-7514C5AB6F37}"/>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19" name="グループ化 18">
            <a:extLst>
              <a:ext uri="{FF2B5EF4-FFF2-40B4-BE49-F238E27FC236}">
                <a16:creationId xmlns:a16="http://schemas.microsoft.com/office/drawing/2014/main" id="{2BC829C6-826D-4747-92CB-8B935D909C31}"/>
              </a:ext>
            </a:extLst>
          </p:cNvPr>
          <p:cNvGrpSpPr/>
          <p:nvPr/>
        </p:nvGrpSpPr>
        <p:grpSpPr>
          <a:xfrm>
            <a:off x="8091294" y="4432630"/>
            <a:ext cx="441146" cy="400110"/>
            <a:chOff x="5150197" y="4825443"/>
            <a:chExt cx="441146" cy="400110"/>
          </a:xfrm>
        </p:grpSpPr>
        <p:sp>
          <p:nvSpPr>
            <p:cNvPr id="20" name="円/楕円 29">
              <a:extLst>
                <a:ext uri="{FF2B5EF4-FFF2-40B4-BE49-F238E27FC236}">
                  <a16:creationId xmlns:a16="http://schemas.microsoft.com/office/drawing/2014/main" id="{1635EF28-0153-4645-B813-B708A770393C}"/>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21" name="正方形/長方形 20">
              <a:extLst>
                <a:ext uri="{FF2B5EF4-FFF2-40B4-BE49-F238E27FC236}">
                  <a16:creationId xmlns:a16="http://schemas.microsoft.com/office/drawing/2014/main" id="{953AA049-6C3C-472B-88EB-B3CAC32A94A7}"/>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459675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マイナポイントの予約</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15" name="テキスト ボックス 14"/>
          <p:cNvSpPr txBox="1"/>
          <p:nvPr/>
        </p:nvSpPr>
        <p:spPr>
          <a:xfrm>
            <a:off x="523510" y="1474974"/>
            <a:ext cx="2608330" cy="3098284"/>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「次へ進む</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marL="489600" indent="-489600"/>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マイナンバー</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カードを受け</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とった際に設定した</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ケタのパスワードを入力</a:t>
            </a:r>
          </a:p>
          <a:p>
            <a:endParaRPr lang="en-US" altLang="ja-JP" b="1" dirty="0">
              <a:solidFill>
                <a:srgbClr val="FF0000"/>
              </a:solidFill>
              <a:latin typeface="Meiryo" charset="-128"/>
              <a:ea typeface="Meiryo" charset="-128"/>
              <a:cs typeface="Meiryo" charset="-128"/>
            </a:endParaRPr>
          </a:p>
        </p:txBody>
      </p:sp>
      <p:sp>
        <p:nvSpPr>
          <p:cNvPr id="32" name="object 6"/>
          <p:cNvSpPr/>
          <p:nvPr/>
        </p:nvSpPr>
        <p:spPr>
          <a:xfrm>
            <a:off x="6389076" y="1929547"/>
            <a:ext cx="1979676" cy="3567683"/>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sp>
        <p:nvSpPr>
          <p:cNvPr id="34" name="正方形/長方形 33"/>
          <p:cNvSpPr/>
          <p:nvPr/>
        </p:nvSpPr>
        <p:spPr>
          <a:xfrm>
            <a:off x="6472758" y="4286123"/>
            <a:ext cx="1800000" cy="540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object 3"/>
          <p:cNvSpPr/>
          <p:nvPr/>
        </p:nvSpPr>
        <p:spPr>
          <a:xfrm>
            <a:off x="3313683" y="1929547"/>
            <a:ext cx="2147316" cy="3506724"/>
          </a:xfrm>
          <a:prstGeom prst="rect">
            <a:avLst/>
          </a:prstGeom>
          <a:blipFill>
            <a:blip r:embed="rId4" cstate="print"/>
            <a:stretch>
              <a:fillRect/>
            </a:stretch>
          </a:blipFill>
          <a:ln>
            <a:solidFill>
              <a:schemeClr val="tx1"/>
            </a:solidFill>
          </a:ln>
        </p:spPr>
        <p:txBody>
          <a:bodyPr wrap="square" lIns="0" tIns="0" rIns="0" bIns="0" rtlCol="0"/>
          <a:lstStyle/>
          <a:p>
            <a:endParaRPr dirty="0"/>
          </a:p>
        </p:txBody>
      </p:sp>
      <p:sp>
        <p:nvSpPr>
          <p:cNvPr id="35" name="正方形/長方形 34"/>
          <p:cNvSpPr/>
          <p:nvPr/>
        </p:nvSpPr>
        <p:spPr>
          <a:xfrm>
            <a:off x="3314787" y="4906089"/>
            <a:ext cx="2160000" cy="540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36"/>
          <p:cNvGrpSpPr/>
          <p:nvPr/>
        </p:nvGrpSpPr>
        <p:grpSpPr>
          <a:xfrm>
            <a:off x="5562336" y="3159414"/>
            <a:ext cx="720000" cy="691832"/>
            <a:chOff x="2743754" y="4622188"/>
            <a:chExt cx="720000" cy="691832"/>
          </a:xfrm>
        </p:grpSpPr>
        <p:cxnSp>
          <p:nvCxnSpPr>
            <p:cNvPr id="38" name="直線コネクタ 37"/>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A37A1D98-9449-4239-8EDD-F35CE1C7C227}"/>
              </a:ext>
            </a:extLst>
          </p:cNvPr>
          <p:cNvSpPr txBox="1"/>
          <p:nvPr/>
        </p:nvSpPr>
        <p:spPr>
          <a:xfrm>
            <a:off x="6277903" y="5550607"/>
            <a:ext cx="2430668" cy="646331"/>
          </a:xfrm>
          <a:prstGeom prst="rect">
            <a:avLst/>
          </a:prstGeom>
          <a:noFill/>
        </p:spPr>
        <p:txBody>
          <a:bodyPr wrap="square" rtlCol="0">
            <a:spAutoFit/>
          </a:bodyPr>
          <a:lstStyle/>
          <a:p>
            <a:pPr marL="182563" indent="-182563"/>
            <a:r>
              <a:rPr kumimoji="1" lang="en-US" altLang="ja-JP" sz="1200" b="1" dirty="0">
                <a:solidFill>
                  <a:srgbClr val="FF0000"/>
                </a:solidFill>
                <a:latin typeface="メイリオ" panose="020B0604030504040204" pitchFamily="50" charset="-128"/>
                <a:ea typeface="メイリオ" panose="020B0604030504040204" pitchFamily="50" charset="-128"/>
              </a:rPr>
              <a:t>※</a:t>
            </a:r>
            <a:r>
              <a:rPr kumimoji="1" lang="ja-JP" altLang="en-US" sz="1200" b="1" dirty="0">
                <a:solidFill>
                  <a:srgbClr val="FF0000"/>
                </a:solidFill>
                <a:latin typeface="メイリオ" panose="020B0604030504040204" pitchFamily="50" charset="-128"/>
                <a:ea typeface="メイリオ" panose="020B0604030504040204" pitchFamily="50" charset="-128"/>
              </a:rPr>
              <a:t> パスワードはご自身で入力してください。代理の方による入力は行わない</a:t>
            </a:r>
            <a:r>
              <a:rPr lang="ja-JP" altLang="en-US" sz="1200" b="1" dirty="0">
                <a:solidFill>
                  <a:srgbClr val="FF0000"/>
                </a:solidFill>
                <a:latin typeface="メイリオ" panose="020B0604030504040204" pitchFamily="50" charset="-128"/>
                <a:ea typeface="メイリオ" panose="020B0604030504040204" pitchFamily="50" charset="-128"/>
              </a:rPr>
              <a:t>でください。</a:t>
            </a:r>
            <a:endParaRPr kumimoji="1" lang="ja-JP" altLang="en-US" sz="1200" b="1" dirty="0">
              <a:solidFill>
                <a:srgbClr val="FF0000"/>
              </a:solidFill>
              <a:latin typeface="メイリオ" panose="020B0604030504040204" pitchFamily="50" charset="-128"/>
              <a:ea typeface="メイリオ" panose="020B0604030504040204" pitchFamily="50" charset="-128"/>
            </a:endParaRPr>
          </a:p>
        </p:txBody>
      </p:sp>
      <p:grpSp>
        <p:nvGrpSpPr>
          <p:cNvPr id="21" name="グループ化 20">
            <a:extLst>
              <a:ext uri="{FF2B5EF4-FFF2-40B4-BE49-F238E27FC236}">
                <a16:creationId xmlns:a16="http://schemas.microsoft.com/office/drawing/2014/main" id="{F52C1301-C1A1-4A77-8F38-9499C5A44C27}"/>
              </a:ext>
            </a:extLst>
          </p:cNvPr>
          <p:cNvGrpSpPr/>
          <p:nvPr/>
        </p:nvGrpSpPr>
        <p:grpSpPr>
          <a:xfrm>
            <a:off x="2929548" y="5006637"/>
            <a:ext cx="441146" cy="400110"/>
            <a:chOff x="4422686" y="1453207"/>
            <a:chExt cx="441146" cy="400110"/>
          </a:xfrm>
        </p:grpSpPr>
        <p:sp>
          <p:nvSpPr>
            <p:cNvPr id="22" name="円/楕円 48">
              <a:extLst>
                <a:ext uri="{FF2B5EF4-FFF2-40B4-BE49-F238E27FC236}">
                  <a16:creationId xmlns:a16="http://schemas.microsoft.com/office/drawing/2014/main" id="{F44756E8-F1D3-4BD8-922C-8FF769545680}"/>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23" name="正方形/長方形 22">
              <a:extLst>
                <a:ext uri="{FF2B5EF4-FFF2-40B4-BE49-F238E27FC236}">
                  <a16:creationId xmlns:a16="http://schemas.microsoft.com/office/drawing/2014/main" id="{885894A3-F2F5-48BD-BA71-D1F4BD07DC0B}"/>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24" name="グループ化 23">
            <a:extLst>
              <a:ext uri="{FF2B5EF4-FFF2-40B4-BE49-F238E27FC236}">
                <a16:creationId xmlns:a16="http://schemas.microsoft.com/office/drawing/2014/main" id="{58B242E6-6859-43F9-B716-502908D8AAFC}"/>
              </a:ext>
            </a:extLst>
          </p:cNvPr>
          <p:cNvGrpSpPr/>
          <p:nvPr/>
        </p:nvGrpSpPr>
        <p:grpSpPr>
          <a:xfrm>
            <a:off x="6027892" y="4234678"/>
            <a:ext cx="441146" cy="400110"/>
            <a:chOff x="4988923" y="3305555"/>
            <a:chExt cx="441146" cy="400110"/>
          </a:xfrm>
        </p:grpSpPr>
        <p:sp>
          <p:nvSpPr>
            <p:cNvPr id="25" name="円/楕円 40">
              <a:extLst>
                <a:ext uri="{FF2B5EF4-FFF2-40B4-BE49-F238E27FC236}">
                  <a16:creationId xmlns:a16="http://schemas.microsoft.com/office/drawing/2014/main" id="{C05090CC-9412-4845-967F-0DE2576E5A49}"/>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EBDB0C9-CF56-43B3-85FB-F7D175AF4F65}"/>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CDC87C23-7DD8-49AD-918E-004849DB0BF4}"/>
              </a:ext>
            </a:extLst>
          </p:cNvPr>
          <p:cNvSpPr txBox="1"/>
          <p:nvPr/>
        </p:nvSpPr>
        <p:spPr>
          <a:xfrm>
            <a:off x="1002140" y="4312226"/>
            <a:ext cx="2101857" cy="954107"/>
          </a:xfrm>
          <a:prstGeom prst="rect">
            <a:avLst/>
          </a:prstGeom>
          <a:noFill/>
        </p:spPr>
        <p:txBody>
          <a:bodyPr wrap="none">
            <a:spAutoFit/>
          </a:bodyPr>
          <a:lstStyle/>
          <a:p>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r>
              <a:rPr lang="ja-JP" altLang="en-US" sz="1400" b="1" dirty="0">
                <a:solidFill>
                  <a:srgbClr val="FF0000"/>
                </a:solidFill>
                <a:latin typeface="Meiryo" charset="-128"/>
                <a:ea typeface="Meiryo" charset="-128"/>
                <a:cs typeface="Meiryo" charset="-128"/>
              </a:rPr>
              <a:t>ご注意ください</a:t>
            </a:r>
          </a:p>
        </p:txBody>
      </p:sp>
    </p:spTree>
    <p:extLst>
      <p:ext uri="{BB962C8B-B14F-4D97-AF65-F5344CB8AC3E}">
        <p14:creationId xmlns:p14="http://schemas.microsoft.com/office/powerpoint/2010/main" val="3329511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利用者証明用電子証明書の認証</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49" name="テキスト ボックス 48">
            <a:extLst>
              <a:ext uri="{FF2B5EF4-FFF2-40B4-BE49-F238E27FC236}">
                <a16:creationId xmlns:a16="http://schemas.microsoft.com/office/drawing/2014/main" id="{840920E1-2574-48F5-A73B-F7BBB64BD3CF}"/>
              </a:ext>
            </a:extLst>
          </p:cNvPr>
          <p:cNvSpPr txBox="1"/>
          <p:nvPr/>
        </p:nvSpPr>
        <p:spPr>
          <a:xfrm>
            <a:off x="523510" y="1384475"/>
            <a:ext cx="3262432" cy="1508105"/>
          </a:xfrm>
          <a:prstGeom prst="rect">
            <a:avLst/>
          </a:prstGeom>
          <a:noFill/>
        </p:spPr>
        <p:txBody>
          <a:bodyPr wrap="non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マイナンバーカードを</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スマホートフォンの裏面に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密着させてください</a:t>
            </a:r>
          </a:p>
        </p:txBody>
      </p:sp>
      <p:sp>
        <p:nvSpPr>
          <p:cNvPr id="50" name="テキスト ボックス 49">
            <a:extLst>
              <a:ext uri="{FF2B5EF4-FFF2-40B4-BE49-F238E27FC236}">
                <a16:creationId xmlns:a16="http://schemas.microsoft.com/office/drawing/2014/main" id="{4F1C102C-FB12-41FC-A5BE-3F7E44B79A82}"/>
              </a:ext>
            </a:extLst>
          </p:cNvPr>
          <p:cNvSpPr txBox="1"/>
          <p:nvPr/>
        </p:nvSpPr>
        <p:spPr>
          <a:xfrm>
            <a:off x="2944213" y="6093613"/>
            <a:ext cx="252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しばらく待ちましょう</a:t>
            </a:r>
          </a:p>
        </p:txBody>
      </p:sp>
      <p:sp>
        <p:nvSpPr>
          <p:cNvPr id="51" name="テキスト ボックス 50">
            <a:extLst>
              <a:ext uri="{FF2B5EF4-FFF2-40B4-BE49-F238E27FC236}">
                <a16:creationId xmlns:a16="http://schemas.microsoft.com/office/drawing/2014/main" id="{9FBEDC5F-F19E-42A5-8368-DC8B4F97BF61}"/>
              </a:ext>
            </a:extLst>
          </p:cNvPr>
          <p:cNvSpPr txBox="1"/>
          <p:nvPr/>
        </p:nvSpPr>
        <p:spPr>
          <a:xfrm>
            <a:off x="5273349" y="1403101"/>
            <a:ext cx="2321469" cy="1508105"/>
          </a:xfrm>
          <a:prstGeom prst="rect">
            <a:avLst/>
          </a:prstGeom>
          <a:noFill/>
        </p:spPr>
        <p:txBody>
          <a:bodyPr wrap="none" rtlCol="0">
            <a:spAutoFit/>
          </a:bodyPr>
          <a:lstStyle/>
          <a:p>
            <a:r>
              <a:rPr lang="ja-JP" altLang="en-US" sz="3200" b="1" dirty="0">
                <a:solidFill>
                  <a:srgbClr val="009650"/>
                </a:solidFill>
                <a:latin typeface="Meiryo" charset="-128"/>
                <a:ea typeface="Meiryo" charset="-128"/>
                <a:cs typeface="Meiryo" charset="-128"/>
              </a:rPr>
              <a:t> ❻</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 パスワード確認が</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 できました</a:t>
            </a:r>
          </a:p>
          <a:p>
            <a:r>
              <a:rPr lang="ja-JP" altLang="en-US" sz="2000" b="1" dirty="0">
                <a:latin typeface="Meiryo" charset="-128"/>
                <a:ea typeface="Meiryo" charset="-128"/>
                <a:cs typeface="Meiryo" charset="-128"/>
              </a:rPr>
              <a:t>「発行</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p:txBody>
      </p:sp>
      <p:sp>
        <p:nvSpPr>
          <p:cNvPr id="52" name="object 3">
            <a:extLst>
              <a:ext uri="{FF2B5EF4-FFF2-40B4-BE49-F238E27FC236}">
                <a16:creationId xmlns:a16="http://schemas.microsoft.com/office/drawing/2014/main" id="{275D7DC9-8C2C-4AC1-B348-EA997A45AEAE}"/>
              </a:ext>
            </a:extLst>
          </p:cNvPr>
          <p:cNvSpPr/>
          <p:nvPr/>
        </p:nvSpPr>
        <p:spPr>
          <a:xfrm>
            <a:off x="611888" y="2877691"/>
            <a:ext cx="1813143" cy="3222901"/>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sp>
        <p:nvSpPr>
          <p:cNvPr id="53" name="object 5">
            <a:extLst>
              <a:ext uri="{FF2B5EF4-FFF2-40B4-BE49-F238E27FC236}">
                <a16:creationId xmlns:a16="http://schemas.microsoft.com/office/drawing/2014/main" id="{672200F3-3900-4D7A-AFB4-BBDD18484807}"/>
              </a:ext>
            </a:extLst>
          </p:cNvPr>
          <p:cNvSpPr/>
          <p:nvPr/>
        </p:nvSpPr>
        <p:spPr>
          <a:xfrm>
            <a:off x="3033763" y="2869316"/>
            <a:ext cx="1813144" cy="3224297"/>
          </a:xfrm>
          <a:prstGeom prst="rect">
            <a:avLst/>
          </a:prstGeom>
          <a:blipFill>
            <a:blip r:embed="rId4" cstate="print"/>
            <a:stretch>
              <a:fillRect/>
            </a:stretch>
          </a:blipFill>
        </p:spPr>
        <p:txBody>
          <a:bodyPr wrap="square" lIns="0" tIns="0" rIns="0" bIns="0" rtlCol="0"/>
          <a:lstStyle/>
          <a:p>
            <a:endParaRPr dirty="0"/>
          </a:p>
        </p:txBody>
      </p:sp>
      <p:sp>
        <p:nvSpPr>
          <p:cNvPr id="54" name="object 7">
            <a:extLst>
              <a:ext uri="{FF2B5EF4-FFF2-40B4-BE49-F238E27FC236}">
                <a16:creationId xmlns:a16="http://schemas.microsoft.com/office/drawing/2014/main" id="{9DA5DC42-BDCE-44A9-85A8-EB33B51DEB25}"/>
              </a:ext>
            </a:extLst>
          </p:cNvPr>
          <p:cNvSpPr/>
          <p:nvPr/>
        </p:nvSpPr>
        <p:spPr>
          <a:xfrm>
            <a:off x="5525279" y="2888082"/>
            <a:ext cx="1806164" cy="3213131"/>
          </a:xfrm>
          <a:prstGeom prst="rect">
            <a:avLst/>
          </a:prstGeom>
          <a:blipFill>
            <a:blip r:embed="rId5" cstate="print"/>
            <a:stretch>
              <a:fillRect/>
            </a:stretch>
          </a:blipFill>
          <a:ln>
            <a:solidFill>
              <a:schemeClr val="tx1"/>
            </a:solidFill>
          </a:ln>
        </p:spPr>
        <p:txBody>
          <a:bodyPr wrap="square" lIns="0" tIns="0" rIns="0" bIns="0" rtlCol="0"/>
          <a:lstStyle/>
          <a:p>
            <a:endParaRPr dirty="0"/>
          </a:p>
        </p:txBody>
      </p:sp>
      <p:grpSp>
        <p:nvGrpSpPr>
          <p:cNvPr id="55" name="図形グループ 33">
            <a:extLst>
              <a:ext uri="{FF2B5EF4-FFF2-40B4-BE49-F238E27FC236}">
                <a16:creationId xmlns:a16="http://schemas.microsoft.com/office/drawing/2014/main" id="{BB9CFC7B-4CB3-42ED-8E25-3B057C3E9C4A}"/>
              </a:ext>
            </a:extLst>
          </p:cNvPr>
          <p:cNvGrpSpPr/>
          <p:nvPr/>
        </p:nvGrpSpPr>
        <p:grpSpPr>
          <a:xfrm>
            <a:off x="4903259" y="4039783"/>
            <a:ext cx="492443" cy="691832"/>
            <a:chOff x="2743754" y="4622188"/>
            <a:chExt cx="720000" cy="691832"/>
          </a:xfrm>
        </p:grpSpPr>
        <p:cxnSp>
          <p:nvCxnSpPr>
            <p:cNvPr id="56" name="直線コネクタ 55">
              <a:extLst>
                <a:ext uri="{FF2B5EF4-FFF2-40B4-BE49-F238E27FC236}">
                  <a16:creationId xmlns:a16="http://schemas.microsoft.com/office/drawing/2014/main" id="{CB13B921-1FC9-483B-8EB4-7CCCA5C95357}"/>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F063A0D-D21A-4E7A-804A-619F561E7EE4}"/>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876C221F-603B-430C-AB62-1A5142538412}"/>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9" name="図形グループ 37">
            <a:extLst>
              <a:ext uri="{FF2B5EF4-FFF2-40B4-BE49-F238E27FC236}">
                <a16:creationId xmlns:a16="http://schemas.microsoft.com/office/drawing/2014/main" id="{D7A1E82F-CEE7-477B-A3A6-AC083A1EBBB5}"/>
              </a:ext>
            </a:extLst>
          </p:cNvPr>
          <p:cNvGrpSpPr/>
          <p:nvPr/>
        </p:nvGrpSpPr>
        <p:grpSpPr>
          <a:xfrm>
            <a:off x="2520282" y="4039783"/>
            <a:ext cx="429298" cy="691832"/>
            <a:chOff x="2743754" y="4622188"/>
            <a:chExt cx="720000" cy="691832"/>
          </a:xfrm>
        </p:grpSpPr>
        <p:cxnSp>
          <p:nvCxnSpPr>
            <p:cNvPr id="60" name="直線コネクタ 59">
              <a:extLst>
                <a:ext uri="{FF2B5EF4-FFF2-40B4-BE49-F238E27FC236}">
                  <a16:creationId xmlns:a16="http://schemas.microsoft.com/office/drawing/2014/main" id="{A6F60415-BCCC-4B0A-A414-C3C3436A89F2}"/>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9ECA876F-1607-40C6-8CF1-AA5B890C8C5D}"/>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BD071ED5-C9CC-4EA4-A6BA-4CEF371D54DD}"/>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3" name="正方形/長方形 62">
            <a:extLst>
              <a:ext uri="{FF2B5EF4-FFF2-40B4-BE49-F238E27FC236}">
                <a16:creationId xmlns:a16="http://schemas.microsoft.com/office/drawing/2014/main" id="{AB578E15-0E32-4681-AB9A-22A96ABD387A}"/>
              </a:ext>
            </a:extLst>
          </p:cNvPr>
          <p:cNvSpPr/>
          <p:nvPr/>
        </p:nvSpPr>
        <p:spPr>
          <a:xfrm>
            <a:off x="5464213" y="4871413"/>
            <a:ext cx="1908000" cy="540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AE855F88-7A5F-471A-B2A0-6630DE6FB7EF}"/>
              </a:ext>
            </a:extLst>
          </p:cNvPr>
          <p:cNvSpPr txBox="1"/>
          <p:nvPr/>
        </p:nvSpPr>
        <p:spPr>
          <a:xfrm>
            <a:off x="7614000" y="4363200"/>
            <a:ext cx="950017" cy="707886"/>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マイナンバー　　　　</a:t>
            </a:r>
            <a:endParaRPr kumimoji="1" lang="en-US" altLang="ja-JP" sz="1000" dirty="0">
              <a:latin typeface="メイリオ" panose="020B0604030504040204" pitchFamily="50" charset="-128"/>
              <a:ea typeface="メイリオ" panose="020B0604030504040204" pitchFamily="50" charset="-128"/>
            </a:endParaRPr>
          </a:p>
          <a:p>
            <a:pPr algn="ctr"/>
            <a:r>
              <a:rPr kumimoji="1" lang="ja-JP" altLang="en-US" sz="1000" dirty="0">
                <a:latin typeface="メイリオ" panose="020B0604030504040204" pitchFamily="50" charset="-128"/>
                <a:ea typeface="メイリオ" panose="020B0604030504040204" pitchFamily="50" charset="-128"/>
              </a:rPr>
              <a:t>カードの読取</a:t>
            </a:r>
            <a:r>
              <a:rPr kumimoji="1"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機種毎のカードの位置</a:t>
            </a:r>
            <a:endParaRPr lang="en-US" altLang="ja-JP" sz="1000" dirty="0">
              <a:latin typeface="メイリオ" panose="020B0604030504040204" pitchFamily="50" charset="-128"/>
              <a:ea typeface="メイリオ" panose="020B0604030504040204" pitchFamily="50" charset="-128"/>
            </a:endParaRPr>
          </a:p>
        </p:txBody>
      </p:sp>
      <p:sp>
        <p:nvSpPr>
          <p:cNvPr id="65" name="矢印: 下 64">
            <a:extLst>
              <a:ext uri="{FF2B5EF4-FFF2-40B4-BE49-F238E27FC236}">
                <a16:creationId xmlns:a16="http://schemas.microsoft.com/office/drawing/2014/main" id="{7BE9DF61-034E-4924-B0FD-E66F62DE7C6A}"/>
              </a:ext>
            </a:extLst>
          </p:cNvPr>
          <p:cNvSpPr/>
          <p:nvPr/>
        </p:nvSpPr>
        <p:spPr>
          <a:xfrm>
            <a:off x="8074800" y="5063578"/>
            <a:ext cx="134244" cy="357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585EAAC8-3A35-4CAD-9CDD-A42D41B9E35E}"/>
              </a:ext>
            </a:extLst>
          </p:cNvPr>
          <p:cNvSpPr txBox="1"/>
          <p:nvPr/>
        </p:nvSpPr>
        <p:spPr>
          <a:xfrm>
            <a:off x="7682400" y="3088800"/>
            <a:ext cx="1055908"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Android</a:t>
            </a:r>
            <a:r>
              <a:rPr kumimoji="1" lang="ja-JP" altLang="en-US" sz="1000" dirty="0">
                <a:latin typeface="メイリオ" panose="020B0604030504040204" pitchFamily="50" charset="-128"/>
                <a:ea typeface="メイリオ" panose="020B0604030504040204" pitchFamily="50" charset="-128"/>
              </a:rPr>
              <a:t>機種</a:t>
            </a:r>
          </a:p>
        </p:txBody>
      </p:sp>
      <p:pic>
        <p:nvPicPr>
          <p:cNvPr id="67" name="図 66">
            <a:extLst>
              <a:ext uri="{FF2B5EF4-FFF2-40B4-BE49-F238E27FC236}">
                <a16:creationId xmlns:a16="http://schemas.microsoft.com/office/drawing/2014/main" id="{487C7EAC-46B3-4608-98AC-BB4B443BE525}"/>
              </a:ext>
            </a:extLst>
          </p:cNvPr>
          <p:cNvPicPr>
            <a:picLocks noChangeAspect="1"/>
          </p:cNvPicPr>
          <p:nvPr/>
        </p:nvPicPr>
        <p:blipFill>
          <a:blip r:embed="rId6"/>
          <a:stretch>
            <a:fillRect/>
          </a:stretch>
        </p:blipFill>
        <p:spPr>
          <a:xfrm>
            <a:off x="7768800" y="3294000"/>
            <a:ext cx="745714" cy="745714"/>
          </a:xfrm>
          <a:prstGeom prst="rect">
            <a:avLst/>
          </a:prstGeom>
        </p:spPr>
      </p:pic>
      <p:pic>
        <p:nvPicPr>
          <p:cNvPr id="68" name="図 67">
            <a:extLst>
              <a:ext uri="{FF2B5EF4-FFF2-40B4-BE49-F238E27FC236}">
                <a16:creationId xmlns:a16="http://schemas.microsoft.com/office/drawing/2014/main" id="{F48BC063-E8A6-4C32-87E1-21FE93B93EB0}"/>
              </a:ext>
            </a:extLst>
          </p:cNvPr>
          <p:cNvPicPr>
            <a:picLocks noChangeAspect="1"/>
          </p:cNvPicPr>
          <p:nvPr/>
        </p:nvPicPr>
        <p:blipFill>
          <a:blip r:embed="rId7"/>
          <a:stretch>
            <a:fillRect/>
          </a:stretch>
        </p:blipFill>
        <p:spPr>
          <a:xfrm>
            <a:off x="7750800" y="5356800"/>
            <a:ext cx="745200" cy="745200"/>
          </a:xfrm>
          <a:prstGeom prst="rect">
            <a:avLst/>
          </a:prstGeom>
        </p:spPr>
      </p:pic>
      <p:sp>
        <p:nvSpPr>
          <p:cNvPr id="69" name="テキスト ボックス 68">
            <a:extLst>
              <a:ext uri="{FF2B5EF4-FFF2-40B4-BE49-F238E27FC236}">
                <a16:creationId xmlns:a16="http://schemas.microsoft.com/office/drawing/2014/main" id="{E0EEE3ED-806A-4E45-95B5-01EBF72AD53C}"/>
              </a:ext>
            </a:extLst>
          </p:cNvPr>
          <p:cNvSpPr txBox="1"/>
          <p:nvPr/>
        </p:nvSpPr>
        <p:spPr>
          <a:xfrm>
            <a:off x="7707600" y="6055200"/>
            <a:ext cx="95001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iPhone</a:t>
            </a:r>
            <a:r>
              <a:rPr kumimoji="1" lang="ja-JP" altLang="en-US" sz="1000" dirty="0">
                <a:latin typeface="メイリオ" panose="020B0604030504040204" pitchFamily="50" charset="-128"/>
                <a:ea typeface="メイリオ" panose="020B0604030504040204" pitchFamily="50" charset="-128"/>
              </a:rPr>
              <a:t>機種</a:t>
            </a:r>
          </a:p>
        </p:txBody>
      </p:sp>
      <p:sp>
        <p:nvSpPr>
          <p:cNvPr id="70" name="矢印: 下 69">
            <a:extLst>
              <a:ext uri="{FF2B5EF4-FFF2-40B4-BE49-F238E27FC236}">
                <a16:creationId xmlns:a16="http://schemas.microsoft.com/office/drawing/2014/main" id="{E3CCBD10-D611-498B-ACCF-FDFA411ED3D6}"/>
              </a:ext>
            </a:extLst>
          </p:cNvPr>
          <p:cNvSpPr/>
          <p:nvPr/>
        </p:nvSpPr>
        <p:spPr>
          <a:xfrm rot="10800000">
            <a:off x="8074800" y="4039200"/>
            <a:ext cx="134244" cy="3707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BA2895EB-4D02-42CB-B1A3-CA6ABB23B216}"/>
              </a:ext>
            </a:extLst>
          </p:cNvPr>
          <p:cNvGrpSpPr/>
          <p:nvPr/>
        </p:nvGrpSpPr>
        <p:grpSpPr>
          <a:xfrm>
            <a:off x="564100" y="3318512"/>
            <a:ext cx="441146" cy="400110"/>
            <a:chOff x="5083985" y="3181417"/>
            <a:chExt cx="441146" cy="400110"/>
          </a:xfrm>
        </p:grpSpPr>
        <p:sp>
          <p:nvSpPr>
            <p:cNvPr id="72" name="円/楕円 77">
              <a:extLst>
                <a:ext uri="{FF2B5EF4-FFF2-40B4-BE49-F238E27FC236}">
                  <a16:creationId xmlns:a16="http://schemas.microsoft.com/office/drawing/2014/main" id="{10B5AC78-0A86-4606-AD6D-0A4E5CAFEEC5}"/>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F0156991-980C-4820-9ABD-2592FAB0F006}"/>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grpSp>
        <p:nvGrpSpPr>
          <p:cNvPr id="74" name="グループ化 73">
            <a:extLst>
              <a:ext uri="{FF2B5EF4-FFF2-40B4-BE49-F238E27FC236}">
                <a16:creationId xmlns:a16="http://schemas.microsoft.com/office/drawing/2014/main" id="{BBCECBC6-F3E7-4C38-AB9F-0A4946FCBDDA}"/>
              </a:ext>
            </a:extLst>
          </p:cNvPr>
          <p:cNvGrpSpPr/>
          <p:nvPr/>
        </p:nvGrpSpPr>
        <p:grpSpPr>
          <a:xfrm>
            <a:off x="5089870" y="4986730"/>
            <a:ext cx="441146" cy="400110"/>
            <a:chOff x="5102491" y="4268575"/>
            <a:chExt cx="441146" cy="400110"/>
          </a:xfrm>
        </p:grpSpPr>
        <p:sp>
          <p:nvSpPr>
            <p:cNvPr id="75" name="円/楕円 52">
              <a:extLst>
                <a:ext uri="{FF2B5EF4-FFF2-40B4-BE49-F238E27FC236}">
                  <a16:creationId xmlns:a16="http://schemas.microsoft.com/office/drawing/2014/main" id="{C533294F-EADE-4E01-BE1D-DAA31EB8CA0A}"/>
                </a:ext>
              </a:extLst>
            </p:cNvPr>
            <p:cNvSpPr>
              <a:spLocks noChangeAspect="1"/>
            </p:cNvSpPr>
            <p:nvPr/>
          </p:nvSpPr>
          <p:spPr>
            <a:xfrm>
              <a:off x="5222264" y="4338530"/>
              <a:ext cx="204496" cy="204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76" name="正方形/長方形 75">
              <a:extLst>
                <a:ext uri="{FF2B5EF4-FFF2-40B4-BE49-F238E27FC236}">
                  <a16:creationId xmlns:a16="http://schemas.microsoft.com/office/drawing/2014/main" id="{1A29234E-28C3-4046-8D24-4B89D78D378D}"/>
                </a:ext>
              </a:extLst>
            </p:cNvPr>
            <p:cNvSpPr/>
            <p:nvPr/>
          </p:nvSpPr>
          <p:spPr>
            <a:xfrm>
              <a:off x="5102491" y="426857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sp>
        <p:nvSpPr>
          <p:cNvPr id="77" name="テキスト ボックス 76">
            <a:extLst>
              <a:ext uri="{FF2B5EF4-FFF2-40B4-BE49-F238E27FC236}">
                <a16:creationId xmlns:a16="http://schemas.microsoft.com/office/drawing/2014/main" id="{D901643B-A869-40D9-B8FA-565688B0639A}"/>
              </a:ext>
            </a:extLst>
          </p:cNvPr>
          <p:cNvSpPr txBox="1"/>
          <p:nvPr/>
        </p:nvSpPr>
        <p:spPr>
          <a:xfrm>
            <a:off x="7456067" y="4177799"/>
            <a:ext cx="697627" cy="246221"/>
          </a:xfrm>
          <a:prstGeom prst="rect">
            <a:avLst/>
          </a:prstGeom>
          <a:noFill/>
        </p:spPr>
        <p:txBody>
          <a:bodyPr wrap="none" rtlCol="0">
            <a:spAutoFit/>
          </a:bodyPr>
          <a:lstStyle/>
          <a:p>
            <a:r>
              <a:rPr kumimoji="1" lang="ja-JP" altLang="en-US" sz="1000" dirty="0">
                <a:latin typeface="メイリオ" panose="020B0604030504040204" pitchFamily="50" charset="-128"/>
                <a:ea typeface="メイリオ" panose="020B0604030504040204" pitchFamily="50" charset="-128"/>
              </a:rPr>
              <a:t>＜参考＞</a:t>
            </a:r>
          </a:p>
        </p:txBody>
      </p:sp>
    </p:spTree>
    <p:extLst>
      <p:ext uri="{BB962C8B-B14F-4D97-AF65-F5344CB8AC3E}">
        <p14:creationId xmlns:p14="http://schemas.microsoft.com/office/powerpoint/2010/main" val="4000070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利用者証明用電子証明書の認証</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5" name="テキスト ボックス 4"/>
          <p:cNvSpPr txBox="1"/>
          <p:nvPr/>
        </p:nvSpPr>
        <p:spPr>
          <a:xfrm>
            <a:off x="1639786" y="1384475"/>
            <a:ext cx="2520000" cy="89255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OK</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p:txBody>
      </p:sp>
      <p:sp>
        <p:nvSpPr>
          <p:cNvPr id="18" name="テキスト ボックス 17"/>
          <p:cNvSpPr txBox="1"/>
          <p:nvPr/>
        </p:nvSpPr>
        <p:spPr>
          <a:xfrm>
            <a:off x="4705580" y="1384475"/>
            <a:ext cx="2700000" cy="1200329"/>
          </a:xfrm>
          <a:prstGeom prst="rect">
            <a:avLst/>
          </a:prstGeom>
          <a:noFill/>
        </p:spPr>
        <p:txBody>
          <a:bodyPr wrap="square" rtlCol="0">
            <a:spAutoFit/>
          </a:bodyPr>
          <a:lstStyle/>
          <a:p>
            <a:r>
              <a:rPr lang="ja-JP" altLang="en-US" sz="3200" b="1" dirty="0">
                <a:noFill/>
                <a:latin typeface="Meiryo" charset="-128"/>
                <a:ea typeface="Meiryo" charset="-128"/>
                <a:cs typeface="Meiryo" charset="-128"/>
              </a:rPr>
              <a:t>❻</a:t>
            </a:r>
            <a:endParaRPr lang="en-US" altLang="ja-JP" sz="3200" b="1" dirty="0">
              <a:noFill/>
              <a:latin typeface="Meiryo" charset="-128"/>
              <a:ea typeface="Meiryo" charset="-128"/>
              <a:cs typeface="Meiryo" charset="-128"/>
            </a:endParaRPr>
          </a:p>
          <a:p>
            <a:r>
              <a:rPr lang="ja-JP" altLang="en-US" sz="2000" b="1" dirty="0">
                <a:latin typeface="Meiryo" charset="-128"/>
                <a:ea typeface="Meiryo" charset="-128"/>
                <a:cs typeface="Meiryo" charset="-128"/>
              </a:rPr>
              <a:t>マイナポイントの</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予約は完了です</a:t>
            </a:r>
          </a:p>
        </p:txBody>
      </p:sp>
      <p:grpSp>
        <p:nvGrpSpPr>
          <p:cNvPr id="34" name="図形グループ 33"/>
          <p:cNvGrpSpPr/>
          <p:nvPr/>
        </p:nvGrpSpPr>
        <p:grpSpPr>
          <a:xfrm>
            <a:off x="3799356" y="3863089"/>
            <a:ext cx="720000" cy="691832"/>
            <a:chOff x="2743754" y="4622188"/>
            <a:chExt cx="720000" cy="691832"/>
          </a:xfrm>
        </p:grpSpPr>
        <p:cxnSp>
          <p:nvCxnSpPr>
            <p:cNvPr id="35" name="直線コネクタ 3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object 2"/>
          <p:cNvSpPr/>
          <p:nvPr/>
        </p:nvSpPr>
        <p:spPr>
          <a:xfrm>
            <a:off x="1761135" y="2862302"/>
            <a:ext cx="1819316" cy="3234029"/>
          </a:xfrm>
          <a:prstGeom prst="rect">
            <a:avLst/>
          </a:prstGeom>
          <a:blipFill>
            <a:blip r:embed="rId3" cstate="print"/>
            <a:stretch>
              <a:fillRect/>
            </a:stretch>
          </a:blipFill>
        </p:spPr>
        <p:txBody>
          <a:bodyPr wrap="square" lIns="0" tIns="0" rIns="0" bIns="0" rtlCol="0"/>
          <a:lstStyle/>
          <a:p>
            <a:endParaRPr dirty="0"/>
          </a:p>
        </p:txBody>
      </p:sp>
      <p:sp>
        <p:nvSpPr>
          <p:cNvPr id="25" name="object 4"/>
          <p:cNvSpPr/>
          <p:nvPr/>
        </p:nvSpPr>
        <p:spPr>
          <a:xfrm>
            <a:off x="4801333" y="2870731"/>
            <a:ext cx="1812292" cy="3221384"/>
          </a:xfrm>
          <a:prstGeom prst="rect">
            <a:avLst/>
          </a:prstGeom>
          <a:blipFill>
            <a:blip r:embed="rId4" cstate="print"/>
            <a:stretch>
              <a:fillRect/>
            </a:stretch>
          </a:blipFill>
          <a:ln>
            <a:solidFill>
              <a:schemeClr val="tx1"/>
            </a:solidFill>
          </a:ln>
        </p:spPr>
        <p:txBody>
          <a:bodyPr wrap="square" lIns="0" tIns="0" rIns="0" bIns="0" rtlCol="0"/>
          <a:lstStyle/>
          <a:p>
            <a:endParaRPr dirty="0"/>
          </a:p>
        </p:txBody>
      </p:sp>
      <p:sp>
        <p:nvSpPr>
          <p:cNvPr id="31" name="正方形/長方形 30"/>
          <p:cNvSpPr>
            <a:spLocks/>
          </p:cNvSpPr>
          <p:nvPr/>
        </p:nvSpPr>
        <p:spPr>
          <a:xfrm>
            <a:off x="2777921" y="4443095"/>
            <a:ext cx="605511" cy="400111"/>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843964" y="4217772"/>
            <a:ext cx="1884970" cy="1902942"/>
          </a:xfrm>
          <a:prstGeom prst="rect">
            <a:avLst/>
          </a:prstGeom>
        </p:spPr>
      </p:pic>
      <p:grpSp>
        <p:nvGrpSpPr>
          <p:cNvPr id="17" name="グループ化 16">
            <a:extLst>
              <a:ext uri="{FF2B5EF4-FFF2-40B4-BE49-F238E27FC236}">
                <a16:creationId xmlns:a16="http://schemas.microsoft.com/office/drawing/2014/main" id="{6A97EFB7-418B-4829-B550-065687DD97AA}"/>
              </a:ext>
            </a:extLst>
          </p:cNvPr>
          <p:cNvGrpSpPr/>
          <p:nvPr/>
        </p:nvGrpSpPr>
        <p:grpSpPr>
          <a:xfrm>
            <a:off x="3508402" y="4471141"/>
            <a:ext cx="441146" cy="400110"/>
            <a:chOff x="4301413" y="2319722"/>
            <a:chExt cx="441146" cy="400110"/>
          </a:xfrm>
        </p:grpSpPr>
        <p:sp>
          <p:nvSpPr>
            <p:cNvPr id="19" name="円/楕円 36">
              <a:extLst>
                <a:ext uri="{FF2B5EF4-FFF2-40B4-BE49-F238E27FC236}">
                  <a16:creationId xmlns:a16="http://schemas.microsoft.com/office/drawing/2014/main" id="{C84A1A3C-38F6-4F5D-BEA3-4F77FF4D23CD}"/>
                </a:ext>
              </a:extLst>
            </p:cNvPr>
            <p:cNvSpPr>
              <a:spLocks noChangeAspect="1"/>
            </p:cNvSpPr>
            <p:nvPr/>
          </p:nvSpPr>
          <p:spPr>
            <a:xfrm>
              <a:off x="4418410" y="2396104"/>
              <a:ext cx="208252" cy="2082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060253F1-CDFC-42ED-BC30-C86980A322CC}"/>
                </a:ext>
              </a:extLst>
            </p:cNvPr>
            <p:cNvSpPr/>
            <p:nvPr/>
          </p:nvSpPr>
          <p:spPr>
            <a:xfrm>
              <a:off x="4301413" y="2319722"/>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96025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540000" y="444469"/>
            <a:ext cx="8032968" cy="646331"/>
          </a:xfrm>
        </p:spPr>
        <p:txBody>
          <a:bodyPr wrap="none">
            <a:spAutoFit/>
          </a:bodyPr>
          <a:lstStyle/>
          <a:p>
            <a:pPr algn="ctr">
              <a:lnSpc>
                <a:spcPct val="100000"/>
              </a:lnSpc>
            </a:pPr>
            <a:r>
              <a:rPr lang="ja-JP" altLang="en-US" sz="3600" dirty="0"/>
              <a:t>マイナンバーカードで暮らしを便利に</a:t>
            </a:r>
          </a:p>
        </p:txBody>
      </p:sp>
      <p:pic>
        <p:nvPicPr>
          <p:cNvPr id="40" name="図 39">
            <a:extLst>
              <a:ext uri="{FF2B5EF4-FFF2-40B4-BE49-F238E27FC236}">
                <a16:creationId xmlns:a16="http://schemas.microsoft.com/office/drawing/2014/main" id="{757B57FC-045A-4D18-A68C-C1CB083A061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7818" y="4321906"/>
            <a:ext cx="994342" cy="1087200"/>
          </a:xfrm>
          <a:prstGeom prst="rect">
            <a:avLst/>
          </a:prstGeom>
          <a:solidFill>
            <a:schemeClr val="bg1"/>
          </a:solidFill>
        </p:spPr>
      </p:pic>
      <p:sp>
        <p:nvSpPr>
          <p:cNvPr id="41" name="四角形: 角を丸くする 33">
            <a:extLst>
              <a:ext uri="{FF2B5EF4-FFF2-40B4-BE49-F238E27FC236}">
                <a16:creationId xmlns:a16="http://schemas.microsoft.com/office/drawing/2014/main" id="{197E0F99-54DF-4DF4-8ABF-834DAA563DAF}"/>
              </a:ext>
            </a:extLst>
          </p:cNvPr>
          <p:cNvSpPr/>
          <p:nvPr/>
        </p:nvSpPr>
        <p:spPr>
          <a:xfrm>
            <a:off x="332909" y="2275850"/>
            <a:ext cx="8478182" cy="3543822"/>
          </a:xfrm>
          <a:prstGeom prst="roundRect">
            <a:avLst>
              <a:gd name="adj" fmla="val 50000"/>
            </a:avLst>
          </a:prstGeom>
          <a:noFill/>
          <a:ln w="9525">
            <a:solidFill>
              <a:srgbClr val="007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38">
            <a:extLst>
              <a:ext uri="{FF2B5EF4-FFF2-40B4-BE49-F238E27FC236}">
                <a16:creationId xmlns:a16="http://schemas.microsoft.com/office/drawing/2014/main" id="{B1637645-0073-48D9-8E81-6877DD0A3AD8}"/>
              </a:ext>
            </a:extLst>
          </p:cNvPr>
          <p:cNvSpPr/>
          <p:nvPr/>
        </p:nvSpPr>
        <p:spPr>
          <a:xfrm>
            <a:off x="317223" y="1869006"/>
            <a:ext cx="2158482" cy="2053087"/>
          </a:xfrm>
          <a:prstGeom prst="ellipse">
            <a:avLst/>
          </a:prstGeom>
          <a:solidFill>
            <a:srgbClr val="FFFFCC"/>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3" name="楕円 40">
            <a:extLst>
              <a:ext uri="{FF2B5EF4-FFF2-40B4-BE49-F238E27FC236}">
                <a16:creationId xmlns:a16="http://schemas.microsoft.com/office/drawing/2014/main" id="{6AABC972-B9BE-49FF-BCFC-35F86EBCEDC3}"/>
              </a:ext>
            </a:extLst>
          </p:cNvPr>
          <p:cNvSpPr/>
          <p:nvPr/>
        </p:nvSpPr>
        <p:spPr>
          <a:xfrm>
            <a:off x="2862467" y="1869210"/>
            <a:ext cx="2158482" cy="2053087"/>
          </a:xfrm>
          <a:prstGeom prst="ellipse">
            <a:avLst/>
          </a:prstGeom>
          <a:solidFill>
            <a:srgbClr val="FFFFCC"/>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4" name="楕円 41">
            <a:extLst>
              <a:ext uri="{FF2B5EF4-FFF2-40B4-BE49-F238E27FC236}">
                <a16:creationId xmlns:a16="http://schemas.microsoft.com/office/drawing/2014/main" id="{6EF20E02-C165-4FED-A130-7B818EB00397}"/>
              </a:ext>
            </a:extLst>
          </p:cNvPr>
          <p:cNvSpPr/>
          <p:nvPr/>
        </p:nvSpPr>
        <p:spPr>
          <a:xfrm>
            <a:off x="4101972" y="3261866"/>
            <a:ext cx="2158482" cy="2053087"/>
          </a:xfrm>
          <a:prstGeom prst="ellipse">
            <a:avLst/>
          </a:prstGeom>
          <a:solidFill>
            <a:srgbClr val="FFFFCC"/>
          </a:solidFill>
          <a:ln w="635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楕円 42">
            <a:extLst>
              <a:ext uri="{FF2B5EF4-FFF2-40B4-BE49-F238E27FC236}">
                <a16:creationId xmlns:a16="http://schemas.microsoft.com/office/drawing/2014/main" id="{C1F780AF-4FF1-4E79-BD6A-4EDBA3579398}"/>
              </a:ext>
            </a:extLst>
          </p:cNvPr>
          <p:cNvSpPr/>
          <p:nvPr/>
        </p:nvSpPr>
        <p:spPr>
          <a:xfrm>
            <a:off x="5403567" y="1849525"/>
            <a:ext cx="2158482" cy="2053087"/>
          </a:xfrm>
          <a:prstGeom prst="ellipse">
            <a:avLst/>
          </a:prstGeom>
          <a:solidFill>
            <a:srgbClr val="FFFFCC"/>
          </a:solidFill>
          <a:ln w="1270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6" name="楕円 43">
            <a:extLst>
              <a:ext uri="{FF2B5EF4-FFF2-40B4-BE49-F238E27FC236}">
                <a16:creationId xmlns:a16="http://schemas.microsoft.com/office/drawing/2014/main" id="{21FFF267-28E4-4A59-954B-4B604CFAB2FD}"/>
              </a:ext>
            </a:extLst>
          </p:cNvPr>
          <p:cNvSpPr/>
          <p:nvPr/>
        </p:nvSpPr>
        <p:spPr>
          <a:xfrm>
            <a:off x="6652609" y="3344101"/>
            <a:ext cx="2158482" cy="2053087"/>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A9F00475-D2DC-4E0E-B05F-ABB5E382214E}"/>
              </a:ext>
            </a:extLst>
          </p:cNvPr>
          <p:cNvSpPr txBox="1"/>
          <p:nvPr/>
        </p:nvSpPr>
        <p:spPr>
          <a:xfrm>
            <a:off x="229023" y="2269346"/>
            <a:ext cx="2306707" cy="830997"/>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本人確認書類</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になる！</a:t>
            </a:r>
          </a:p>
        </p:txBody>
      </p:sp>
      <p:sp>
        <p:nvSpPr>
          <p:cNvPr id="48" name="テキスト ボックス 47">
            <a:extLst>
              <a:ext uri="{FF2B5EF4-FFF2-40B4-BE49-F238E27FC236}">
                <a16:creationId xmlns:a16="http://schemas.microsoft.com/office/drawing/2014/main" id="{8FF45734-9E62-4F4B-9EE3-5DDC7CE5CFD5}"/>
              </a:ext>
            </a:extLst>
          </p:cNvPr>
          <p:cNvSpPr txBox="1"/>
          <p:nvPr/>
        </p:nvSpPr>
        <p:spPr>
          <a:xfrm>
            <a:off x="2788354" y="2275849"/>
            <a:ext cx="2306707" cy="830997"/>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健康保険証</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としても使える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49" name="テキスト ボックス 48">
            <a:extLst>
              <a:ext uri="{FF2B5EF4-FFF2-40B4-BE49-F238E27FC236}">
                <a16:creationId xmlns:a16="http://schemas.microsoft.com/office/drawing/2014/main" id="{1A87F38F-1618-4FEB-9EE5-0CB824A9451C}"/>
              </a:ext>
            </a:extLst>
          </p:cNvPr>
          <p:cNvSpPr txBox="1"/>
          <p:nvPr/>
        </p:nvSpPr>
        <p:spPr>
          <a:xfrm>
            <a:off x="4188472" y="3693496"/>
            <a:ext cx="2306707" cy="830997"/>
          </a:xfrm>
          <a:prstGeom prst="rect">
            <a:avLst/>
          </a:prstGeom>
          <a:noFill/>
        </p:spPr>
        <p:txBody>
          <a:bodyPr wrap="square" rtlCol="0">
            <a:spAutoFit/>
          </a:bodyPr>
          <a:lstStyle/>
          <a:p>
            <a:r>
              <a:rPr kumimoji="1" lang="ja-JP" altLang="en-US" sz="2400" dirty="0">
                <a:latin typeface="HGP創英角ﾎﾟｯﾌﾟ体" panose="040B0A00000000000000" pitchFamily="50" charset="-128"/>
                <a:ea typeface="HGP創英角ﾎﾟｯﾌﾟ体" panose="040B0A00000000000000" pitchFamily="50" charset="-128"/>
              </a:rPr>
              <a:t>マイナポイントがもらえる</a:t>
            </a:r>
          </a:p>
        </p:txBody>
      </p:sp>
      <p:sp>
        <p:nvSpPr>
          <p:cNvPr id="50" name="テキスト ボックス 49">
            <a:extLst>
              <a:ext uri="{FF2B5EF4-FFF2-40B4-BE49-F238E27FC236}">
                <a16:creationId xmlns:a16="http://schemas.microsoft.com/office/drawing/2014/main" id="{43DC4495-237E-4208-B4A3-4CFAF2EF30E9}"/>
              </a:ext>
            </a:extLst>
          </p:cNvPr>
          <p:cNvSpPr txBox="1"/>
          <p:nvPr/>
        </p:nvSpPr>
        <p:spPr>
          <a:xfrm>
            <a:off x="5372503" y="2250262"/>
            <a:ext cx="2306707" cy="1200329"/>
          </a:xfrm>
          <a:prstGeom prst="rect">
            <a:avLst/>
          </a:prstGeom>
          <a:noFill/>
        </p:spPr>
        <p:txBody>
          <a:bodyPr wrap="square" rtlCol="0">
            <a:spAutoFit/>
          </a:bodyPr>
          <a:lstStyle/>
          <a:p>
            <a:pPr algn="ctr"/>
            <a:r>
              <a:rPr lang="ja-JP" altLang="en-US" sz="2400" dirty="0">
                <a:latin typeface="HGP創英角ﾎﾟｯﾌﾟ体" panose="040B0A00000000000000" pitchFamily="50" charset="-128"/>
                <a:ea typeface="HGP創英角ﾎﾟｯﾌﾟ体" panose="040B0A00000000000000" pitchFamily="50" charset="-128"/>
              </a:rPr>
              <a:t>オンラインで</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各種行政手続</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ができる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51" name="テキスト ボックス 50">
            <a:extLst>
              <a:ext uri="{FF2B5EF4-FFF2-40B4-BE49-F238E27FC236}">
                <a16:creationId xmlns:a16="http://schemas.microsoft.com/office/drawing/2014/main" id="{53A52D5B-FF68-4A42-83AE-B8F65A49C24A}"/>
              </a:ext>
            </a:extLst>
          </p:cNvPr>
          <p:cNvSpPr txBox="1"/>
          <p:nvPr/>
        </p:nvSpPr>
        <p:spPr>
          <a:xfrm>
            <a:off x="6608674" y="3597839"/>
            <a:ext cx="2306707" cy="1569660"/>
          </a:xfrm>
          <a:prstGeom prst="rect">
            <a:avLst/>
          </a:prstGeom>
          <a:noFill/>
        </p:spPr>
        <p:txBody>
          <a:bodyPr wrap="square" rtlCol="0">
            <a:spAutoFit/>
          </a:bodyPr>
          <a:lstStyle/>
          <a:p>
            <a:pPr algn="ctr"/>
            <a:r>
              <a:rPr kumimoji="1" lang="en-US" altLang="ja-JP" sz="2400" dirty="0">
                <a:latin typeface="HGP創英角ﾎﾟｯﾌﾟ体" panose="040B0A00000000000000" pitchFamily="50" charset="-128"/>
                <a:ea typeface="HGP創英角ﾎﾟｯﾌﾟ体" panose="040B0A00000000000000" pitchFamily="50" charset="-128"/>
              </a:rPr>
              <a:t>e-Tax</a:t>
            </a:r>
            <a:r>
              <a:rPr kumimoji="1" lang="ja-JP" altLang="en-US" sz="2400" dirty="0">
                <a:latin typeface="HGP創英角ﾎﾟｯﾌﾟ体" panose="040B0A00000000000000" pitchFamily="50" charset="-128"/>
                <a:ea typeface="HGP創英角ﾎﾟｯﾌﾟ体" panose="040B0A00000000000000" pitchFamily="50" charset="-128"/>
              </a:rPr>
              <a:t>で</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確定申告の</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届出が自宅から</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できる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pic>
        <p:nvPicPr>
          <p:cNvPr id="52" name="図 51" descr="画面の領域">
            <a:extLst>
              <a:ext uri="{FF2B5EF4-FFF2-40B4-BE49-F238E27FC236}">
                <a16:creationId xmlns:a16="http://schemas.microsoft.com/office/drawing/2014/main" id="{8E197A7E-D31C-4EF3-B98E-3C99213CC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542" y="1517377"/>
            <a:ext cx="1208029" cy="853203"/>
          </a:xfrm>
          <a:prstGeom prst="rect">
            <a:avLst/>
          </a:prstGeom>
        </p:spPr>
      </p:pic>
      <p:grpSp>
        <p:nvGrpSpPr>
          <p:cNvPr id="53" name="グループ化 52">
            <a:extLst>
              <a:ext uri="{FF2B5EF4-FFF2-40B4-BE49-F238E27FC236}">
                <a16:creationId xmlns:a16="http://schemas.microsoft.com/office/drawing/2014/main" id="{28BCAAF8-08CD-48A4-96B0-B9CED54D9185}"/>
              </a:ext>
            </a:extLst>
          </p:cNvPr>
          <p:cNvGrpSpPr/>
          <p:nvPr/>
        </p:nvGrpSpPr>
        <p:grpSpPr>
          <a:xfrm>
            <a:off x="3325720" y="5369833"/>
            <a:ext cx="1259412" cy="790522"/>
            <a:chOff x="1094719" y="3698700"/>
            <a:chExt cx="3007024" cy="1889328"/>
          </a:xfrm>
        </p:grpSpPr>
        <p:pic>
          <p:nvPicPr>
            <p:cNvPr id="54" name="図 53">
              <a:extLst>
                <a:ext uri="{FF2B5EF4-FFF2-40B4-BE49-F238E27FC236}">
                  <a16:creationId xmlns:a16="http://schemas.microsoft.com/office/drawing/2014/main" id="{A8DF5319-B285-4927-A39C-CF652B3104C7}"/>
                </a:ext>
              </a:extLst>
            </p:cNvPr>
            <p:cNvPicPr>
              <a:picLocks noChangeAspect="1"/>
            </p:cNvPicPr>
            <p:nvPr/>
          </p:nvPicPr>
          <p:blipFill>
            <a:blip r:embed="rId5"/>
            <a:stretch>
              <a:fillRect/>
            </a:stretch>
          </p:blipFill>
          <p:spPr>
            <a:xfrm>
              <a:off x="1094719" y="3698700"/>
              <a:ext cx="3007024" cy="1889328"/>
            </a:xfrm>
            <a:prstGeom prst="rect">
              <a:avLst/>
            </a:prstGeom>
          </p:spPr>
        </p:pic>
        <p:sp>
          <p:nvSpPr>
            <p:cNvPr id="55" name="角丸四角形 5">
              <a:extLst>
                <a:ext uri="{FF2B5EF4-FFF2-40B4-BE49-F238E27FC236}">
                  <a16:creationId xmlns:a16="http://schemas.microsoft.com/office/drawing/2014/main" id="{DBF80059-1C38-4A75-B3C5-47905D52E0D9}"/>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 name="グループ化 55">
            <a:extLst>
              <a:ext uri="{FF2B5EF4-FFF2-40B4-BE49-F238E27FC236}">
                <a16:creationId xmlns:a16="http://schemas.microsoft.com/office/drawing/2014/main" id="{A83BD573-AF06-405C-9315-0A1709078382}"/>
              </a:ext>
            </a:extLst>
          </p:cNvPr>
          <p:cNvGrpSpPr/>
          <p:nvPr/>
        </p:nvGrpSpPr>
        <p:grpSpPr>
          <a:xfrm>
            <a:off x="4693914" y="5359372"/>
            <a:ext cx="1278656" cy="790522"/>
            <a:chOff x="5176367" y="3354034"/>
            <a:chExt cx="3035752" cy="1913782"/>
          </a:xfrm>
        </p:grpSpPr>
        <p:pic>
          <p:nvPicPr>
            <p:cNvPr id="57" name="図 56">
              <a:extLst>
                <a:ext uri="{FF2B5EF4-FFF2-40B4-BE49-F238E27FC236}">
                  <a16:creationId xmlns:a16="http://schemas.microsoft.com/office/drawing/2014/main" id="{CFBB5D24-CAB9-4453-BC3F-E2A8685FDC28}"/>
                </a:ext>
              </a:extLst>
            </p:cNvPr>
            <p:cNvPicPr>
              <a:picLocks noChangeAspect="1"/>
            </p:cNvPicPr>
            <p:nvPr/>
          </p:nvPicPr>
          <p:blipFill>
            <a:blip r:embed="rId6"/>
            <a:stretch>
              <a:fillRect/>
            </a:stretch>
          </p:blipFill>
          <p:spPr>
            <a:xfrm>
              <a:off x="5176367" y="3354034"/>
              <a:ext cx="3018791" cy="1913782"/>
            </a:xfrm>
            <a:prstGeom prst="rect">
              <a:avLst/>
            </a:prstGeom>
          </p:spPr>
        </p:pic>
        <p:sp>
          <p:nvSpPr>
            <p:cNvPr id="58" name="角丸四角形 29">
              <a:extLst>
                <a:ext uri="{FF2B5EF4-FFF2-40B4-BE49-F238E27FC236}">
                  <a16:creationId xmlns:a16="http://schemas.microsoft.com/office/drawing/2014/main" id="{CBDE3B71-A9A4-4A63-9EB2-EE579D24D779}"/>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グループ化 58">
            <a:extLst>
              <a:ext uri="{FF2B5EF4-FFF2-40B4-BE49-F238E27FC236}">
                <a16:creationId xmlns:a16="http://schemas.microsoft.com/office/drawing/2014/main" id="{1A9D169A-D710-4A64-92A5-8EEFA30C098E}"/>
              </a:ext>
            </a:extLst>
          </p:cNvPr>
          <p:cNvGrpSpPr/>
          <p:nvPr/>
        </p:nvGrpSpPr>
        <p:grpSpPr>
          <a:xfrm>
            <a:off x="6052676" y="5122276"/>
            <a:ext cx="693150" cy="533766"/>
            <a:chOff x="2575093" y="5893933"/>
            <a:chExt cx="693150" cy="533766"/>
          </a:xfrm>
        </p:grpSpPr>
        <p:pic>
          <p:nvPicPr>
            <p:cNvPr id="60" name="図 59">
              <a:extLst>
                <a:ext uri="{FF2B5EF4-FFF2-40B4-BE49-F238E27FC236}">
                  <a16:creationId xmlns:a16="http://schemas.microsoft.com/office/drawing/2014/main" id="{23EEDC80-38D3-4A83-9F5F-073364FC1E5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61" name="図 60">
              <a:extLst>
                <a:ext uri="{FF2B5EF4-FFF2-40B4-BE49-F238E27FC236}">
                  <a16:creationId xmlns:a16="http://schemas.microsoft.com/office/drawing/2014/main" id="{C1F00CF1-EC2C-417E-85C1-7FBEE0C8A5B6}"/>
                </a:ext>
              </a:extLst>
            </p:cNvPr>
            <p:cNvPicPr>
              <a:picLocks noChangeAspect="1"/>
            </p:cNvPicPr>
            <p:nvPr/>
          </p:nvPicPr>
          <p:blipFill rotWithShape="1">
            <a:blip r:embed="rId8">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62" name="テキスト ボックス 61">
            <a:extLst>
              <a:ext uri="{FF2B5EF4-FFF2-40B4-BE49-F238E27FC236}">
                <a16:creationId xmlns:a16="http://schemas.microsoft.com/office/drawing/2014/main" id="{2CD7FD50-D878-4F3C-868F-D71F1CAF95C6}"/>
              </a:ext>
            </a:extLst>
          </p:cNvPr>
          <p:cNvSpPr txBox="1"/>
          <p:nvPr/>
        </p:nvSpPr>
        <p:spPr>
          <a:xfrm>
            <a:off x="6157186" y="5847352"/>
            <a:ext cx="1518364" cy="461665"/>
          </a:xfrm>
          <a:prstGeom prst="rect">
            <a:avLst/>
          </a:prstGeom>
          <a:noFill/>
        </p:spPr>
        <p:txBody>
          <a:bodyPr wrap="none" rtlCol="0">
            <a:spAutoFit/>
          </a:bodyPr>
          <a:lstStyle/>
          <a:p>
            <a:r>
              <a:rPr kumimoji="1" lang="ja-JP" altLang="en-US" sz="800" dirty="0">
                <a:latin typeface="メイリオ" panose="020B0604030504040204" pitchFamily="50" charset="-128"/>
                <a:ea typeface="メイリオ" panose="020B0604030504040204" pitchFamily="50" charset="-128"/>
              </a:rPr>
              <a:t>＜参考＞</a:t>
            </a:r>
            <a:endParaRPr kumimoji="1"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総務省のマイナンバーカード</a:t>
            </a:r>
            <a:endParaRPr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のホームページ</a:t>
            </a:r>
          </a:p>
        </p:txBody>
      </p:sp>
      <p:pic>
        <p:nvPicPr>
          <p:cNvPr id="63" name="図 62">
            <a:extLst>
              <a:ext uri="{FF2B5EF4-FFF2-40B4-BE49-F238E27FC236}">
                <a16:creationId xmlns:a16="http://schemas.microsoft.com/office/drawing/2014/main" id="{0E54A8CF-516C-4F2E-9DA5-6EFA5F586E55}"/>
              </a:ext>
            </a:extLst>
          </p:cNvPr>
          <p:cNvPicPr>
            <a:picLocks noChangeAspect="1"/>
          </p:cNvPicPr>
          <p:nvPr/>
        </p:nvPicPr>
        <p:blipFill>
          <a:blip r:embed="rId9"/>
          <a:stretch>
            <a:fillRect/>
          </a:stretch>
        </p:blipFill>
        <p:spPr>
          <a:xfrm>
            <a:off x="7721361" y="5836204"/>
            <a:ext cx="545722" cy="545722"/>
          </a:xfrm>
          <a:prstGeom prst="rect">
            <a:avLst/>
          </a:prstGeom>
        </p:spPr>
      </p:pic>
      <p:sp>
        <p:nvSpPr>
          <p:cNvPr id="64" name="テキスト ボックス 63">
            <a:extLst>
              <a:ext uri="{FF2B5EF4-FFF2-40B4-BE49-F238E27FC236}">
                <a16:creationId xmlns:a16="http://schemas.microsoft.com/office/drawing/2014/main" id="{2FF645B9-AE27-4102-84B0-14FE4ABFD300}"/>
              </a:ext>
            </a:extLst>
          </p:cNvPr>
          <p:cNvSpPr txBox="1"/>
          <p:nvPr/>
        </p:nvSpPr>
        <p:spPr>
          <a:xfrm>
            <a:off x="5230124" y="6205988"/>
            <a:ext cx="2844969" cy="215444"/>
          </a:xfrm>
          <a:prstGeom prst="rect">
            <a:avLst/>
          </a:prstGeom>
          <a:noFill/>
        </p:spPr>
        <p:txBody>
          <a:bodyPr wrap="square" rtlCol="0">
            <a:spAutoFit/>
          </a:bodyPr>
          <a:lstStyle/>
          <a:p>
            <a:r>
              <a:rPr lang="en-US" altLang="ja-JP" sz="800" u="sng" dirty="0">
                <a:solidFill>
                  <a:srgbClr val="0000FF"/>
                </a:solidFill>
                <a:effectLst/>
                <a:latin typeface="Century" panose="02040604050505020304" pitchFamily="18" charset="0"/>
                <a:ea typeface="ＭＳ 明朝" panose="02020609040205080304" pitchFamily="17" charset="-128"/>
                <a:cs typeface="Times New Roman" panose="02020603050405020304" pitchFamily="18" charset="0"/>
                <a:hlinkClick r:id="rId10"/>
              </a:rPr>
              <a:t>https://www.soumu.go.jp/kojinbango_card/03.html</a:t>
            </a:r>
            <a:endParaRPr kumimoji="1" lang="ja-JP" altLang="en-US" sz="800" dirty="0"/>
          </a:p>
        </p:txBody>
      </p:sp>
      <p:pic>
        <p:nvPicPr>
          <p:cNvPr id="65" name="図 64" descr="画面の領域">
            <a:extLst>
              <a:ext uri="{FF2B5EF4-FFF2-40B4-BE49-F238E27FC236}">
                <a16:creationId xmlns:a16="http://schemas.microsoft.com/office/drawing/2014/main" id="{3B90B2C8-2D0B-4610-96C4-F55E4EBF2C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425865" y="5147050"/>
            <a:ext cx="1266556" cy="599769"/>
          </a:xfrm>
          <a:prstGeom prst="rect">
            <a:avLst/>
          </a:prstGeom>
        </p:spPr>
      </p:pic>
      <p:pic>
        <p:nvPicPr>
          <p:cNvPr id="66" name="図 65" descr="画面の領域">
            <a:extLst>
              <a:ext uri="{FF2B5EF4-FFF2-40B4-BE49-F238E27FC236}">
                <a16:creationId xmlns:a16="http://schemas.microsoft.com/office/drawing/2014/main" id="{2E8CAF51-5AC0-40EE-A68C-C1CEE3268BA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93" b="100000" l="1304" r="100000">
                        <a14:foregroundMark x1="15515" y1="46517" x2="24902" y2="47761"/>
                        <a14:foregroundMark x1="25554" y1="54229" x2="19557" y2="64925"/>
                        <a14:foregroundMark x1="31682" y1="53234" x2="29465" y2="62438"/>
                        <a14:foregroundMark x1="40548" y1="49502" x2="37419" y2="74129"/>
                        <a14:foregroundMark x1="53194" y1="45522" x2="53194" y2="74627"/>
                        <a14:foregroundMark x1="57497" y1="62935" x2="59844" y2="72388"/>
                        <a14:foregroundMark x1="49153" y1="62935" x2="47066" y2="72637"/>
                        <a14:foregroundMark x1="67536" y1="50498" x2="62060" y2="59453"/>
                        <a14:foregroundMark x1="70143" y1="55970" x2="72881" y2="56965"/>
                        <a14:foregroundMark x1="78227" y1="61194" x2="70795" y2="71393"/>
                        <a14:foregroundMark x1="82529" y1="46517" x2="83051" y2="71393"/>
                        <a14:foregroundMark x1="71317" y1="15174" x2="72751" y2="32587"/>
                        <a14:foregroundMark x1="13429" y1="25124" x2="18383" y2="23881"/>
                        <a14:foregroundMark x1="22164" y1="28358" x2="22034" y2="33582"/>
                        <a14:foregroundMark x1="26467" y1="27861" x2="26076" y2="35572"/>
                        <a14:foregroundMark x1="33638" y1="28856" x2="31160" y2="31343"/>
                        <a14:foregroundMark x1="36375" y1="29602" x2="35593" y2="35572"/>
                        <a14:foregroundMark x1="38722" y1="27612" x2="40156" y2="35075"/>
                        <a14:foregroundMark x1="46806" y1="26617" x2="51499" y2="27114"/>
                        <a14:foregroundMark x1="58018" y1="27612" x2="57627" y2="37562"/>
                        <a14:foregroundMark x1="62842" y1="30348" x2="64668" y2="30846"/>
                      </a14:backgroundRemoval>
                    </a14:imgEffect>
                  </a14:imgLayer>
                </a14:imgProps>
              </a:ext>
              <a:ext uri="{28A0092B-C50C-407E-A947-70E740481C1C}">
                <a14:useLocalDpi xmlns:a14="http://schemas.microsoft.com/office/drawing/2010/main" val="0"/>
              </a:ext>
            </a:extLst>
          </a:blip>
          <a:srcRect l="237"/>
          <a:stretch/>
        </p:blipFill>
        <p:spPr>
          <a:xfrm>
            <a:off x="4625195" y="4498475"/>
            <a:ext cx="1278656" cy="662762"/>
          </a:xfrm>
          <a:prstGeom prst="rect">
            <a:avLst/>
          </a:prstGeom>
        </p:spPr>
      </p:pic>
      <p:pic>
        <p:nvPicPr>
          <p:cNvPr id="67" name="図 66">
            <a:extLst>
              <a:ext uri="{FF2B5EF4-FFF2-40B4-BE49-F238E27FC236}">
                <a16:creationId xmlns:a16="http://schemas.microsoft.com/office/drawing/2014/main" id="{E797A518-B9CE-4E8F-B406-D092FBCCDAF6}"/>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587609" y="1340768"/>
            <a:ext cx="994342" cy="899645"/>
          </a:xfrm>
          <a:prstGeom prst="rect">
            <a:avLst/>
          </a:prstGeom>
        </p:spPr>
      </p:pic>
      <p:sp>
        <p:nvSpPr>
          <p:cNvPr id="68" name="楕円 39">
            <a:extLst>
              <a:ext uri="{FF2B5EF4-FFF2-40B4-BE49-F238E27FC236}">
                <a16:creationId xmlns:a16="http://schemas.microsoft.com/office/drawing/2014/main" id="{B2B70704-A4B4-4126-AE50-23D5A3AC1370}"/>
              </a:ext>
            </a:extLst>
          </p:cNvPr>
          <p:cNvSpPr/>
          <p:nvPr/>
        </p:nvSpPr>
        <p:spPr>
          <a:xfrm>
            <a:off x="1588603" y="3344100"/>
            <a:ext cx="2158482" cy="2053087"/>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テキスト ボックス 68">
            <a:extLst>
              <a:ext uri="{FF2B5EF4-FFF2-40B4-BE49-F238E27FC236}">
                <a16:creationId xmlns:a16="http://schemas.microsoft.com/office/drawing/2014/main" id="{BD8A6D5D-9E5B-4326-AEF0-5BB9430C858B}"/>
              </a:ext>
            </a:extLst>
          </p:cNvPr>
          <p:cNvSpPr txBox="1"/>
          <p:nvPr/>
        </p:nvSpPr>
        <p:spPr>
          <a:xfrm>
            <a:off x="1533659" y="3673206"/>
            <a:ext cx="2306707" cy="1200329"/>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コンビニで</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各種証明書が</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取得できる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grpSp>
        <p:nvGrpSpPr>
          <p:cNvPr id="70" name="グループ化 69">
            <a:extLst>
              <a:ext uri="{FF2B5EF4-FFF2-40B4-BE49-F238E27FC236}">
                <a16:creationId xmlns:a16="http://schemas.microsoft.com/office/drawing/2014/main" id="{6BFEC854-0CA1-4333-B471-945AA6027F49}"/>
              </a:ext>
            </a:extLst>
          </p:cNvPr>
          <p:cNvGrpSpPr/>
          <p:nvPr/>
        </p:nvGrpSpPr>
        <p:grpSpPr>
          <a:xfrm>
            <a:off x="3385544" y="1332173"/>
            <a:ext cx="1108184" cy="1035283"/>
            <a:chOff x="3385544" y="1332173"/>
            <a:chExt cx="1108184" cy="1035283"/>
          </a:xfrm>
        </p:grpSpPr>
        <p:pic>
          <p:nvPicPr>
            <p:cNvPr id="71" name="図 70">
              <a:extLst>
                <a:ext uri="{FF2B5EF4-FFF2-40B4-BE49-F238E27FC236}">
                  <a16:creationId xmlns:a16="http://schemas.microsoft.com/office/drawing/2014/main" id="{EFF84DDF-2C98-44BE-9860-3399839B5740}"/>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72" name="テキスト ボックス 71">
              <a:extLst>
                <a:ext uri="{FF2B5EF4-FFF2-40B4-BE49-F238E27FC236}">
                  <a16:creationId xmlns:a16="http://schemas.microsoft.com/office/drawing/2014/main" id="{4CB4601D-FDF5-447A-AF9D-B83A40411B97}"/>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74" name="フリーフォーム: 図形 73">
            <a:extLst>
              <a:ext uri="{FF2B5EF4-FFF2-40B4-BE49-F238E27FC236}">
                <a16:creationId xmlns:a16="http://schemas.microsoft.com/office/drawing/2014/main" id="{F3B5A09E-6B27-40D7-A2C5-6D3CC9CC953B}"/>
              </a:ext>
            </a:extLst>
          </p:cNvPr>
          <p:cNvSpPr/>
          <p:nvPr/>
        </p:nvSpPr>
        <p:spPr>
          <a:xfrm>
            <a:off x="322118" y="5428671"/>
            <a:ext cx="2930237" cy="883227"/>
          </a:xfrm>
          <a:custGeom>
            <a:avLst/>
            <a:gdLst>
              <a:gd name="connsiteX0" fmla="*/ 0 w 2930237"/>
              <a:gd name="connsiteY0" fmla="*/ 0 h 883227"/>
              <a:gd name="connsiteX1" fmla="*/ 2930237 w 2930237"/>
              <a:gd name="connsiteY1" fmla="*/ 10391 h 883227"/>
              <a:gd name="connsiteX2" fmla="*/ 2930237 w 2930237"/>
              <a:gd name="connsiteY2" fmla="*/ 872836 h 883227"/>
              <a:gd name="connsiteX3" fmla="*/ 519546 w 2930237"/>
              <a:gd name="connsiteY3" fmla="*/ 883227 h 883227"/>
              <a:gd name="connsiteX4" fmla="*/ 72737 w 2930237"/>
              <a:gd name="connsiteY4" fmla="*/ 675409 h 883227"/>
              <a:gd name="connsiteX5" fmla="*/ 0 w 2930237"/>
              <a:gd name="connsiteY5" fmla="*/ 0 h 88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0237" h="883227">
                <a:moveTo>
                  <a:pt x="0" y="0"/>
                </a:moveTo>
                <a:lnTo>
                  <a:pt x="2930237" y="10391"/>
                </a:lnTo>
                <a:lnTo>
                  <a:pt x="2930237" y="872836"/>
                </a:lnTo>
                <a:lnTo>
                  <a:pt x="519546" y="883227"/>
                </a:lnTo>
                <a:lnTo>
                  <a:pt x="72737" y="67540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5" name="テキスト ボックス 74">
            <a:extLst>
              <a:ext uri="{FF2B5EF4-FFF2-40B4-BE49-F238E27FC236}">
                <a16:creationId xmlns:a16="http://schemas.microsoft.com/office/drawing/2014/main" id="{B79628ED-EB84-4919-B65B-0C046FFBB36F}"/>
              </a:ext>
            </a:extLst>
          </p:cNvPr>
          <p:cNvSpPr txBox="1"/>
          <p:nvPr/>
        </p:nvSpPr>
        <p:spPr>
          <a:xfrm>
            <a:off x="341913" y="5591562"/>
            <a:ext cx="3005951" cy="861774"/>
          </a:xfrm>
          <a:prstGeom prst="rect">
            <a:avLst/>
          </a:prstGeom>
          <a:noFill/>
        </p:spPr>
        <p:txBody>
          <a:bodyPr wrap="none" rtlCol="0">
            <a:spAutoFit/>
          </a:bodyPr>
          <a:lstStyle/>
          <a:p>
            <a:pPr marL="136800" indent="-1368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１：令和３年１０月までに本格運用が開始され</a:t>
            </a:r>
            <a:endParaRPr kumimoji="1" lang="en-US" altLang="ja-JP" sz="1000" dirty="0">
              <a:latin typeface="メイリオ" panose="020B0604030504040204" pitchFamily="50" charset="-128"/>
              <a:ea typeface="メイリオ" panose="020B0604030504040204" pitchFamily="50" charset="-128"/>
            </a:endParaRPr>
          </a:p>
          <a:p>
            <a:pPr marL="136800" indent="-136800"/>
            <a:r>
              <a:rPr lang="ja-JP" altLang="en-US"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ます。それまでは健康保険証の持参を</a:t>
            </a:r>
            <a:endParaRPr kumimoji="1" lang="en-US" altLang="ja-JP" sz="1000" dirty="0">
              <a:latin typeface="メイリオ" panose="020B0604030504040204" pitchFamily="50" charset="-128"/>
              <a:ea typeface="メイリオ" panose="020B0604030504040204" pitchFamily="50" charset="-128"/>
            </a:endParaRPr>
          </a:p>
          <a:p>
            <a:pPr marL="136800" indent="-136800"/>
            <a:r>
              <a:rPr lang="ja-JP" altLang="en-US"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お願い</a:t>
            </a:r>
            <a:r>
              <a:rPr lang="ja-JP" altLang="en-US" sz="1000" dirty="0">
                <a:latin typeface="メイリオ" panose="020B0604030504040204" pitchFamily="50" charset="-128"/>
                <a:ea typeface="メイリオ" panose="020B0604030504040204" pitchFamily="50" charset="-128"/>
              </a:rPr>
              <a:t>します。</a:t>
            </a:r>
            <a:endParaRPr lang="en-US" altLang="ja-JP" sz="1000" dirty="0">
              <a:latin typeface="メイリオ" panose="020B0604030504040204" pitchFamily="50" charset="-128"/>
              <a:ea typeface="メイリオ" panose="020B0604030504040204" pitchFamily="50" charset="-128"/>
            </a:endParaRPr>
          </a:p>
          <a:p>
            <a:pPr marL="136800" indent="-1368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２：令和３年４月末までにマイナンバーカード</a:t>
            </a:r>
            <a:endParaRPr kumimoji="1" lang="en-US" altLang="ja-JP" sz="1000" dirty="0">
              <a:latin typeface="メイリオ" panose="020B0604030504040204" pitchFamily="50" charset="-128"/>
              <a:ea typeface="メイリオ" panose="020B0604030504040204" pitchFamily="50" charset="-128"/>
            </a:endParaRPr>
          </a:p>
          <a:p>
            <a:pPr marL="136800" indent="-136800"/>
            <a:r>
              <a:rPr lang="ja-JP" altLang="en-US" sz="1000" dirty="0">
                <a:latin typeface="メイリオ" panose="020B0604030504040204" pitchFamily="50" charset="-128"/>
                <a:ea typeface="メイリオ" panose="020B0604030504040204" pitchFamily="50" charset="-128"/>
              </a:rPr>
              <a:t>　　　を</a:t>
            </a:r>
            <a:r>
              <a:rPr kumimoji="1" lang="ja-JP" altLang="en-US" sz="1000" dirty="0">
                <a:latin typeface="メイリオ" panose="020B0604030504040204" pitchFamily="50" charset="-128"/>
                <a:ea typeface="メイリオ" panose="020B0604030504040204" pitchFamily="50" charset="-128"/>
              </a:rPr>
              <a:t>交付申請された方が対象です。</a:t>
            </a:r>
          </a:p>
        </p:txBody>
      </p:sp>
      <p:sp>
        <p:nvSpPr>
          <p:cNvPr id="112" name="テキスト ボックス 111">
            <a:extLst>
              <a:ext uri="{FF2B5EF4-FFF2-40B4-BE49-F238E27FC236}">
                <a16:creationId xmlns:a16="http://schemas.microsoft.com/office/drawing/2014/main" id="{EE881828-BCA9-41BE-92A9-4881EF6C1B00}"/>
              </a:ext>
            </a:extLst>
          </p:cNvPr>
          <p:cNvSpPr txBox="1"/>
          <p:nvPr/>
        </p:nvSpPr>
        <p:spPr>
          <a:xfrm>
            <a:off x="4388505" y="3028392"/>
            <a:ext cx="648130" cy="307777"/>
          </a:xfrm>
          <a:prstGeom prst="rect">
            <a:avLst/>
          </a:prstGeom>
          <a:noFill/>
        </p:spPr>
        <p:txBody>
          <a:bodyPr wrap="square" rtlCol="0">
            <a:spAutoFit/>
          </a:bodyPr>
          <a:lstStyle/>
          <a:p>
            <a:r>
              <a:rPr kumimoji="1" lang="en-US" altLang="ja-JP"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１</a:t>
            </a:r>
          </a:p>
        </p:txBody>
      </p:sp>
      <p:sp>
        <p:nvSpPr>
          <p:cNvPr id="113" name="テキスト ボックス 112">
            <a:extLst>
              <a:ext uri="{FF2B5EF4-FFF2-40B4-BE49-F238E27FC236}">
                <a16:creationId xmlns:a16="http://schemas.microsoft.com/office/drawing/2014/main" id="{9F2CB6F3-65DE-488A-B0FC-9A46517EA4D4}"/>
              </a:ext>
            </a:extLst>
          </p:cNvPr>
          <p:cNvSpPr txBox="1"/>
          <p:nvPr/>
        </p:nvSpPr>
        <p:spPr>
          <a:xfrm>
            <a:off x="4192929" y="4474411"/>
            <a:ext cx="648130" cy="307777"/>
          </a:xfrm>
          <a:prstGeom prst="rect">
            <a:avLst/>
          </a:prstGeom>
          <a:noFill/>
        </p:spPr>
        <p:txBody>
          <a:bodyPr wrap="square" rtlCol="0">
            <a:spAutoFit/>
          </a:bodyPr>
          <a:lstStyle/>
          <a:p>
            <a:r>
              <a:rPr kumimoji="1" lang="en-US" altLang="ja-JP"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２</a:t>
            </a:r>
          </a:p>
        </p:txBody>
      </p:sp>
      <p:grpSp>
        <p:nvGrpSpPr>
          <p:cNvPr id="114" name="グループ化 113">
            <a:extLst>
              <a:ext uri="{FF2B5EF4-FFF2-40B4-BE49-F238E27FC236}">
                <a16:creationId xmlns:a16="http://schemas.microsoft.com/office/drawing/2014/main" id="{582E8FE5-2FC2-4F32-B53D-8B7484EE9D41}"/>
              </a:ext>
            </a:extLst>
          </p:cNvPr>
          <p:cNvGrpSpPr/>
          <p:nvPr/>
        </p:nvGrpSpPr>
        <p:grpSpPr>
          <a:xfrm>
            <a:off x="5816704" y="4094153"/>
            <a:ext cx="929781" cy="517233"/>
            <a:chOff x="5669742" y="4858013"/>
            <a:chExt cx="1054904" cy="517233"/>
          </a:xfrm>
        </p:grpSpPr>
        <p:sp>
          <p:nvSpPr>
            <p:cNvPr id="115" name="フローチャート: せん孔テープ 114">
              <a:extLst>
                <a:ext uri="{FF2B5EF4-FFF2-40B4-BE49-F238E27FC236}">
                  <a16:creationId xmlns:a16="http://schemas.microsoft.com/office/drawing/2014/main" id="{F2F7CB16-80F9-4584-A7BD-1743B3E265E6}"/>
                </a:ext>
              </a:extLst>
            </p:cNvPr>
            <p:cNvSpPr/>
            <p:nvPr/>
          </p:nvSpPr>
          <p:spPr>
            <a:xfrm>
              <a:off x="5753278" y="4858013"/>
              <a:ext cx="826147" cy="517233"/>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id="{6D3837DB-A904-45B6-AC02-9AC6605EE056}"/>
                </a:ext>
              </a:extLst>
            </p:cNvPr>
            <p:cNvSpPr txBox="1"/>
            <p:nvPr/>
          </p:nvSpPr>
          <p:spPr>
            <a:xfrm>
              <a:off x="5669742" y="4931963"/>
              <a:ext cx="1054904" cy="369332"/>
            </a:xfrm>
            <a:prstGeom prst="rect">
              <a:avLst/>
            </a:prstGeom>
            <a:noFill/>
          </p:spPr>
          <p:txBody>
            <a:bodyPr wrap="square" rtlCol="0">
              <a:spAutoFit/>
            </a:bodyPr>
            <a:lstStyle/>
            <a:p>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本講座</a:t>
              </a:r>
            </a:p>
          </p:txBody>
        </p:sp>
      </p:grpSp>
      <p:sp>
        <p:nvSpPr>
          <p:cNvPr id="117" name="正方形/長方形 116">
            <a:extLst>
              <a:ext uri="{FF2B5EF4-FFF2-40B4-BE49-F238E27FC236}">
                <a16:creationId xmlns:a16="http://schemas.microsoft.com/office/drawing/2014/main" id="{60FD354E-0965-4635-B7C0-BAE4205B6C74}"/>
              </a:ext>
            </a:extLst>
          </p:cNvPr>
          <p:cNvSpPr/>
          <p:nvPr/>
        </p:nvSpPr>
        <p:spPr>
          <a:xfrm>
            <a:off x="5854142" y="4094153"/>
            <a:ext cx="62312" cy="904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78671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マイナポイントを</a:t>
            </a:r>
            <a:endParaRPr lang="en-US" altLang="ja-JP" sz="4800" dirty="0">
              <a:solidFill>
                <a:srgbClr val="009650"/>
              </a:solidFill>
            </a:endParaRPr>
          </a:p>
          <a:p>
            <a:r>
              <a:rPr lang="ja-JP" altLang="en-US" sz="4800" dirty="0">
                <a:solidFill>
                  <a:srgbClr val="009650"/>
                </a:solidFill>
              </a:rPr>
              <a:t>申し込みましょう</a:t>
            </a: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5812" y="3811603"/>
            <a:ext cx="1260475" cy="2146862"/>
          </a:xfrm>
          <a:prstGeom prst="rect">
            <a:avLst/>
          </a:prstGeom>
        </p:spPr>
      </p:pic>
    </p:spTree>
    <p:extLst>
      <p:ext uri="{BB962C8B-B14F-4D97-AF65-F5344CB8AC3E}">
        <p14:creationId xmlns:p14="http://schemas.microsoft.com/office/powerpoint/2010/main" val="412942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キャッシュレス決済サービスの選択</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5" name="テキスト ボックス 4"/>
          <p:cNvSpPr txBox="1"/>
          <p:nvPr/>
        </p:nvSpPr>
        <p:spPr>
          <a:xfrm>
            <a:off x="7323650" y="2918749"/>
            <a:ext cx="1440000"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「検索</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タップ</a:t>
            </a:r>
          </a:p>
        </p:txBody>
      </p:sp>
      <p:sp>
        <p:nvSpPr>
          <p:cNvPr id="17" name="テキスト ボックス 16"/>
          <p:cNvSpPr txBox="1"/>
          <p:nvPr/>
        </p:nvSpPr>
        <p:spPr>
          <a:xfrm>
            <a:off x="624549" y="1360219"/>
            <a:ext cx="1659429" cy="1200329"/>
          </a:xfrm>
          <a:prstGeom prst="rect">
            <a:avLst/>
          </a:prstGeom>
          <a:noFill/>
        </p:spPr>
        <p:txBody>
          <a:bodyPr wrap="non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「申込へ</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タップ</a:t>
            </a:r>
          </a:p>
        </p:txBody>
      </p:sp>
      <p:sp>
        <p:nvSpPr>
          <p:cNvPr id="21" name="テキスト ボックス 20"/>
          <p:cNvSpPr txBox="1"/>
          <p:nvPr/>
        </p:nvSpPr>
        <p:spPr>
          <a:xfrm>
            <a:off x="3098757" y="1360219"/>
            <a:ext cx="2236510" cy="1200329"/>
          </a:xfrm>
          <a:prstGeom prst="rect">
            <a:avLst/>
          </a:prstGeom>
          <a:noFill/>
        </p:spPr>
        <p:txBody>
          <a:bodyPr wrap="non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画面を下から上に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スクロール</a:t>
            </a:r>
          </a:p>
        </p:txBody>
      </p:sp>
      <p:sp>
        <p:nvSpPr>
          <p:cNvPr id="22" name="テキスト ボックス 21"/>
          <p:cNvSpPr txBox="1"/>
          <p:nvPr/>
        </p:nvSpPr>
        <p:spPr>
          <a:xfrm>
            <a:off x="5781550" y="1358014"/>
            <a:ext cx="3262432" cy="1508105"/>
          </a:xfrm>
          <a:prstGeom prst="rect">
            <a:avLst/>
          </a:prstGeom>
          <a:noFill/>
        </p:spPr>
        <p:txBody>
          <a:bodyPr wrap="non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marL="11113" indent="-11113"/>
            <a:r>
              <a:rPr lang="ja-JP" altLang="en-US" sz="2000" b="1" dirty="0">
                <a:latin typeface="Meiryo" charset="-128"/>
                <a:ea typeface="Meiryo" charset="-128"/>
                <a:cs typeface="Meiryo" charset="-128"/>
              </a:rPr>
              <a:t>キーワードを入力するか、</a:t>
            </a:r>
            <a:endParaRPr lang="en-US" altLang="ja-JP" sz="2000" b="1" dirty="0">
              <a:latin typeface="Meiryo" charset="-128"/>
              <a:ea typeface="Meiryo" charset="-128"/>
              <a:cs typeface="Meiryo" charset="-128"/>
            </a:endParaRPr>
          </a:p>
          <a:p>
            <a:pPr marL="11113" indent="-11113"/>
            <a:r>
              <a:rPr lang="ja-JP" altLang="en-US" sz="2000" b="1" dirty="0">
                <a:latin typeface="Meiryo" charset="-128"/>
                <a:ea typeface="Meiryo" charset="-128"/>
                <a:cs typeface="Meiryo" charset="-128"/>
              </a:rPr>
              <a:t>決済サービス区分に</a:t>
            </a:r>
            <a:endParaRPr lang="en-US" altLang="ja-JP" sz="2000" b="1" dirty="0">
              <a:latin typeface="Meiryo" charset="-128"/>
              <a:ea typeface="Meiryo" charset="-128"/>
              <a:cs typeface="Meiryo" charset="-128"/>
            </a:endParaRPr>
          </a:p>
          <a:p>
            <a:pPr marL="11113" indent="-11113"/>
            <a:r>
              <a:rPr lang="ja-JP" altLang="en-US" sz="2000" b="1" dirty="0">
                <a:latin typeface="Meiryo" charset="-128"/>
                <a:ea typeface="Meiryo" charset="-128"/>
                <a:cs typeface="Meiryo" charset="-128"/>
              </a:rPr>
              <a:t>チェックを入れる</a:t>
            </a:r>
          </a:p>
        </p:txBody>
      </p:sp>
      <p:sp>
        <p:nvSpPr>
          <p:cNvPr id="25" name="object 3"/>
          <p:cNvSpPr/>
          <p:nvPr/>
        </p:nvSpPr>
        <p:spPr>
          <a:xfrm>
            <a:off x="3501663" y="2604236"/>
            <a:ext cx="1923537" cy="2516968"/>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sp>
        <p:nvSpPr>
          <p:cNvPr id="28" name="object 5"/>
          <p:cNvSpPr/>
          <p:nvPr/>
        </p:nvSpPr>
        <p:spPr>
          <a:xfrm>
            <a:off x="5138576" y="3015155"/>
            <a:ext cx="1818492" cy="3230450"/>
          </a:xfrm>
          <a:prstGeom prst="rect">
            <a:avLst/>
          </a:prstGeom>
          <a:blipFill>
            <a:blip r:embed="rId4" cstate="print"/>
            <a:stretch>
              <a:fillRect/>
            </a:stretch>
          </a:blipFill>
          <a:ln>
            <a:solidFill>
              <a:schemeClr val="tx1"/>
            </a:solidFill>
          </a:ln>
        </p:spPr>
        <p:txBody>
          <a:bodyPr wrap="square" lIns="0" tIns="0" rIns="0" bIns="0" rtlCol="0"/>
          <a:lstStyle/>
          <a:p>
            <a:endParaRPr dirty="0"/>
          </a:p>
        </p:txBody>
      </p:sp>
      <p:sp>
        <p:nvSpPr>
          <p:cNvPr id="35" name="object 8"/>
          <p:cNvSpPr/>
          <p:nvPr/>
        </p:nvSpPr>
        <p:spPr>
          <a:xfrm>
            <a:off x="673451" y="2632352"/>
            <a:ext cx="1759832" cy="3128134"/>
          </a:xfrm>
          <a:prstGeom prst="rect">
            <a:avLst/>
          </a:prstGeom>
          <a:blipFill>
            <a:blip r:embed="rId5" cstate="print"/>
            <a:stretch>
              <a:fillRect/>
            </a:stretch>
          </a:blipFill>
        </p:spPr>
        <p:txBody>
          <a:bodyPr wrap="square" lIns="0" tIns="0" rIns="0" bIns="0" rtlCol="0"/>
          <a:lstStyle/>
          <a:p>
            <a:endParaRPr dirty="0"/>
          </a:p>
        </p:txBody>
      </p:sp>
      <p:sp>
        <p:nvSpPr>
          <p:cNvPr id="36" name="object 9"/>
          <p:cNvSpPr/>
          <p:nvPr/>
        </p:nvSpPr>
        <p:spPr>
          <a:xfrm>
            <a:off x="658507" y="2623940"/>
            <a:ext cx="1768358" cy="3136546"/>
          </a:xfrm>
          <a:custGeom>
            <a:avLst/>
            <a:gdLst/>
            <a:ahLst/>
            <a:cxnLst/>
            <a:rect l="l" t="t" r="r" b="b"/>
            <a:pathLst>
              <a:path w="1975485" h="3503929">
                <a:moveTo>
                  <a:pt x="0" y="0"/>
                </a:moveTo>
                <a:lnTo>
                  <a:pt x="1975104" y="0"/>
                </a:lnTo>
                <a:lnTo>
                  <a:pt x="1975104" y="3503676"/>
                </a:lnTo>
                <a:lnTo>
                  <a:pt x="0" y="3503676"/>
                </a:lnTo>
                <a:lnTo>
                  <a:pt x="0" y="0"/>
                </a:lnTo>
                <a:close/>
              </a:path>
            </a:pathLst>
          </a:custGeom>
          <a:ln w="9144">
            <a:solidFill>
              <a:srgbClr val="000000"/>
            </a:solidFill>
          </a:ln>
        </p:spPr>
        <p:txBody>
          <a:bodyPr wrap="square" lIns="0" tIns="0" rIns="0" bIns="0" rtlCol="0"/>
          <a:lstStyle/>
          <a:p>
            <a:endParaRPr dirty="0"/>
          </a:p>
        </p:txBody>
      </p:sp>
      <p:sp>
        <p:nvSpPr>
          <p:cNvPr id="38" name="正方形/長方形 37"/>
          <p:cNvSpPr/>
          <p:nvPr/>
        </p:nvSpPr>
        <p:spPr>
          <a:xfrm>
            <a:off x="747907" y="4722140"/>
            <a:ext cx="1608322" cy="400111"/>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上矢印 44"/>
          <p:cNvSpPr/>
          <p:nvPr/>
        </p:nvSpPr>
        <p:spPr>
          <a:xfrm>
            <a:off x="3756037" y="3738884"/>
            <a:ext cx="631902" cy="1811843"/>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grpSp>
        <p:nvGrpSpPr>
          <p:cNvPr id="46" name="図形グループ 45"/>
          <p:cNvGrpSpPr/>
          <p:nvPr/>
        </p:nvGrpSpPr>
        <p:grpSpPr>
          <a:xfrm>
            <a:off x="2518540" y="3518914"/>
            <a:ext cx="768670" cy="691832"/>
            <a:chOff x="2743754" y="4622188"/>
            <a:chExt cx="720000" cy="691832"/>
          </a:xfrm>
        </p:grpSpPr>
        <p:cxnSp>
          <p:nvCxnSpPr>
            <p:cNvPr id="47" name="直線コネクタ 46"/>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正方形/長方形 49"/>
          <p:cNvSpPr/>
          <p:nvPr/>
        </p:nvSpPr>
        <p:spPr>
          <a:xfrm>
            <a:off x="5237822" y="5568763"/>
            <a:ext cx="1620000" cy="324000"/>
          </a:xfrm>
          <a:prstGeom prst="rect">
            <a:avLst/>
          </a:prstGeom>
          <a:noFill/>
          <a:ln w="19050" cap="sq"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5237822" y="4092871"/>
            <a:ext cx="1620000" cy="1404000"/>
          </a:xfrm>
          <a:prstGeom prst="rect">
            <a:avLst/>
          </a:prstGeom>
          <a:noFill/>
          <a:ln w="19050" cap="sq"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5231478" y="3671438"/>
            <a:ext cx="1620000" cy="324000"/>
          </a:xfrm>
          <a:prstGeom prst="rect">
            <a:avLst/>
          </a:prstGeom>
          <a:noFill/>
          <a:ln w="19050" cap="sq"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6ECB7A6-6262-4B16-8287-71400862A267}"/>
              </a:ext>
            </a:extLst>
          </p:cNvPr>
          <p:cNvSpPr/>
          <p:nvPr/>
        </p:nvSpPr>
        <p:spPr>
          <a:xfrm>
            <a:off x="5346694" y="3749331"/>
            <a:ext cx="701241" cy="91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0155C754-5E3A-42BE-B9BE-25A2DA2D8BDF}"/>
              </a:ext>
            </a:extLst>
          </p:cNvPr>
          <p:cNvGrpSpPr/>
          <p:nvPr/>
        </p:nvGrpSpPr>
        <p:grpSpPr>
          <a:xfrm>
            <a:off x="2458562" y="4741962"/>
            <a:ext cx="270000" cy="400110"/>
            <a:chOff x="5588889" y="3598762"/>
            <a:chExt cx="270000" cy="400110"/>
          </a:xfrm>
        </p:grpSpPr>
        <p:sp>
          <p:nvSpPr>
            <p:cNvPr id="34" name="円/楕円 1">
              <a:extLst>
                <a:ext uri="{FF2B5EF4-FFF2-40B4-BE49-F238E27FC236}">
                  <a16:creationId xmlns:a16="http://schemas.microsoft.com/office/drawing/2014/main" id="{8FC09E8D-B6C1-431D-A889-D439024B41F8}"/>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A690AAA7-AFE5-4060-AA64-A6472D05BD92}"/>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1" name="グループ化 40">
            <a:extLst>
              <a:ext uri="{FF2B5EF4-FFF2-40B4-BE49-F238E27FC236}">
                <a16:creationId xmlns:a16="http://schemas.microsoft.com/office/drawing/2014/main" id="{80027FD3-C9D8-467C-AD6C-7238522AD360}"/>
              </a:ext>
            </a:extLst>
          </p:cNvPr>
          <p:cNvGrpSpPr/>
          <p:nvPr/>
        </p:nvGrpSpPr>
        <p:grpSpPr>
          <a:xfrm>
            <a:off x="3507313" y="5231286"/>
            <a:ext cx="441146" cy="400110"/>
            <a:chOff x="5150197" y="4825443"/>
            <a:chExt cx="441146" cy="400110"/>
          </a:xfrm>
        </p:grpSpPr>
        <p:sp>
          <p:nvSpPr>
            <p:cNvPr id="42" name="円/楕円 29">
              <a:extLst>
                <a:ext uri="{FF2B5EF4-FFF2-40B4-BE49-F238E27FC236}">
                  <a16:creationId xmlns:a16="http://schemas.microsoft.com/office/drawing/2014/main" id="{FC129DB3-4A85-41A2-8BDB-02F634FB5D11}"/>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3" name="正方形/長方形 42">
              <a:extLst>
                <a:ext uri="{FF2B5EF4-FFF2-40B4-BE49-F238E27FC236}">
                  <a16:creationId xmlns:a16="http://schemas.microsoft.com/office/drawing/2014/main" id="{6F075D40-96BC-45AA-84FA-8F71E8290F93}"/>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4" name="グループ化 43">
            <a:extLst>
              <a:ext uri="{FF2B5EF4-FFF2-40B4-BE49-F238E27FC236}">
                <a16:creationId xmlns:a16="http://schemas.microsoft.com/office/drawing/2014/main" id="{D81B6555-B823-4CB6-A69C-5CFE492C0F5F}"/>
              </a:ext>
            </a:extLst>
          </p:cNvPr>
          <p:cNvGrpSpPr/>
          <p:nvPr/>
        </p:nvGrpSpPr>
        <p:grpSpPr>
          <a:xfrm>
            <a:off x="6795499" y="3663975"/>
            <a:ext cx="441146" cy="400110"/>
            <a:chOff x="4422686" y="1453207"/>
            <a:chExt cx="441146" cy="400110"/>
          </a:xfrm>
        </p:grpSpPr>
        <p:sp>
          <p:nvSpPr>
            <p:cNvPr id="54" name="円/楕円 48">
              <a:extLst>
                <a:ext uri="{FF2B5EF4-FFF2-40B4-BE49-F238E27FC236}">
                  <a16:creationId xmlns:a16="http://schemas.microsoft.com/office/drawing/2014/main" id="{17B5DA39-2E3C-43CC-A05A-E3D0CCE18519}"/>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55" name="正方形/長方形 54">
              <a:extLst>
                <a:ext uri="{FF2B5EF4-FFF2-40B4-BE49-F238E27FC236}">
                  <a16:creationId xmlns:a16="http://schemas.microsoft.com/office/drawing/2014/main" id="{F8834163-8E4A-42D3-A968-4BC4BE06C798}"/>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59" name="グループ化 58">
            <a:extLst>
              <a:ext uri="{FF2B5EF4-FFF2-40B4-BE49-F238E27FC236}">
                <a16:creationId xmlns:a16="http://schemas.microsoft.com/office/drawing/2014/main" id="{D5253161-B3B9-4586-A210-DAA10509D85F}"/>
              </a:ext>
            </a:extLst>
          </p:cNvPr>
          <p:cNvGrpSpPr/>
          <p:nvPr/>
        </p:nvGrpSpPr>
        <p:grpSpPr>
          <a:xfrm>
            <a:off x="5333416" y="5554194"/>
            <a:ext cx="441146" cy="400110"/>
            <a:chOff x="4988923" y="3305555"/>
            <a:chExt cx="441146" cy="400110"/>
          </a:xfrm>
        </p:grpSpPr>
        <p:sp>
          <p:nvSpPr>
            <p:cNvPr id="60" name="円/楕円 40">
              <a:extLst>
                <a:ext uri="{FF2B5EF4-FFF2-40B4-BE49-F238E27FC236}">
                  <a16:creationId xmlns:a16="http://schemas.microsoft.com/office/drawing/2014/main" id="{31A15373-9894-4F9C-8F1C-7FDBECCE8D31}"/>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3EB9DD41-4B5D-439C-89EB-BBC5BFA6ED1F}"/>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603826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キャッシュレス決済サービスの選択</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17" name="テキスト ボックス 16"/>
          <p:cNvSpPr txBox="1"/>
          <p:nvPr/>
        </p:nvSpPr>
        <p:spPr>
          <a:xfrm>
            <a:off x="523510" y="1380836"/>
            <a:ext cx="2700000" cy="89255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「選択</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p:txBody>
      </p:sp>
      <p:sp>
        <p:nvSpPr>
          <p:cNvPr id="21" name="テキスト ボックス 20"/>
          <p:cNvSpPr txBox="1"/>
          <p:nvPr/>
        </p:nvSpPr>
        <p:spPr>
          <a:xfrm>
            <a:off x="2991002" y="1380836"/>
            <a:ext cx="2700000" cy="89255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「次へ進む</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p:txBody>
      </p:sp>
      <p:sp>
        <p:nvSpPr>
          <p:cNvPr id="22" name="テキスト ボックス 21"/>
          <p:cNvSpPr txBox="1"/>
          <p:nvPr/>
        </p:nvSpPr>
        <p:spPr>
          <a:xfrm>
            <a:off x="5652200" y="1380836"/>
            <a:ext cx="3240000" cy="2616101"/>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画面を下から上に</a:t>
            </a:r>
            <a:endParaRPr lang="en-US" altLang="ja-JP" sz="2000" b="1" dirty="0">
              <a:latin typeface="Meiryo" charset="-128"/>
              <a:ea typeface="Meiryo" charset="-128"/>
              <a:cs typeface="Meiryo" charset="-128"/>
            </a:endParaRPr>
          </a:p>
          <a:p>
            <a:pPr marL="11113" indent="-11113"/>
            <a:r>
              <a:rPr lang="ja-JP" altLang="en-US" sz="2000" b="1" dirty="0">
                <a:latin typeface="Meiryo" charset="-128"/>
                <a:ea typeface="Meiryo" charset="-128"/>
                <a:cs typeface="Meiryo" charset="-128"/>
              </a:rPr>
              <a:t>スクロールさせます</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❽</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「利用規約に合意する</a:t>
            </a:r>
            <a:r>
              <a:rPr lang="ja-JP" altLang="en-US" sz="2000" b="1" kern="0" spc="-1000" dirty="0">
                <a:latin typeface="Meiryo" charset="-128"/>
                <a:ea typeface="Meiryo" charset="-128"/>
                <a:cs typeface="Meiryo" charset="-128"/>
              </a:rPr>
              <a:t>」に</a:t>
            </a:r>
            <a:r>
              <a:rPr lang="ja-JP" altLang="en-US" sz="2000" b="1" dirty="0">
                <a:latin typeface="Meiryo" charset="-128"/>
                <a:ea typeface="Meiryo" charset="-128"/>
                <a:cs typeface="Meiryo" charset="-128"/>
              </a:rPr>
              <a:t>チェックを入れてから、</a:t>
            </a:r>
          </a:p>
          <a:p>
            <a:r>
              <a:rPr lang="ja-JP" altLang="en-US" sz="2000" b="1" dirty="0">
                <a:latin typeface="Meiryo" charset="-128"/>
                <a:ea typeface="Meiryo" charset="-128"/>
                <a:cs typeface="Meiryo" charset="-128"/>
              </a:rPr>
              <a:t>「申込へ進む</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ja-JP" altLang="en-US" b="1" dirty="0">
              <a:latin typeface="Meiryo" charset="-128"/>
              <a:ea typeface="Meiryo" charset="-128"/>
              <a:cs typeface="Meiryo" charset="-128"/>
            </a:endParaRPr>
          </a:p>
        </p:txBody>
      </p:sp>
      <p:sp>
        <p:nvSpPr>
          <p:cNvPr id="149" name="object 2"/>
          <p:cNvSpPr/>
          <p:nvPr/>
        </p:nvSpPr>
        <p:spPr>
          <a:xfrm>
            <a:off x="606147" y="3037465"/>
            <a:ext cx="1760167" cy="3128733"/>
          </a:xfrm>
          <a:prstGeom prst="rect">
            <a:avLst/>
          </a:prstGeom>
          <a:blipFill>
            <a:blip r:embed="rId3" cstate="print"/>
            <a:stretch>
              <a:fillRect/>
            </a:stretch>
          </a:blipFill>
        </p:spPr>
        <p:txBody>
          <a:bodyPr wrap="square" lIns="0" tIns="0" rIns="0" bIns="0" rtlCol="0"/>
          <a:lstStyle/>
          <a:p>
            <a:endParaRPr dirty="0"/>
          </a:p>
        </p:txBody>
      </p:sp>
      <p:sp>
        <p:nvSpPr>
          <p:cNvPr id="129" name="object 4"/>
          <p:cNvSpPr/>
          <p:nvPr/>
        </p:nvSpPr>
        <p:spPr>
          <a:xfrm>
            <a:off x="3164530" y="3036101"/>
            <a:ext cx="1760167" cy="3230243"/>
          </a:xfrm>
          <a:prstGeom prst="rect">
            <a:avLst/>
          </a:prstGeom>
          <a:blipFill>
            <a:blip r:embed="rId4" cstate="print"/>
            <a:stretch>
              <a:fillRect/>
            </a:stretch>
          </a:blipFill>
          <a:ln>
            <a:solidFill>
              <a:schemeClr val="tx1"/>
            </a:solidFill>
          </a:ln>
        </p:spPr>
        <p:txBody>
          <a:bodyPr wrap="square" lIns="0" tIns="0" rIns="0" bIns="0" rtlCol="0"/>
          <a:lstStyle/>
          <a:p>
            <a:endParaRPr dirty="0"/>
          </a:p>
        </p:txBody>
      </p:sp>
      <p:grpSp>
        <p:nvGrpSpPr>
          <p:cNvPr id="93" name="object 6"/>
          <p:cNvGrpSpPr/>
          <p:nvPr/>
        </p:nvGrpSpPr>
        <p:grpSpPr>
          <a:xfrm>
            <a:off x="5758944" y="3950229"/>
            <a:ext cx="1761990" cy="2434332"/>
            <a:chOff x="7024112" y="2788919"/>
            <a:chExt cx="1967994" cy="2718944"/>
          </a:xfrm>
        </p:grpSpPr>
        <p:sp>
          <p:nvSpPr>
            <p:cNvPr id="125" name="object 7"/>
            <p:cNvSpPr/>
            <p:nvPr/>
          </p:nvSpPr>
          <p:spPr>
            <a:xfrm>
              <a:off x="7030207" y="2795015"/>
              <a:ext cx="1274062" cy="2266188"/>
            </a:xfrm>
            <a:prstGeom prst="rect">
              <a:avLst/>
            </a:prstGeom>
            <a:blipFill>
              <a:blip r:embed="rId5" cstate="print"/>
              <a:stretch>
                <a:fillRect/>
              </a:stretch>
            </a:blipFill>
          </p:spPr>
          <p:txBody>
            <a:bodyPr wrap="square" lIns="0" tIns="0" rIns="0" bIns="0" rtlCol="0"/>
            <a:lstStyle/>
            <a:p>
              <a:endParaRPr dirty="0"/>
            </a:p>
          </p:txBody>
        </p:sp>
        <p:sp>
          <p:nvSpPr>
            <p:cNvPr id="126" name="object 8"/>
            <p:cNvSpPr/>
            <p:nvPr/>
          </p:nvSpPr>
          <p:spPr>
            <a:xfrm>
              <a:off x="7024112" y="2788919"/>
              <a:ext cx="1285239" cy="2277110"/>
            </a:xfrm>
            <a:custGeom>
              <a:avLst/>
              <a:gdLst/>
              <a:ahLst/>
              <a:cxnLst/>
              <a:rect l="l" t="t" r="r" b="b"/>
              <a:pathLst>
                <a:path w="1285240" h="2277110">
                  <a:moveTo>
                    <a:pt x="0" y="0"/>
                  </a:moveTo>
                  <a:lnTo>
                    <a:pt x="1284731" y="0"/>
                  </a:lnTo>
                  <a:lnTo>
                    <a:pt x="1284731" y="2276855"/>
                  </a:lnTo>
                  <a:lnTo>
                    <a:pt x="0" y="2276855"/>
                  </a:lnTo>
                  <a:lnTo>
                    <a:pt x="0" y="0"/>
                  </a:lnTo>
                  <a:close/>
                </a:path>
              </a:pathLst>
            </a:custGeom>
            <a:ln w="9144">
              <a:solidFill>
                <a:srgbClr val="4F80BC"/>
              </a:solidFill>
            </a:ln>
          </p:spPr>
          <p:txBody>
            <a:bodyPr wrap="square" lIns="0" tIns="0" rIns="0" bIns="0" rtlCol="0"/>
            <a:lstStyle/>
            <a:p>
              <a:endParaRPr dirty="0"/>
            </a:p>
          </p:txBody>
        </p:sp>
        <p:sp>
          <p:nvSpPr>
            <p:cNvPr id="127" name="object 9"/>
            <p:cNvSpPr/>
            <p:nvPr/>
          </p:nvSpPr>
          <p:spPr>
            <a:xfrm>
              <a:off x="7703816" y="3223260"/>
              <a:ext cx="1281682" cy="2279903"/>
            </a:xfrm>
            <a:prstGeom prst="rect">
              <a:avLst/>
            </a:prstGeom>
            <a:blipFill>
              <a:blip r:embed="rId6" cstate="print"/>
              <a:stretch>
                <a:fillRect/>
              </a:stretch>
            </a:blipFill>
          </p:spPr>
          <p:txBody>
            <a:bodyPr wrap="square" lIns="0" tIns="0" rIns="0" bIns="0" rtlCol="0"/>
            <a:lstStyle/>
            <a:p>
              <a:endParaRPr dirty="0"/>
            </a:p>
          </p:txBody>
        </p:sp>
        <p:sp>
          <p:nvSpPr>
            <p:cNvPr id="128" name="object 10"/>
            <p:cNvSpPr/>
            <p:nvPr/>
          </p:nvSpPr>
          <p:spPr>
            <a:xfrm>
              <a:off x="7699247" y="3218688"/>
              <a:ext cx="1292859" cy="2289175"/>
            </a:xfrm>
            <a:custGeom>
              <a:avLst/>
              <a:gdLst/>
              <a:ahLst/>
              <a:cxnLst/>
              <a:rect l="l" t="t" r="r" b="b"/>
              <a:pathLst>
                <a:path w="1292859" h="2289175">
                  <a:moveTo>
                    <a:pt x="0" y="0"/>
                  </a:moveTo>
                  <a:lnTo>
                    <a:pt x="1292352" y="0"/>
                  </a:lnTo>
                  <a:lnTo>
                    <a:pt x="1292352" y="2289048"/>
                  </a:lnTo>
                  <a:lnTo>
                    <a:pt x="0" y="2289048"/>
                  </a:lnTo>
                  <a:lnTo>
                    <a:pt x="0" y="0"/>
                  </a:lnTo>
                  <a:close/>
                </a:path>
              </a:pathLst>
            </a:custGeom>
            <a:ln w="9144">
              <a:solidFill>
                <a:srgbClr val="4F80BC"/>
              </a:solidFill>
            </a:ln>
          </p:spPr>
          <p:txBody>
            <a:bodyPr wrap="square" lIns="0" tIns="0" rIns="0" bIns="0" rtlCol="0"/>
            <a:lstStyle/>
            <a:p>
              <a:endParaRPr dirty="0"/>
            </a:p>
          </p:txBody>
        </p:sp>
      </p:grpSp>
      <p:sp>
        <p:nvSpPr>
          <p:cNvPr id="103" name="object 22"/>
          <p:cNvSpPr txBox="1"/>
          <p:nvPr/>
        </p:nvSpPr>
        <p:spPr>
          <a:xfrm>
            <a:off x="602053" y="3033372"/>
            <a:ext cx="1768696" cy="3132000"/>
          </a:xfrm>
          <a:prstGeom prst="rect">
            <a:avLst/>
          </a:prstGeom>
          <a:ln w="9144">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
              </a:spcBef>
            </a:pPr>
            <a:endParaRPr sz="900" dirty="0">
              <a:latin typeface="Times New Roman"/>
              <a:cs typeface="Times New Roman"/>
            </a:endParaRPr>
          </a:p>
        </p:txBody>
      </p:sp>
      <p:grpSp>
        <p:nvGrpSpPr>
          <p:cNvPr id="108" name="グループ化 33">
            <a:extLst>
              <a:ext uri="{FF2B5EF4-FFF2-40B4-BE49-F238E27FC236}">
                <a16:creationId xmlns:a16="http://schemas.microsoft.com/office/drawing/2014/main" id="{6CEDBDE1-D76B-4F6F-95D6-AF4F4A09AC83}"/>
              </a:ext>
            </a:extLst>
          </p:cNvPr>
          <p:cNvGrpSpPr/>
          <p:nvPr/>
        </p:nvGrpSpPr>
        <p:grpSpPr>
          <a:xfrm>
            <a:off x="842096" y="3559417"/>
            <a:ext cx="768226" cy="215931"/>
            <a:chOff x="2303106" y="930503"/>
            <a:chExt cx="860045" cy="215444"/>
          </a:xfrm>
        </p:grpSpPr>
        <p:sp>
          <p:nvSpPr>
            <p:cNvPr id="117" name="正方形/長方形 116">
              <a:extLst>
                <a:ext uri="{FF2B5EF4-FFF2-40B4-BE49-F238E27FC236}">
                  <a16:creationId xmlns:a16="http://schemas.microsoft.com/office/drawing/2014/main" id="{6D8B614B-8EE9-461C-AFC3-923D1ABF082B}"/>
                </a:ext>
              </a:extLst>
            </p:cNvPr>
            <p:cNvSpPr/>
            <p:nvPr/>
          </p:nvSpPr>
          <p:spPr>
            <a:xfrm>
              <a:off x="2303106" y="991731"/>
              <a:ext cx="860045" cy="929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a:extLst>
                <a:ext uri="{FF2B5EF4-FFF2-40B4-BE49-F238E27FC236}">
                  <a16:creationId xmlns:a16="http://schemas.microsoft.com/office/drawing/2014/main" id="{638F64D6-93A7-4849-980A-47B7365A2E27}"/>
                </a:ext>
              </a:extLst>
            </p:cNvPr>
            <p:cNvSpPr txBox="1"/>
            <p:nvPr/>
          </p:nvSpPr>
          <p:spPr>
            <a:xfrm>
              <a:off x="2381084" y="930503"/>
              <a:ext cx="704087" cy="215444"/>
            </a:xfrm>
            <a:prstGeom prst="rect">
              <a:avLst/>
            </a:prstGeom>
            <a:noFill/>
          </p:spPr>
          <p:txBody>
            <a:bodyPr wrap="square" rtlCol="0">
              <a:spAutoFit/>
            </a:bodyPr>
            <a:lstStyle/>
            <a:p>
              <a:r>
                <a:rPr kumimoji="1" lang="ja-JP" altLang="en-US" sz="800" dirty="0"/>
                <a:t>◯◯◯◯</a:t>
              </a:r>
            </a:p>
          </p:txBody>
        </p:sp>
      </p:grpSp>
      <p:grpSp>
        <p:nvGrpSpPr>
          <p:cNvPr id="109" name="グループ化 34">
            <a:extLst>
              <a:ext uri="{FF2B5EF4-FFF2-40B4-BE49-F238E27FC236}">
                <a16:creationId xmlns:a16="http://schemas.microsoft.com/office/drawing/2014/main" id="{FA2FD4E7-F8EC-4796-98B0-1C7591609849}"/>
              </a:ext>
            </a:extLst>
          </p:cNvPr>
          <p:cNvGrpSpPr/>
          <p:nvPr/>
        </p:nvGrpSpPr>
        <p:grpSpPr>
          <a:xfrm>
            <a:off x="3338452" y="4197766"/>
            <a:ext cx="857945" cy="164670"/>
            <a:chOff x="2303106" y="930503"/>
            <a:chExt cx="860045" cy="215444"/>
          </a:xfrm>
        </p:grpSpPr>
        <p:sp>
          <p:nvSpPr>
            <p:cNvPr id="115" name="正方形/長方形 114">
              <a:extLst>
                <a:ext uri="{FF2B5EF4-FFF2-40B4-BE49-F238E27FC236}">
                  <a16:creationId xmlns:a16="http://schemas.microsoft.com/office/drawing/2014/main" id="{B8DCF4BC-E544-4BBF-818E-0B618E9536AE}"/>
                </a:ext>
              </a:extLst>
            </p:cNvPr>
            <p:cNvSpPr/>
            <p:nvPr/>
          </p:nvSpPr>
          <p:spPr>
            <a:xfrm>
              <a:off x="2303106" y="991731"/>
              <a:ext cx="860045" cy="929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id="{AE15A975-BADB-425E-9D7F-C9B1C664D13A}"/>
                </a:ext>
              </a:extLst>
            </p:cNvPr>
            <p:cNvSpPr txBox="1"/>
            <p:nvPr/>
          </p:nvSpPr>
          <p:spPr>
            <a:xfrm>
              <a:off x="2381084" y="930503"/>
              <a:ext cx="704087" cy="215444"/>
            </a:xfrm>
            <a:prstGeom prst="rect">
              <a:avLst/>
            </a:prstGeom>
            <a:noFill/>
          </p:spPr>
          <p:txBody>
            <a:bodyPr wrap="square" rtlCol="0">
              <a:spAutoFit/>
            </a:bodyPr>
            <a:lstStyle/>
            <a:p>
              <a:r>
                <a:rPr kumimoji="1" lang="ja-JP" altLang="en-US" sz="800" dirty="0"/>
                <a:t>◯◯◯◯</a:t>
              </a:r>
            </a:p>
          </p:txBody>
        </p:sp>
      </p:grpSp>
      <p:sp>
        <p:nvSpPr>
          <p:cNvPr id="110" name="正方形/長方形 109">
            <a:extLst>
              <a:ext uri="{FF2B5EF4-FFF2-40B4-BE49-F238E27FC236}">
                <a16:creationId xmlns:a16="http://schemas.microsoft.com/office/drawing/2014/main" id="{EDA1A904-5049-431C-BB74-235C1C405ACA}"/>
              </a:ext>
            </a:extLst>
          </p:cNvPr>
          <p:cNvSpPr/>
          <p:nvPr/>
        </p:nvSpPr>
        <p:spPr>
          <a:xfrm>
            <a:off x="4044613" y="4832131"/>
            <a:ext cx="224310" cy="76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9F34AFD4-F8DA-422F-8185-98EB0388FB87}"/>
              </a:ext>
            </a:extLst>
          </p:cNvPr>
          <p:cNvSpPr txBox="1"/>
          <p:nvPr/>
        </p:nvSpPr>
        <p:spPr>
          <a:xfrm>
            <a:off x="4029619" y="4775381"/>
            <a:ext cx="420019" cy="192892"/>
          </a:xfrm>
          <a:prstGeom prst="rect">
            <a:avLst/>
          </a:prstGeom>
          <a:noFill/>
        </p:spPr>
        <p:txBody>
          <a:bodyPr wrap="square" rtlCol="0">
            <a:spAutoFit/>
          </a:bodyPr>
          <a:lstStyle/>
          <a:p>
            <a:r>
              <a:rPr kumimoji="1" lang="ja-JP" altLang="en-US" sz="800" dirty="0"/>
              <a:t>◯◯</a:t>
            </a:r>
          </a:p>
        </p:txBody>
      </p:sp>
      <p:sp>
        <p:nvSpPr>
          <p:cNvPr id="112" name="正方形/長方形 111">
            <a:extLst>
              <a:ext uri="{FF2B5EF4-FFF2-40B4-BE49-F238E27FC236}">
                <a16:creationId xmlns:a16="http://schemas.microsoft.com/office/drawing/2014/main" id="{156806EA-D2F2-4A82-8039-AEB1396F984C}"/>
              </a:ext>
            </a:extLst>
          </p:cNvPr>
          <p:cNvSpPr/>
          <p:nvPr/>
        </p:nvSpPr>
        <p:spPr>
          <a:xfrm>
            <a:off x="1468680" y="4235601"/>
            <a:ext cx="224310" cy="76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7E1185DE-BA9A-4D53-942A-1A91E11395D4}"/>
              </a:ext>
            </a:extLst>
          </p:cNvPr>
          <p:cNvSpPr txBox="1"/>
          <p:nvPr/>
        </p:nvSpPr>
        <p:spPr>
          <a:xfrm>
            <a:off x="1373370" y="4187130"/>
            <a:ext cx="420019" cy="192892"/>
          </a:xfrm>
          <a:prstGeom prst="rect">
            <a:avLst/>
          </a:prstGeom>
          <a:noFill/>
        </p:spPr>
        <p:txBody>
          <a:bodyPr wrap="square" rtlCol="0">
            <a:spAutoFit/>
          </a:bodyPr>
          <a:lstStyle/>
          <a:p>
            <a:r>
              <a:rPr kumimoji="1" lang="ja-JP" altLang="en-US" sz="800" dirty="0"/>
              <a:t>◯◯</a:t>
            </a:r>
          </a:p>
        </p:txBody>
      </p:sp>
      <p:sp>
        <p:nvSpPr>
          <p:cNvPr id="114" name="正方形/長方形 113">
            <a:extLst>
              <a:ext uri="{FF2B5EF4-FFF2-40B4-BE49-F238E27FC236}">
                <a16:creationId xmlns:a16="http://schemas.microsoft.com/office/drawing/2014/main" id="{2228B615-2FB8-4FA5-BD52-E79E448B4896}"/>
              </a:ext>
            </a:extLst>
          </p:cNvPr>
          <p:cNvSpPr/>
          <p:nvPr/>
        </p:nvSpPr>
        <p:spPr>
          <a:xfrm>
            <a:off x="4044613" y="4428203"/>
            <a:ext cx="468000" cy="710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p:cNvSpPr/>
          <p:nvPr/>
        </p:nvSpPr>
        <p:spPr>
          <a:xfrm>
            <a:off x="1177232" y="5180177"/>
            <a:ext cx="576000" cy="360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5" name="図形グループ 134"/>
          <p:cNvGrpSpPr/>
          <p:nvPr/>
        </p:nvGrpSpPr>
        <p:grpSpPr>
          <a:xfrm>
            <a:off x="5074840" y="4039783"/>
            <a:ext cx="616161" cy="691832"/>
            <a:chOff x="2743754" y="4622188"/>
            <a:chExt cx="720000" cy="691832"/>
          </a:xfrm>
        </p:grpSpPr>
        <p:cxnSp>
          <p:nvCxnSpPr>
            <p:cNvPr id="136" name="直線コネクタ 135"/>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9" name="上矢印 138"/>
          <p:cNvSpPr>
            <a:spLocks noChangeAspect="1"/>
          </p:cNvSpPr>
          <p:nvPr/>
        </p:nvSpPr>
        <p:spPr>
          <a:xfrm>
            <a:off x="5766360" y="4380281"/>
            <a:ext cx="489665" cy="1404000"/>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grpSp>
        <p:nvGrpSpPr>
          <p:cNvPr id="140" name="図形グループ 139"/>
          <p:cNvGrpSpPr/>
          <p:nvPr/>
        </p:nvGrpSpPr>
        <p:grpSpPr>
          <a:xfrm>
            <a:off x="2426310" y="4039783"/>
            <a:ext cx="663072" cy="691832"/>
            <a:chOff x="2743754" y="4622188"/>
            <a:chExt cx="720000" cy="691832"/>
          </a:xfrm>
        </p:grpSpPr>
        <p:cxnSp>
          <p:nvCxnSpPr>
            <p:cNvPr id="141" name="直線コネクタ 140"/>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4" name="正方形/長方形 143"/>
          <p:cNvSpPr/>
          <p:nvPr/>
        </p:nvSpPr>
        <p:spPr>
          <a:xfrm>
            <a:off x="3194047" y="5700698"/>
            <a:ext cx="1692000" cy="504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p:cNvSpPr/>
          <p:nvPr/>
        </p:nvSpPr>
        <p:spPr>
          <a:xfrm>
            <a:off x="6303408" y="5507230"/>
            <a:ext cx="1260000" cy="396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正方形/長方形 145"/>
          <p:cNvSpPr/>
          <p:nvPr/>
        </p:nvSpPr>
        <p:spPr>
          <a:xfrm>
            <a:off x="6388333" y="5126523"/>
            <a:ext cx="208314" cy="167201"/>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2228B615-2FB8-4FA5-BD52-E79E448B4896}"/>
              </a:ext>
            </a:extLst>
          </p:cNvPr>
          <p:cNvSpPr/>
          <p:nvPr/>
        </p:nvSpPr>
        <p:spPr>
          <a:xfrm>
            <a:off x="1491288" y="3816112"/>
            <a:ext cx="468000" cy="710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a:extLst>
              <a:ext uri="{FF2B5EF4-FFF2-40B4-BE49-F238E27FC236}">
                <a16:creationId xmlns:a16="http://schemas.microsoft.com/office/drawing/2014/main" id="{C4C711D9-C92C-458E-B7B1-9FE807A77022}"/>
              </a:ext>
            </a:extLst>
          </p:cNvPr>
          <p:cNvGrpSpPr/>
          <p:nvPr/>
        </p:nvGrpSpPr>
        <p:grpSpPr>
          <a:xfrm>
            <a:off x="1744724" y="5182038"/>
            <a:ext cx="441146" cy="400110"/>
            <a:chOff x="5083985" y="3181417"/>
            <a:chExt cx="441146" cy="400110"/>
          </a:xfrm>
        </p:grpSpPr>
        <p:sp>
          <p:nvSpPr>
            <p:cNvPr id="47" name="円/楕円 77">
              <a:extLst>
                <a:ext uri="{FF2B5EF4-FFF2-40B4-BE49-F238E27FC236}">
                  <a16:creationId xmlns:a16="http://schemas.microsoft.com/office/drawing/2014/main" id="{6D5929DF-57B9-4859-9900-F4F15DFE84D5}"/>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C2F94B55-ADB9-4B60-8910-21F1F1AB6FE1}"/>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grpSp>
        <p:nvGrpSpPr>
          <p:cNvPr id="49" name="グループ化 48">
            <a:extLst>
              <a:ext uri="{FF2B5EF4-FFF2-40B4-BE49-F238E27FC236}">
                <a16:creationId xmlns:a16="http://schemas.microsoft.com/office/drawing/2014/main" id="{145DAD43-77DB-47B6-8AB4-384A35FD1D19}"/>
              </a:ext>
            </a:extLst>
          </p:cNvPr>
          <p:cNvGrpSpPr/>
          <p:nvPr/>
        </p:nvGrpSpPr>
        <p:grpSpPr>
          <a:xfrm>
            <a:off x="2786512" y="5785380"/>
            <a:ext cx="441146" cy="400110"/>
            <a:chOff x="5102491" y="4268575"/>
            <a:chExt cx="441146" cy="400110"/>
          </a:xfrm>
        </p:grpSpPr>
        <p:sp>
          <p:nvSpPr>
            <p:cNvPr id="50" name="円/楕円 52">
              <a:extLst>
                <a:ext uri="{FF2B5EF4-FFF2-40B4-BE49-F238E27FC236}">
                  <a16:creationId xmlns:a16="http://schemas.microsoft.com/office/drawing/2014/main" id="{BE951198-C641-4FBC-8979-4EB87E9F4522}"/>
                </a:ext>
              </a:extLst>
            </p:cNvPr>
            <p:cNvSpPr>
              <a:spLocks noChangeAspect="1"/>
            </p:cNvSpPr>
            <p:nvPr/>
          </p:nvSpPr>
          <p:spPr>
            <a:xfrm>
              <a:off x="5222264" y="4338530"/>
              <a:ext cx="204496" cy="204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1" name="正方形/長方形 50">
              <a:extLst>
                <a:ext uri="{FF2B5EF4-FFF2-40B4-BE49-F238E27FC236}">
                  <a16:creationId xmlns:a16="http://schemas.microsoft.com/office/drawing/2014/main" id="{D6BF25B3-9287-4FAD-B8EA-245517FA550D}"/>
                </a:ext>
              </a:extLst>
            </p:cNvPr>
            <p:cNvSpPr/>
            <p:nvPr/>
          </p:nvSpPr>
          <p:spPr>
            <a:xfrm>
              <a:off x="5102491" y="426857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grpSp>
        <p:nvGrpSpPr>
          <p:cNvPr id="58" name="グループ化 57">
            <a:extLst>
              <a:ext uri="{FF2B5EF4-FFF2-40B4-BE49-F238E27FC236}">
                <a16:creationId xmlns:a16="http://schemas.microsoft.com/office/drawing/2014/main" id="{7D17E9E3-3656-4AD0-82AD-77651BC4F952}"/>
              </a:ext>
            </a:extLst>
          </p:cNvPr>
          <p:cNvGrpSpPr/>
          <p:nvPr/>
        </p:nvGrpSpPr>
        <p:grpSpPr>
          <a:xfrm>
            <a:off x="5395072" y="5281367"/>
            <a:ext cx="441146" cy="400110"/>
            <a:chOff x="4301413" y="2319722"/>
            <a:chExt cx="441146" cy="400110"/>
          </a:xfrm>
        </p:grpSpPr>
        <p:sp>
          <p:nvSpPr>
            <p:cNvPr id="59" name="円/楕円 36">
              <a:extLst>
                <a:ext uri="{FF2B5EF4-FFF2-40B4-BE49-F238E27FC236}">
                  <a16:creationId xmlns:a16="http://schemas.microsoft.com/office/drawing/2014/main" id="{42A4C181-5F45-4573-888D-2E4E61D3A9A3}"/>
                </a:ext>
              </a:extLst>
            </p:cNvPr>
            <p:cNvSpPr>
              <a:spLocks noChangeAspect="1"/>
            </p:cNvSpPr>
            <p:nvPr/>
          </p:nvSpPr>
          <p:spPr>
            <a:xfrm>
              <a:off x="4418410" y="2396104"/>
              <a:ext cx="208252" cy="2082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4A0FBE86-76B6-4369-BF2A-7384DEAE6908}"/>
                </a:ext>
              </a:extLst>
            </p:cNvPr>
            <p:cNvSpPr/>
            <p:nvPr/>
          </p:nvSpPr>
          <p:spPr>
            <a:xfrm>
              <a:off x="4301413" y="2319722"/>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grpSp>
        <p:nvGrpSpPr>
          <p:cNvPr id="61" name="グループ化 60">
            <a:extLst>
              <a:ext uri="{FF2B5EF4-FFF2-40B4-BE49-F238E27FC236}">
                <a16:creationId xmlns:a16="http://schemas.microsoft.com/office/drawing/2014/main" id="{AFF9C005-B81B-44B6-A59E-9FF557F0739F}"/>
              </a:ext>
            </a:extLst>
          </p:cNvPr>
          <p:cNvGrpSpPr/>
          <p:nvPr/>
        </p:nvGrpSpPr>
        <p:grpSpPr>
          <a:xfrm>
            <a:off x="7484241" y="5063997"/>
            <a:ext cx="441146" cy="400110"/>
            <a:chOff x="7902291" y="4861846"/>
            <a:chExt cx="441146" cy="400110"/>
          </a:xfrm>
        </p:grpSpPr>
        <p:sp>
          <p:nvSpPr>
            <p:cNvPr id="62" name="円/楕円 33">
              <a:extLst>
                <a:ext uri="{FF2B5EF4-FFF2-40B4-BE49-F238E27FC236}">
                  <a16:creationId xmlns:a16="http://schemas.microsoft.com/office/drawing/2014/main" id="{65F22DD6-C567-4F12-A1A9-CFC02A616EB6}"/>
                </a:ext>
              </a:extLst>
            </p:cNvPr>
            <p:cNvSpPr>
              <a:spLocks noChangeAspect="1"/>
            </p:cNvSpPr>
            <p:nvPr/>
          </p:nvSpPr>
          <p:spPr>
            <a:xfrm>
              <a:off x="8036006" y="4955954"/>
              <a:ext cx="173716" cy="173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3" name="正方形/長方形 62">
              <a:extLst>
                <a:ext uri="{FF2B5EF4-FFF2-40B4-BE49-F238E27FC236}">
                  <a16:creationId xmlns:a16="http://schemas.microsoft.com/office/drawing/2014/main" id="{0C547BD4-8AB7-438F-BE08-357C8CAA94B6}"/>
                </a:ext>
              </a:extLst>
            </p:cNvPr>
            <p:cNvSpPr/>
            <p:nvPr/>
          </p:nvSpPr>
          <p:spPr>
            <a:xfrm>
              <a:off x="7902291" y="4861846"/>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❽</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03190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申込情報の入力</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55" name="object 3"/>
          <p:cNvSpPr/>
          <p:nvPr/>
        </p:nvSpPr>
        <p:spPr>
          <a:xfrm>
            <a:off x="4184925" y="2056011"/>
            <a:ext cx="1433958" cy="2551065"/>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pic>
        <p:nvPicPr>
          <p:cNvPr id="39" name="図 38">
            <a:extLst>
              <a:ext uri="{FF2B5EF4-FFF2-40B4-BE49-F238E27FC236}">
                <a16:creationId xmlns:a16="http://schemas.microsoft.com/office/drawing/2014/main" id="{DADC6CD3-9368-4277-A538-2B78768E9088}"/>
              </a:ext>
            </a:extLst>
          </p:cNvPr>
          <p:cNvPicPr>
            <a:picLocks noChangeAspect="1"/>
          </p:cNvPicPr>
          <p:nvPr/>
        </p:nvPicPr>
        <p:blipFill>
          <a:blip r:embed="rId4"/>
          <a:stretch>
            <a:fillRect/>
          </a:stretch>
        </p:blipFill>
        <p:spPr>
          <a:xfrm>
            <a:off x="6556661" y="2058910"/>
            <a:ext cx="1620000" cy="4129718"/>
          </a:xfrm>
          <a:prstGeom prst="rect">
            <a:avLst/>
          </a:prstGeom>
          <a:ln>
            <a:solidFill>
              <a:schemeClr val="tx1"/>
            </a:solidFill>
          </a:ln>
        </p:spPr>
      </p:pic>
      <p:sp>
        <p:nvSpPr>
          <p:cNvPr id="66" name="サブタイトル 2"/>
          <p:cNvSpPr>
            <a:spLocks noGrp="1"/>
          </p:cNvSpPr>
          <p:nvPr>
            <p:ph type="subTitle" idx="1"/>
          </p:nvPr>
        </p:nvSpPr>
        <p:spPr>
          <a:xfrm>
            <a:off x="507804" y="1459133"/>
            <a:ext cx="8460000" cy="421031"/>
          </a:xfrm>
        </p:spPr>
        <p:txBody>
          <a:bodyPr>
            <a:noAutofit/>
          </a:bodyPr>
          <a:lstStyle/>
          <a:p>
            <a:r>
              <a:rPr lang="ja-JP" altLang="en-US" dirty="0"/>
              <a:t>決済サービス</a:t>
            </a:r>
            <a:r>
              <a:rPr lang="en-US" altLang="ja-JP" dirty="0"/>
              <a:t>ID</a:t>
            </a:r>
            <a:r>
              <a:rPr lang="ja-JP" altLang="en-US" dirty="0"/>
              <a:t>や本人情報など</a:t>
            </a:r>
            <a:r>
              <a:rPr lang="ja-JP" altLang="en-US" kern="0" spc="-1500" dirty="0"/>
              <a:t>、</a:t>
            </a:r>
            <a:r>
              <a:rPr lang="ja-JP" altLang="en-US" dirty="0"/>
              <a:t>申込情報の入力をします。</a:t>
            </a:r>
          </a:p>
        </p:txBody>
      </p:sp>
      <p:sp>
        <p:nvSpPr>
          <p:cNvPr id="67" name="テキスト ボックス 66"/>
          <p:cNvSpPr txBox="1"/>
          <p:nvPr/>
        </p:nvSpPr>
        <p:spPr>
          <a:xfrm>
            <a:off x="510246" y="2095784"/>
            <a:ext cx="3876835" cy="3657411"/>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決済サービス</a:t>
            </a:r>
            <a:r>
              <a:rPr lang="en-US" altLang="ja-JP" sz="2000" b="1" dirty="0">
                <a:latin typeface="Meiryo" charset="-128"/>
                <a:ea typeface="Meiryo" charset="-128"/>
                <a:cs typeface="Meiryo" charset="-128"/>
              </a:rPr>
              <a:t>ID</a:t>
            </a:r>
            <a:r>
              <a:rPr lang="ja-JP" altLang="en-US" sz="2000" b="1" dirty="0">
                <a:latin typeface="Meiryo" charset="-128"/>
                <a:ea typeface="Meiryo" charset="-128"/>
                <a:cs typeface="Meiryo" charset="-128"/>
              </a:rPr>
              <a:t>を入力</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セキュリティコードを</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入力</a:t>
            </a:r>
            <a:endParaRPr lang="en-US" altLang="ja-JP" sz="2000" b="1" dirty="0">
              <a:latin typeface="Meiryo" charset="-128"/>
              <a:ea typeface="Meiryo" charset="-128"/>
              <a:cs typeface="Meiryo" charset="-128"/>
            </a:endParaRPr>
          </a:p>
          <a:p>
            <a:pPr marL="266700">
              <a:spcBef>
                <a:spcPts val="1200"/>
              </a:spcBef>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入力すべき情報は決済サ－ビスに</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
            </a:r>
            <a:br>
              <a:rPr lang="en-US" altLang="ja-JP" sz="1400" b="1" dirty="0">
                <a:solidFill>
                  <a:srgbClr val="FF0000"/>
                </a:solidFill>
                <a:latin typeface="メイリオ" panose="020B0604030504040204" pitchFamily="50" charset="-128"/>
                <a:ea typeface="メイリオ" panose="020B0604030504040204" pitchFamily="50" charset="-128"/>
                <a:cs typeface="Meiryo" charset="-128"/>
              </a:rPr>
            </a:b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より異なります。</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marL="489600" indent="-489600"/>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marL="489600" indent="-489600"/>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ご自身の電話番号の</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下４ケタを入力</a:t>
            </a:r>
          </a:p>
          <a:p>
            <a:pPr marL="489600" indent="-489600">
              <a:spcBef>
                <a:spcPts val="1200"/>
              </a:spcBef>
            </a:pPr>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「確認</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p:txBody>
      </p:sp>
      <p:sp>
        <p:nvSpPr>
          <p:cNvPr id="68" name="上矢印 67"/>
          <p:cNvSpPr/>
          <p:nvPr/>
        </p:nvSpPr>
        <p:spPr>
          <a:xfrm>
            <a:off x="4178831" y="3104256"/>
            <a:ext cx="631902" cy="1811843"/>
          </a:xfrm>
          <a:prstGeom prst="upArrow">
            <a:avLst/>
          </a:prstGeom>
          <a:gradFill>
            <a:gsLst>
              <a:gs pos="0">
                <a:schemeClr val="accent2">
                  <a:lumMod val="20000"/>
                  <a:lumOff val="80000"/>
                </a:schemeClr>
              </a:gs>
              <a:gs pos="33000">
                <a:schemeClr val="accent2">
                  <a:lumMod val="75000"/>
                  <a:lumOff val="25000"/>
                </a:schemeClr>
              </a:gs>
              <a:gs pos="22000">
                <a:schemeClr val="accent2">
                  <a:lumMod val="20000"/>
                  <a:lumOff val="80000"/>
                </a:schemeClr>
              </a:gs>
              <a:gs pos="11000">
                <a:schemeClr val="accent2">
                  <a:lumMod val="80000"/>
                  <a:lumOff val="20000"/>
                </a:schemeClr>
              </a:gs>
              <a:gs pos="88000">
                <a:schemeClr val="accent2">
                  <a:lumMod val="20000"/>
                  <a:lumOff val="80000"/>
                </a:schemeClr>
              </a:gs>
              <a:gs pos="77000">
                <a:schemeClr val="accent2">
                  <a:lumMod val="65000"/>
                  <a:lumOff val="35000"/>
                </a:schemeClr>
              </a:gs>
              <a:gs pos="66000">
                <a:schemeClr val="accent2">
                  <a:lumMod val="20000"/>
                  <a:lumOff val="80000"/>
                </a:schemeClr>
              </a:gs>
              <a:gs pos="55000">
                <a:schemeClr val="accent2">
                  <a:lumMod val="70000"/>
                  <a:lumOff val="30000"/>
                </a:schemeClr>
              </a:gs>
              <a:gs pos="45000">
                <a:schemeClr val="accent2">
                  <a:lumMod val="20000"/>
                  <a:lumOff val="80000"/>
                </a:schemeClr>
              </a:gs>
              <a:gs pos="99000">
                <a:schemeClr val="accent2">
                  <a:lumMod val="60000"/>
                  <a:lumOff val="40000"/>
                </a:schemeClr>
              </a:gs>
            </a:gsLst>
            <a:lin ang="5400000" scaled="1"/>
          </a:gradFill>
          <a:ln>
            <a:noFill/>
          </a:ln>
          <a:effectLst>
            <a:glow rad="25400">
              <a:schemeClr val="bg1">
                <a:alpha val="70000"/>
              </a:schemeClr>
            </a:glow>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sp>
        <p:nvSpPr>
          <p:cNvPr id="11" name="テキスト ボックス 10"/>
          <p:cNvSpPr txBox="1"/>
          <p:nvPr/>
        </p:nvSpPr>
        <p:spPr>
          <a:xfrm>
            <a:off x="4029913" y="4964281"/>
            <a:ext cx="2012293" cy="523220"/>
          </a:xfrm>
          <a:prstGeom prst="rect">
            <a:avLst/>
          </a:prstGeom>
          <a:noFill/>
        </p:spPr>
        <p:txBody>
          <a:bodyPr wrap="square" rtlCol="0">
            <a:spAutoFit/>
          </a:bodyPr>
          <a:lstStyle/>
          <a:p>
            <a:r>
              <a:rPr lang="ja-JP" altLang="en-US" sz="1400" b="1" dirty="0">
                <a:latin typeface="Meiryo" charset="-128"/>
                <a:ea typeface="Meiryo" charset="-128"/>
                <a:cs typeface="Meiryo" charset="-128"/>
              </a:rPr>
              <a:t>画面を下から上に</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スクロールさせます</a:t>
            </a:r>
          </a:p>
        </p:txBody>
      </p:sp>
      <p:sp>
        <p:nvSpPr>
          <p:cNvPr id="69" name="正方形/長方形 68"/>
          <p:cNvSpPr/>
          <p:nvPr/>
        </p:nvSpPr>
        <p:spPr>
          <a:xfrm>
            <a:off x="6626844" y="3486275"/>
            <a:ext cx="1440000" cy="199588"/>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6626844" y="3818114"/>
            <a:ext cx="1440000" cy="191543"/>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6626844" y="4131894"/>
            <a:ext cx="1440000" cy="199038"/>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6805914" y="5112599"/>
            <a:ext cx="1100834" cy="217261"/>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a:off x="6590268" y="5528688"/>
            <a:ext cx="1584000" cy="339676"/>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p:cNvSpPr/>
          <p:nvPr/>
        </p:nvSpPr>
        <p:spPr>
          <a:xfrm>
            <a:off x="6590636" y="2334696"/>
            <a:ext cx="576000" cy="10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5727423" y="3273662"/>
            <a:ext cx="720000" cy="691832"/>
            <a:chOff x="2743754" y="4622188"/>
            <a:chExt cx="720000" cy="691832"/>
          </a:xfrm>
        </p:grpSpPr>
        <p:cxnSp>
          <p:nvCxnSpPr>
            <p:cNvPr id="45" name="直線コネクタ 4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37027753-0541-4E00-8F9E-3A52C6ED1B0D}"/>
              </a:ext>
            </a:extLst>
          </p:cNvPr>
          <p:cNvSpPr txBox="1"/>
          <p:nvPr/>
        </p:nvSpPr>
        <p:spPr>
          <a:xfrm>
            <a:off x="3170726" y="5679128"/>
            <a:ext cx="3273482" cy="646331"/>
          </a:xfrm>
          <a:prstGeom prst="rect">
            <a:avLst/>
          </a:prstGeom>
          <a:noFill/>
        </p:spPr>
        <p:txBody>
          <a:bodyPr wrap="square" rtlCol="0">
            <a:spAutoFit/>
          </a:bodyPr>
          <a:lstStyle/>
          <a:p>
            <a:pPr marL="182563" indent="-182563"/>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 決済サービス毎の「決済サービスＩＤとセキュリティコード」につきましては、</a:t>
            </a:r>
            <a:r>
              <a:rPr kumimoji="1" lang="en-US" altLang="ja-JP" sz="1200" dirty="0">
                <a:latin typeface="メイリオ" panose="020B0604030504040204" pitchFamily="50" charset="-128"/>
                <a:ea typeface="メイリオ" panose="020B0604030504040204" pitchFamily="50" charset="-128"/>
              </a:rPr>
              <a:t/>
            </a:r>
            <a:br>
              <a:rPr kumimoji="1" lang="en-US" altLang="ja-JP" sz="1200" dirty="0">
                <a:latin typeface="メイリオ" panose="020B0604030504040204" pitchFamily="50" charset="-128"/>
                <a:ea typeface="メイリオ" panose="020B0604030504040204" pitchFamily="50" charset="-128"/>
              </a:rPr>
            </a:br>
            <a:r>
              <a:rPr kumimoji="1" lang="ja-JP" altLang="en-US" sz="1200" dirty="0">
                <a:latin typeface="メイリオ" panose="020B0604030504040204" pitchFamily="50" charset="-128"/>
                <a:ea typeface="メイリオ" panose="020B0604030504040204" pitchFamily="50" charset="-128"/>
              </a:rPr>
              <a:t>本資料の「</a:t>
            </a:r>
            <a:r>
              <a:rPr kumimoji="1" lang="en-US" altLang="ja-JP" sz="1200" dirty="0">
                <a:latin typeface="メイリオ" panose="020B0604030504040204" pitchFamily="50" charset="-128"/>
                <a:ea typeface="メイリオ" panose="020B0604030504040204" pitchFamily="50" charset="-128"/>
              </a:rPr>
              <a:t>1-E</a:t>
            </a:r>
            <a:r>
              <a:rPr kumimoji="1" lang="ja-JP" altLang="en-US" sz="1200" dirty="0">
                <a:latin typeface="メイリオ" panose="020B0604030504040204" pitchFamily="50" charset="-128"/>
                <a:ea typeface="メイリオ" panose="020B0604030504040204" pitchFamily="50" charset="-128"/>
              </a:rPr>
              <a:t>」のページを</a:t>
            </a:r>
            <a:r>
              <a:rPr lang="ja-JP" altLang="en-US" sz="1200" dirty="0">
                <a:latin typeface="メイリオ" panose="020B0604030504040204" pitchFamily="50" charset="-128"/>
                <a:ea typeface="メイリオ" panose="020B0604030504040204" pitchFamily="50" charset="-128"/>
              </a:rPr>
              <a:t>参照ください。</a:t>
            </a:r>
            <a:endParaRPr kumimoji="1" lang="ja-JP" altLang="en-US" sz="1200"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BFBFE5C0-2F1A-4210-AE99-885350E3636B}"/>
              </a:ext>
            </a:extLst>
          </p:cNvPr>
          <p:cNvSpPr/>
          <p:nvPr/>
        </p:nvSpPr>
        <p:spPr>
          <a:xfrm>
            <a:off x="6697054" y="4175438"/>
            <a:ext cx="982549" cy="99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3C5C0685-025C-4D27-89E8-225741F88F1D}"/>
              </a:ext>
            </a:extLst>
          </p:cNvPr>
          <p:cNvSpPr/>
          <p:nvPr/>
        </p:nvSpPr>
        <p:spPr>
          <a:xfrm>
            <a:off x="6711172" y="3860410"/>
            <a:ext cx="982549" cy="99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7DC888AE-2244-4A88-A9D7-EE57378E6545}"/>
              </a:ext>
            </a:extLst>
          </p:cNvPr>
          <p:cNvSpPr/>
          <p:nvPr/>
        </p:nvSpPr>
        <p:spPr>
          <a:xfrm>
            <a:off x="6700282" y="3522952"/>
            <a:ext cx="982549" cy="99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030F2A1C-8B28-46FE-99BB-5155E9D5A388}"/>
              </a:ext>
            </a:extLst>
          </p:cNvPr>
          <p:cNvSpPr/>
          <p:nvPr/>
        </p:nvSpPr>
        <p:spPr>
          <a:xfrm>
            <a:off x="7023631" y="5155152"/>
            <a:ext cx="548345" cy="99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2348E0C1-5EB6-4715-87D9-4DE826ADC8F7}"/>
              </a:ext>
            </a:extLst>
          </p:cNvPr>
          <p:cNvGrpSpPr/>
          <p:nvPr/>
        </p:nvGrpSpPr>
        <p:grpSpPr>
          <a:xfrm>
            <a:off x="8199610" y="3410865"/>
            <a:ext cx="270000" cy="400110"/>
            <a:chOff x="5588889" y="3598762"/>
            <a:chExt cx="270000" cy="400110"/>
          </a:xfrm>
        </p:grpSpPr>
        <p:sp>
          <p:nvSpPr>
            <p:cNvPr id="33" name="円/楕円 1">
              <a:extLst>
                <a:ext uri="{FF2B5EF4-FFF2-40B4-BE49-F238E27FC236}">
                  <a16:creationId xmlns:a16="http://schemas.microsoft.com/office/drawing/2014/main" id="{CDDBE413-4D25-4A45-BCFA-AAC24FEA9BED}"/>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8DD7E55-95B1-4992-9931-836E25746BDB}"/>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5" name="グループ化 34">
            <a:extLst>
              <a:ext uri="{FF2B5EF4-FFF2-40B4-BE49-F238E27FC236}">
                <a16:creationId xmlns:a16="http://schemas.microsoft.com/office/drawing/2014/main" id="{333AF2AF-2BA8-4330-BEFD-6477A7CED4DE}"/>
              </a:ext>
            </a:extLst>
          </p:cNvPr>
          <p:cNvGrpSpPr/>
          <p:nvPr/>
        </p:nvGrpSpPr>
        <p:grpSpPr>
          <a:xfrm>
            <a:off x="8114043" y="3888616"/>
            <a:ext cx="441146" cy="400110"/>
            <a:chOff x="5150197" y="4825443"/>
            <a:chExt cx="441146" cy="400110"/>
          </a:xfrm>
        </p:grpSpPr>
        <p:sp>
          <p:nvSpPr>
            <p:cNvPr id="36" name="円/楕円 29">
              <a:extLst>
                <a:ext uri="{FF2B5EF4-FFF2-40B4-BE49-F238E27FC236}">
                  <a16:creationId xmlns:a16="http://schemas.microsoft.com/office/drawing/2014/main" id="{371D4A9D-DFF3-44B5-AA10-446CB5BCB9CE}"/>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7" name="正方形/長方形 36">
              <a:extLst>
                <a:ext uri="{FF2B5EF4-FFF2-40B4-BE49-F238E27FC236}">
                  <a16:creationId xmlns:a16="http://schemas.microsoft.com/office/drawing/2014/main" id="{02EDEFF9-07EB-4900-9BAC-58ED0369A7D2}"/>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38" name="グループ化 37">
            <a:extLst>
              <a:ext uri="{FF2B5EF4-FFF2-40B4-BE49-F238E27FC236}">
                <a16:creationId xmlns:a16="http://schemas.microsoft.com/office/drawing/2014/main" id="{D47A99F8-861F-4F8B-B8EE-2096F95BFE44}"/>
              </a:ext>
            </a:extLst>
          </p:cNvPr>
          <p:cNvGrpSpPr/>
          <p:nvPr/>
        </p:nvGrpSpPr>
        <p:grpSpPr>
          <a:xfrm>
            <a:off x="8115010" y="5052935"/>
            <a:ext cx="441146" cy="400110"/>
            <a:chOff x="4422686" y="1453207"/>
            <a:chExt cx="441146" cy="400110"/>
          </a:xfrm>
        </p:grpSpPr>
        <p:sp>
          <p:nvSpPr>
            <p:cNvPr id="41" name="円/楕円 48">
              <a:extLst>
                <a:ext uri="{FF2B5EF4-FFF2-40B4-BE49-F238E27FC236}">
                  <a16:creationId xmlns:a16="http://schemas.microsoft.com/office/drawing/2014/main" id="{96228EFC-0F27-4F9C-8D93-EFC421E29F34}"/>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2" name="正方形/長方形 41">
              <a:extLst>
                <a:ext uri="{FF2B5EF4-FFF2-40B4-BE49-F238E27FC236}">
                  <a16:creationId xmlns:a16="http://schemas.microsoft.com/office/drawing/2014/main" id="{8EA53D93-5CE5-4FF8-BA6B-39712A93E782}"/>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43" name="グループ化 42">
            <a:extLst>
              <a:ext uri="{FF2B5EF4-FFF2-40B4-BE49-F238E27FC236}">
                <a16:creationId xmlns:a16="http://schemas.microsoft.com/office/drawing/2014/main" id="{C97BA49B-718A-472F-98D2-E629FCD06E0B}"/>
              </a:ext>
            </a:extLst>
          </p:cNvPr>
          <p:cNvGrpSpPr/>
          <p:nvPr/>
        </p:nvGrpSpPr>
        <p:grpSpPr>
          <a:xfrm>
            <a:off x="8111346" y="5531045"/>
            <a:ext cx="441146" cy="400110"/>
            <a:chOff x="4988923" y="3305555"/>
            <a:chExt cx="441146" cy="400110"/>
          </a:xfrm>
        </p:grpSpPr>
        <p:sp>
          <p:nvSpPr>
            <p:cNvPr id="44" name="円/楕円 40">
              <a:extLst>
                <a:ext uri="{FF2B5EF4-FFF2-40B4-BE49-F238E27FC236}">
                  <a16:creationId xmlns:a16="http://schemas.microsoft.com/office/drawing/2014/main" id="{FC12FDD2-0039-410B-9984-36A483201E26}"/>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515BABB0-5495-48B5-946A-AC32B3CE0B15}"/>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059591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利用者証明用電子証明書の認証</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5" name="テキスト ボックス 4"/>
          <p:cNvSpPr txBox="1"/>
          <p:nvPr/>
        </p:nvSpPr>
        <p:spPr>
          <a:xfrm>
            <a:off x="1776238" y="1384930"/>
            <a:ext cx="2172390" cy="892552"/>
          </a:xfrm>
          <a:prstGeom prst="rect">
            <a:avLst/>
          </a:prstGeom>
          <a:noFill/>
        </p:spPr>
        <p:txBody>
          <a:bodyPr wrap="none" rtlCol="0">
            <a:spAutoFit/>
          </a:bodyPr>
          <a:lstStyle/>
          <a:p>
            <a:r>
              <a:rPr lang="ja-JP" altLang="en-US" sz="3200" b="1" dirty="0">
                <a:solidFill>
                  <a:srgbClr val="009650"/>
                </a:solidFill>
                <a:latin typeface="Meiryo" charset="-128"/>
                <a:ea typeface="Meiryo" charset="-128"/>
                <a:cs typeface="Meiryo" charset="-128"/>
              </a:rPr>
              <a:t>❶</a:t>
            </a:r>
          </a:p>
          <a:p>
            <a:r>
              <a:rPr lang="ja-JP" altLang="en-US" sz="2000" b="1" dirty="0">
                <a:latin typeface="Meiryo" charset="-128"/>
                <a:ea typeface="Meiryo" charset="-128"/>
                <a:cs typeface="Meiryo" charset="-128"/>
              </a:rPr>
              <a:t>「申込</a:t>
            </a:r>
            <a:r>
              <a:rPr lang="ja-JP" altLang="en-US" sz="2000" b="1" spc="-5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p:txBody>
      </p:sp>
      <p:sp>
        <p:nvSpPr>
          <p:cNvPr id="17" name="テキスト ボックス 16"/>
          <p:cNvSpPr txBox="1"/>
          <p:nvPr/>
        </p:nvSpPr>
        <p:spPr>
          <a:xfrm>
            <a:off x="5292377" y="1384930"/>
            <a:ext cx="2076209" cy="892552"/>
          </a:xfrm>
          <a:prstGeom prst="rect">
            <a:avLst/>
          </a:prstGeom>
          <a:noFill/>
        </p:spPr>
        <p:txBody>
          <a:bodyPr wrap="non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OK</a:t>
            </a:r>
            <a:r>
              <a:rPr lang="ja-JP" altLang="en-US" sz="2000" b="1" spc="-500" dirty="0">
                <a:latin typeface="Meiryo" charset="-128"/>
                <a:ea typeface="Meiryo" charset="-128"/>
                <a:cs typeface="Meiryo" charset="-128"/>
              </a:rPr>
              <a:t> 」</a:t>
            </a:r>
            <a:r>
              <a:rPr lang="ja-JP" altLang="en-US" sz="2000" b="1" dirty="0">
                <a:latin typeface="Meiryo" charset="-128"/>
                <a:ea typeface="Meiryo" charset="-128"/>
                <a:cs typeface="Meiryo" charset="-128"/>
              </a:rPr>
              <a:t>をタップ</a:t>
            </a:r>
          </a:p>
        </p:txBody>
      </p:sp>
      <p:sp>
        <p:nvSpPr>
          <p:cNvPr id="13" name="object 3"/>
          <p:cNvSpPr/>
          <p:nvPr/>
        </p:nvSpPr>
        <p:spPr>
          <a:xfrm>
            <a:off x="1880616" y="2337816"/>
            <a:ext cx="1964435" cy="3491483"/>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sp>
        <p:nvSpPr>
          <p:cNvPr id="20" name="object 5"/>
          <p:cNvSpPr/>
          <p:nvPr/>
        </p:nvSpPr>
        <p:spPr>
          <a:xfrm>
            <a:off x="5449824" y="2955036"/>
            <a:ext cx="1962911" cy="1527047"/>
          </a:xfrm>
          <a:prstGeom prst="rect">
            <a:avLst/>
          </a:prstGeom>
          <a:blipFill>
            <a:blip r:embed="rId4" cstate="print"/>
            <a:stretch>
              <a:fillRect/>
            </a:stretch>
          </a:blipFill>
        </p:spPr>
        <p:txBody>
          <a:bodyPr wrap="square" lIns="0" tIns="0" rIns="0" bIns="0" rtlCol="0"/>
          <a:lstStyle/>
          <a:p>
            <a:endParaRPr dirty="0"/>
          </a:p>
        </p:txBody>
      </p:sp>
      <p:sp>
        <p:nvSpPr>
          <p:cNvPr id="28" name="正方形/長方形 27"/>
          <p:cNvSpPr/>
          <p:nvPr/>
        </p:nvSpPr>
        <p:spPr>
          <a:xfrm>
            <a:off x="6588904" y="3724929"/>
            <a:ext cx="576000" cy="36000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29"/>
          <p:cNvGrpSpPr/>
          <p:nvPr/>
        </p:nvGrpSpPr>
        <p:grpSpPr>
          <a:xfrm>
            <a:off x="4269749" y="3436279"/>
            <a:ext cx="720000" cy="691832"/>
            <a:chOff x="2743754" y="4622188"/>
            <a:chExt cx="720000" cy="691832"/>
          </a:xfrm>
        </p:grpSpPr>
        <p:cxnSp>
          <p:nvCxnSpPr>
            <p:cNvPr id="31" name="直線コネクタ 30"/>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正方形/長方形 33"/>
          <p:cNvSpPr/>
          <p:nvPr/>
        </p:nvSpPr>
        <p:spPr>
          <a:xfrm>
            <a:off x="1948287" y="4427652"/>
            <a:ext cx="1829057" cy="496167"/>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1F51616D-8DDA-46D8-B166-F6204600D87D}"/>
              </a:ext>
            </a:extLst>
          </p:cNvPr>
          <p:cNvGrpSpPr/>
          <p:nvPr/>
        </p:nvGrpSpPr>
        <p:grpSpPr>
          <a:xfrm>
            <a:off x="1544167" y="4516808"/>
            <a:ext cx="270000" cy="400110"/>
            <a:chOff x="5588889" y="3598762"/>
            <a:chExt cx="270000" cy="400110"/>
          </a:xfrm>
        </p:grpSpPr>
        <p:sp>
          <p:nvSpPr>
            <p:cNvPr id="19" name="円/楕円 1">
              <a:extLst>
                <a:ext uri="{FF2B5EF4-FFF2-40B4-BE49-F238E27FC236}">
                  <a16:creationId xmlns:a16="http://schemas.microsoft.com/office/drawing/2014/main" id="{C38CA60E-322D-4503-8AA1-2268ED8A7685}"/>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D0183D56-A4C9-4FAF-98FB-25FBBF4B087D}"/>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22" name="グループ化 21">
            <a:extLst>
              <a:ext uri="{FF2B5EF4-FFF2-40B4-BE49-F238E27FC236}">
                <a16:creationId xmlns:a16="http://schemas.microsoft.com/office/drawing/2014/main" id="{F7F05EC9-0873-4D6E-A06E-CED56272A9D0}"/>
              </a:ext>
            </a:extLst>
          </p:cNvPr>
          <p:cNvGrpSpPr/>
          <p:nvPr/>
        </p:nvGrpSpPr>
        <p:grpSpPr>
          <a:xfrm>
            <a:off x="7350112" y="3726572"/>
            <a:ext cx="441146" cy="400110"/>
            <a:chOff x="5150197" y="4825443"/>
            <a:chExt cx="441146" cy="400110"/>
          </a:xfrm>
        </p:grpSpPr>
        <p:sp>
          <p:nvSpPr>
            <p:cNvPr id="23" name="円/楕円 29">
              <a:extLst>
                <a:ext uri="{FF2B5EF4-FFF2-40B4-BE49-F238E27FC236}">
                  <a16:creationId xmlns:a16="http://schemas.microsoft.com/office/drawing/2014/main" id="{61D63BCE-9D99-4EEC-9AC8-631162A81BC9}"/>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24" name="正方形/長方形 23">
              <a:extLst>
                <a:ext uri="{FF2B5EF4-FFF2-40B4-BE49-F238E27FC236}">
                  <a16:creationId xmlns:a16="http://schemas.microsoft.com/office/drawing/2014/main" id="{499B89E1-BBBD-451B-B3EE-DED05B785B21}"/>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239798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dirty="0"/>
              <a:t>利用者証明用電子証明書の認証</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5" name="テキスト ボックス 4"/>
          <p:cNvSpPr txBox="1"/>
          <p:nvPr/>
        </p:nvSpPr>
        <p:spPr>
          <a:xfrm>
            <a:off x="514365" y="1440000"/>
            <a:ext cx="2998782" cy="2500685"/>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マイナンバーカード</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カードを受けとった</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際に設定した</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ケタのパスワードを入力</a:t>
            </a:r>
            <a:endParaRPr lang="en-US" altLang="ja-JP" sz="1400" b="1" dirty="0">
              <a:solidFill>
                <a:srgbClr val="FF0000"/>
              </a:solidFill>
              <a:latin typeface="Meiryo" charset="-128"/>
              <a:ea typeface="Meiryo" charset="-128"/>
              <a:cs typeface="Meiryo" charset="-128"/>
            </a:endParaRPr>
          </a:p>
          <a:p>
            <a:pPr marL="489600" indent="-489600">
              <a:spcBef>
                <a:spcPts val="1800"/>
              </a:spcBef>
            </a:pPr>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OK</a:t>
            </a:r>
            <a:r>
              <a:rPr lang="ja-JP" altLang="en-US" sz="2000" b="1" spc="-500" dirty="0">
                <a:latin typeface="Meiryo" charset="-128"/>
                <a:ea typeface="Meiryo" charset="-128"/>
                <a:cs typeface="Meiryo" charset="-128"/>
              </a:rPr>
              <a:t> 」</a:t>
            </a:r>
            <a:r>
              <a:rPr lang="ja-JP" altLang="en-US" sz="2000" b="1" dirty="0">
                <a:latin typeface="Meiryo" charset="-128"/>
                <a:ea typeface="Meiryo" charset="-128"/>
                <a:cs typeface="Meiryo" charset="-128"/>
              </a:rPr>
              <a:t>をタップ</a:t>
            </a:r>
          </a:p>
        </p:txBody>
      </p:sp>
      <p:sp>
        <p:nvSpPr>
          <p:cNvPr id="52" name="object 3"/>
          <p:cNvSpPr/>
          <p:nvPr/>
        </p:nvSpPr>
        <p:spPr>
          <a:xfrm>
            <a:off x="6207964" y="1769364"/>
            <a:ext cx="1964436" cy="3491484"/>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sp>
        <p:nvSpPr>
          <p:cNvPr id="55" name="object 6"/>
          <p:cNvSpPr/>
          <p:nvPr/>
        </p:nvSpPr>
        <p:spPr>
          <a:xfrm>
            <a:off x="3764950" y="1755140"/>
            <a:ext cx="1962911" cy="3491484"/>
          </a:xfrm>
          <a:prstGeom prst="rect">
            <a:avLst/>
          </a:prstGeom>
          <a:blipFill>
            <a:blip r:embed="rId4" cstate="print"/>
            <a:stretch>
              <a:fillRect/>
            </a:stretch>
          </a:blipFill>
        </p:spPr>
        <p:txBody>
          <a:bodyPr wrap="square" lIns="0" tIns="0" rIns="0" bIns="0" rtlCol="0"/>
          <a:lstStyle/>
          <a:p>
            <a:endParaRPr dirty="0"/>
          </a:p>
        </p:txBody>
      </p:sp>
      <p:sp>
        <p:nvSpPr>
          <p:cNvPr id="56" name="object 7"/>
          <p:cNvSpPr/>
          <p:nvPr/>
        </p:nvSpPr>
        <p:spPr>
          <a:xfrm>
            <a:off x="3749710" y="1750568"/>
            <a:ext cx="1973580" cy="3500754"/>
          </a:xfrm>
          <a:custGeom>
            <a:avLst/>
            <a:gdLst/>
            <a:ahLst/>
            <a:cxnLst/>
            <a:rect l="l" t="t" r="r" b="b"/>
            <a:pathLst>
              <a:path w="1973579" h="3500754">
                <a:moveTo>
                  <a:pt x="0" y="0"/>
                </a:moveTo>
                <a:lnTo>
                  <a:pt x="1973580" y="0"/>
                </a:lnTo>
                <a:lnTo>
                  <a:pt x="1973580" y="3500628"/>
                </a:lnTo>
                <a:lnTo>
                  <a:pt x="0" y="3500628"/>
                </a:lnTo>
                <a:lnTo>
                  <a:pt x="0" y="0"/>
                </a:lnTo>
                <a:close/>
              </a:path>
            </a:pathLst>
          </a:custGeom>
          <a:ln w="9143">
            <a:solidFill>
              <a:srgbClr val="000000"/>
            </a:solidFill>
          </a:ln>
        </p:spPr>
        <p:txBody>
          <a:bodyPr wrap="square" lIns="0" tIns="0" rIns="0" bIns="0" rtlCol="0"/>
          <a:lstStyle/>
          <a:p>
            <a:endParaRPr dirty="0"/>
          </a:p>
        </p:txBody>
      </p:sp>
      <p:grpSp>
        <p:nvGrpSpPr>
          <p:cNvPr id="30" name="図形グループ 29"/>
          <p:cNvGrpSpPr/>
          <p:nvPr/>
        </p:nvGrpSpPr>
        <p:grpSpPr>
          <a:xfrm>
            <a:off x="5803043" y="2870367"/>
            <a:ext cx="347485" cy="691832"/>
            <a:chOff x="2743754" y="4622188"/>
            <a:chExt cx="720000" cy="691832"/>
          </a:xfrm>
        </p:grpSpPr>
        <p:cxnSp>
          <p:nvCxnSpPr>
            <p:cNvPr id="31" name="直線コネクタ 30"/>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6" name="正方形/長方形 65"/>
          <p:cNvSpPr/>
          <p:nvPr/>
        </p:nvSpPr>
        <p:spPr>
          <a:xfrm>
            <a:off x="3842418" y="4337318"/>
            <a:ext cx="1800000" cy="338721"/>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3F7D7C1-BA40-411C-95FF-729D167F36C9}"/>
              </a:ext>
            </a:extLst>
          </p:cNvPr>
          <p:cNvSpPr txBox="1"/>
          <p:nvPr/>
        </p:nvSpPr>
        <p:spPr>
          <a:xfrm>
            <a:off x="1286002" y="5896144"/>
            <a:ext cx="5904180" cy="400110"/>
          </a:xfrm>
          <a:prstGeom prst="rect">
            <a:avLst/>
          </a:prstGeom>
          <a:noFill/>
        </p:spPr>
        <p:txBody>
          <a:bodyPr wrap="none" rtlCol="0">
            <a:spAutoFit/>
          </a:bodyPr>
          <a:lstStyle/>
          <a:p>
            <a:r>
              <a:rPr lang="ja-JP" altLang="en-US" sz="2000" b="1" dirty="0">
                <a:solidFill>
                  <a:srgbClr val="009650"/>
                </a:solidFill>
                <a:latin typeface="Meiryo" charset="-128"/>
                <a:ea typeface="Meiryo" charset="-128"/>
                <a:cs typeface="Meiryo" charset="-128"/>
              </a:rPr>
              <a:t>マイナポイント</a:t>
            </a:r>
            <a:r>
              <a:rPr lang="ja-JP" altLang="en-US" sz="1800" b="1" dirty="0">
                <a:solidFill>
                  <a:srgbClr val="009650"/>
                </a:solidFill>
                <a:latin typeface="Meiryo" charset="-128"/>
                <a:ea typeface="Meiryo" charset="-128"/>
                <a:cs typeface="Meiryo" charset="-128"/>
              </a:rPr>
              <a:t>の申込みは、これですべて完了です。</a:t>
            </a:r>
          </a:p>
        </p:txBody>
      </p:sp>
      <p:sp>
        <p:nvSpPr>
          <p:cNvPr id="22" name="正方形/長方形 21">
            <a:extLst>
              <a:ext uri="{FF2B5EF4-FFF2-40B4-BE49-F238E27FC236}">
                <a16:creationId xmlns:a16="http://schemas.microsoft.com/office/drawing/2014/main" id="{09117DE3-EA92-428E-B865-CF3A0F25B839}"/>
              </a:ext>
            </a:extLst>
          </p:cNvPr>
          <p:cNvSpPr/>
          <p:nvPr/>
        </p:nvSpPr>
        <p:spPr>
          <a:xfrm>
            <a:off x="3844704" y="3627462"/>
            <a:ext cx="1800000" cy="296355"/>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3A741AD-B454-4462-89AF-3FCD2A20BE0C}"/>
              </a:ext>
            </a:extLst>
          </p:cNvPr>
          <p:cNvSpPr txBox="1"/>
          <p:nvPr/>
        </p:nvSpPr>
        <p:spPr>
          <a:xfrm>
            <a:off x="3580515" y="5284327"/>
            <a:ext cx="2430668" cy="646331"/>
          </a:xfrm>
          <a:prstGeom prst="rect">
            <a:avLst/>
          </a:prstGeom>
          <a:noFill/>
        </p:spPr>
        <p:txBody>
          <a:bodyPr wrap="square" rtlCol="0">
            <a:spAutoFit/>
          </a:bodyPr>
          <a:lstStyle/>
          <a:p>
            <a:pPr marL="182563" indent="-182563"/>
            <a:r>
              <a:rPr kumimoji="1" lang="en-US" altLang="ja-JP" sz="1200" b="1" dirty="0">
                <a:solidFill>
                  <a:srgbClr val="FF0000"/>
                </a:solidFill>
                <a:latin typeface="メイリオ" panose="020B0604030504040204" pitchFamily="50" charset="-128"/>
                <a:ea typeface="メイリオ" panose="020B0604030504040204" pitchFamily="50" charset="-128"/>
              </a:rPr>
              <a:t>※</a:t>
            </a:r>
            <a:r>
              <a:rPr kumimoji="1" lang="ja-JP" altLang="en-US" sz="1200" b="1" dirty="0">
                <a:solidFill>
                  <a:srgbClr val="FF0000"/>
                </a:solidFill>
                <a:latin typeface="メイリオ" panose="020B0604030504040204" pitchFamily="50" charset="-128"/>
                <a:ea typeface="メイリオ" panose="020B0604030504040204" pitchFamily="50" charset="-128"/>
              </a:rPr>
              <a:t> パスワードはご自身で入力してください。代理の方による入力は行わない</a:t>
            </a:r>
            <a:r>
              <a:rPr lang="ja-JP" altLang="en-US" sz="1200" b="1" dirty="0">
                <a:solidFill>
                  <a:srgbClr val="FF0000"/>
                </a:solidFill>
                <a:latin typeface="メイリオ" panose="020B0604030504040204" pitchFamily="50" charset="-128"/>
                <a:ea typeface="メイリオ" panose="020B0604030504040204" pitchFamily="50" charset="-128"/>
              </a:rPr>
              <a:t>でください。</a:t>
            </a:r>
            <a:endParaRPr kumimoji="1" lang="ja-JP" altLang="en-US" sz="1200" b="1" dirty="0">
              <a:solidFill>
                <a:srgbClr val="FF0000"/>
              </a:solidFill>
              <a:latin typeface="メイリオ" panose="020B0604030504040204" pitchFamily="50" charset="-128"/>
              <a:ea typeface="メイリオ" panose="020B0604030504040204" pitchFamily="50" charset="-128"/>
            </a:endParaRPr>
          </a:p>
        </p:txBody>
      </p:sp>
      <p:grpSp>
        <p:nvGrpSpPr>
          <p:cNvPr id="26" name="グループ化 25">
            <a:extLst>
              <a:ext uri="{FF2B5EF4-FFF2-40B4-BE49-F238E27FC236}">
                <a16:creationId xmlns:a16="http://schemas.microsoft.com/office/drawing/2014/main" id="{C76D917F-65A3-4194-A8C3-EF9D16D66EF8}"/>
              </a:ext>
            </a:extLst>
          </p:cNvPr>
          <p:cNvGrpSpPr/>
          <p:nvPr/>
        </p:nvGrpSpPr>
        <p:grpSpPr>
          <a:xfrm>
            <a:off x="3387454" y="3606097"/>
            <a:ext cx="441146" cy="400110"/>
            <a:chOff x="4422686" y="1453207"/>
            <a:chExt cx="441146" cy="400110"/>
          </a:xfrm>
        </p:grpSpPr>
        <p:sp>
          <p:nvSpPr>
            <p:cNvPr id="27" name="円/楕円 48">
              <a:extLst>
                <a:ext uri="{FF2B5EF4-FFF2-40B4-BE49-F238E27FC236}">
                  <a16:creationId xmlns:a16="http://schemas.microsoft.com/office/drawing/2014/main" id="{2C163276-7999-4404-94B1-06E27E3F2C13}"/>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28" name="正方形/長方形 27">
              <a:extLst>
                <a:ext uri="{FF2B5EF4-FFF2-40B4-BE49-F238E27FC236}">
                  <a16:creationId xmlns:a16="http://schemas.microsoft.com/office/drawing/2014/main" id="{23AF2155-C5B9-44D7-A04C-0B8CA2E9F524}"/>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34" name="グループ化 33">
            <a:extLst>
              <a:ext uri="{FF2B5EF4-FFF2-40B4-BE49-F238E27FC236}">
                <a16:creationId xmlns:a16="http://schemas.microsoft.com/office/drawing/2014/main" id="{4BEA5828-2833-46C1-A269-E5A53A0842D9}"/>
              </a:ext>
            </a:extLst>
          </p:cNvPr>
          <p:cNvGrpSpPr/>
          <p:nvPr/>
        </p:nvGrpSpPr>
        <p:grpSpPr>
          <a:xfrm>
            <a:off x="3383784" y="4327275"/>
            <a:ext cx="441146" cy="400110"/>
            <a:chOff x="4988923" y="3305555"/>
            <a:chExt cx="441146" cy="400110"/>
          </a:xfrm>
        </p:grpSpPr>
        <p:sp>
          <p:nvSpPr>
            <p:cNvPr id="36" name="円/楕円 40">
              <a:extLst>
                <a:ext uri="{FF2B5EF4-FFF2-40B4-BE49-F238E27FC236}">
                  <a16:creationId xmlns:a16="http://schemas.microsoft.com/office/drawing/2014/main" id="{430CB99C-A3C3-4E10-BED1-5751E430FC0D}"/>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F7798682-32AB-4D5D-8F1F-A137DD9F434E}"/>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pic>
        <p:nvPicPr>
          <p:cNvPr id="3" name="図 2"/>
          <p:cNvPicPr>
            <a:picLocks noChangeAspect="1"/>
          </p:cNvPicPr>
          <p:nvPr/>
        </p:nvPicPr>
        <p:blipFill rotWithShape="1">
          <a:blip r:embed="rId5">
            <a:extLst>
              <a:ext uri="{BEBA8EAE-BF5A-486C-A8C5-ECC9F3942E4B}">
                <a14:imgProps xmlns:a14="http://schemas.microsoft.com/office/drawing/2010/main">
                  <a14:imgLayer r:embed="rId6">
                    <a14:imgEffect>
                      <a14:backgroundRemoval t="7125" b="90905" l="4879" r="89242">
                        <a14:foregroundMark x1="48148" y1="15172" x2="47149" y2="83277"/>
                        <a14:foregroundMark x1="76543" y1="18315" x2="40270" y2="82230"/>
                        <a14:foregroundMark x1="75073" y1="46940" x2="67725" y2="57754"/>
                        <a14:foregroundMark x1="32451" y1="39606" x2="33451" y2="66848"/>
                        <a14:foregroundMark x1="68724" y1="68609" x2="61846" y2="82230"/>
                        <a14:foregroundMark x1="77014" y1="77661" x2="64785" y2="74895"/>
                        <a14:foregroundMark x1="11405" y1="52892" x2="20694" y2="57754"/>
                        <a14:foregroundMark x1="74603" y1="16555" x2="64785" y2="18315"/>
                        <a14:foregroundMark x1="6878" y1="49036" x2="8701" y2="51551"/>
                      </a14:backgroundRemoval>
                    </a14:imgEffect>
                  </a14:imgLayer>
                </a14:imgProps>
              </a:ext>
              <a:ext uri="{28A0092B-C50C-407E-A947-70E740481C1C}">
                <a14:useLocalDpi xmlns:a14="http://schemas.microsoft.com/office/drawing/2010/main" val="0"/>
              </a:ext>
            </a:extLst>
          </a:blip>
          <a:srcRect t="6399" r="12994" b="8509"/>
          <a:stretch/>
        </p:blipFill>
        <p:spPr>
          <a:xfrm>
            <a:off x="7271225" y="4506678"/>
            <a:ext cx="1353286" cy="1856502"/>
          </a:xfrm>
          <a:prstGeom prst="rect">
            <a:avLst/>
          </a:prstGeom>
        </p:spPr>
      </p:pic>
      <p:sp>
        <p:nvSpPr>
          <p:cNvPr id="24" name="テキスト ボックス 23">
            <a:extLst>
              <a:ext uri="{FF2B5EF4-FFF2-40B4-BE49-F238E27FC236}">
                <a16:creationId xmlns:a16="http://schemas.microsoft.com/office/drawing/2014/main" id="{CDC87C23-7DD8-49AD-918E-004849DB0BF4}"/>
              </a:ext>
            </a:extLst>
          </p:cNvPr>
          <p:cNvSpPr txBox="1"/>
          <p:nvPr/>
        </p:nvSpPr>
        <p:spPr>
          <a:xfrm>
            <a:off x="1039590" y="4297215"/>
            <a:ext cx="2101857" cy="954107"/>
          </a:xfrm>
          <a:prstGeom prst="rect">
            <a:avLst/>
          </a:prstGeom>
          <a:noFill/>
        </p:spPr>
        <p:txBody>
          <a:bodyPr wrap="none">
            <a:spAutoFit/>
          </a:bodyPr>
          <a:lstStyle/>
          <a:p>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r>
              <a:rPr lang="ja-JP" altLang="en-US" sz="1400" b="1" dirty="0">
                <a:solidFill>
                  <a:srgbClr val="FF0000"/>
                </a:solidFill>
                <a:latin typeface="Meiryo" charset="-128"/>
                <a:ea typeface="Meiryo" charset="-128"/>
                <a:cs typeface="Meiryo" charset="-128"/>
              </a:rPr>
              <a:t>ご注意ください</a:t>
            </a:r>
          </a:p>
        </p:txBody>
      </p:sp>
    </p:spTree>
    <p:extLst>
      <p:ext uri="{BB962C8B-B14F-4D97-AF65-F5344CB8AC3E}">
        <p14:creationId xmlns:p14="http://schemas.microsoft.com/office/powerpoint/2010/main" val="3480694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b="-1180"/>
          <a:stretch/>
        </p:blipFill>
        <p:spPr>
          <a:xfrm>
            <a:off x="327750" y="4642796"/>
            <a:ext cx="1292874" cy="1372823"/>
          </a:xfrm>
          <a:prstGeom prst="rect">
            <a:avLst/>
          </a:prstGeom>
        </p:spPr>
      </p:pic>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456057"/>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82496" y="2871216"/>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691640" y="4357965"/>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C04C9220-149A-42EF-AD81-790A502FE123}"/>
              </a:ext>
            </a:extLst>
          </p:cNvPr>
          <p:cNvSpPr txBox="1"/>
          <p:nvPr/>
        </p:nvSpPr>
        <p:spPr>
          <a:xfrm>
            <a:off x="1871663" y="412115"/>
            <a:ext cx="6677977" cy="5909310"/>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１．マイナポイントを知りましょう</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マイナポイントとは</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endParaRPr lang="ja-JP" altLang="en-US" b="1" dirty="0">
              <a:latin typeface="Meiryo" charset="-128"/>
              <a:ea typeface="Meiryo" charset="-128"/>
              <a:cs typeface="Meiryo" charset="-128"/>
            </a:endParaRP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マイナポイントの予約・申込ができる場所</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予約・申込に必要なもの</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endParaRPr lang="ja-JP" altLang="en-US" b="1" dirty="0">
              <a:latin typeface="Meiryo" charset="-128"/>
              <a:ea typeface="Meiryo" charset="-128"/>
              <a:cs typeface="Meiryo" charset="-128"/>
            </a:endParaRP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D </a:t>
            </a:r>
            <a:r>
              <a:rPr lang="ja-JP" altLang="en-US" b="1" dirty="0">
                <a:latin typeface="Meiryo" charset="-128"/>
                <a:ea typeface="Meiryo" charset="-128"/>
                <a:cs typeface="Meiryo" charset="-128"/>
              </a:rPr>
              <a:t>マイナポイントの申込ができる</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キャッシュレス決済サービス</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E </a:t>
            </a:r>
            <a:r>
              <a:rPr lang="ja-JP" altLang="en-US" b="1" dirty="0">
                <a:latin typeface="Meiryo" charset="-128"/>
                <a:ea typeface="Meiryo" charset="-128"/>
                <a:cs typeface="Meiryo" charset="-128"/>
              </a:rPr>
              <a:t>マイナポイントに関する確認サイト</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F </a:t>
            </a:r>
            <a:r>
              <a:rPr lang="ja-JP" altLang="en-US" b="1" dirty="0">
                <a:latin typeface="Meiryo" charset="-128"/>
                <a:ea typeface="Meiryo" charset="-128"/>
                <a:cs typeface="Meiryo" charset="-128"/>
              </a:rPr>
              <a:t>マイナポイントの予約・申込の手順</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12</a:t>
            </a:r>
          </a:p>
          <a:p>
            <a:endParaRPr lang="en-US" altLang="ja-JP" b="1" dirty="0">
              <a:latin typeface="Meiryo" charset="-128"/>
              <a:ea typeface="Meiryo" charset="-128"/>
              <a:cs typeface="Meiryo" charset="-128"/>
            </a:endParaRPr>
          </a:p>
          <a:p>
            <a:r>
              <a:rPr lang="ja-JP" altLang="en-US" sz="2400" b="1" dirty="0">
                <a:solidFill>
                  <a:srgbClr val="009650"/>
                </a:solidFill>
                <a:latin typeface="Meiryo" charset="-128"/>
                <a:ea typeface="Meiryo" charset="-128"/>
                <a:cs typeface="Meiryo" charset="-128"/>
              </a:rPr>
              <a:t>２．マイナポイントを予約しましょう</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アプリのインストールのしかた</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 </a:t>
            </a:r>
            <a:r>
              <a:rPr lang="ja-JP" altLang="en-US" b="1" dirty="0">
                <a:latin typeface="Meiryo" charset="-128"/>
                <a:ea typeface="Meiryo" charset="-128"/>
                <a:cs typeface="Meiryo" charset="-128"/>
              </a:rPr>
              <a:t>　　　　　　　　　　　　</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マイナポイントの予約</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16 </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a:t>
            </a:r>
            <a:r>
              <a:rPr lang="ja-JP" altLang="en-US" b="1" dirty="0">
                <a:latin typeface="Meiryo" charset="-128"/>
                <a:ea typeface="Meiryo" charset="-128"/>
                <a:cs typeface="Meiryo" charset="-128"/>
              </a:rPr>
              <a:t> 利用者証明用電子証明書の認証</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18</a:t>
            </a:r>
            <a:endParaRPr lang="ja-JP" altLang="en-US" b="1" dirty="0">
              <a:latin typeface="Meiryo" charset="-128"/>
              <a:ea typeface="Meiryo" charset="-128"/>
              <a:cs typeface="Meiryo" charset="-128"/>
            </a:endParaRPr>
          </a:p>
          <a:p>
            <a:r>
              <a:rPr lang="ja-JP" altLang="en-US" b="1" dirty="0">
                <a:latin typeface="Meiryo" charset="-128"/>
                <a:ea typeface="Meiryo" charset="-128"/>
                <a:cs typeface="Meiryo" charset="-128"/>
              </a:rPr>
              <a:t>　　　　　</a:t>
            </a:r>
            <a:endParaRPr lang="en-US" altLang="ja-JP" b="1" dirty="0">
              <a:latin typeface="Meiryo" charset="-128"/>
              <a:ea typeface="Meiryo" charset="-128"/>
              <a:cs typeface="Meiryo" charset="-128"/>
            </a:endParaRPr>
          </a:p>
          <a:p>
            <a:r>
              <a:rPr lang="ja-JP" altLang="en-US" sz="2400" b="1" dirty="0">
                <a:solidFill>
                  <a:srgbClr val="009650"/>
                </a:solidFill>
                <a:latin typeface="Meiryo" charset="-128"/>
                <a:ea typeface="Meiryo" charset="-128"/>
                <a:cs typeface="Meiryo" charset="-128"/>
              </a:rPr>
              <a:t>３．マイナポイントを申し込みましょう</a:t>
            </a:r>
            <a:endParaRPr lang="en-US" altLang="ja-JP" sz="2400"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キャッシュレス決済サービスの選択</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21</a:t>
            </a:r>
            <a:endParaRPr lang="ja-JP" altLang="en-US" b="1" dirty="0">
              <a:latin typeface="Meiryo" charset="-128"/>
              <a:ea typeface="Meiryo" charset="-128"/>
              <a:cs typeface="Meiryo" charset="-128"/>
            </a:endParaRP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申込情報の入力</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23</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利用者証明証電子証明書の認証</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24</a:t>
            </a:r>
          </a:p>
          <a:p>
            <a:pPr marL="12700">
              <a:tabLst>
                <a:tab pos="621665" algn="l"/>
              </a:tabLst>
            </a:pPr>
            <a:endParaRPr lang="en-US" altLang="ja-JP" b="1" dirty="0">
              <a:latin typeface="Meiryo" charset="-128"/>
              <a:ea typeface="Meiryo" charset="-128"/>
              <a:cs typeface="Meiryo" charset="-128"/>
            </a:endParaRPr>
          </a:p>
          <a:p>
            <a:endParaRPr kumimoji="1" lang="ja-JP" altLang="en-US" b="1" dirty="0">
              <a:latin typeface="Meiryo" charset="-128"/>
              <a:ea typeface="Meiryo" charset="-128"/>
              <a:cs typeface="Meiryo" charset="-128"/>
            </a:endParaRPr>
          </a:p>
        </p:txBody>
      </p:sp>
    </p:spTree>
    <p:extLst>
      <p:ext uri="{BB962C8B-B14F-4D97-AF65-F5344CB8AC3E}">
        <p14:creationId xmlns:p14="http://schemas.microsoft.com/office/powerpoint/2010/main" val="1130674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pPr>
              <a:lnSpc>
                <a:spcPct val="100000"/>
              </a:lnSpc>
            </a:pPr>
            <a:r>
              <a:rPr lang="ja-JP" altLang="en-US" sz="4800" dirty="0">
                <a:solidFill>
                  <a:srgbClr val="009650"/>
                </a:solidFill>
              </a:rPr>
              <a:t>マイナポイントを</a:t>
            </a:r>
            <a:endParaRPr lang="en-US" altLang="ja-JP" sz="4800" dirty="0">
              <a:solidFill>
                <a:srgbClr val="009650"/>
              </a:solidFill>
            </a:endParaRPr>
          </a:p>
          <a:p>
            <a:pPr>
              <a:lnSpc>
                <a:spcPct val="100000"/>
              </a:lnSpc>
            </a:pPr>
            <a:r>
              <a:rPr lang="ja-JP" altLang="en-US" sz="4800" dirty="0">
                <a:solidFill>
                  <a:srgbClr val="009650"/>
                </a:solidFill>
              </a:rPr>
              <a:t>知りましょう</a:t>
            </a:r>
            <a:endParaRPr lang="en-US" altLang="ja-JP" sz="4800" dirty="0">
              <a:solidFill>
                <a:srgbClr val="009650"/>
              </a:solidFill>
            </a:endParaRP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8697" y="4154757"/>
            <a:ext cx="1286750" cy="1748893"/>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3877985" cy="547842"/>
          </a:xfrm>
        </p:spPr>
        <p:txBody>
          <a:bodyPr wrap="none">
            <a:spAutoFit/>
          </a:bodyPr>
          <a:lstStyle/>
          <a:p>
            <a:r>
              <a:rPr lang="ja-JP" altLang="en-US" dirty="0"/>
              <a:t>マイナポイントとは</a:t>
            </a: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80755" y="3508912"/>
            <a:ext cx="2617538" cy="2880000"/>
          </a:xfrm>
          <a:prstGeom prst="rect">
            <a:avLst/>
          </a:prstGeom>
        </p:spPr>
      </p:pic>
      <p:sp>
        <p:nvSpPr>
          <p:cNvPr id="3" name="サブタイトル 2"/>
          <p:cNvSpPr>
            <a:spLocks noGrp="1"/>
          </p:cNvSpPr>
          <p:nvPr>
            <p:ph type="subTitle" idx="1"/>
          </p:nvPr>
        </p:nvSpPr>
        <p:spPr>
          <a:xfrm>
            <a:off x="1771209" y="1459133"/>
            <a:ext cx="7121965" cy="1655762"/>
          </a:xfrm>
        </p:spPr>
        <p:txBody>
          <a:bodyPr numCol="1">
            <a:noAutofit/>
          </a:bodyPr>
          <a:lstStyle/>
          <a:p>
            <a:r>
              <a:rPr lang="ja-JP" altLang="en-US" dirty="0"/>
              <a:t>マイナンバーカードを使って予約・申込を</a:t>
            </a:r>
            <a:endParaRPr lang="en-US" altLang="ja-JP" dirty="0"/>
          </a:p>
          <a:p>
            <a:r>
              <a:rPr lang="ja-JP" altLang="en-US" dirty="0"/>
              <a:t>行い、選んだキャッシュレス決済サービスで</a:t>
            </a:r>
            <a:endParaRPr lang="en-US" altLang="ja-JP" dirty="0"/>
          </a:p>
          <a:p>
            <a:r>
              <a:rPr lang="ja-JP" altLang="en-US" dirty="0"/>
              <a:t>チャージやお買い物をすると、そのサービスでの</a:t>
            </a:r>
            <a:endParaRPr lang="en-US" altLang="ja-JP" dirty="0"/>
          </a:p>
          <a:p>
            <a:r>
              <a:rPr lang="ja-JP" altLang="en-US" dirty="0"/>
              <a:t>ご利用金額の</a:t>
            </a:r>
            <a:r>
              <a:rPr lang="en-US" altLang="ja-JP" dirty="0"/>
              <a:t>25</a:t>
            </a:r>
            <a:r>
              <a:rPr lang="ja-JP" altLang="en-US" dirty="0"/>
              <a:t>％分のポイントがもらえるのが</a:t>
            </a:r>
            <a:endParaRPr lang="en-US" altLang="ja-JP" dirty="0"/>
          </a:p>
          <a:p>
            <a:r>
              <a:rPr lang="ja-JP" altLang="en-US" dirty="0"/>
              <a:t>「マイナポイント</a:t>
            </a:r>
            <a:r>
              <a:rPr lang="ja-JP" altLang="en-US" kern="0" spc="-500" dirty="0"/>
              <a:t>」</a:t>
            </a:r>
            <a:r>
              <a:rPr lang="ja-JP" altLang="en-US" dirty="0"/>
              <a:t>の仕組みです。</a:t>
            </a:r>
            <a:endParaRPr lang="en-US" altLang="ja-JP" dirty="0"/>
          </a:p>
          <a:p>
            <a:r>
              <a:rPr lang="ja-JP" altLang="en-US" dirty="0"/>
              <a:t>お一人あたり</a:t>
            </a:r>
            <a:r>
              <a:rPr lang="en-US" altLang="ja-JP" dirty="0"/>
              <a:t>5,000</a:t>
            </a:r>
            <a:r>
              <a:rPr lang="ja-JP" altLang="en-US" dirty="0"/>
              <a:t>円分</a:t>
            </a:r>
            <a:endParaRPr lang="en-US" altLang="ja-JP" dirty="0"/>
          </a:p>
          <a:p>
            <a:r>
              <a:rPr lang="ja-JP" altLang="en-US" dirty="0"/>
              <a:t>が上限です。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72" y="1446632"/>
            <a:ext cx="1268954" cy="1273708"/>
          </a:xfrm>
          <a:prstGeom prst="rect">
            <a:avLst/>
          </a:prstGeom>
        </p:spPr>
      </p:pic>
      <p:sp>
        <p:nvSpPr>
          <p:cNvPr id="8" name="テキスト ボックス 7"/>
          <p:cNvSpPr txBox="1"/>
          <p:nvPr/>
        </p:nvSpPr>
        <p:spPr>
          <a:xfrm rot="-1800000">
            <a:off x="4667869" y="3789776"/>
            <a:ext cx="2408654" cy="1631216"/>
          </a:xfrm>
          <a:prstGeom prst="rect">
            <a:avLst/>
          </a:prstGeom>
          <a:noFill/>
        </p:spPr>
        <p:txBody>
          <a:bodyPr wrap="square" rtlCol="0">
            <a:spAutoFit/>
          </a:bodyPr>
          <a:lstStyle/>
          <a:p>
            <a:r>
              <a:rPr lang="en-US" altLang="ja-JP" sz="10000" dirty="0">
                <a:solidFill>
                  <a:srgbClr val="FF0000"/>
                </a:solidFill>
                <a:effectLst>
                  <a:outerShdw blurRad="50800" dist="76200" dir="2700000" algn="tl" rotWithShape="0">
                    <a:prstClr val="black">
                      <a:alpha val="40000"/>
                    </a:prstClr>
                  </a:outerShdw>
                </a:effectLst>
                <a:latin typeface="Meiryo" charset="-128"/>
                <a:ea typeface="Meiryo" charset="-128"/>
                <a:cs typeface="Meiryo" charset="-128"/>
              </a:rPr>
              <a:t>25</a:t>
            </a:r>
            <a:r>
              <a:rPr lang="ja-JP" altLang="en-US" sz="5000" dirty="0">
                <a:solidFill>
                  <a:srgbClr val="FF0000"/>
                </a:solidFill>
                <a:effectLst>
                  <a:outerShdw blurRad="50800" dist="76200" dir="2700000" algn="tl" rotWithShape="0">
                    <a:prstClr val="black">
                      <a:alpha val="40000"/>
                    </a:prstClr>
                  </a:outerShdw>
                </a:effectLst>
                <a:latin typeface="Meiryo" charset="-128"/>
                <a:ea typeface="Meiryo" charset="-128"/>
                <a:cs typeface="Meiryo" charset="-128"/>
              </a:rPr>
              <a:t>％</a:t>
            </a:r>
            <a:endParaRPr kumimoji="1" lang="ja-JP" altLang="en-US" sz="5000" dirty="0">
              <a:solidFill>
                <a:srgbClr val="FF0000"/>
              </a:solidFill>
              <a:effectLst>
                <a:outerShdw blurRad="50800" dist="76200" dir="2700000" algn="tl" rotWithShape="0">
                  <a:prstClr val="black">
                    <a:alpha val="40000"/>
                  </a:prstClr>
                </a:outerShdw>
              </a:effectLst>
              <a:latin typeface="Meiryo" charset="-128"/>
              <a:ea typeface="Meiryo" charset="-128"/>
              <a:cs typeface="Meiryo" charset="-128"/>
            </a:endParaRPr>
          </a:p>
        </p:txBody>
      </p:sp>
      <p:pic>
        <p:nvPicPr>
          <p:cNvPr id="9" name="図 8">
            <a:extLst>
              <a:ext uri="{FF2B5EF4-FFF2-40B4-BE49-F238E27FC236}">
                <a16:creationId xmlns:a16="http://schemas.microsoft.com/office/drawing/2014/main" id="{2C1C851E-868D-4050-87EE-175F370F1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769" y="5442666"/>
            <a:ext cx="946246" cy="946246"/>
          </a:xfrm>
          <a:prstGeom prst="rect">
            <a:avLst/>
          </a:prstGeom>
        </p:spPr>
      </p:pic>
      <p:sp>
        <p:nvSpPr>
          <p:cNvPr id="7" name="テキスト ボックス 6">
            <a:extLst>
              <a:ext uri="{FF2B5EF4-FFF2-40B4-BE49-F238E27FC236}">
                <a16:creationId xmlns:a16="http://schemas.microsoft.com/office/drawing/2014/main" id="{5DE84F02-9BD5-41DB-9EC9-D6D23ECA4DB2}"/>
              </a:ext>
            </a:extLst>
          </p:cNvPr>
          <p:cNvSpPr txBox="1"/>
          <p:nvPr/>
        </p:nvSpPr>
        <p:spPr>
          <a:xfrm>
            <a:off x="2851903" y="5486800"/>
            <a:ext cx="1527717" cy="830997"/>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マイナポイント制度については、マイナポイント事業のホームページを参照ください</a:t>
            </a:r>
          </a:p>
        </p:txBody>
      </p:sp>
    </p:spTree>
    <p:extLst>
      <p:ext uri="{BB962C8B-B14F-4D97-AF65-F5344CB8AC3E}">
        <p14:creationId xmlns:p14="http://schemas.microsoft.com/office/powerpoint/2010/main" val="1399311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1188" y="4124642"/>
            <a:ext cx="1260475" cy="2146862"/>
          </a:xfrm>
          <a:prstGeom prst="rect">
            <a:avLst/>
          </a:prstGeom>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51978" y="4124642"/>
            <a:ext cx="2363962" cy="2146862"/>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179" y="4063915"/>
            <a:ext cx="1704837" cy="2185575"/>
          </a:xfrm>
          <a:prstGeom prst="rect">
            <a:avLst/>
          </a:prstGeom>
        </p:spPr>
      </p:pic>
      <p:sp>
        <p:nvSpPr>
          <p:cNvPr id="8" name="テキスト ボックス 7"/>
          <p:cNvSpPr txBox="1"/>
          <p:nvPr/>
        </p:nvSpPr>
        <p:spPr>
          <a:xfrm>
            <a:off x="523510" y="1380834"/>
            <a:ext cx="2880000" cy="2893100"/>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マイナポイント</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申込みでお好きな</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決済サービスを</a:t>
            </a:r>
            <a:endParaRPr lang="en-US" altLang="ja-JP" sz="2000" b="1" dirty="0">
              <a:latin typeface="Meiryo" charset="-128"/>
              <a:ea typeface="Meiryo" charset="-128"/>
              <a:cs typeface="Meiryo" charset="-128"/>
            </a:endParaRPr>
          </a:p>
          <a:p>
            <a:r>
              <a:rPr lang="en-US" altLang="ja-JP" sz="2000" b="1" dirty="0">
                <a:latin typeface="Meiryo" charset="-128"/>
                <a:ea typeface="Meiryo" charset="-128"/>
                <a:cs typeface="Meiryo" charset="-128"/>
              </a:rPr>
              <a:t>1</a:t>
            </a:r>
            <a:r>
              <a:rPr lang="ja-JP" altLang="en-US" sz="2000" b="1" dirty="0">
                <a:latin typeface="Meiryo" charset="-128"/>
                <a:ea typeface="Meiryo" charset="-128"/>
                <a:cs typeface="Meiryo" charset="-128"/>
              </a:rPr>
              <a:t>つチョイス！</a:t>
            </a:r>
            <a:br>
              <a:rPr lang="ja-JP" altLang="en-US" sz="2000" b="1" dirty="0">
                <a:latin typeface="Meiryo" charset="-128"/>
                <a:ea typeface="Meiryo" charset="-128"/>
                <a:cs typeface="Meiryo" charset="-128"/>
              </a:rPr>
            </a:br>
            <a:r>
              <a:rPr lang="ja-JP" altLang="en-US" sz="1400" b="1" dirty="0">
                <a:latin typeface="Meiryo" charset="-128"/>
                <a:ea typeface="Meiryo" charset="-128"/>
                <a:cs typeface="Meiryo" charset="-128"/>
              </a:rPr>
              <a:t>スマホやパソコン、</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マイナポイント手続きスポット</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から申込みできます。</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選んだ決済サービスは、</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あとで変更できません。</a:t>
            </a:r>
          </a:p>
        </p:txBody>
      </p:sp>
      <p:sp>
        <p:nvSpPr>
          <p:cNvPr id="9" name="テキスト ボックス 8"/>
          <p:cNvSpPr txBox="1">
            <a:spLocks/>
          </p:cNvSpPr>
          <p:nvPr/>
        </p:nvSpPr>
        <p:spPr>
          <a:xfrm>
            <a:off x="3237771" y="1323875"/>
            <a:ext cx="2880000" cy="2800767"/>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チャージまたは</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お買い物で</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ポイントを</a:t>
            </a:r>
            <a:r>
              <a:rPr lang="en-US" altLang="ja-JP" sz="2000" b="1" dirty="0">
                <a:latin typeface="Meiryo" charset="-128"/>
                <a:ea typeface="Meiryo" charset="-128"/>
                <a:cs typeface="Meiryo" charset="-128"/>
              </a:rPr>
              <a:t>GET</a:t>
            </a:r>
            <a:r>
              <a:rPr lang="ja-JP" altLang="en-US" sz="2000" b="1" dirty="0">
                <a:latin typeface="Meiryo" charset="-128"/>
                <a:ea typeface="Meiryo" charset="-128"/>
                <a:cs typeface="Meiryo" charset="-128"/>
              </a:rPr>
              <a:t>！</a:t>
            </a:r>
            <a:br>
              <a:rPr lang="ja-JP" altLang="en-US" sz="2000" b="1" dirty="0">
                <a:latin typeface="Meiryo" charset="-128"/>
                <a:ea typeface="Meiryo" charset="-128"/>
                <a:cs typeface="Meiryo" charset="-128"/>
              </a:rPr>
            </a:br>
            <a:r>
              <a:rPr lang="ja-JP" altLang="en-US" sz="1400" b="1" dirty="0">
                <a:latin typeface="Meiryo" charset="-128"/>
                <a:ea typeface="Meiryo" charset="-128"/>
                <a:cs typeface="Meiryo" charset="-128"/>
              </a:rPr>
              <a:t>ご利用金額の</a:t>
            </a:r>
            <a:r>
              <a:rPr lang="en-US" altLang="ja-JP" sz="1400" b="1" dirty="0">
                <a:latin typeface="Meiryo" charset="-128"/>
                <a:ea typeface="Meiryo" charset="-128"/>
                <a:cs typeface="Meiryo" charset="-128"/>
              </a:rPr>
              <a:t>25</a:t>
            </a:r>
            <a:r>
              <a:rPr lang="ja-JP" altLang="en-US" sz="1400" b="1" dirty="0">
                <a:latin typeface="Meiryo" charset="-128"/>
                <a:ea typeface="Meiryo" charset="-128"/>
                <a:cs typeface="Meiryo" charset="-128"/>
              </a:rPr>
              <a:t>％分の</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ポイン</a:t>
            </a:r>
            <a:r>
              <a:rPr lang="ja-JP" altLang="en-US" sz="1400" b="1" kern="0" spc="-500" dirty="0">
                <a:latin typeface="Meiryo" charset="-128"/>
                <a:ea typeface="Meiryo" charset="-128"/>
                <a:cs typeface="Meiryo" charset="-128"/>
              </a:rPr>
              <a:t>ト</a:t>
            </a:r>
            <a:r>
              <a:rPr lang="ja-JP" altLang="en-US" sz="1400" b="1" dirty="0">
                <a:latin typeface="Meiryo" charset="-128"/>
                <a:ea typeface="Meiryo" charset="-128"/>
                <a:cs typeface="Meiryo" charset="-128"/>
              </a:rPr>
              <a:t>（上限</a:t>
            </a:r>
            <a:r>
              <a:rPr lang="en-US" altLang="ja-JP" sz="1400" b="1" dirty="0">
                <a:latin typeface="Meiryo" charset="-128"/>
                <a:ea typeface="Meiryo" charset="-128"/>
                <a:cs typeface="Meiryo" charset="-128"/>
              </a:rPr>
              <a:t>5,000</a:t>
            </a:r>
            <a:r>
              <a:rPr lang="ja-JP" altLang="en-US" sz="1400" b="1" dirty="0">
                <a:latin typeface="Meiryo" charset="-128"/>
                <a:ea typeface="Meiryo" charset="-128"/>
                <a:cs typeface="Meiryo" charset="-128"/>
              </a:rPr>
              <a:t>円分</a:t>
            </a:r>
            <a:r>
              <a:rPr lang="ja-JP" altLang="en-US" sz="1400" b="1" kern="0" spc="-500" dirty="0">
                <a:latin typeface="Meiryo" charset="-128"/>
                <a:ea typeface="Meiryo" charset="-128"/>
                <a:cs typeface="Meiryo" charset="-128"/>
              </a:rPr>
              <a:t>）</a:t>
            </a:r>
            <a:r>
              <a:rPr lang="ja-JP" altLang="en-US" sz="1400" b="1" dirty="0">
                <a:latin typeface="Meiryo" charset="-128"/>
                <a:ea typeface="Meiryo" charset="-128"/>
                <a:cs typeface="Meiryo" charset="-128"/>
              </a:rPr>
              <a:t>が</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もらえます。申込後</a:t>
            </a:r>
            <a:r>
              <a:rPr lang="ja-JP" altLang="en-US" sz="1400" b="1" kern="0" spc="-500" dirty="0">
                <a:latin typeface="Meiryo" charset="-128"/>
                <a:ea typeface="Meiryo" charset="-128"/>
                <a:cs typeface="Meiryo" charset="-128"/>
              </a:rPr>
              <a:t>、</a:t>
            </a:r>
            <a:r>
              <a:rPr lang="en-US" altLang="ja-JP" sz="1400" b="1" dirty="0">
                <a:latin typeface="Meiryo" charset="-128"/>
                <a:ea typeface="Meiryo" charset="-128"/>
                <a:cs typeface="Meiryo" charset="-128"/>
              </a:rPr>
              <a:t>2021</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9</a:t>
            </a:r>
            <a:r>
              <a:rPr lang="ja-JP" altLang="en-US" sz="1400" b="1" dirty="0">
                <a:latin typeface="Meiryo" charset="-128"/>
                <a:ea typeface="Meiryo" charset="-128"/>
                <a:cs typeface="Meiryo" charset="-128"/>
              </a:rPr>
              <a:t>月</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末までのチャージやお買い物が</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ポイント付与の対象です。</a:t>
            </a:r>
            <a:br>
              <a:rPr lang="ja-JP" altLang="en-US" sz="1400" b="1" dirty="0">
                <a:latin typeface="Meiryo" charset="-128"/>
                <a:ea typeface="Meiryo" charset="-128"/>
                <a:cs typeface="Meiryo" charset="-128"/>
              </a:rPr>
            </a:br>
            <a:endParaRPr lang="ja-JP" altLang="en-US" sz="1400" dirty="0">
              <a:latin typeface="Meiryo" charset="-128"/>
              <a:ea typeface="Meiryo" charset="-128"/>
              <a:cs typeface="Meiryo" charset="-128"/>
            </a:endParaRPr>
          </a:p>
        </p:txBody>
      </p:sp>
      <p:sp>
        <p:nvSpPr>
          <p:cNvPr id="10" name="テキスト ボックス 9"/>
          <p:cNvSpPr txBox="1"/>
          <p:nvPr/>
        </p:nvSpPr>
        <p:spPr>
          <a:xfrm>
            <a:off x="5916864" y="1380834"/>
            <a:ext cx="2700000" cy="1631216"/>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ポイントを利用してショッピング！</a:t>
            </a:r>
          </a:p>
          <a:p>
            <a:r>
              <a:rPr lang="ja-JP" altLang="en-US" sz="1400" b="1" dirty="0">
                <a:latin typeface="Meiryo" charset="-128"/>
                <a:ea typeface="Meiryo" charset="-128"/>
                <a:cs typeface="Meiryo" charset="-128"/>
              </a:rPr>
              <a:t>いつものお店でお買い物に</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ご利用いただけます。</a:t>
            </a:r>
          </a:p>
        </p:txBody>
      </p:sp>
      <p:grpSp>
        <p:nvGrpSpPr>
          <p:cNvPr id="16" name="図形グループ 15"/>
          <p:cNvGrpSpPr/>
          <p:nvPr/>
        </p:nvGrpSpPr>
        <p:grpSpPr>
          <a:xfrm>
            <a:off x="5276587" y="4756479"/>
            <a:ext cx="720000" cy="691832"/>
            <a:chOff x="2743754" y="4622188"/>
            <a:chExt cx="720000" cy="691832"/>
          </a:xfrm>
        </p:grpSpPr>
        <p:cxnSp>
          <p:nvCxnSpPr>
            <p:cNvPr id="17" name="直線コネクタ 16"/>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図形グループ 19"/>
          <p:cNvGrpSpPr/>
          <p:nvPr/>
        </p:nvGrpSpPr>
        <p:grpSpPr>
          <a:xfrm>
            <a:off x="2569710" y="4756479"/>
            <a:ext cx="720000" cy="691832"/>
            <a:chOff x="2743754" y="4622188"/>
            <a:chExt cx="720000" cy="691832"/>
          </a:xfrm>
        </p:grpSpPr>
        <p:cxnSp>
          <p:nvCxnSpPr>
            <p:cNvPr id="21" name="直線コネクタ 20"/>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タイトル 10">
            <a:extLst>
              <a:ext uri="{FF2B5EF4-FFF2-40B4-BE49-F238E27FC236}">
                <a16:creationId xmlns:a16="http://schemas.microsoft.com/office/drawing/2014/main" id="{BF5CC58A-F225-412A-9185-E7950D071A12}"/>
              </a:ext>
            </a:extLst>
          </p:cNvPr>
          <p:cNvSpPr>
            <a:spLocks noGrp="1"/>
          </p:cNvSpPr>
          <p:nvPr>
            <p:ph type="ctrTitle"/>
          </p:nvPr>
        </p:nvSpPr>
        <p:spPr>
          <a:xfrm>
            <a:off x="1767718" y="521210"/>
            <a:ext cx="3877985" cy="547842"/>
          </a:xfrm>
        </p:spPr>
        <p:txBody>
          <a:bodyPr wrap="none">
            <a:spAutoFit/>
          </a:bodyPr>
          <a:lstStyle/>
          <a:p>
            <a:r>
              <a:rPr lang="ja-JP" altLang="en-US" dirty="0"/>
              <a:t>マイナポイントとは</a:t>
            </a:r>
          </a:p>
        </p:txBody>
      </p:sp>
      <p:sp>
        <p:nvSpPr>
          <p:cNvPr id="12" name="テキスト ボックス 11">
            <a:extLst>
              <a:ext uri="{FF2B5EF4-FFF2-40B4-BE49-F238E27FC236}">
                <a16:creationId xmlns:a16="http://schemas.microsoft.com/office/drawing/2014/main" id="{AACEE2DC-C7C2-4A8F-BA2C-F1BC02B179E4}"/>
              </a:ext>
            </a:extLst>
          </p:cNvPr>
          <p:cNvSpPr txBox="1"/>
          <p:nvPr/>
        </p:nvSpPr>
        <p:spPr>
          <a:xfrm>
            <a:off x="5454000" y="640800"/>
            <a:ext cx="3623844" cy="400110"/>
          </a:xfrm>
          <a:prstGeom prst="rect">
            <a:avLst/>
          </a:prstGeom>
          <a:noFill/>
        </p:spPr>
        <p:txBody>
          <a:bodyPr wrap="none" rtlCol="0">
            <a:spAutoFit/>
          </a:bodyPr>
          <a:lstStyle/>
          <a:p>
            <a:r>
              <a:rPr lang="en-US" altLang="ja-JP" sz="2000" b="1" dirty="0">
                <a:solidFill>
                  <a:srgbClr val="009650"/>
                </a:solidFill>
                <a:latin typeface="メイリオ" panose="020B0604030504040204" pitchFamily="50" charset="-128"/>
                <a:ea typeface="メイリオ" panose="020B0604030504040204" pitchFamily="50" charset="-128"/>
              </a:rPr>
              <a:t>(</a:t>
            </a:r>
            <a:r>
              <a:rPr lang="ja-JP" altLang="en-US" sz="2000" b="1" dirty="0">
                <a:solidFill>
                  <a:srgbClr val="009650"/>
                </a:solidFill>
                <a:latin typeface="メイリオ" panose="020B0604030504040204" pitchFamily="50" charset="-128"/>
                <a:ea typeface="メイリオ" panose="020B0604030504040204" pitchFamily="50" charset="-128"/>
              </a:rPr>
              <a:t>申込からポイント利用まで）</a:t>
            </a:r>
            <a:endParaRPr kumimoji="1" lang="ja-JP" altLang="en-US" sz="2000" b="1" dirty="0">
              <a:solidFill>
                <a:srgbClr val="00965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9733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258011"/>
            <a:ext cx="4442242" cy="991041"/>
          </a:xfrm>
        </p:spPr>
        <p:txBody>
          <a:bodyPr wrap="none">
            <a:spAutoFit/>
          </a:bodyPr>
          <a:lstStyle/>
          <a:p>
            <a:r>
              <a:rPr lang="ja-JP" altLang="en-US" dirty="0"/>
              <a:t>マイナポイントの</a:t>
            </a:r>
            <a:r>
              <a:rPr lang="en-US" altLang="ja-JP" dirty="0"/>
              <a:t/>
            </a:r>
            <a:br>
              <a:rPr lang="en-US" altLang="ja-JP" dirty="0"/>
            </a:br>
            <a:r>
              <a:rPr lang="ja-JP" altLang="en-US" dirty="0"/>
              <a:t>予</a:t>
            </a:r>
            <a:r>
              <a:rPr lang="ja-JP" altLang="en-US" kern="0" spc="-1000" dirty="0"/>
              <a:t>約・</a:t>
            </a:r>
            <a:r>
              <a:rPr lang="ja-JP" altLang="en-US" dirty="0"/>
              <a:t>申込ができる場所</a:t>
            </a:r>
          </a:p>
        </p:txBody>
      </p:sp>
      <p:sp>
        <p:nvSpPr>
          <p:cNvPr id="3" name="サブタイトル 2"/>
          <p:cNvSpPr>
            <a:spLocks noGrp="1"/>
          </p:cNvSpPr>
          <p:nvPr>
            <p:ph type="subTitle" idx="1"/>
          </p:nvPr>
        </p:nvSpPr>
        <p:spPr/>
        <p:txBody>
          <a:bodyPr>
            <a:noAutofit/>
          </a:bodyPr>
          <a:lstStyle/>
          <a:p>
            <a:r>
              <a:rPr lang="ja-JP" altLang="en-US" dirty="0"/>
              <a:t>全国のマイナポイント手続スポットに</a:t>
            </a:r>
            <a:endParaRPr lang="en-US" altLang="ja-JP" dirty="0"/>
          </a:p>
          <a:p>
            <a:r>
              <a:rPr lang="ja-JP" altLang="en-US" dirty="0"/>
              <a:t>設置してある支援端末を使う方法と、</a:t>
            </a:r>
            <a:endParaRPr lang="en-US" altLang="ja-JP" dirty="0"/>
          </a:p>
          <a:p>
            <a:r>
              <a:rPr lang="ja-JP" altLang="en-US" dirty="0"/>
              <a:t>パソコンやスマホを使う方法があります。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7" name="テキスト ボックス 6"/>
          <p:cNvSpPr txBox="1"/>
          <p:nvPr/>
        </p:nvSpPr>
        <p:spPr>
          <a:xfrm>
            <a:off x="525526" y="3698613"/>
            <a:ext cx="2880000" cy="1538883"/>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スマートフォン</a:t>
            </a:r>
          </a:p>
          <a:p>
            <a:r>
              <a:rPr lang="ja-JP" altLang="en-US" sz="1400" b="1" dirty="0">
                <a:solidFill>
                  <a:srgbClr val="009650"/>
                </a:solidFill>
                <a:latin typeface="Meiryo" charset="-128"/>
                <a:ea typeface="Meiryo" charset="-128"/>
                <a:cs typeface="Meiryo" charset="-128"/>
              </a:rPr>
              <a:t>「マイナポイント</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アプリ</a:t>
            </a:r>
            <a:r>
              <a:rPr lang="ja-JP" altLang="en-US" sz="1400" b="1" kern="0" spc="-500"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をダウンロード</a:t>
            </a:r>
            <a:endParaRPr lang="en-US" altLang="ja-JP" sz="1400" b="1" dirty="0">
              <a:solidFill>
                <a:srgbClr val="009650"/>
              </a:solidFill>
              <a:latin typeface="Meiryo" charset="-128"/>
              <a:ea typeface="Meiryo" charset="-128"/>
              <a:cs typeface="Meiryo" charset="-128"/>
            </a:endParaRPr>
          </a:p>
          <a:p>
            <a:r>
              <a:rPr lang="ja-JP" altLang="en-US" sz="1400" dirty="0">
                <a:latin typeface="Meiryo" charset="-128"/>
                <a:ea typeface="Meiryo" charset="-128"/>
                <a:cs typeface="Meiryo" charset="-128"/>
              </a:rPr>
              <a:t>・マイナポイントアプリ対応の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スマートフォン機種は、下の</a:t>
            </a:r>
            <a:endParaRPr lang="en-US" altLang="ja-JP" sz="1400" dirty="0">
              <a:latin typeface="Meiryo" charset="-128"/>
              <a:ea typeface="Meiryo" charset="-128"/>
              <a:cs typeface="Meiryo" charset="-128"/>
            </a:endParaRPr>
          </a:p>
          <a:p>
            <a:r>
              <a:rPr lang="en-US" altLang="ja-JP" sz="1400" dirty="0">
                <a:latin typeface="Meiryo" charset="-128"/>
                <a:ea typeface="Meiryo" charset="-128"/>
                <a:cs typeface="Meiryo" charset="-128"/>
              </a:rPr>
              <a:t>QR</a:t>
            </a:r>
            <a:r>
              <a:rPr lang="ja-JP" altLang="en-US" sz="1400" dirty="0">
                <a:latin typeface="Meiryo" charset="-128"/>
                <a:ea typeface="Meiryo" charset="-128"/>
                <a:cs typeface="Meiryo" charset="-128"/>
              </a:rPr>
              <a:t>コードからご確認ください</a:t>
            </a:r>
          </a:p>
        </p:txBody>
      </p:sp>
      <p:sp>
        <p:nvSpPr>
          <p:cNvPr id="8" name="テキスト ボックス 7"/>
          <p:cNvSpPr txBox="1"/>
          <p:nvPr/>
        </p:nvSpPr>
        <p:spPr>
          <a:xfrm>
            <a:off x="3214841" y="3724163"/>
            <a:ext cx="3240000" cy="175432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パソコン</a:t>
            </a:r>
            <a:endParaRPr lang="en-US" altLang="ja-JP" sz="2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「マイナポイント</a:t>
            </a:r>
            <a:endParaRPr lang="en-US" altLang="ja-JP" sz="1400" b="1" dirty="0">
              <a:solidFill>
                <a:srgbClr val="009650"/>
              </a:solidFill>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予約・申込サイトを検索」</a:t>
            </a:r>
          </a:p>
          <a:p>
            <a:r>
              <a:rPr lang="ja-JP" altLang="en-US" sz="1400" dirty="0">
                <a:latin typeface="Meiryo" charset="-128"/>
                <a:ea typeface="Meiryo" charset="-128"/>
                <a:cs typeface="Meiryo" charset="-128"/>
              </a:rPr>
              <a:t>・「マイキー</a:t>
            </a:r>
            <a:r>
              <a:rPr lang="en-US" altLang="ja-JP" sz="1400" dirty="0">
                <a:latin typeface="Meiryo" charset="-128"/>
                <a:ea typeface="Meiryo" charset="-128"/>
                <a:cs typeface="Meiryo" charset="-128"/>
              </a:rPr>
              <a:t>ID</a:t>
            </a:r>
            <a:r>
              <a:rPr lang="ja-JP" altLang="en-US" sz="1400" dirty="0">
                <a:latin typeface="Meiryo" charset="-128"/>
                <a:ea typeface="Meiryo" charset="-128"/>
                <a:cs typeface="Meiryo" charset="-128"/>
              </a:rPr>
              <a:t>作</a:t>
            </a:r>
            <a:r>
              <a:rPr lang="ja-JP" altLang="en-US" sz="1400" spc="-500" dirty="0">
                <a:latin typeface="Meiryo" charset="-128"/>
                <a:ea typeface="Meiryo" charset="-128"/>
                <a:cs typeface="Meiryo" charset="-128"/>
              </a:rPr>
              <a:t>成・</a:t>
            </a:r>
            <a:r>
              <a:rPr lang="ja-JP" altLang="en-US" sz="1400" dirty="0">
                <a:latin typeface="Meiryo" charset="-128"/>
                <a:ea typeface="Meiryo" charset="-128"/>
                <a:cs typeface="Meiryo" charset="-128"/>
              </a:rPr>
              <a:t>登録準備ソフト」をインストールしてください</a:t>
            </a:r>
          </a:p>
          <a:p>
            <a:r>
              <a:rPr lang="ja-JP" altLang="en-US" sz="1400" dirty="0">
                <a:latin typeface="Meiryo" charset="-128"/>
                <a:ea typeface="Meiryo" charset="-128"/>
                <a:cs typeface="Meiryo" charset="-128"/>
              </a:rPr>
              <a:t>・マイナンバーカードに対応した</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カードリーダーが必要です</a:t>
            </a:r>
          </a:p>
        </p:txBody>
      </p:sp>
      <p:sp>
        <p:nvSpPr>
          <p:cNvPr id="9" name="テキスト ボックス 8"/>
          <p:cNvSpPr txBox="1"/>
          <p:nvPr/>
        </p:nvSpPr>
        <p:spPr>
          <a:xfrm>
            <a:off x="6273480" y="1465152"/>
            <a:ext cx="2700000" cy="4816703"/>
          </a:xfrm>
          <a:prstGeom prst="rect">
            <a:avLst/>
          </a:prstGeom>
          <a:noFill/>
          <a:ln>
            <a:noFill/>
          </a:ln>
        </p:spPr>
        <p:txBody>
          <a:bodyPr wrap="square" rtlCol="0">
            <a:spAutoFit/>
          </a:bodyPr>
          <a:lstStyle/>
          <a:p>
            <a:r>
              <a:rPr lang="ja-JP" altLang="en-US" sz="2400" b="1" dirty="0">
                <a:solidFill>
                  <a:srgbClr val="009650"/>
                </a:solidFill>
                <a:latin typeface="Meiryo" charset="-128"/>
                <a:ea typeface="Meiryo" charset="-128"/>
                <a:cs typeface="Meiryo" charset="-128"/>
              </a:rPr>
              <a:t>マイナポイント</a:t>
            </a:r>
            <a:endParaRPr lang="en-US" altLang="ja-JP" sz="2400" b="1" dirty="0">
              <a:solidFill>
                <a:srgbClr val="009650"/>
              </a:solidFill>
              <a:latin typeface="Meiryo" charset="-128"/>
              <a:ea typeface="Meiryo" charset="-128"/>
              <a:cs typeface="Meiryo" charset="-128"/>
            </a:endParaRPr>
          </a:p>
          <a:p>
            <a:r>
              <a:rPr lang="ja-JP" altLang="en-US" sz="2400" b="1" dirty="0">
                <a:solidFill>
                  <a:srgbClr val="009650"/>
                </a:solidFill>
                <a:latin typeface="Meiryo" charset="-128"/>
                <a:ea typeface="Meiryo" charset="-128"/>
                <a:cs typeface="Meiryo" charset="-128"/>
              </a:rPr>
              <a:t>手続スポット</a:t>
            </a:r>
          </a:p>
          <a:p>
            <a:pPr>
              <a:lnSpc>
                <a:spcPct val="150000"/>
              </a:lnSpc>
            </a:pPr>
            <a:r>
              <a:rPr lang="ja-JP" altLang="en-US" sz="1400" b="1" dirty="0">
                <a:solidFill>
                  <a:srgbClr val="009650"/>
                </a:solidFill>
                <a:latin typeface="Meiryo" charset="-128"/>
                <a:ea typeface="Meiryo" charset="-128"/>
                <a:cs typeface="Meiryo" charset="-128"/>
              </a:rPr>
              <a:t>●</a:t>
            </a:r>
            <a:r>
              <a:rPr lang="en-US" altLang="ja-JP" sz="1400" b="1" dirty="0">
                <a:solidFill>
                  <a:srgbClr val="009650"/>
                </a:solidFill>
                <a:latin typeface="Meiryo" charset="-128"/>
                <a:ea typeface="Meiryo" charset="-128"/>
                <a:cs typeface="Meiryo" charset="-128"/>
              </a:rPr>
              <a:t> </a:t>
            </a:r>
            <a:r>
              <a:rPr lang="ja-JP" altLang="en-US" sz="1400" b="1" dirty="0">
                <a:latin typeface="Meiryo" charset="-128"/>
                <a:ea typeface="Meiryo" charset="-128"/>
                <a:cs typeface="Meiryo" charset="-128"/>
              </a:rPr>
              <a:t>市区町村窓口</a:t>
            </a:r>
          </a:p>
          <a:p>
            <a:r>
              <a:rPr lang="ja-JP" altLang="en-US" sz="1400" b="1" dirty="0">
                <a:solidFill>
                  <a:srgbClr val="009650"/>
                </a:solidFill>
                <a:latin typeface="Meiryo" charset="-128"/>
                <a:ea typeface="Meiryo" charset="-128"/>
                <a:cs typeface="Meiryo" charset="-128"/>
              </a:rPr>
              <a:t>● </a:t>
            </a:r>
            <a:r>
              <a:rPr lang="en-US" altLang="ja-JP" sz="1400" b="1" dirty="0">
                <a:latin typeface="Meiryo" charset="-128"/>
                <a:ea typeface="Meiryo" charset="-128"/>
                <a:cs typeface="Meiryo" charset="-128"/>
              </a:rPr>
              <a:t>KDD</a:t>
            </a:r>
            <a:r>
              <a:rPr lang="en-US" altLang="ja-JP" sz="1400" b="1" kern="0" spc="-500" dirty="0">
                <a:latin typeface="Meiryo" charset="-128"/>
                <a:ea typeface="Meiryo" charset="-128"/>
                <a:cs typeface="Meiryo" charset="-128"/>
              </a:rPr>
              <a:t>I</a:t>
            </a:r>
            <a:r>
              <a:rPr lang="ja-JP" altLang="en-US" sz="1400" b="1" dirty="0">
                <a:latin typeface="Meiryo" charset="-128"/>
                <a:ea typeface="Meiryo" charset="-128"/>
                <a:cs typeface="Meiryo" charset="-128"/>
              </a:rPr>
              <a:t>（</a:t>
            </a:r>
            <a:r>
              <a:rPr lang="en-US" altLang="ja-JP" sz="1100" b="1" dirty="0">
                <a:latin typeface="Meiryo" charset="-128"/>
                <a:ea typeface="Meiryo" charset="-128"/>
                <a:cs typeface="Meiryo" charset="-128"/>
              </a:rPr>
              <a:t>au Style, au</a:t>
            </a:r>
            <a:r>
              <a:rPr lang="ja-JP" altLang="en-US" sz="1100" b="1" dirty="0">
                <a:latin typeface="Meiryo" charset="-128"/>
                <a:ea typeface="Meiryo" charset="-128"/>
                <a:cs typeface="Meiryo" charset="-128"/>
              </a:rPr>
              <a:t>ショップ</a:t>
            </a:r>
            <a:r>
              <a:rPr lang="ja-JP" altLang="en-US" sz="1400" b="1" dirty="0">
                <a:latin typeface="Meiryo" charset="-128"/>
                <a:ea typeface="Meiryo" charset="-128"/>
                <a:cs typeface="Meiryo" charset="-128"/>
              </a:rPr>
              <a:t>）</a:t>
            </a:r>
          </a:p>
          <a:p>
            <a:r>
              <a:rPr lang="ja-JP" altLang="en-US" sz="1400" b="1" dirty="0">
                <a:solidFill>
                  <a:srgbClr val="009650"/>
                </a:solidFill>
                <a:latin typeface="Meiryo" charset="-128"/>
                <a:ea typeface="Meiryo" charset="-128"/>
                <a:cs typeface="Meiryo" charset="-128"/>
              </a:rPr>
              <a:t>● </a:t>
            </a:r>
            <a:r>
              <a:rPr lang="en-US" altLang="ja-JP" sz="1400" b="1" dirty="0">
                <a:latin typeface="Meiryo" charset="-128"/>
                <a:ea typeface="Meiryo" charset="-128"/>
                <a:cs typeface="Meiryo" charset="-128"/>
              </a:rPr>
              <a:t>NTT</a:t>
            </a:r>
            <a:r>
              <a:rPr lang="ja-JP" altLang="en-US" sz="1400" b="1" dirty="0">
                <a:latin typeface="Meiryo" charset="-128"/>
                <a:ea typeface="Meiryo" charset="-128"/>
                <a:cs typeface="Meiryo" charset="-128"/>
              </a:rPr>
              <a:t>ドコモ</a:t>
            </a:r>
            <a:endParaRPr lang="en-US" altLang="ja-JP" sz="1400" b="1" dirty="0">
              <a:latin typeface="Meiryo" charset="-128"/>
              <a:ea typeface="Meiryo" charset="-128"/>
              <a:cs typeface="Meiryo" charset="-128"/>
            </a:endParaRPr>
          </a:p>
          <a:p>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（ドコモショップ）</a:t>
            </a:r>
          </a:p>
          <a:p>
            <a:r>
              <a:rPr lang="ja-JP" altLang="en-US" sz="1400" b="1" dirty="0">
                <a:solidFill>
                  <a:srgbClr val="009650"/>
                </a:solidFill>
                <a:latin typeface="Meiryo" charset="-128"/>
                <a:ea typeface="Meiryo" charset="-128"/>
                <a:cs typeface="Meiryo" charset="-128"/>
              </a:rPr>
              <a:t>●</a:t>
            </a:r>
            <a:r>
              <a:rPr lang="en-US" altLang="ja-JP" sz="1400" b="1" dirty="0">
                <a:solidFill>
                  <a:srgbClr val="009650"/>
                </a:solidFill>
                <a:latin typeface="Meiryo" charset="-128"/>
                <a:ea typeface="Meiryo" charset="-128"/>
                <a:cs typeface="Meiryo" charset="-128"/>
              </a:rPr>
              <a:t> </a:t>
            </a:r>
            <a:r>
              <a:rPr lang="ja-JP" altLang="en-US" sz="1400" b="1" dirty="0">
                <a:latin typeface="Meiryo" charset="-128"/>
                <a:ea typeface="Meiryo" charset="-128"/>
                <a:cs typeface="Meiryo" charset="-128"/>
              </a:rPr>
              <a:t>イオングループ</a:t>
            </a:r>
            <a:endParaRPr lang="en-US" altLang="ja-JP" sz="1400" b="1" dirty="0">
              <a:latin typeface="Meiryo" charset="-128"/>
              <a:ea typeface="Meiryo" charset="-128"/>
              <a:cs typeface="Meiryo" charset="-128"/>
            </a:endParaRPr>
          </a:p>
          <a:p>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（総合スーパー／</a:t>
            </a:r>
            <a:r>
              <a:rPr lang="en-US" altLang="ja-JP" sz="1400" b="1" dirty="0">
                <a:latin typeface="Meiryo" charset="-128"/>
                <a:ea typeface="Meiryo" charset="-128"/>
                <a:cs typeface="Meiryo" charset="-128"/>
              </a:rPr>
              <a:t>GMS</a:t>
            </a:r>
            <a:r>
              <a:rPr lang="ja-JP" altLang="en-US" sz="1400" b="1" dirty="0">
                <a:latin typeface="Meiryo" charset="-128"/>
                <a:ea typeface="Meiryo" charset="-128"/>
                <a:cs typeface="Meiryo" charset="-128"/>
              </a:rPr>
              <a:t>、</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　</a:t>
            </a: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一部の食品スーパー／</a:t>
            </a:r>
            <a:r>
              <a:rPr lang="en-US" altLang="ja-JP" sz="1400" b="1" dirty="0">
                <a:latin typeface="Meiryo" charset="-128"/>
                <a:ea typeface="Meiryo" charset="-128"/>
                <a:cs typeface="Meiryo" charset="-128"/>
              </a:rPr>
              <a:t>SM</a:t>
            </a:r>
            <a:r>
              <a:rPr lang="ja-JP" altLang="en-US" sz="1400" b="1" dirty="0">
                <a:latin typeface="Meiryo" charset="-128"/>
                <a:ea typeface="Meiryo" charset="-128"/>
                <a:cs typeface="Meiryo" charset="-128"/>
              </a:rPr>
              <a:t>）</a:t>
            </a:r>
          </a:p>
          <a:p>
            <a:r>
              <a:rPr lang="ja-JP" altLang="en-US" sz="1400" b="1" dirty="0">
                <a:solidFill>
                  <a:srgbClr val="009650"/>
                </a:solidFill>
                <a:latin typeface="Meiryo" charset="-128"/>
                <a:ea typeface="Meiryo" charset="-128"/>
                <a:cs typeface="Meiryo" charset="-128"/>
              </a:rPr>
              <a:t>●</a:t>
            </a:r>
            <a:r>
              <a:rPr lang="en-US" altLang="ja-JP" sz="1400" b="1" dirty="0">
                <a:solidFill>
                  <a:srgbClr val="009650"/>
                </a:solidFill>
                <a:latin typeface="Meiryo" charset="-128"/>
                <a:ea typeface="Meiryo" charset="-128"/>
                <a:cs typeface="Meiryo" charset="-128"/>
              </a:rPr>
              <a:t> </a:t>
            </a:r>
            <a:r>
              <a:rPr lang="ja-JP" altLang="en-US" sz="1400" b="1" dirty="0">
                <a:latin typeface="Meiryo" charset="-128"/>
                <a:ea typeface="Meiryo" charset="-128"/>
                <a:cs typeface="Meiryo" charset="-128"/>
              </a:rPr>
              <a:t>ソフトバンク</a:t>
            </a:r>
            <a:endParaRPr lang="en-US" altLang="ja-JP" sz="1400" b="1" dirty="0">
              <a:latin typeface="Meiryo" charset="-128"/>
              <a:ea typeface="Meiryo" charset="-128"/>
              <a:cs typeface="Meiryo" charset="-128"/>
            </a:endParaRPr>
          </a:p>
          <a:p>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（ソフトバンクショップ／</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　</a:t>
            </a: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ワイモバイルショップ）</a:t>
            </a:r>
          </a:p>
          <a:p>
            <a:r>
              <a:rPr lang="ja-JP" altLang="en-US" sz="1400" b="1" dirty="0">
                <a:solidFill>
                  <a:srgbClr val="009650"/>
                </a:solidFill>
                <a:latin typeface="Meiryo" charset="-128"/>
                <a:ea typeface="Meiryo" charset="-128"/>
                <a:cs typeface="Meiryo" charset="-128"/>
              </a:rPr>
              <a:t>●</a:t>
            </a:r>
            <a:r>
              <a:rPr lang="en-US" altLang="ja-JP" sz="1400" b="1" dirty="0">
                <a:solidFill>
                  <a:srgbClr val="009650"/>
                </a:solidFill>
                <a:latin typeface="Meiryo" charset="-128"/>
                <a:ea typeface="Meiryo" charset="-128"/>
                <a:cs typeface="Meiryo" charset="-128"/>
              </a:rPr>
              <a:t> </a:t>
            </a:r>
            <a:r>
              <a:rPr lang="ja-JP" altLang="en-US" sz="1400" b="1" dirty="0">
                <a:latin typeface="Meiryo" charset="-128"/>
                <a:ea typeface="Meiryo" charset="-128"/>
                <a:cs typeface="Meiryo" charset="-128"/>
              </a:rPr>
              <a:t>セブン銀</a:t>
            </a:r>
            <a:r>
              <a:rPr lang="ja-JP" altLang="en-US" sz="1400" b="1" kern="0" spc="-500" dirty="0">
                <a:latin typeface="Meiryo" charset="-128"/>
                <a:ea typeface="Meiryo" charset="-128"/>
                <a:cs typeface="Meiryo" charset="-128"/>
              </a:rPr>
              <a:t>行</a:t>
            </a:r>
            <a:r>
              <a:rPr lang="ja-JP" altLang="en-US" sz="1400" b="1" dirty="0">
                <a:latin typeface="Meiryo" charset="-128"/>
                <a:ea typeface="Meiryo" charset="-128"/>
                <a:cs typeface="Meiryo" charset="-128"/>
              </a:rPr>
              <a:t>（</a:t>
            </a:r>
            <a:r>
              <a:rPr lang="en-US" altLang="ja-JP" sz="1400" b="1" dirty="0">
                <a:latin typeface="Meiryo" charset="-128"/>
                <a:ea typeface="Meiryo" charset="-128"/>
                <a:cs typeface="Meiryo" charset="-128"/>
              </a:rPr>
              <a:t>ATM</a:t>
            </a:r>
            <a:r>
              <a:rPr lang="ja-JP" altLang="en-US" sz="1400" b="1" dirty="0">
                <a:latin typeface="Meiryo" charset="-128"/>
                <a:ea typeface="Meiryo" charset="-128"/>
                <a:cs typeface="Meiryo" charset="-128"/>
              </a:rPr>
              <a:t>）</a:t>
            </a:r>
          </a:p>
          <a:p>
            <a:r>
              <a:rPr lang="ja-JP" altLang="en-US" sz="1400" b="1" dirty="0">
                <a:solidFill>
                  <a:srgbClr val="009650"/>
                </a:solidFill>
                <a:latin typeface="Meiryo" charset="-128"/>
                <a:ea typeface="Meiryo" charset="-128"/>
                <a:cs typeface="Meiryo" charset="-128"/>
              </a:rPr>
              <a:t>●</a:t>
            </a:r>
            <a:r>
              <a:rPr lang="en-US" altLang="ja-JP" sz="1400" b="1" dirty="0">
                <a:solidFill>
                  <a:srgbClr val="009650"/>
                </a:solidFill>
                <a:latin typeface="Meiryo" charset="-128"/>
                <a:ea typeface="Meiryo" charset="-128"/>
                <a:cs typeface="Meiryo" charset="-128"/>
              </a:rPr>
              <a:t> </a:t>
            </a:r>
            <a:r>
              <a:rPr lang="ja-JP" altLang="en-US" sz="1400" b="1" dirty="0">
                <a:latin typeface="Meiryo" charset="-128"/>
                <a:ea typeface="Meiryo" charset="-128"/>
                <a:cs typeface="Meiryo" charset="-128"/>
              </a:rPr>
              <a:t>ビックカメラ</a:t>
            </a:r>
          </a:p>
          <a:p>
            <a:r>
              <a:rPr lang="ja-JP" altLang="en-US" sz="1400" b="1" dirty="0">
                <a:solidFill>
                  <a:srgbClr val="009650"/>
                </a:solidFill>
                <a:latin typeface="Meiryo" charset="-128"/>
                <a:ea typeface="Meiryo" charset="-128"/>
                <a:cs typeface="Meiryo" charset="-128"/>
              </a:rPr>
              <a:t>●</a:t>
            </a:r>
            <a:r>
              <a:rPr lang="en-US" altLang="ja-JP" sz="1400" b="1" dirty="0">
                <a:solidFill>
                  <a:srgbClr val="009650"/>
                </a:solidFill>
                <a:latin typeface="Meiryo" charset="-128"/>
                <a:ea typeface="Meiryo" charset="-128"/>
                <a:cs typeface="Meiryo" charset="-128"/>
              </a:rPr>
              <a:t> </a:t>
            </a:r>
            <a:r>
              <a:rPr lang="ja-JP" altLang="en-US" sz="1400" b="1" dirty="0">
                <a:latin typeface="Meiryo" charset="-128"/>
                <a:ea typeface="Meiryo" charset="-128"/>
                <a:cs typeface="Meiryo" charset="-128"/>
              </a:rPr>
              <a:t>みずほ銀行</a:t>
            </a:r>
          </a:p>
          <a:p>
            <a:r>
              <a:rPr lang="ja-JP" altLang="en-US" sz="1400" b="1" dirty="0">
                <a:solidFill>
                  <a:srgbClr val="009650"/>
                </a:solidFill>
                <a:latin typeface="Meiryo" charset="-128"/>
                <a:ea typeface="Meiryo" charset="-128"/>
                <a:cs typeface="Meiryo" charset="-128"/>
              </a:rPr>
              <a:t>●</a:t>
            </a:r>
            <a:r>
              <a:rPr lang="en-US" altLang="ja-JP" sz="1400" b="1" dirty="0">
                <a:solidFill>
                  <a:srgbClr val="009650"/>
                </a:solidFill>
                <a:latin typeface="Meiryo" charset="-128"/>
                <a:ea typeface="Meiryo" charset="-128"/>
                <a:cs typeface="Meiryo" charset="-128"/>
              </a:rPr>
              <a:t> </a:t>
            </a:r>
            <a:r>
              <a:rPr lang="ja-JP" altLang="en-US" sz="1400" b="1" dirty="0">
                <a:latin typeface="Meiryo" charset="-128"/>
                <a:ea typeface="Meiryo" charset="-128"/>
                <a:cs typeface="Meiryo" charset="-128"/>
              </a:rPr>
              <a:t>ヤマダ電機</a:t>
            </a:r>
          </a:p>
          <a:p>
            <a:r>
              <a:rPr lang="ja-JP" altLang="en-US" sz="1400" b="1" dirty="0">
                <a:solidFill>
                  <a:srgbClr val="009650"/>
                </a:solidFill>
                <a:latin typeface="Meiryo" charset="-128"/>
                <a:ea typeface="Meiryo" charset="-128"/>
                <a:cs typeface="Meiryo" charset="-128"/>
              </a:rPr>
              <a:t>●</a:t>
            </a:r>
            <a:r>
              <a:rPr lang="en-US" altLang="ja-JP" sz="1400" b="1" dirty="0">
                <a:solidFill>
                  <a:srgbClr val="009650"/>
                </a:solidFill>
                <a:latin typeface="Meiryo" charset="-128"/>
                <a:ea typeface="Meiryo" charset="-128"/>
                <a:cs typeface="Meiryo" charset="-128"/>
              </a:rPr>
              <a:t> </a:t>
            </a:r>
            <a:r>
              <a:rPr lang="ja-JP" altLang="en-US" sz="1400" b="1" dirty="0">
                <a:latin typeface="Meiryo" charset="-128"/>
                <a:ea typeface="Meiryo" charset="-128"/>
                <a:cs typeface="Meiryo" charset="-128"/>
              </a:rPr>
              <a:t>郵便局</a:t>
            </a:r>
          </a:p>
          <a:p>
            <a:r>
              <a:rPr lang="ja-JP" altLang="en-US" sz="1400" b="1" dirty="0">
                <a:solidFill>
                  <a:srgbClr val="009650"/>
                </a:solidFill>
                <a:latin typeface="Meiryo" charset="-128"/>
                <a:ea typeface="Meiryo" charset="-128"/>
                <a:cs typeface="Meiryo" charset="-128"/>
              </a:rPr>
              <a:t>●</a:t>
            </a:r>
            <a:r>
              <a:rPr lang="en-US" altLang="ja-JP" sz="1400" b="1" dirty="0">
                <a:solidFill>
                  <a:srgbClr val="009650"/>
                </a:solidFill>
                <a:latin typeface="Meiryo" charset="-128"/>
                <a:ea typeface="Meiryo" charset="-128"/>
                <a:cs typeface="Meiryo" charset="-128"/>
              </a:rPr>
              <a:t> </a:t>
            </a:r>
            <a:r>
              <a:rPr lang="ja-JP" altLang="en-US" sz="1400" b="1" dirty="0">
                <a:latin typeface="Meiryo" charset="-128"/>
                <a:ea typeface="Meiryo" charset="-128"/>
                <a:cs typeface="Meiryo" charset="-128"/>
              </a:rPr>
              <a:t>ローソ</a:t>
            </a:r>
            <a:r>
              <a:rPr lang="ja-JP" altLang="en-US" sz="1400" b="1" kern="0" spc="-500" dirty="0">
                <a:latin typeface="Meiryo" charset="-128"/>
                <a:ea typeface="Meiryo" charset="-128"/>
                <a:cs typeface="Meiryo" charset="-128"/>
              </a:rPr>
              <a:t>ン</a:t>
            </a:r>
            <a:r>
              <a:rPr lang="ja-JP" altLang="en-US" sz="1400" b="1" dirty="0">
                <a:latin typeface="Meiryo" charset="-128"/>
                <a:ea typeface="Meiryo" charset="-128"/>
                <a:cs typeface="Meiryo" charset="-128"/>
              </a:rPr>
              <a:t>（マルチコピー機）</a:t>
            </a:r>
          </a:p>
          <a:p>
            <a:r>
              <a:rPr lang="en-US" altLang="ja-JP" sz="1400" dirty="0">
                <a:latin typeface="Meiryo" charset="-128"/>
                <a:ea typeface="Meiryo" charset="-128"/>
                <a:cs typeface="Meiryo" charset="-128"/>
              </a:rPr>
              <a:t>※</a:t>
            </a:r>
            <a:r>
              <a:rPr lang="ja-JP" altLang="en-US" sz="1400" dirty="0">
                <a:latin typeface="Meiryo" charset="-128"/>
                <a:ea typeface="Meiryo" charset="-128"/>
                <a:cs typeface="Meiryo" charset="-128"/>
              </a:rPr>
              <a:t>一部、対応していない</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　市区町村や店舗もあります。</a:t>
            </a:r>
          </a:p>
        </p:txBody>
      </p:sp>
      <p:cxnSp>
        <p:nvCxnSpPr>
          <p:cNvPr id="11" name="直線コネクタ 10"/>
          <p:cNvCxnSpPr/>
          <p:nvPr/>
        </p:nvCxnSpPr>
        <p:spPr>
          <a:xfrm>
            <a:off x="6263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374" y="5493789"/>
            <a:ext cx="2444641" cy="374261"/>
          </a:xfrm>
          <a:prstGeom prst="rect">
            <a:avLst/>
          </a:prstGeom>
        </p:spPr>
      </p:pic>
      <p:pic>
        <p:nvPicPr>
          <p:cNvPr id="14" name="図 13">
            <a:extLst>
              <a:ext uri="{FF2B5EF4-FFF2-40B4-BE49-F238E27FC236}">
                <a16:creationId xmlns:a16="http://schemas.microsoft.com/office/drawing/2014/main" id="{656E423F-D4BE-4471-940E-299BCCCA8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196" y="5217702"/>
            <a:ext cx="1198492" cy="1198492"/>
          </a:xfrm>
          <a:prstGeom prst="rect">
            <a:avLst/>
          </a:prstGeom>
        </p:spPr>
      </p:pic>
      <p:pic>
        <p:nvPicPr>
          <p:cNvPr id="5" name="図 4"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836" y="2745839"/>
            <a:ext cx="571912" cy="1004332"/>
          </a:xfrm>
          <a:prstGeom prst="rect">
            <a:avLst/>
          </a:prstGeom>
        </p:spPr>
      </p:pic>
      <p:pic>
        <p:nvPicPr>
          <p:cNvPr id="6" name="図 5"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374" y="2816743"/>
            <a:ext cx="1995557" cy="837297"/>
          </a:xfrm>
          <a:prstGeom prst="rect">
            <a:avLst/>
          </a:prstGeom>
        </p:spPr>
      </p:pic>
    </p:spTree>
    <p:extLst>
      <p:ext uri="{BB962C8B-B14F-4D97-AF65-F5344CB8AC3E}">
        <p14:creationId xmlns:p14="http://schemas.microsoft.com/office/powerpoint/2010/main" val="533029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a:t>予約・申込に必要なもの</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sp>
        <p:nvSpPr>
          <p:cNvPr id="8" name="テキスト ボックス 7"/>
          <p:cNvSpPr txBox="1"/>
          <p:nvPr/>
        </p:nvSpPr>
        <p:spPr>
          <a:xfrm>
            <a:off x="523510" y="2117103"/>
            <a:ext cx="2700000" cy="89255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a:t>
            </a:r>
          </a:p>
        </p:txBody>
      </p:sp>
      <p:sp>
        <p:nvSpPr>
          <p:cNvPr id="9" name="テキスト ボックス 8"/>
          <p:cNvSpPr txBox="1"/>
          <p:nvPr/>
        </p:nvSpPr>
        <p:spPr>
          <a:xfrm>
            <a:off x="3216689" y="2117103"/>
            <a:ext cx="270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利用者証明用</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電子証明書の</a:t>
            </a:r>
            <a:endParaRPr lang="en-US" altLang="ja-JP" sz="2000" b="1" dirty="0">
              <a:latin typeface="Meiryo" charset="-128"/>
              <a:ea typeface="Meiryo" charset="-128"/>
              <a:cs typeface="Meiryo" charset="-128"/>
            </a:endParaRPr>
          </a:p>
          <a:p>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ケタのパスワード</a:t>
            </a:r>
          </a:p>
        </p:txBody>
      </p:sp>
      <p:sp>
        <p:nvSpPr>
          <p:cNvPr id="10" name="テキスト ボックス 9"/>
          <p:cNvSpPr txBox="1"/>
          <p:nvPr/>
        </p:nvSpPr>
        <p:spPr>
          <a:xfrm>
            <a:off x="5916864" y="2117103"/>
            <a:ext cx="2700000"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決済サービス</a:t>
            </a:r>
            <a:r>
              <a:rPr lang="en-US" altLang="ja-JP" sz="2000" b="1" dirty="0">
                <a:latin typeface="Meiryo" charset="-128"/>
                <a:ea typeface="Meiryo" charset="-128"/>
                <a:cs typeface="Meiryo" charset="-128"/>
              </a:rPr>
              <a:t>ID</a:t>
            </a:r>
            <a:r>
              <a:rPr lang="ja-JP" altLang="en-US" sz="2000" b="1" dirty="0">
                <a:latin typeface="Meiryo" charset="-128"/>
                <a:ea typeface="Meiryo" charset="-128"/>
                <a:cs typeface="Meiryo" charset="-128"/>
              </a:rPr>
              <a:t>と</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セキュリティコード</a:t>
            </a:r>
          </a:p>
        </p:txBody>
      </p:sp>
      <p:sp>
        <p:nvSpPr>
          <p:cNvPr id="13" name="サブタイトル 2"/>
          <p:cNvSpPr>
            <a:spLocks noGrp="1"/>
          </p:cNvSpPr>
          <p:nvPr>
            <p:ph type="subTitle" idx="1"/>
          </p:nvPr>
        </p:nvSpPr>
        <p:spPr>
          <a:xfrm>
            <a:off x="524299" y="1459133"/>
            <a:ext cx="6919080" cy="360000"/>
          </a:xfrm>
        </p:spPr>
        <p:txBody>
          <a:bodyPr numCol="1">
            <a:noAutofit/>
          </a:bodyPr>
          <a:lstStyle/>
          <a:p>
            <a:pPr>
              <a:lnSpc>
                <a:spcPct val="100000"/>
              </a:lnSpc>
              <a:spcBef>
                <a:spcPts val="600"/>
              </a:spcBef>
            </a:pPr>
            <a:r>
              <a:rPr lang="ja-JP" altLang="en-US" dirty="0"/>
              <a:t>以下のものを用意しましょう。</a:t>
            </a:r>
          </a:p>
        </p:txBody>
      </p:sp>
      <p:sp>
        <p:nvSpPr>
          <p:cNvPr id="16" name="object 2">
            <a:extLst>
              <a:ext uri="{FF2B5EF4-FFF2-40B4-BE49-F238E27FC236}">
                <a16:creationId xmlns:a16="http://schemas.microsoft.com/office/drawing/2014/main" id="{F8E28270-4A87-4A35-B4A8-0927114C5609}"/>
              </a:ext>
            </a:extLst>
          </p:cNvPr>
          <p:cNvSpPr>
            <a:spLocks noChangeAspect="1"/>
          </p:cNvSpPr>
          <p:nvPr/>
        </p:nvSpPr>
        <p:spPr>
          <a:xfrm>
            <a:off x="600792" y="3805095"/>
            <a:ext cx="2172824" cy="1440000"/>
          </a:xfrm>
          <a:prstGeom prst="rect">
            <a:avLst/>
          </a:prstGeom>
          <a:blipFill>
            <a:blip r:embed="rId3" cstate="print"/>
            <a:stretch>
              <a:fillRect/>
            </a:stretch>
          </a:blipFill>
        </p:spPr>
        <p:txBody>
          <a:bodyPr wrap="square" lIns="0" tIns="0" rIns="0" bIns="0" rtlCol="0"/>
          <a:lstStyle/>
          <a:p>
            <a:endParaRPr dirty="0"/>
          </a:p>
        </p:txBody>
      </p:sp>
      <p:sp>
        <p:nvSpPr>
          <p:cNvPr id="17" name="object 3">
            <a:extLst>
              <a:ext uri="{FF2B5EF4-FFF2-40B4-BE49-F238E27FC236}">
                <a16:creationId xmlns:a16="http://schemas.microsoft.com/office/drawing/2014/main" id="{B305089B-134C-4D59-901F-B1BAF1FEC340}"/>
              </a:ext>
            </a:extLst>
          </p:cNvPr>
          <p:cNvSpPr>
            <a:spLocks noChangeAspect="1"/>
          </p:cNvSpPr>
          <p:nvPr/>
        </p:nvSpPr>
        <p:spPr>
          <a:xfrm>
            <a:off x="3795254" y="3625095"/>
            <a:ext cx="1537398" cy="1800000"/>
          </a:xfrm>
          <a:prstGeom prst="rect">
            <a:avLst/>
          </a:prstGeom>
          <a:blipFill>
            <a:blip r:embed="rId4" cstate="print"/>
            <a:stretch>
              <a:fillRect/>
            </a:stretch>
          </a:blipFill>
        </p:spPr>
        <p:txBody>
          <a:bodyPr wrap="square" lIns="0" tIns="0" rIns="0" bIns="0" rtlCol="0"/>
          <a:lstStyle/>
          <a:p>
            <a:endParaRPr dirty="0"/>
          </a:p>
        </p:txBody>
      </p:sp>
      <p:sp>
        <p:nvSpPr>
          <p:cNvPr id="18" name="object 4">
            <a:extLst>
              <a:ext uri="{FF2B5EF4-FFF2-40B4-BE49-F238E27FC236}">
                <a16:creationId xmlns:a16="http://schemas.microsoft.com/office/drawing/2014/main" id="{CF2AC7C8-F3CC-48FC-B403-91B8EBEE8373}"/>
              </a:ext>
            </a:extLst>
          </p:cNvPr>
          <p:cNvSpPr>
            <a:spLocks noChangeAspect="1"/>
          </p:cNvSpPr>
          <p:nvPr/>
        </p:nvSpPr>
        <p:spPr>
          <a:xfrm>
            <a:off x="6021508" y="3625095"/>
            <a:ext cx="2609613" cy="1800000"/>
          </a:xfrm>
          <a:prstGeom prst="rect">
            <a:avLst/>
          </a:prstGeom>
          <a:blipFill>
            <a:blip r:embed="rId5" cstate="print"/>
            <a:stretch>
              <a:fillRect/>
            </a:stretch>
          </a:blipFill>
        </p:spPr>
        <p:txBody>
          <a:bodyPr wrap="square" lIns="0" tIns="0" rIns="0" bIns="0" rtlCol="0"/>
          <a:lstStyle/>
          <a:p>
            <a:endParaRPr dirty="0"/>
          </a:p>
        </p:txBody>
      </p:sp>
      <p:sp>
        <p:nvSpPr>
          <p:cNvPr id="19" name="object 11">
            <a:extLst>
              <a:ext uri="{FF2B5EF4-FFF2-40B4-BE49-F238E27FC236}">
                <a16:creationId xmlns:a16="http://schemas.microsoft.com/office/drawing/2014/main" id="{7A2B285D-B0AD-4A49-9E70-BDBA3D24E465}"/>
              </a:ext>
            </a:extLst>
          </p:cNvPr>
          <p:cNvSpPr txBox="1"/>
          <p:nvPr/>
        </p:nvSpPr>
        <p:spPr>
          <a:xfrm>
            <a:off x="3050105" y="4206791"/>
            <a:ext cx="68884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20" name="object 11">
            <a:extLst>
              <a:ext uri="{FF2B5EF4-FFF2-40B4-BE49-F238E27FC236}">
                <a16:creationId xmlns:a16="http://schemas.microsoft.com/office/drawing/2014/main" id="{10FEE42C-DD7D-4144-918A-F00BCD3E54EA}"/>
              </a:ext>
            </a:extLst>
          </p:cNvPr>
          <p:cNvSpPr txBox="1"/>
          <p:nvPr/>
        </p:nvSpPr>
        <p:spPr>
          <a:xfrm>
            <a:off x="5420143" y="4204382"/>
            <a:ext cx="688847" cy="628377"/>
          </a:xfrm>
          <a:prstGeom prst="rect">
            <a:avLst/>
          </a:prstGeom>
        </p:spPr>
        <p:txBody>
          <a:bodyPr vert="horz" wrap="square" lIns="0" tIns="12700" rIns="0" bIns="0" rtlCol="0">
            <a:spAutoFit/>
          </a:bodyPr>
          <a:lstStyle/>
          <a:p>
            <a:pPr marL="12700">
              <a:lnSpc>
                <a:spcPct val="100000"/>
              </a:lnSpc>
              <a:spcBef>
                <a:spcPts val="100"/>
              </a:spcBef>
            </a:pPr>
            <a:r>
              <a:rPr lang="ja-JP" altLang="en-US" sz="4000" b="1" dirty="0">
                <a:solidFill>
                  <a:srgbClr val="009650"/>
                </a:solidFill>
                <a:latin typeface="Meiryo" charset="-128"/>
                <a:ea typeface="Meiryo" charset="-128"/>
                <a:cs typeface="Meiryo" charset="-128"/>
              </a:rPr>
              <a:t>＋</a:t>
            </a:r>
          </a:p>
        </p:txBody>
      </p:sp>
    </p:spTree>
    <p:extLst>
      <p:ext uri="{BB962C8B-B14F-4D97-AF65-F5344CB8AC3E}">
        <p14:creationId xmlns:p14="http://schemas.microsoft.com/office/powerpoint/2010/main" val="632074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9052"/>
            <a:ext cx="7200000" cy="720000"/>
          </a:xfrm>
        </p:spPr>
        <p:txBody>
          <a:bodyPr>
            <a:noAutofit/>
          </a:bodyPr>
          <a:lstStyle/>
          <a:p>
            <a:r>
              <a:rPr lang="ja-JP" altLang="en-US" dirty="0"/>
              <a:t>マイナポイントの申込みができるキャッシュレス決済サービス</a:t>
            </a:r>
          </a:p>
        </p:txBody>
      </p:sp>
      <p:sp>
        <p:nvSpPr>
          <p:cNvPr id="3" name="サブタイトル 2"/>
          <p:cNvSpPr>
            <a:spLocks noGrp="1"/>
          </p:cNvSpPr>
          <p:nvPr>
            <p:ph type="subTitle" idx="1"/>
          </p:nvPr>
        </p:nvSpPr>
        <p:spPr/>
        <p:txBody>
          <a:bodyPr>
            <a:noAutofit/>
          </a:bodyPr>
          <a:lstStyle/>
          <a:p>
            <a:pPr>
              <a:lnSpc>
                <a:spcPct val="100000"/>
              </a:lnSpc>
              <a:spcBef>
                <a:spcPts val="600"/>
              </a:spcBef>
            </a:pPr>
            <a:r>
              <a:rPr lang="ja-JP" altLang="en-US" dirty="0"/>
              <a:t>マイナポイントの対象となる決済サービスは、</a:t>
            </a:r>
            <a:endParaRPr lang="en-US" altLang="ja-JP" dirty="0"/>
          </a:p>
          <a:p>
            <a:pPr>
              <a:lnSpc>
                <a:spcPct val="100000"/>
              </a:lnSpc>
              <a:spcBef>
                <a:spcPts val="600"/>
              </a:spcBef>
            </a:pPr>
            <a:r>
              <a:rPr lang="ja-JP" altLang="en-US" dirty="0"/>
              <a:t>電子マネ</a:t>
            </a:r>
            <a:r>
              <a:rPr lang="ja-JP" altLang="en-US" kern="0" spc="-1000" dirty="0"/>
              <a:t>ー</a:t>
            </a:r>
            <a:r>
              <a:rPr lang="ja-JP" altLang="en-US" dirty="0"/>
              <a:t>（</a:t>
            </a:r>
            <a:r>
              <a:rPr lang="en-US" altLang="ja-JP" dirty="0"/>
              <a:t>IC</a:t>
            </a:r>
            <a:r>
              <a:rPr lang="ja-JP" altLang="en-US" dirty="0"/>
              <a:t>カード</a:t>
            </a:r>
            <a:r>
              <a:rPr lang="ja-JP" altLang="en-US" spc="-1000" dirty="0"/>
              <a:t>）</a:t>
            </a:r>
            <a:r>
              <a:rPr lang="ja-JP" altLang="en-US" dirty="0"/>
              <a:t>や</a:t>
            </a:r>
            <a:r>
              <a:rPr lang="en-US" altLang="ja-JP" dirty="0"/>
              <a:t>QR</a:t>
            </a:r>
            <a:r>
              <a:rPr lang="ja-JP" altLang="en-US" dirty="0"/>
              <a:t>コード決済、クレジット</a:t>
            </a:r>
            <a:endParaRPr lang="en-US" altLang="ja-JP" dirty="0"/>
          </a:p>
          <a:p>
            <a:pPr>
              <a:lnSpc>
                <a:spcPct val="100000"/>
              </a:lnSpc>
              <a:spcBef>
                <a:spcPts val="600"/>
              </a:spcBef>
            </a:pPr>
            <a:r>
              <a:rPr lang="ja-JP" altLang="en-US" dirty="0"/>
              <a:t>カードなど、</a:t>
            </a:r>
            <a:r>
              <a:rPr lang="en-US" altLang="ja-JP" dirty="0"/>
              <a:t>100</a:t>
            </a:r>
            <a:r>
              <a:rPr lang="ja-JP" altLang="en-US" dirty="0"/>
              <a:t>種類以上の中から選ぶことができます。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5" name="テキスト ボックス 4"/>
          <p:cNvSpPr txBox="1"/>
          <p:nvPr/>
        </p:nvSpPr>
        <p:spPr>
          <a:xfrm>
            <a:off x="525878" y="4271176"/>
            <a:ext cx="8280000" cy="2062103"/>
          </a:xfrm>
          <a:prstGeom prst="rect">
            <a:avLst/>
          </a:prstGeom>
          <a:noFill/>
        </p:spPr>
        <p:txBody>
          <a:bodyPr wrap="square" rtlCol="0">
            <a:spAutoFit/>
          </a:bodyPr>
          <a:lstStyle/>
          <a:p>
            <a:r>
              <a:rPr lang="ja-JP" altLang="en-US" sz="2000" dirty="0">
                <a:solidFill>
                  <a:srgbClr val="009650"/>
                </a:solidFill>
              </a:rPr>
              <a:t>●</a:t>
            </a:r>
            <a:r>
              <a:rPr lang="en-US" altLang="ja-JP" sz="2000" dirty="0">
                <a:solidFill>
                  <a:srgbClr val="009650"/>
                </a:solidFill>
              </a:rPr>
              <a:t> </a:t>
            </a:r>
            <a:r>
              <a:rPr lang="ja-JP" altLang="en-US" sz="2000" b="1" dirty="0">
                <a:latin typeface="Meiryo" charset="-128"/>
                <a:ea typeface="Meiryo" charset="-128"/>
                <a:cs typeface="Meiryo" charset="-128"/>
              </a:rPr>
              <a:t>対象となる決済サービスは、</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マイナポイント事業ホームページで調べることができます。</a:t>
            </a:r>
          </a:p>
          <a:p>
            <a:r>
              <a:rPr lang="ja-JP" altLang="en-US" sz="2000" dirty="0">
                <a:solidFill>
                  <a:srgbClr val="009650"/>
                </a:solidFill>
              </a:rPr>
              <a:t>●</a:t>
            </a:r>
            <a:r>
              <a:rPr lang="en-US" altLang="ja-JP" sz="2000" dirty="0">
                <a:solidFill>
                  <a:srgbClr val="009650"/>
                </a:solidFill>
              </a:rPr>
              <a:t> </a:t>
            </a:r>
            <a:r>
              <a:rPr lang="ja-JP" altLang="en-US" sz="2000" b="1" dirty="0">
                <a:latin typeface="Meiryo" charset="-128"/>
                <a:ea typeface="Meiryo" charset="-128"/>
                <a:cs typeface="Meiryo" charset="-128"/>
              </a:rPr>
              <a:t>決済サービスによっては、マイナポイントの申込みを行う前に、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別途事前登録が必要な決済サービスもあります。</a:t>
            </a:r>
          </a:p>
          <a:p>
            <a:r>
              <a:rPr lang="ja-JP" altLang="en-US" sz="2000" dirty="0">
                <a:solidFill>
                  <a:srgbClr val="009650"/>
                </a:solidFill>
              </a:rPr>
              <a:t>●</a:t>
            </a:r>
            <a:r>
              <a:rPr lang="en-US" altLang="ja-JP" sz="2000" dirty="0">
                <a:solidFill>
                  <a:srgbClr val="009650"/>
                </a:solidFill>
              </a:rPr>
              <a:t> </a:t>
            </a:r>
            <a:r>
              <a:rPr lang="ja-JP" altLang="en-US" sz="2000" b="1" dirty="0">
                <a:latin typeface="Meiryo" charset="-128"/>
                <a:ea typeface="Meiryo" charset="-128"/>
                <a:cs typeface="Meiryo" charset="-128"/>
              </a:rPr>
              <a:t>ポイント受取に手続が必要な決済サービスもあります。</a:t>
            </a:r>
          </a:p>
          <a:p>
            <a:pPr marL="714375" indent="-179388"/>
            <a:r>
              <a:rPr lang="en-US" altLang="ja-JP" sz="1400" dirty="0">
                <a:latin typeface="Meiryo" charset="-128"/>
                <a:ea typeface="Meiryo" charset="-128"/>
                <a:cs typeface="Meiryo" charset="-128"/>
              </a:rPr>
              <a:t>※ 1-E</a:t>
            </a:r>
            <a:r>
              <a:rPr lang="ja-JP" altLang="en-US" sz="1400" dirty="0">
                <a:latin typeface="Meiryo" charset="-128"/>
                <a:ea typeface="Meiryo" charset="-128"/>
                <a:cs typeface="Meiryo" charset="-128"/>
              </a:rPr>
              <a:t>のページで、対象となる決済サービスや、事前登録が必要な決済サービスを　　　　　調べることができるホームページのアドレスを掲載しています。ご参照ください。</a:t>
            </a:r>
          </a:p>
        </p:txBody>
      </p:sp>
      <p:grpSp>
        <p:nvGrpSpPr>
          <p:cNvPr id="11" name="図形グループ 10"/>
          <p:cNvGrpSpPr>
            <a:grpSpLocks noChangeAspect="1"/>
          </p:cNvGrpSpPr>
          <p:nvPr/>
        </p:nvGrpSpPr>
        <p:grpSpPr>
          <a:xfrm>
            <a:off x="1869989" y="2949145"/>
            <a:ext cx="1678073" cy="1080000"/>
            <a:chOff x="2496065" y="2949145"/>
            <a:chExt cx="1538234" cy="990000"/>
          </a:xfrm>
        </p:grpSpPr>
        <p:sp>
          <p:nvSpPr>
            <p:cNvPr id="6" name="角丸四角形 5"/>
            <p:cNvSpPr/>
            <p:nvPr/>
          </p:nvSpPr>
          <p:spPr>
            <a:xfrm>
              <a:off x="2496065" y="2949145"/>
              <a:ext cx="1530000" cy="990000"/>
            </a:xfrm>
            <a:prstGeom prst="roundRect">
              <a:avLst>
                <a:gd name="adj" fmla="val 6751"/>
              </a:avLst>
            </a:prstGeom>
            <a:solidFill>
              <a:srgbClr val="00B0F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504299" y="3168442"/>
              <a:ext cx="1530000" cy="564257"/>
            </a:xfrm>
            <a:prstGeom prst="rect">
              <a:avLst/>
            </a:prstGeom>
            <a:noFill/>
          </p:spPr>
          <p:txBody>
            <a:bodyPr wrap="square" rtlCol="0">
              <a:spAutoFit/>
            </a:bodyPr>
            <a:lstStyle/>
            <a:p>
              <a:pPr algn="ctr"/>
              <a:r>
                <a:rPr kumimoji="1" lang="ja-JP" altLang="en-US" sz="2000" b="1" dirty="0">
                  <a:solidFill>
                    <a:schemeClr val="bg1"/>
                  </a:solidFill>
                  <a:latin typeface="Meiryo" charset="-128"/>
                  <a:ea typeface="Meiryo" charset="-128"/>
                  <a:cs typeface="Meiryo" charset="-128"/>
                </a:rPr>
                <a:t>電子マネー</a:t>
              </a:r>
              <a:endParaRPr kumimoji="1" lang="en-US" altLang="ja-JP" sz="2000" b="1" dirty="0">
                <a:solidFill>
                  <a:schemeClr val="bg1"/>
                </a:solidFill>
                <a:latin typeface="Meiryo" charset="-128"/>
                <a:ea typeface="Meiryo" charset="-128"/>
                <a:cs typeface="Meiryo" charset="-128"/>
              </a:endParaRPr>
            </a:p>
            <a:p>
              <a:pPr algn="ctr"/>
              <a:r>
                <a:rPr lang="en-US" altLang="ja-JP" sz="1400" b="1" dirty="0">
                  <a:solidFill>
                    <a:schemeClr val="bg1"/>
                  </a:solidFill>
                  <a:latin typeface="Meiryo" charset="-128"/>
                  <a:ea typeface="Meiryo" charset="-128"/>
                  <a:cs typeface="Meiryo" charset="-128"/>
                </a:rPr>
                <a:t>IC</a:t>
              </a:r>
              <a:r>
                <a:rPr lang="ja-JP" altLang="en-US" sz="1400" b="1" dirty="0">
                  <a:solidFill>
                    <a:schemeClr val="bg1"/>
                  </a:solidFill>
                  <a:latin typeface="Meiryo" charset="-128"/>
                  <a:ea typeface="Meiryo" charset="-128"/>
                  <a:cs typeface="Meiryo" charset="-128"/>
                </a:rPr>
                <a:t>カード</a:t>
              </a:r>
              <a:endParaRPr kumimoji="1" lang="ja-JP" altLang="en-US" sz="1400" b="1" dirty="0">
                <a:solidFill>
                  <a:schemeClr val="bg1"/>
                </a:solidFill>
                <a:latin typeface="Meiryo" charset="-128"/>
                <a:ea typeface="Meiryo" charset="-128"/>
                <a:cs typeface="Meiryo" charset="-128"/>
              </a:endParaRPr>
            </a:p>
          </p:txBody>
        </p:sp>
      </p:grpSp>
      <p:grpSp>
        <p:nvGrpSpPr>
          <p:cNvPr id="12" name="図形グループ 11"/>
          <p:cNvGrpSpPr>
            <a:grpSpLocks noChangeAspect="1"/>
          </p:cNvGrpSpPr>
          <p:nvPr/>
        </p:nvGrpSpPr>
        <p:grpSpPr>
          <a:xfrm>
            <a:off x="5630557" y="2953261"/>
            <a:ext cx="1678073" cy="1080000"/>
            <a:chOff x="2496065" y="2949145"/>
            <a:chExt cx="1538234" cy="990000"/>
          </a:xfrm>
        </p:grpSpPr>
        <p:sp>
          <p:nvSpPr>
            <p:cNvPr id="13" name="角丸四角形 12"/>
            <p:cNvSpPr/>
            <p:nvPr/>
          </p:nvSpPr>
          <p:spPr>
            <a:xfrm>
              <a:off x="2496065" y="2949145"/>
              <a:ext cx="1530000" cy="990000"/>
            </a:xfrm>
            <a:prstGeom prst="roundRect">
              <a:avLst>
                <a:gd name="adj" fmla="val 5988"/>
              </a:avLst>
            </a:prstGeom>
            <a:solidFill>
              <a:schemeClr val="accent4">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504299" y="3168442"/>
              <a:ext cx="1530000" cy="648896"/>
            </a:xfrm>
            <a:prstGeom prst="rect">
              <a:avLst/>
            </a:prstGeom>
            <a:noFill/>
          </p:spPr>
          <p:txBody>
            <a:bodyPr wrap="square" rtlCol="0">
              <a:spAutoFit/>
            </a:bodyPr>
            <a:lstStyle/>
            <a:p>
              <a:pPr algn="ctr"/>
              <a:r>
                <a:rPr kumimoji="1" lang="ja-JP" altLang="en-US" sz="2000" b="1" dirty="0">
                  <a:solidFill>
                    <a:schemeClr val="bg1"/>
                  </a:solidFill>
                  <a:latin typeface="Meiryo" charset="-128"/>
                  <a:ea typeface="Meiryo" charset="-128"/>
                  <a:cs typeface="Meiryo" charset="-128"/>
                </a:rPr>
                <a:t>クレジットカード</a:t>
              </a:r>
              <a:endParaRPr kumimoji="1" lang="ja-JP" altLang="en-US" sz="1400" b="1" dirty="0">
                <a:solidFill>
                  <a:schemeClr val="bg1"/>
                </a:solidFill>
                <a:latin typeface="Meiryo" charset="-128"/>
                <a:ea typeface="Meiryo" charset="-128"/>
                <a:cs typeface="Meiryo" charset="-128"/>
              </a:endParaRPr>
            </a:p>
          </p:txBody>
        </p:sp>
      </p:grpSp>
      <p:sp>
        <p:nvSpPr>
          <p:cNvPr id="15" name="角丸四角形 14"/>
          <p:cNvSpPr/>
          <p:nvPr/>
        </p:nvSpPr>
        <p:spPr>
          <a:xfrm>
            <a:off x="4176894" y="2743197"/>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244394" y="2945697"/>
            <a:ext cx="675000" cy="12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311894" y="3242007"/>
            <a:ext cx="540000"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3505944" y="3365492"/>
            <a:ext cx="2160000" cy="1077218"/>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QR</a:t>
            </a:r>
          </a:p>
          <a:p>
            <a:pPr algn="ctr"/>
            <a:r>
              <a:rPr lang="en-US" altLang="ja-JP" sz="2000" b="1" dirty="0">
                <a:latin typeface="Meiryo" charset="-128"/>
                <a:ea typeface="Meiryo" charset="-128"/>
                <a:cs typeface="Meiryo" charset="-128"/>
              </a:rPr>
              <a:t>QR</a:t>
            </a:r>
            <a:r>
              <a:rPr lang="ja-JP" altLang="en-US" sz="2000" b="1" dirty="0">
                <a:latin typeface="Meiryo" charset="-128"/>
                <a:ea typeface="Meiryo" charset="-128"/>
                <a:cs typeface="Meiryo" charset="-128"/>
              </a:rPr>
              <a:t>コード決済</a:t>
            </a:r>
            <a:endParaRPr kumimoji="1" lang="en-US" altLang="ja-JP" sz="2000" b="1" dirty="0">
              <a:latin typeface="Meiryo" charset="-128"/>
              <a:ea typeface="Meiryo" charset="-128"/>
              <a:cs typeface="Meiryo" charset="-128"/>
            </a:endParaRPr>
          </a:p>
        </p:txBody>
      </p:sp>
    </p:spTree>
    <p:extLst>
      <p:ext uri="{BB962C8B-B14F-4D97-AF65-F5344CB8AC3E}">
        <p14:creationId xmlns:p14="http://schemas.microsoft.com/office/powerpoint/2010/main" val="430854325"/>
      </p:ext>
    </p:extLst>
  </p:cSld>
  <p:clrMapOvr>
    <a:masterClrMapping/>
  </p:clrMapOvr>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5075</Words>
  <Application>Microsoft Office PowerPoint</Application>
  <PresentationFormat>画面に合わせる (4:3)</PresentationFormat>
  <Paragraphs>651</Paragraphs>
  <Slides>25</Slides>
  <Notes>25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25</vt:i4>
      </vt:variant>
    </vt:vector>
  </HeadingPairs>
  <TitlesOfParts>
    <vt:vector size="42" baseType="lpstr">
      <vt:lpstr>AoyagiKouzanFontT</vt:lpstr>
      <vt:lpstr>BIZ UDPゴシック</vt:lpstr>
      <vt:lpstr>HGP創英角ﾎﾟｯﾌﾟ体</vt:lpstr>
      <vt:lpstr>Meiryo UI</vt:lpstr>
      <vt:lpstr>ＭＳ 明朝</vt:lpstr>
      <vt:lpstr>Meiryo</vt:lpstr>
      <vt:lpstr>Meiryo</vt:lpstr>
      <vt:lpstr>游ゴシック</vt:lpstr>
      <vt:lpstr>游ゴシック</vt:lpstr>
      <vt:lpstr>游ゴシック Light</vt:lpstr>
      <vt:lpstr>Arial</vt:lpstr>
      <vt:lpstr>Calibri</vt:lpstr>
      <vt:lpstr>Calibri Light</vt:lpstr>
      <vt:lpstr>Century</vt:lpstr>
      <vt:lpstr>Times New Roman</vt:lpstr>
      <vt:lpstr>Wingdings</vt:lpstr>
      <vt:lpstr>ホワイト</vt:lpstr>
      <vt:lpstr>PowerPoint プレゼンテーション</vt:lpstr>
      <vt:lpstr>マイナンバーカードで暮らしを便利に</vt:lpstr>
      <vt:lpstr>PowerPoint プレゼンテーション</vt:lpstr>
      <vt:lpstr>PowerPoint プレゼンテーション</vt:lpstr>
      <vt:lpstr>マイナポイントとは</vt:lpstr>
      <vt:lpstr>マイナポイントとは</vt:lpstr>
      <vt:lpstr>マイナポイントの 予約・申込ができる場所</vt:lpstr>
      <vt:lpstr>予約・申込に必要なもの</vt:lpstr>
      <vt:lpstr>マイナポイントの申込みができるキャッシュレス決済サービス</vt:lpstr>
      <vt:lpstr>マイナポイントの申込みができるキャッシュレス決済サービス</vt:lpstr>
      <vt:lpstr>マイナポイントに関する確認サイト</vt:lpstr>
      <vt:lpstr>スマートフォンでの マイナポイントの予約・申込手順</vt:lpstr>
      <vt:lpstr>PowerPoint プレゼンテーション</vt:lpstr>
      <vt:lpstr>マイナポイントアプリの インストールのしかた</vt:lpstr>
      <vt:lpstr>マイナポイントアプリの インストールのしかた</vt:lpstr>
      <vt:lpstr>マイナポイントの予約</vt:lpstr>
      <vt:lpstr>マイナポイントの予約</vt:lpstr>
      <vt:lpstr>利用者証明用電子証明書の認証</vt:lpstr>
      <vt:lpstr>利用者証明用電子証明書の認証</vt:lpstr>
      <vt:lpstr>PowerPoint プレゼンテーション</vt:lpstr>
      <vt:lpstr>キャッシュレス決済サービスの選択</vt:lpstr>
      <vt:lpstr>キャッシュレス決済サービスの選択</vt:lpstr>
      <vt:lpstr>申込情報の入力</vt:lpstr>
      <vt:lpstr>利用者証明用電子証明書の認証</vt:lpstr>
      <vt:lpstr>利用者証明用電子証明書の認証</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2021-05-26T11:29:06Z</dcterms:created>
  <dcterms:modified xsi:type="dcterms:W3CDTF">2021-05-26T11:29:17Z</dcterms:modified>
</cp:coreProperties>
</file>