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</p:sldIdLst>
  <p:sldSz cx="9144000" cy="6858000" type="screen4x3"/>
  <p:notesSz cx="6735763" cy="9866313"/>
  <p:defaultTextStyle>
    <a:defPPr>
      <a:defRPr lang="ja-JP"/>
    </a:defPPr>
    <a:lvl1pPr marL="0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1pPr>
    <a:lvl2pPr marL="414589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2pPr>
    <a:lvl3pPr marL="829178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3pPr>
    <a:lvl4pPr marL="1243767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4pPr>
    <a:lvl5pPr marL="1658356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5pPr>
    <a:lvl6pPr marL="2072945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6pPr>
    <a:lvl7pPr marL="2487534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7pPr>
    <a:lvl8pPr marL="2902123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8pPr>
    <a:lvl9pPr marL="3316712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診療アプリYaDoc" id="{DC5669A5-B055-4B84-B324-02711AE14E03}">
          <p14:sldIdLst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860" userDrawn="1">
          <p15:clr>
            <a:srgbClr val="A4A3A4"/>
          </p15:clr>
        </p15:guide>
        <p15:guide id="4" pos="841" userDrawn="1">
          <p15:clr>
            <a:srgbClr val="A4A3A4"/>
          </p15:clr>
        </p15:guide>
        <p15:guide id="5" pos="3900" userDrawn="1">
          <p15:clr>
            <a:srgbClr val="A4A3A4"/>
          </p15:clr>
        </p15:guide>
        <p15:guide id="6" pos="49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0"/>
    <a:srgbClr val="FB5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48493" autoAdjust="0"/>
  </p:normalViewPr>
  <p:slideViewPr>
    <p:cSldViewPr>
      <p:cViewPr varScale="1">
        <p:scale>
          <a:sx n="64" d="100"/>
          <a:sy n="64" d="100"/>
        </p:scale>
        <p:origin x="1432" y="56"/>
      </p:cViewPr>
      <p:guideLst>
        <p:guide orient="horz" pos="2160"/>
        <p:guide pos="2880"/>
        <p:guide pos="1860"/>
        <p:guide pos="841"/>
        <p:guide pos="3900"/>
        <p:guide pos="4936"/>
      </p:guideLst>
    </p:cSldViewPr>
  </p:slideViewPr>
  <p:outlineViewPr>
    <p:cViewPr>
      <p:scale>
        <a:sx n="33" d="100"/>
        <a:sy n="33" d="100"/>
      </p:scale>
      <p:origin x="0" y="-36624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707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6B1CF1F0-73BC-4403-83B4-E71843A26B8E}" type="datetimeFigureOut">
              <a:rPr kumimoji="1" lang="ja-JP" altLang="en-US" smtClean="0"/>
              <a:t>2021/8/16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971D8998-86D0-44B3-94F7-C25B5271E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27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97" cy="494972"/>
          </a:xfrm>
          <a:prstGeom prst="rect">
            <a:avLst/>
          </a:prstGeom>
        </p:spPr>
        <p:txBody>
          <a:bodyPr vert="horz" lIns="83148" tIns="41574" rIns="83148" bIns="41574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868" y="1"/>
            <a:ext cx="2917897" cy="494972"/>
          </a:xfrm>
          <a:prstGeom prst="rect">
            <a:avLst/>
          </a:prstGeom>
        </p:spPr>
        <p:txBody>
          <a:bodyPr vert="horz" lIns="83148" tIns="41574" rIns="83148" bIns="41574" rtlCol="0"/>
          <a:lstStyle>
            <a:lvl1pPr algn="r">
              <a:defRPr sz="1100"/>
            </a:lvl1pPr>
          </a:lstStyle>
          <a:p>
            <a:fld id="{2053EECF-6E38-4A9F-A42A-194BE4369BD3}" type="datetimeFigureOut">
              <a:rPr kumimoji="1" lang="ja-JP" altLang="en-US" smtClean="0"/>
              <a:t>2021/8/16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33887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48" tIns="41574" rIns="83148" bIns="4157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976" y="4748838"/>
            <a:ext cx="5387811" cy="3885223"/>
          </a:xfrm>
          <a:prstGeom prst="rect">
            <a:avLst/>
          </a:prstGeom>
        </p:spPr>
        <p:txBody>
          <a:bodyPr vert="horz" lIns="83148" tIns="41574" rIns="83148" bIns="41574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342"/>
            <a:ext cx="2918897" cy="494971"/>
          </a:xfrm>
          <a:prstGeom prst="rect">
            <a:avLst/>
          </a:prstGeom>
        </p:spPr>
        <p:txBody>
          <a:bodyPr vert="horz" lIns="83148" tIns="41574" rIns="83148" bIns="41574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868" y="9371342"/>
            <a:ext cx="2917897" cy="494971"/>
          </a:xfrm>
          <a:prstGeom prst="rect">
            <a:avLst/>
          </a:prstGeom>
        </p:spPr>
        <p:txBody>
          <a:bodyPr vert="horz" lIns="83148" tIns="41574" rIns="83148" bIns="41574" rtlCol="0" anchor="b"/>
          <a:lstStyle>
            <a:lvl1pPr algn="r">
              <a:defRPr sz="1100"/>
            </a:lvl1pPr>
          </a:lstStyle>
          <a:p>
            <a:fld id="{963FA24A-B145-4DC5-8F25-2D41A644D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82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178" rtl="0" eaLnBrk="1" latinLnBrk="0" hangingPunct="1">
      <a:defRPr kumimoji="1" sz="1088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1pPr>
    <a:lvl2pPr marL="414589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2pPr>
    <a:lvl3pPr marL="829178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3pPr>
    <a:lvl4pPr marL="1243767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4pPr>
    <a:lvl5pPr marL="1658356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5pPr>
    <a:lvl6pPr marL="2072945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6pPr>
    <a:lvl7pPr marL="2487534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7pPr>
    <a:lvl8pPr marL="2902123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8pPr>
    <a:lvl9pPr marL="3316712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56139"/>
            <a:ext cx="5045539" cy="3815618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195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28397" y="5141723"/>
            <a:ext cx="5045539" cy="1451578"/>
          </a:xfrm>
        </p:spPr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965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190697" y="5119030"/>
            <a:ext cx="5073814" cy="4179981"/>
          </a:xfrm>
        </p:spPr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449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190697" y="5119031"/>
            <a:ext cx="5073814" cy="2760153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881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ノート プレースホルダー 2">
            <a:extLst>
              <a:ext uri="{FF2B5EF4-FFF2-40B4-BE49-F238E27FC236}">
                <a16:creationId xmlns:a16="http://schemas.microsoft.com/office/drawing/2014/main" id="{C2703899-B997-4F1C-9A05-B69EAE94D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18972" y="5105710"/>
            <a:ext cx="5045539" cy="2622192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6345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098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494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33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55071" y="5235717"/>
            <a:ext cx="5278023" cy="1588443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55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ノート プレースホルダー 2">
            <a:extLst>
              <a:ext uri="{FF2B5EF4-FFF2-40B4-BE49-F238E27FC236}">
                <a16:creationId xmlns:a16="http://schemas.microsoft.com/office/drawing/2014/main" id="{D6A1D531-ECA2-4BB0-9921-0A9C30FD7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0697" y="5156137"/>
            <a:ext cx="5073814" cy="3587019"/>
          </a:xfrm>
        </p:spPr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419591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198237" y="5088775"/>
            <a:ext cx="5066274" cy="2412208"/>
          </a:xfrm>
        </p:spPr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286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3317" y="5080496"/>
            <a:ext cx="5092036" cy="3967459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614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ノート プレースホルダー 2">
            <a:extLst>
              <a:ext uri="{FF2B5EF4-FFF2-40B4-BE49-F238E27FC236}">
                <a16:creationId xmlns:a16="http://schemas.microsoft.com/office/drawing/2014/main" id="{62B9360B-60DB-4A5D-A214-E99106748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18972" y="5080497"/>
            <a:ext cx="5045539" cy="3375442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8082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05777" y="5081210"/>
            <a:ext cx="5058734" cy="3580301"/>
          </a:xfrm>
        </p:spPr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306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56138"/>
            <a:ext cx="5045539" cy="2117924"/>
          </a:xfrm>
        </p:spPr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107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096339"/>
            <a:ext cx="5045539" cy="1799523"/>
          </a:xfrm>
        </p:spPr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33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498" y="516168"/>
            <a:ext cx="6682225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18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9611" y="1409398"/>
            <a:ext cx="6682225" cy="348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63" b="1" i="0">
                <a:latin typeface="Meiryo" charset="-128"/>
                <a:ea typeface="Meiryo" charset="-128"/>
                <a:cs typeface="Meiryo" charset="-128"/>
              </a:defRPr>
            </a:lvl1pPr>
            <a:lvl2pPr marL="431124" indent="0" algn="ctr">
              <a:buNone/>
              <a:defRPr sz="1884"/>
            </a:lvl2pPr>
            <a:lvl3pPr marL="862246" indent="0" algn="ctr">
              <a:buNone/>
              <a:defRPr sz="1697"/>
            </a:lvl3pPr>
            <a:lvl4pPr marL="1293370" indent="0" algn="ctr">
              <a:buNone/>
              <a:defRPr sz="1508"/>
            </a:lvl4pPr>
            <a:lvl5pPr marL="1724493" indent="0" algn="ctr">
              <a:buNone/>
              <a:defRPr sz="1508"/>
            </a:lvl5pPr>
            <a:lvl6pPr marL="2155617" indent="0" algn="ctr">
              <a:buNone/>
              <a:defRPr sz="1508"/>
            </a:lvl6pPr>
            <a:lvl7pPr marL="2586741" indent="0" algn="ctr">
              <a:buNone/>
              <a:defRPr sz="1508"/>
            </a:lvl7pPr>
            <a:lvl8pPr marL="3017863" indent="0" algn="ctr">
              <a:buNone/>
              <a:defRPr sz="1508"/>
            </a:lvl8pPr>
            <a:lvl9pPr marL="3448987" indent="0" algn="ctr">
              <a:buNone/>
              <a:defRPr sz="1508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242164" y="1250617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 userDrawn="1"/>
        </p:nvCxnSpPr>
        <p:spPr>
          <a:xfrm>
            <a:off x="1690688" y="1265237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498" y="516168"/>
            <a:ext cx="6682225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18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337" y="1409398"/>
            <a:ext cx="6682225" cy="348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63" b="1" i="0">
                <a:latin typeface="Meiryo" charset="-128"/>
                <a:ea typeface="Meiryo" charset="-128"/>
                <a:cs typeface="Meiryo" charset="-128"/>
              </a:defRPr>
            </a:lvl1pPr>
            <a:lvl2pPr marL="431124" indent="0" algn="ctr">
              <a:buNone/>
              <a:defRPr sz="1884"/>
            </a:lvl2pPr>
            <a:lvl3pPr marL="862246" indent="0" algn="ctr">
              <a:buNone/>
              <a:defRPr sz="1697"/>
            </a:lvl3pPr>
            <a:lvl4pPr marL="1293370" indent="0" algn="ctr">
              <a:buNone/>
              <a:defRPr sz="1508"/>
            </a:lvl4pPr>
            <a:lvl5pPr marL="1724493" indent="0" algn="ctr">
              <a:buNone/>
              <a:defRPr sz="1508"/>
            </a:lvl5pPr>
            <a:lvl6pPr marL="2155617" indent="0" algn="ctr">
              <a:buNone/>
              <a:defRPr sz="1508"/>
            </a:lvl6pPr>
            <a:lvl7pPr marL="2586741" indent="0" algn="ctr">
              <a:buNone/>
              <a:defRPr sz="1508"/>
            </a:lvl7pPr>
            <a:lvl8pPr marL="3017863" indent="0" algn="ctr">
              <a:buNone/>
              <a:defRPr sz="1508"/>
            </a:lvl8pPr>
            <a:lvl9pPr marL="3448987" indent="0" algn="ctr">
              <a:buNone/>
              <a:defRPr sz="1508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242164" y="1250617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79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1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642" y="19353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8" name="円/楕円 7"/>
          <p:cNvSpPr/>
          <p:nvPr userDrawn="1"/>
        </p:nvSpPr>
        <p:spPr>
          <a:xfrm>
            <a:off x="4397495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86228" tIns="43114" rIns="86228" bIns="43114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z="1508" smtClean="0"/>
              <a:pPr/>
              <a:t>‹#›</a:t>
            </a:fld>
            <a:endParaRPr lang="ja-JP" altLang="en-US" sz="1508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670" r:id="rId3"/>
    <p:sldLayoutId id="2147483671" r:id="rId4"/>
    <p:sldLayoutId id="214748366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8">
        <a:defRPr>
          <a:latin typeface="+mn-lt"/>
          <a:ea typeface="+mn-ea"/>
          <a:cs typeface="+mn-cs"/>
        </a:defRPr>
      </a:lvl2pPr>
      <a:lvl3pPr marL="781915">
        <a:defRPr>
          <a:latin typeface="+mn-lt"/>
          <a:ea typeface="+mn-ea"/>
          <a:cs typeface="+mn-cs"/>
        </a:defRPr>
      </a:lvl3pPr>
      <a:lvl4pPr marL="1172872">
        <a:defRPr>
          <a:latin typeface="+mn-lt"/>
          <a:ea typeface="+mn-ea"/>
          <a:cs typeface="+mn-cs"/>
        </a:defRPr>
      </a:lvl4pPr>
      <a:lvl5pPr marL="1563829">
        <a:defRPr>
          <a:latin typeface="+mn-lt"/>
          <a:ea typeface="+mn-ea"/>
          <a:cs typeface="+mn-cs"/>
        </a:defRPr>
      </a:lvl5pPr>
      <a:lvl6pPr marL="1954787">
        <a:defRPr>
          <a:latin typeface="+mn-lt"/>
          <a:ea typeface="+mn-ea"/>
          <a:cs typeface="+mn-cs"/>
        </a:defRPr>
      </a:lvl6pPr>
      <a:lvl7pPr marL="2345745">
        <a:defRPr>
          <a:latin typeface="+mn-lt"/>
          <a:ea typeface="+mn-ea"/>
          <a:cs typeface="+mn-cs"/>
        </a:defRPr>
      </a:lvl7pPr>
      <a:lvl8pPr marL="2736702">
        <a:defRPr>
          <a:latin typeface="+mn-lt"/>
          <a:ea typeface="+mn-ea"/>
          <a:cs typeface="+mn-cs"/>
        </a:defRPr>
      </a:lvl8pPr>
      <a:lvl9pPr marL="31276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8">
        <a:defRPr>
          <a:latin typeface="+mn-lt"/>
          <a:ea typeface="+mn-ea"/>
          <a:cs typeface="+mn-cs"/>
        </a:defRPr>
      </a:lvl2pPr>
      <a:lvl3pPr marL="781915">
        <a:defRPr>
          <a:latin typeface="+mn-lt"/>
          <a:ea typeface="+mn-ea"/>
          <a:cs typeface="+mn-cs"/>
        </a:defRPr>
      </a:lvl3pPr>
      <a:lvl4pPr marL="1172872">
        <a:defRPr>
          <a:latin typeface="+mn-lt"/>
          <a:ea typeface="+mn-ea"/>
          <a:cs typeface="+mn-cs"/>
        </a:defRPr>
      </a:lvl4pPr>
      <a:lvl5pPr marL="1563829">
        <a:defRPr>
          <a:latin typeface="+mn-lt"/>
          <a:ea typeface="+mn-ea"/>
          <a:cs typeface="+mn-cs"/>
        </a:defRPr>
      </a:lvl5pPr>
      <a:lvl6pPr marL="1954787">
        <a:defRPr>
          <a:latin typeface="+mn-lt"/>
          <a:ea typeface="+mn-ea"/>
          <a:cs typeface="+mn-cs"/>
        </a:defRPr>
      </a:lvl6pPr>
      <a:lvl7pPr marL="2345745">
        <a:defRPr>
          <a:latin typeface="+mn-lt"/>
          <a:ea typeface="+mn-ea"/>
          <a:cs typeface="+mn-cs"/>
        </a:defRPr>
      </a:lvl7pPr>
      <a:lvl8pPr marL="2736702">
        <a:defRPr>
          <a:latin typeface="+mn-lt"/>
          <a:ea typeface="+mn-ea"/>
          <a:cs typeface="+mn-cs"/>
        </a:defRPr>
      </a:lvl8pPr>
      <a:lvl9pPr marL="312765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3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61" userDrawn="1">
          <p15:clr>
            <a:srgbClr val="F26B43"/>
          </p15:clr>
        </p15:guide>
        <p15:guide id="4" pos="382" userDrawn="1">
          <p15:clr>
            <a:srgbClr val="F26B43"/>
          </p15:clr>
        </p15:guide>
        <p15:guide id="5" pos="1065" userDrawn="1">
          <p15:clr>
            <a:srgbClr val="F26B43"/>
          </p15:clr>
        </p15:guide>
        <p15:guide id="6" pos="1179" userDrawn="1">
          <p15:clr>
            <a:srgbClr val="F26B43"/>
          </p15:clr>
        </p15:guide>
        <p15:guide id="7" pos="5599" userDrawn="1">
          <p15:clr>
            <a:srgbClr val="F26B43"/>
          </p15:clr>
        </p15:guide>
        <p15:guide id="8" pos="5378" userDrawn="1">
          <p15:clr>
            <a:srgbClr val="F26B43"/>
          </p15:clr>
        </p15:guide>
        <p15:guide id="9" orient="horz" pos="121" userDrawn="1">
          <p15:clr>
            <a:srgbClr val="F26B43"/>
          </p15:clr>
        </p15:guide>
        <p15:guide id="10" orient="horz" pos="348" userDrawn="1">
          <p15:clr>
            <a:srgbClr val="F26B43"/>
          </p15:clr>
        </p15:guide>
        <p15:guide id="11" orient="horz" pos="569" userDrawn="1">
          <p15:clr>
            <a:srgbClr val="F26B43"/>
          </p15:clr>
        </p15:guide>
        <p15:guide id="12" orient="horz" pos="800" userDrawn="1">
          <p15:clr>
            <a:srgbClr val="F26B43"/>
          </p15:clr>
        </p15:guide>
        <p15:guide id="13" orient="horz" pos="911" userDrawn="1">
          <p15:clr>
            <a:srgbClr val="F26B43"/>
          </p15:clr>
        </p15:guide>
        <p15:guide id="14" orient="horz" pos="1025" userDrawn="1">
          <p15:clr>
            <a:srgbClr val="F26B43"/>
          </p15:clr>
        </p15:guide>
        <p15:guide id="15" orient="horz" pos="1252" userDrawn="1">
          <p15:clr>
            <a:srgbClr val="F26B43"/>
          </p15:clr>
        </p15:guide>
        <p15:guide id="16" orient="horz" pos="1480" userDrawn="1">
          <p15:clr>
            <a:srgbClr val="F26B43"/>
          </p15:clr>
        </p15:guide>
        <p15:guide id="17" orient="horz" pos="4086" userDrawn="1">
          <p15:clr>
            <a:srgbClr val="F26B43"/>
          </p15:clr>
        </p15:guide>
        <p15:guide id="18" orient="horz" pos="3858" userDrawn="1">
          <p15:clr>
            <a:srgbClr val="F26B43"/>
          </p15:clr>
        </p15:guide>
        <p15:guide id="19" orient="horz" pos="229" userDrawn="1">
          <p15:clr>
            <a:srgbClr val="F26B43"/>
          </p15:clr>
        </p15:guide>
        <p15:guide id="20" orient="horz" pos="68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円/楕円 6"/>
          <p:cNvSpPr/>
          <p:nvPr userDrawn="1"/>
        </p:nvSpPr>
        <p:spPr>
          <a:xfrm>
            <a:off x="4397495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86228" tIns="43114" rIns="86228" bIns="43114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z="1508" smtClean="0"/>
              <a:pPr/>
              <a:t>‹#›</a:t>
            </a:fld>
            <a:endParaRPr lang="ja-JP" altLang="en-US" sz="1508" dirty="0"/>
          </a:p>
        </p:txBody>
      </p:sp>
    </p:spTree>
    <p:extLst>
      <p:ext uri="{BB962C8B-B14F-4D97-AF65-F5344CB8AC3E}">
        <p14:creationId xmlns:p14="http://schemas.microsoft.com/office/powerpoint/2010/main" val="2443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doc.jp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integrity-healthcare.co.jp/" TargetMode="External"/><Relationship Id="rId4" Type="http://schemas.openxmlformats.org/officeDocument/2006/relationships/hyperlink" Target="mailto:ps@yadoc.j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7D86C31-1BE1-40AE-8B5F-3472D87D4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2971800"/>
            <a:ext cx="6588000" cy="1134232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515112" y="1399032"/>
            <a:ext cx="8280000" cy="144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ja-JP" b="1" dirty="0" err="1"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ja-JP" altLang="en-US" dirty="0">
                <a:latin typeface="Meiryo" charset="-128"/>
                <a:ea typeface="Meiryo" charset="-128"/>
                <a:cs typeface="Meiryo" charset="-128"/>
              </a:rPr>
              <a:t>［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ヤードック</a:t>
            </a:r>
            <a:r>
              <a:rPr lang="ja-JP" altLang="en-US" dirty="0">
                <a:latin typeface="Meiryo" charset="-128"/>
                <a:ea typeface="Meiryo" charset="-128"/>
                <a:cs typeface="Meiryo" charset="-128"/>
              </a:rPr>
              <a:t>］</a:t>
            </a:r>
          </a:p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スマートフォンなどの端末を使用し</a:t>
            </a:r>
            <a:r>
              <a:rPr lang="ja-JP" altLang="en-US" b="1" spc="-700" dirty="0">
                <a:latin typeface="Meiryo" charset="-128"/>
                <a:ea typeface="Meiryo" charset="-128"/>
                <a:cs typeface="Meiryo" charset="-128"/>
              </a:rPr>
              <a:t>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「オンライン診療</a:t>
            </a:r>
            <a:r>
              <a:rPr lang="ja-JP" altLang="en-US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利用できるサービスです。それ以外に疾患管理のサービスも有りますが、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今回</a:t>
            </a:r>
            <a:r>
              <a:rPr lang="ja-JP" altLang="en-US" b="1" spc="-700" dirty="0">
                <a:latin typeface="Meiryo" charset="-128"/>
                <a:ea typeface="Meiryo" charset="-128"/>
                <a:cs typeface="Meiryo" charset="-128"/>
              </a:rPr>
              <a:t>は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「オンライン診療</a:t>
            </a:r>
            <a:r>
              <a:rPr lang="ja-JP" altLang="en-US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についてご説明します。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endParaRPr lang="en-US" altLang="ja-JP" sz="10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ご利用までの流れ</a:t>
            </a:r>
            <a:endParaRPr lang="ja-JP" altLang="en-US" sz="1400" dirty="0">
              <a:solidFill>
                <a:srgbClr val="009650"/>
              </a:solidFill>
            </a:endParaRPr>
          </a:p>
        </p:txBody>
      </p:sp>
      <p:sp>
        <p:nvSpPr>
          <p:cNvPr id="32" name="タイトル 9">
            <a:extLst>
              <a:ext uri="{FF2B5EF4-FFF2-40B4-BE49-F238E27FC236}">
                <a16:creationId xmlns:a16="http://schemas.microsoft.com/office/drawing/2014/main" id="{CA2B6507-1ACA-453C-97C4-5D298B773253}"/>
              </a:ext>
            </a:extLst>
          </p:cNvPr>
          <p:cNvSpPr txBox="1">
            <a:spLocks/>
          </p:cNvSpPr>
          <p:nvPr/>
        </p:nvSpPr>
        <p:spPr>
          <a:xfrm>
            <a:off x="2095953" y="585403"/>
            <a:ext cx="7200000" cy="50921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endParaRPr kumimoji="0" lang="ja-JP" altLang="en-US" sz="2737" kern="0" dirty="0"/>
          </a:p>
          <a:p>
            <a:pPr marL="10860">
              <a:spcBef>
                <a:spcPts val="85"/>
              </a:spcBef>
              <a:tabLst>
                <a:tab pos="270955" algn="l"/>
              </a:tabLst>
            </a:pPr>
            <a:endParaRPr kumimoji="0" lang="ja-JP" altLang="en-US" sz="2737" kern="0" dirty="0"/>
          </a:p>
        </p:txBody>
      </p:sp>
      <p:sp>
        <p:nvSpPr>
          <p:cNvPr id="8" name="タイトル 9">
            <a:extLst>
              <a:ext uri="{FF2B5EF4-FFF2-40B4-BE49-F238E27FC236}">
                <a16:creationId xmlns:a16="http://schemas.microsoft.com/office/drawing/2014/main" id="{DBEA4F5A-816A-4EE7-87E3-93979DCD151A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46800" y="228600"/>
            <a:ext cx="6840000" cy="54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endParaRPr lang="ja-JP" altLang="en-US" sz="2737" dirty="0"/>
          </a:p>
          <a:p>
            <a:pPr marL="10860">
              <a:spcBef>
                <a:spcPts val="85"/>
              </a:spcBef>
              <a:tabLst>
                <a:tab pos="270955" algn="l"/>
              </a:tabLst>
            </a:pPr>
            <a:r>
              <a:rPr lang="ja-JP" altLang="en-US" sz="2800" dirty="0"/>
              <a:t>オ</a:t>
            </a:r>
            <a:r>
              <a:rPr lang="ja-JP" altLang="en-US" sz="2800" spc="8" dirty="0"/>
              <a:t>ン</a:t>
            </a:r>
            <a:r>
              <a:rPr lang="ja-JP" altLang="en-US" sz="2800" spc="-13" dirty="0"/>
              <a:t>ラ</a:t>
            </a:r>
            <a:r>
              <a:rPr lang="ja-JP" altLang="en-US" sz="2800" spc="-22" dirty="0"/>
              <a:t>イ</a:t>
            </a:r>
            <a:r>
              <a:rPr lang="ja-JP" altLang="en-US" sz="2800" spc="8" dirty="0"/>
              <a:t>ン</a:t>
            </a:r>
            <a:r>
              <a:rPr lang="ja-JP" altLang="en-US" sz="2800" dirty="0"/>
              <a:t>診療</a:t>
            </a:r>
            <a:r>
              <a:rPr lang="ja-JP" altLang="en-US" sz="2800" spc="5" dirty="0"/>
              <a:t>ア</a:t>
            </a:r>
            <a:r>
              <a:rPr lang="ja-JP" altLang="en-US" sz="2800" spc="-5" dirty="0"/>
              <a:t>プ</a:t>
            </a:r>
            <a:r>
              <a:rPr lang="ja-JP" altLang="en-US" sz="2800" spc="-13" dirty="0"/>
              <a:t>リ</a:t>
            </a:r>
            <a:r>
              <a:rPr lang="en-US" altLang="ja-JP" sz="2800" spc="-13" dirty="0" err="1"/>
              <a:t>YaDoc</a:t>
            </a:r>
            <a:r>
              <a:rPr lang="en-US" altLang="ja-JP" sz="2800" spc="-13" dirty="0"/>
              <a:t> </a:t>
            </a:r>
            <a:endParaRPr lang="ja-JP" altLang="en-US" sz="2800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DFC2B4B2-3ECD-41FF-A6BD-C9F28D9E3414}"/>
              </a:ext>
            </a:extLst>
          </p:cNvPr>
          <p:cNvSpPr txBox="1"/>
          <p:nvPr/>
        </p:nvSpPr>
        <p:spPr>
          <a:xfrm>
            <a:off x="609600" y="5968821"/>
            <a:ext cx="7560000" cy="221473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5"/>
              </a:spcBef>
            </a:pPr>
            <a:r>
              <a:rPr lang="ja-JP" altLang="en-US" sz="1368" b="1" spc="-13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本サービスは無料でご利用できます（ただし通話にかかる通信費、および診察費は必要です）。</a:t>
            </a:r>
            <a:endParaRPr sz="1197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90600" y="4238800"/>
            <a:ext cx="1800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オンライン診療</a:t>
            </a:r>
            <a:endParaRPr lang="en-US" altLang="ja-JP" sz="1400" b="1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対応の医療機関を</a:t>
            </a:r>
            <a:endParaRPr lang="en-US" altLang="ja-JP" sz="1400" b="1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探す</a:t>
            </a:r>
          </a:p>
          <a:p>
            <a:pPr algn="ctr"/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希望する医療機関のホームページなどで</a:t>
            </a:r>
            <a:endParaRPr lang="en-US" altLang="ja-JP" sz="12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オンライン診察可能か</a:t>
            </a:r>
            <a:endParaRPr lang="en-US" altLang="ja-JP" sz="12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どうか確認します。</a:t>
            </a:r>
            <a:endParaRPr lang="ja-JP" altLang="en-US" sz="1200" dirty="0">
              <a:solidFill>
                <a:srgbClr val="000000"/>
              </a:solidFill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772000" y="4238800"/>
            <a:ext cx="180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オンライン診察の</a:t>
            </a:r>
            <a:endParaRPr lang="en-US" altLang="ja-JP" sz="1400" b="1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予約をする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572000" y="4238800"/>
            <a:ext cx="1800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オンライン診察を</a:t>
            </a:r>
            <a:endParaRPr lang="en-US" altLang="ja-JP" sz="1400" b="1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受ける</a:t>
            </a:r>
          </a:p>
          <a:p>
            <a:pPr algn="ctr"/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予約完了後に届く</a:t>
            </a:r>
            <a:endParaRPr lang="en-US" altLang="ja-JP" sz="12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メールに記載された</a:t>
            </a:r>
            <a:endParaRPr lang="en-US" altLang="ja-JP" sz="12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en-US" altLang="ja-JP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URL</a:t>
            </a:r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からオンライン</a:t>
            </a:r>
            <a:endParaRPr lang="en-US" altLang="ja-JP" sz="12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診察を受けることが</a:t>
            </a:r>
            <a:endParaRPr lang="en-US" altLang="ja-JP" sz="12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できます。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400800" y="4238800"/>
            <a:ext cx="1800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診察料の</a:t>
            </a:r>
            <a:endParaRPr lang="en-US" altLang="ja-JP" sz="1400" b="1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お支払い</a:t>
            </a:r>
          </a:p>
          <a:p>
            <a:pPr algn="ctr"/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支払い方法は</a:t>
            </a:r>
            <a:endParaRPr lang="en-US" altLang="ja-JP" sz="12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各医療機関へ</a:t>
            </a:r>
            <a:endParaRPr lang="en-US" altLang="ja-JP" sz="12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ご確認ください。</a:t>
            </a:r>
            <a:endParaRPr lang="ja-JP" altLang="en-US" sz="1200" dirty="0">
              <a:solidFill>
                <a:srgbClr val="000000"/>
              </a:solidFill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/>
              <a:t>3-B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3904357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字幕 61">
            <a:extLst>
              <a:ext uri="{FF2B5EF4-FFF2-40B4-BE49-F238E27FC236}">
                <a16:creationId xmlns:a16="http://schemas.microsoft.com/office/drawing/2014/main" id="{E5B6A4B9-8F2F-48C0-B070-D7266F7D05C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4196" y="1411069"/>
            <a:ext cx="8279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診察</a:t>
            </a:r>
            <a:r>
              <a:rPr lang="ja-JP" altLang="en-US" b="1" spc="-34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lang="ja-JP" altLang="en-US" b="1" spc="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予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約時</a:t>
            </a:r>
            <a:r>
              <a:rPr lang="ja-JP" altLang="en-US" b="1" spc="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間</a:t>
            </a:r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ま</a:t>
            </a:r>
            <a:r>
              <a:rPr lang="ja-JP" altLang="en-US" b="1" spc="-17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で</a:t>
            </a:r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に</a:t>
            </a:r>
            <a:r>
              <a:rPr lang="ja-JP" altLang="en-US" b="1" spc="-8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ビ</a:t>
            </a:r>
            <a:r>
              <a:rPr lang="ja-JP" altLang="en-US" b="1" spc="8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デ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オ通話</a:t>
            </a:r>
            <a:r>
              <a:rPr lang="ja-JP" altLang="en-US" b="1" spc="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テ</a:t>
            </a:r>
            <a:r>
              <a:rPr lang="ja-JP" altLang="en-US" b="1" spc="-22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ス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ト</a:t>
            </a:r>
            <a:r>
              <a:rPr lang="ja-JP" altLang="en-US" b="1" spc="3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試</a:t>
            </a:r>
            <a:r>
              <a:rPr lang="ja-JP" altLang="en-US" b="1" spc="13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し</a:t>
            </a:r>
            <a:r>
              <a:rPr lang="ja-JP" altLang="en-US" b="1" spc="22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て</a:t>
            </a:r>
            <a:endParaRPr lang="en-US" altLang="ja-JP" b="1" spc="22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通</a:t>
            </a:r>
            <a:r>
              <a:rPr lang="ja-JP" altLang="en-US" b="1" spc="8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話</a:t>
            </a:r>
            <a:r>
              <a:rPr lang="ja-JP" altLang="en-US" b="1" spc="-13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が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正</a:t>
            </a:r>
            <a:r>
              <a:rPr lang="ja-JP" altLang="en-US" b="1" spc="13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し</a:t>
            </a:r>
            <a:r>
              <a:rPr lang="ja-JP" altLang="en-US" b="1" spc="-8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く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行</a:t>
            </a:r>
            <a:r>
              <a:rPr lang="ja-JP" altLang="en-US" b="1" spc="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われ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る</a:t>
            </a:r>
            <a:r>
              <a:rPr lang="ja-JP" altLang="en-US" b="1" spc="-17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か</a:t>
            </a:r>
            <a:r>
              <a:rPr lang="ja-JP" altLang="en-US" b="1" spc="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確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認</a:t>
            </a:r>
            <a:r>
              <a:rPr lang="ja-JP" altLang="en-US" b="1" spc="2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し</a:t>
            </a:r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ま</a:t>
            </a:r>
            <a:r>
              <a:rPr lang="ja-JP" altLang="en-US" b="1" spc="13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し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ょ</a:t>
            </a:r>
            <a:r>
              <a:rPr lang="ja-JP" altLang="en-US" b="1" spc="-17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う</a:t>
            </a:r>
            <a:endParaRPr lang="ja-JP" altLang="en-US" b="1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E242ECE2-9748-4090-847C-EFDC7D9BA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62226"/>
            <a:ext cx="1620000" cy="3239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0673C59-20A8-448A-B69A-66319E8E8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26"/>
            <a:ext cx="1620000" cy="29484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6E56DE9-2E41-4C0C-80ED-ECA3628E2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41" y="2362226"/>
            <a:ext cx="1620000" cy="2946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タイトル 9">
            <a:extLst>
              <a:ext uri="{FF2B5EF4-FFF2-40B4-BE49-F238E27FC236}">
                <a16:creationId xmlns:a16="http://schemas.microsoft.com/office/drawing/2014/main" id="{4E173BB6-869D-404E-AD03-BE4053D00B18}"/>
              </a:ext>
            </a:extLst>
          </p:cNvPr>
          <p:cNvSpPr txBox="1">
            <a:spLocks/>
          </p:cNvSpPr>
          <p:nvPr/>
        </p:nvSpPr>
        <p:spPr>
          <a:xfrm>
            <a:off x="1639115" y="355200"/>
            <a:ext cx="7200085" cy="864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defTabSz="914400"/>
            <a:endParaRPr kumimoji="0" lang="ja-JP" altLang="en-US" sz="2737" kern="0" dirty="0"/>
          </a:p>
          <a:p>
            <a:pPr marL="10860" defTabSz="914400">
              <a:spcBef>
                <a:spcPts val="85"/>
              </a:spcBef>
              <a:tabLst>
                <a:tab pos="270955" algn="l"/>
              </a:tabLst>
            </a:pPr>
            <a:r>
              <a:rPr kumimoji="0" lang="en-US" altLang="ja-JP" sz="2800" kern="0" dirty="0"/>
              <a:t>	</a:t>
            </a:r>
            <a:r>
              <a:rPr kumimoji="0" lang="ja-JP" altLang="en-US" sz="2800" kern="0" dirty="0"/>
              <a:t>オ</a:t>
            </a:r>
            <a:r>
              <a:rPr kumimoji="0" lang="ja-JP" altLang="en-US" sz="2800" kern="0" spc="8" dirty="0"/>
              <a:t>ン</a:t>
            </a:r>
            <a:r>
              <a:rPr kumimoji="0" lang="ja-JP" altLang="en-US" sz="2800" kern="0" spc="-13" dirty="0"/>
              <a:t>ラ</a:t>
            </a:r>
            <a:r>
              <a:rPr kumimoji="0" lang="ja-JP" altLang="en-US" sz="2800" kern="0" spc="-22" dirty="0"/>
              <a:t>イ</a:t>
            </a:r>
            <a:r>
              <a:rPr kumimoji="0" lang="ja-JP" altLang="en-US" sz="2800" kern="0" spc="8" dirty="0"/>
              <a:t>ン</a:t>
            </a:r>
            <a:r>
              <a:rPr kumimoji="0" lang="ja-JP" altLang="en-US" sz="2800" kern="0" dirty="0"/>
              <a:t>診療</a:t>
            </a:r>
            <a:r>
              <a:rPr kumimoji="0" lang="ja-JP" altLang="en-US" sz="2800" kern="0" spc="5" dirty="0"/>
              <a:t>ア</a:t>
            </a:r>
            <a:r>
              <a:rPr kumimoji="0" lang="ja-JP" altLang="en-US" sz="2800" kern="0" spc="-5" dirty="0"/>
              <a:t>プ</a:t>
            </a:r>
            <a:r>
              <a:rPr kumimoji="0" lang="ja-JP" altLang="en-US" sz="2800" kern="0" spc="-13" dirty="0"/>
              <a:t>リ</a:t>
            </a:r>
            <a:r>
              <a:rPr kumimoji="0" lang="en-US" altLang="ja-JP" sz="2800" kern="0" spc="-13" dirty="0" err="1"/>
              <a:t>YaDoc</a:t>
            </a:r>
            <a:r>
              <a:rPr kumimoji="0" lang="en-US" altLang="ja-JP" sz="2800" kern="0" spc="-13" dirty="0"/>
              <a:t> </a:t>
            </a:r>
            <a:br>
              <a:rPr kumimoji="0" lang="en-US" altLang="ja-JP" sz="2800" kern="0" spc="-100" dirty="0"/>
            </a:b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【</a:t>
            </a:r>
            <a:r>
              <a:rPr lang="ja-JP" altLang="en-US" sz="2800" dirty="0">
                <a:latin typeface="Meiryo"/>
                <a:ea typeface="Meiryo"/>
                <a:cs typeface="Meiryo"/>
                <a:sym typeface="Meiryo"/>
              </a:rPr>
              <a:t>６</a:t>
            </a: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2800" kern="0" dirty="0"/>
              <a:t>ビデオ通話の事前テスト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8632" y="2286000"/>
            <a:ext cx="2520000" cy="25821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テスト通話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en-US" altLang="ja-JP" sz="1800" b="1" spc="22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テスト通話を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開始する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spc="22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22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10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秒程度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待ちましょう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701176" y="4768710"/>
            <a:ext cx="1548000" cy="28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図形グループ 26"/>
          <p:cNvGrpSpPr/>
          <p:nvPr/>
        </p:nvGrpSpPr>
        <p:grpSpPr>
          <a:xfrm>
            <a:off x="2480935" y="4572000"/>
            <a:ext cx="441146" cy="400110"/>
            <a:chOff x="3501100" y="4812902"/>
            <a:chExt cx="441146" cy="400110"/>
          </a:xfrm>
        </p:grpSpPr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>
              <a:spLocks/>
            </p:cNvSpPr>
            <p:nvPr/>
          </p:nvSpPr>
          <p:spPr>
            <a:xfrm>
              <a:off x="3501100" y="4812902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0" name="図形グループ 29"/>
          <p:cNvGrpSpPr/>
          <p:nvPr/>
        </p:nvGrpSpPr>
        <p:grpSpPr>
          <a:xfrm>
            <a:off x="6721653" y="2190690"/>
            <a:ext cx="441147" cy="400110"/>
            <a:chOff x="3501100" y="4812902"/>
            <a:chExt cx="441147" cy="400110"/>
          </a:xfrm>
        </p:grpSpPr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❸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6" name="図形グループ 35"/>
          <p:cNvGrpSpPr>
            <a:grpSpLocks noChangeAspect="1"/>
          </p:cNvGrpSpPr>
          <p:nvPr/>
        </p:nvGrpSpPr>
        <p:grpSpPr>
          <a:xfrm>
            <a:off x="4400588" y="3276600"/>
            <a:ext cx="360000" cy="345915"/>
            <a:chOff x="2743754" y="4622188"/>
            <a:chExt cx="720000" cy="691832"/>
          </a:xfrm>
        </p:grpSpPr>
        <p:cxnSp>
          <p:nvCxnSpPr>
            <p:cNvPr id="37" name="直線コネクタ 36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正方形/長方形 39"/>
          <p:cNvSpPr/>
          <p:nvPr/>
        </p:nvSpPr>
        <p:spPr>
          <a:xfrm>
            <a:off x="4837950" y="4463910"/>
            <a:ext cx="1548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図形グループ 40"/>
          <p:cNvGrpSpPr/>
          <p:nvPr/>
        </p:nvGrpSpPr>
        <p:grpSpPr>
          <a:xfrm>
            <a:off x="4648200" y="4267200"/>
            <a:ext cx="441147" cy="400110"/>
            <a:chOff x="3501100" y="4812902"/>
            <a:chExt cx="441147" cy="400110"/>
          </a:xfrm>
        </p:grpSpPr>
        <p:sp>
          <p:nvSpPr>
            <p:cNvPr id="42" name="円/楕円 41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44" name="図形グループ 43"/>
          <p:cNvGrpSpPr>
            <a:grpSpLocks noChangeAspect="1"/>
          </p:cNvGrpSpPr>
          <p:nvPr/>
        </p:nvGrpSpPr>
        <p:grpSpPr>
          <a:xfrm>
            <a:off x="6465620" y="3276600"/>
            <a:ext cx="360000" cy="345915"/>
            <a:chOff x="2743754" y="4622188"/>
            <a:chExt cx="720000" cy="691832"/>
          </a:xfrm>
        </p:grpSpPr>
        <p:cxnSp>
          <p:nvCxnSpPr>
            <p:cNvPr id="45" name="直線コネクタ 44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/>
              <a:t>3-B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233721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9">
            <a:extLst>
              <a:ext uri="{FF2B5EF4-FFF2-40B4-BE49-F238E27FC236}">
                <a16:creationId xmlns:a16="http://schemas.microsoft.com/office/drawing/2014/main" id="{4E173BB6-869D-404E-AD03-BE4053D00B18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639115" y="355200"/>
            <a:ext cx="7200085" cy="864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endParaRPr lang="ja-JP" altLang="en-US" sz="2737" dirty="0"/>
          </a:p>
          <a:p>
            <a:pPr marL="10860">
              <a:spcBef>
                <a:spcPts val="85"/>
              </a:spcBef>
              <a:tabLst>
                <a:tab pos="270955" algn="l"/>
              </a:tabLst>
            </a:pPr>
            <a:r>
              <a:rPr lang="en-US" altLang="ja-JP" sz="2800" dirty="0"/>
              <a:t>	</a:t>
            </a:r>
            <a:r>
              <a:rPr lang="ja-JP" altLang="en-US" sz="2800" dirty="0"/>
              <a:t>オ</a:t>
            </a:r>
            <a:r>
              <a:rPr lang="ja-JP" altLang="en-US" sz="2800" spc="8" dirty="0"/>
              <a:t>ン</a:t>
            </a:r>
            <a:r>
              <a:rPr lang="ja-JP" altLang="en-US" sz="2800" spc="-13" dirty="0"/>
              <a:t>ラ</a:t>
            </a:r>
            <a:r>
              <a:rPr lang="ja-JP" altLang="en-US" sz="2800" spc="-22" dirty="0"/>
              <a:t>イ</a:t>
            </a:r>
            <a:r>
              <a:rPr lang="ja-JP" altLang="en-US" sz="2800" spc="8" dirty="0"/>
              <a:t>ン</a:t>
            </a:r>
            <a:r>
              <a:rPr lang="ja-JP" altLang="en-US" sz="2800" dirty="0"/>
              <a:t>診療</a:t>
            </a:r>
            <a:r>
              <a:rPr lang="ja-JP" altLang="en-US" sz="2800" spc="5" dirty="0"/>
              <a:t>ア</a:t>
            </a:r>
            <a:r>
              <a:rPr lang="ja-JP" altLang="en-US" sz="2800" spc="-5" dirty="0"/>
              <a:t>プ</a:t>
            </a:r>
            <a:r>
              <a:rPr lang="ja-JP" altLang="en-US" sz="2800" spc="-13" dirty="0"/>
              <a:t>リ</a:t>
            </a:r>
            <a:r>
              <a:rPr lang="en-US" altLang="ja-JP" sz="2800" spc="-13" dirty="0" err="1"/>
              <a:t>YaDoc</a:t>
            </a:r>
            <a:r>
              <a:rPr lang="en-US" altLang="ja-JP" sz="2800" spc="-13" dirty="0"/>
              <a:t> </a:t>
            </a:r>
            <a:br>
              <a:rPr lang="en-US" altLang="ja-JP" sz="2800" spc="-100" dirty="0"/>
            </a:b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【</a:t>
            </a:r>
            <a:r>
              <a:rPr lang="ja-JP" altLang="en-US" sz="2800" dirty="0">
                <a:latin typeface="Meiryo"/>
                <a:ea typeface="Meiryo"/>
                <a:cs typeface="Meiryo"/>
                <a:sym typeface="Meiryo"/>
              </a:rPr>
              <a:t>６</a:t>
            </a: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2800" dirty="0"/>
              <a:t>ビデオ通話の事前テスト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5A8CB36-A1EF-4296-836D-35E241A84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90344"/>
            <a:ext cx="1620000" cy="273056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520207E-1F1C-4F98-A597-2979E8601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90344"/>
            <a:ext cx="1620000" cy="27581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5ADC7F0-569A-42F4-9961-E369FC861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544" y="1990344"/>
            <a:ext cx="1620000" cy="2737241"/>
          </a:xfrm>
          <a:prstGeom prst="rect">
            <a:avLst/>
          </a:prstGeom>
        </p:spPr>
      </p:pic>
      <p:sp>
        <p:nvSpPr>
          <p:cNvPr id="38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8632" y="1905000"/>
            <a:ext cx="2520000" cy="3531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電話が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かかってくるので</a:t>
            </a: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応答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右上に自分が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写っていれば</a:t>
            </a: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OK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です</a:t>
            </a: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また音声は出ません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よければ電話を</a:t>
            </a: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切りましょう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終了する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タップ</a:t>
            </a: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813021" y="4148400"/>
            <a:ext cx="612000" cy="57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0" name="図形グループ 39"/>
          <p:cNvGrpSpPr/>
          <p:nvPr/>
        </p:nvGrpSpPr>
        <p:grpSpPr>
          <a:xfrm>
            <a:off x="3592780" y="3951690"/>
            <a:ext cx="441146" cy="400110"/>
            <a:chOff x="3501100" y="4812902"/>
            <a:chExt cx="441146" cy="400110"/>
          </a:xfrm>
        </p:grpSpPr>
        <p:sp>
          <p:nvSpPr>
            <p:cNvPr id="41" name="円/楕円 40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>
              <a:spLocks/>
            </p:cNvSpPr>
            <p:nvPr/>
          </p:nvSpPr>
          <p:spPr>
            <a:xfrm>
              <a:off x="3501100" y="4812902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43" name="正方形/長方形 42"/>
          <p:cNvSpPr/>
          <p:nvPr/>
        </p:nvSpPr>
        <p:spPr>
          <a:xfrm>
            <a:off x="6073203" y="4290090"/>
            <a:ext cx="468000" cy="46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4" name="図形グループ 43"/>
          <p:cNvGrpSpPr/>
          <p:nvPr/>
        </p:nvGrpSpPr>
        <p:grpSpPr>
          <a:xfrm>
            <a:off x="5867400" y="4093380"/>
            <a:ext cx="441147" cy="400110"/>
            <a:chOff x="3501100" y="4812902"/>
            <a:chExt cx="441147" cy="400110"/>
          </a:xfrm>
        </p:grpSpPr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❸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47" name="図形グループ 46"/>
          <p:cNvGrpSpPr>
            <a:grpSpLocks noChangeAspect="1"/>
          </p:cNvGrpSpPr>
          <p:nvPr/>
        </p:nvGrpSpPr>
        <p:grpSpPr>
          <a:xfrm>
            <a:off x="4488168" y="2895600"/>
            <a:ext cx="360000" cy="345915"/>
            <a:chOff x="2743754" y="4622188"/>
            <a:chExt cx="720000" cy="691832"/>
          </a:xfrm>
        </p:grpSpPr>
        <p:cxnSp>
          <p:nvCxnSpPr>
            <p:cNvPr id="48" name="直線コネクタ 47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正方形/長方形 50"/>
          <p:cNvSpPr/>
          <p:nvPr/>
        </p:nvSpPr>
        <p:spPr>
          <a:xfrm>
            <a:off x="5920803" y="2034000"/>
            <a:ext cx="612000" cy="72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8" name="図形グループ 57"/>
          <p:cNvGrpSpPr/>
          <p:nvPr/>
        </p:nvGrpSpPr>
        <p:grpSpPr>
          <a:xfrm>
            <a:off x="5731053" y="1837290"/>
            <a:ext cx="441147" cy="400110"/>
            <a:chOff x="3501100" y="4812902"/>
            <a:chExt cx="441147" cy="400110"/>
          </a:xfrm>
        </p:grpSpPr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62" name="図形グループ 61"/>
          <p:cNvGrpSpPr>
            <a:grpSpLocks noChangeAspect="1"/>
          </p:cNvGrpSpPr>
          <p:nvPr/>
        </p:nvGrpSpPr>
        <p:grpSpPr>
          <a:xfrm>
            <a:off x="6553200" y="2895600"/>
            <a:ext cx="360000" cy="345915"/>
            <a:chOff x="2743754" y="4622188"/>
            <a:chExt cx="720000" cy="691832"/>
          </a:xfrm>
        </p:grpSpPr>
        <p:cxnSp>
          <p:nvCxnSpPr>
            <p:cNvPr id="65" name="直線コネクタ 64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正方形/長方形 67"/>
          <p:cNvSpPr/>
          <p:nvPr/>
        </p:nvSpPr>
        <p:spPr>
          <a:xfrm>
            <a:off x="7749603" y="3320910"/>
            <a:ext cx="648000" cy="32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9" name="図形グループ 68"/>
          <p:cNvGrpSpPr/>
          <p:nvPr/>
        </p:nvGrpSpPr>
        <p:grpSpPr>
          <a:xfrm>
            <a:off x="7559853" y="3124200"/>
            <a:ext cx="441147" cy="400110"/>
            <a:chOff x="3501100" y="4812902"/>
            <a:chExt cx="441147" cy="400110"/>
          </a:xfrm>
        </p:grpSpPr>
        <p:sp>
          <p:nvSpPr>
            <p:cNvPr id="70" name="円/楕円 69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❹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/>
              <a:t>3-B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176932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3400" y="1393372"/>
            <a:ext cx="8280000" cy="664028"/>
          </a:xfrm>
          <a:prstGeom prst="rect">
            <a:avLst/>
          </a:prstGeom>
        </p:spPr>
        <p:txBody>
          <a:bodyPr/>
          <a:lstStyle/>
          <a:p>
            <a:r>
              <a:rPr lang="en-US" altLang="ja-JP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Android</a:t>
            </a:r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r>
              <a:rPr lang="en-US" altLang="ja-JP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予約時間内に医師から電話がかかってきます</a:t>
            </a:r>
          </a:p>
        </p:txBody>
      </p:sp>
      <p:sp>
        <p:nvSpPr>
          <p:cNvPr id="5" name="タイトル 9">
            <a:extLst>
              <a:ext uri="{FF2B5EF4-FFF2-40B4-BE49-F238E27FC236}">
                <a16:creationId xmlns:a16="http://schemas.microsoft.com/office/drawing/2014/main" id="{4E173BB6-869D-404E-AD03-BE4053D00B18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639200" y="304800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endParaRPr lang="ja-JP" altLang="en-US" sz="2737" dirty="0"/>
          </a:p>
          <a:p>
            <a:pPr marL="10860">
              <a:spcBef>
                <a:spcPts val="85"/>
              </a:spcBef>
              <a:tabLst>
                <a:tab pos="270955" algn="l"/>
              </a:tabLst>
            </a:pPr>
            <a:r>
              <a:rPr lang="en-US" altLang="ja-JP" sz="2800" dirty="0"/>
              <a:t>	</a:t>
            </a:r>
            <a:r>
              <a:rPr lang="ja-JP" altLang="en-US" sz="2800" dirty="0"/>
              <a:t>オ</a:t>
            </a:r>
            <a:r>
              <a:rPr lang="ja-JP" altLang="en-US" sz="2800" spc="8" dirty="0"/>
              <a:t>ン</a:t>
            </a:r>
            <a:r>
              <a:rPr lang="ja-JP" altLang="en-US" sz="2800" spc="-13" dirty="0"/>
              <a:t>ラ</a:t>
            </a:r>
            <a:r>
              <a:rPr lang="ja-JP" altLang="en-US" sz="2800" spc="-22" dirty="0"/>
              <a:t>イ</a:t>
            </a:r>
            <a:r>
              <a:rPr lang="ja-JP" altLang="en-US" sz="2800" spc="8" dirty="0"/>
              <a:t>ン</a:t>
            </a:r>
            <a:r>
              <a:rPr lang="ja-JP" altLang="en-US" sz="2800" dirty="0"/>
              <a:t>診療</a:t>
            </a:r>
            <a:r>
              <a:rPr lang="ja-JP" altLang="en-US" sz="2800" spc="5" dirty="0"/>
              <a:t>ア</a:t>
            </a:r>
            <a:r>
              <a:rPr lang="ja-JP" altLang="en-US" sz="2800" spc="-5" dirty="0"/>
              <a:t>プ</a:t>
            </a:r>
            <a:r>
              <a:rPr lang="ja-JP" altLang="en-US" sz="2800" spc="-13" dirty="0"/>
              <a:t>リ</a:t>
            </a:r>
            <a:r>
              <a:rPr lang="en-US" altLang="ja-JP" sz="2800" spc="-13" dirty="0" err="1"/>
              <a:t>YaDoc</a:t>
            </a:r>
            <a:r>
              <a:rPr lang="en-US" altLang="ja-JP" sz="2800" spc="-13" dirty="0"/>
              <a:t> </a:t>
            </a:r>
            <a:br>
              <a:rPr lang="en-US" altLang="ja-JP" sz="2800" spc="-100" dirty="0"/>
            </a:b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【</a:t>
            </a:r>
            <a:r>
              <a:rPr lang="ja-JP" altLang="en-US" sz="2800" dirty="0">
                <a:latin typeface="Meiryo"/>
                <a:ea typeface="Meiryo"/>
                <a:cs typeface="Meiryo"/>
                <a:sym typeface="Meiryo"/>
              </a:rPr>
              <a:t>７</a:t>
            </a: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2800" dirty="0"/>
              <a:t>ビデオ通話で診察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33102DE-0339-40BA-8A89-E60B7CBCA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851949"/>
            <a:ext cx="1800000" cy="317936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858224D-EB3D-4733-9F28-53658DC95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2004349"/>
            <a:ext cx="1620000" cy="262730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EB5366C-4632-446D-BD33-51FA94311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04349"/>
            <a:ext cx="1620000" cy="84831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82B3AE9-BC03-4E0B-A185-11B427120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75949"/>
            <a:ext cx="1620000" cy="1185361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20962CF6-CBBE-4D1D-AD7E-1D7363CBD36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09" y="4015902"/>
            <a:ext cx="413025" cy="3922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8632" y="1905000"/>
            <a:ext cx="2520000" cy="21076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電話が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かかってきたら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応答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許可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許可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診療が始まります</a:t>
            </a: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862200" y="4029859"/>
            <a:ext cx="612000" cy="57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図形グループ 47"/>
          <p:cNvGrpSpPr/>
          <p:nvPr/>
        </p:nvGrpSpPr>
        <p:grpSpPr>
          <a:xfrm>
            <a:off x="3641959" y="3833149"/>
            <a:ext cx="441146" cy="400110"/>
            <a:chOff x="3501100" y="4812902"/>
            <a:chExt cx="441146" cy="400110"/>
          </a:xfrm>
        </p:grpSpPr>
        <p:sp>
          <p:nvSpPr>
            <p:cNvPr id="52" name="円/楕円 51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>
              <a:spLocks/>
            </p:cNvSpPr>
            <p:nvPr/>
          </p:nvSpPr>
          <p:spPr>
            <a:xfrm>
              <a:off x="3501100" y="4812902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54" name="正方形/長方形 53"/>
          <p:cNvSpPr/>
          <p:nvPr/>
        </p:nvSpPr>
        <p:spPr>
          <a:xfrm>
            <a:off x="6149403" y="4171549"/>
            <a:ext cx="360000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5" name="図形グループ 54"/>
          <p:cNvGrpSpPr/>
          <p:nvPr/>
        </p:nvGrpSpPr>
        <p:grpSpPr>
          <a:xfrm>
            <a:off x="5867400" y="3974839"/>
            <a:ext cx="441147" cy="400110"/>
            <a:chOff x="3501100" y="4812902"/>
            <a:chExt cx="441147" cy="400110"/>
          </a:xfrm>
        </p:grpSpPr>
        <p:sp>
          <p:nvSpPr>
            <p:cNvPr id="56" name="円/楕円 55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❸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61" name="図形グループ 60"/>
          <p:cNvGrpSpPr/>
          <p:nvPr/>
        </p:nvGrpSpPr>
        <p:grpSpPr>
          <a:xfrm>
            <a:off x="6797853" y="1851949"/>
            <a:ext cx="441147" cy="400110"/>
            <a:chOff x="3501100" y="4812902"/>
            <a:chExt cx="441147" cy="400110"/>
          </a:xfrm>
        </p:grpSpPr>
        <p:sp>
          <p:nvSpPr>
            <p:cNvPr id="62" name="円/楕円 61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❹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64" name="図形グループ 63"/>
          <p:cNvGrpSpPr>
            <a:grpSpLocks noChangeAspect="1"/>
          </p:cNvGrpSpPr>
          <p:nvPr/>
        </p:nvGrpSpPr>
        <p:grpSpPr>
          <a:xfrm>
            <a:off x="6726600" y="3792034"/>
            <a:ext cx="360000" cy="345915"/>
            <a:chOff x="2743754" y="4622188"/>
            <a:chExt cx="720000" cy="691832"/>
          </a:xfrm>
        </p:grpSpPr>
        <p:cxnSp>
          <p:nvCxnSpPr>
            <p:cNvPr id="65" name="直線コネクタ 64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図形グループ 67"/>
          <p:cNvGrpSpPr>
            <a:grpSpLocks noChangeAspect="1"/>
          </p:cNvGrpSpPr>
          <p:nvPr/>
        </p:nvGrpSpPr>
        <p:grpSpPr>
          <a:xfrm>
            <a:off x="4648200" y="2156749"/>
            <a:ext cx="360000" cy="345915"/>
            <a:chOff x="2743754" y="4622188"/>
            <a:chExt cx="720000" cy="691832"/>
          </a:xfrm>
        </p:grpSpPr>
        <p:cxnSp>
          <p:nvCxnSpPr>
            <p:cNvPr id="69" name="直線コネクタ 68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図形グループ 71"/>
          <p:cNvGrpSpPr>
            <a:grpSpLocks noChangeAspect="1"/>
          </p:cNvGrpSpPr>
          <p:nvPr/>
        </p:nvGrpSpPr>
        <p:grpSpPr>
          <a:xfrm rot="5400000">
            <a:off x="5743042" y="2946791"/>
            <a:ext cx="360000" cy="345915"/>
            <a:chOff x="2743754" y="4622188"/>
            <a:chExt cx="720000" cy="691832"/>
          </a:xfrm>
        </p:grpSpPr>
        <p:cxnSp>
          <p:nvCxnSpPr>
            <p:cNvPr id="73" name="直線コネクタ 72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正方形/長方形 76"/>
          <p:cNvSpPr/>
          <p:nvPr/>
        </p:nvSpPr>
        <p:spPr>
          <a:xfrm>
            <a:off x="6117000" y="2429659"/>
            <a:ext cx="360000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8" name="図形グループ 77"/>
          <p:cNvGrpSpPr/>
          <p:nvPr/>
        </p:nvGrpSpPr>
        <p:grpSpPr>
          <a:xfrm>
            <a:off x="5834997" y="2232949"/>
            <a:ext cx="441147" cy="400110"/>
            <a:chOff x="3501100" y="4812902"/>
            <a:chExt cx="441147" cy="400110"/>
          </a:xfrm>
        </p:grpSpPr>
        <p:sp>
          <p:nvSpPr>
            <p:cNvPr id="79" name="円/楕円 78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正方形/長方形 79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/>
              <a:t>3-B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4199383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4256" y="1399032"/>
            <a:ext cx="8280000" cy="664028"/>
          </a:xfrm>
          <a:prstGeom prst="rect">
            <a:avLst/>
          </a:prstGeom>
        </p:spPr>
        <p:txBody>
          <a:bodyPr/>
          <a:lstStyle/>
          <a:p>
            <a:r>
              <a:rPr lang="en-US" altLang="ja-JP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iPhone</a:t>
            </a:r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r>
              <a:rPr lang="en-US" altLang="ja-JP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予約時間内に医師から電話がかかってきます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07971F8-021F-4518-8742-9CB7A5564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43310"/>
            <a:ext cx="1620000" cy="204416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2E1046A-850E-4259-96DD-45D482937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00310"/>
            <a:ext cx="1620000" cy="65514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33102DE-0339-40BA-8A89-E60B7CBCA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847910"/>
            <a:ext cx="1800000" cy="317936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858224D-EB3D-4733-9F28-53658DC95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2000310"/>
            <a:ext cx="1620000" cy="2627308"/>
          </a:xfrm>
          <a:prstGeom prst="rect">
            <a:avLst/>
          </a:prstGeom>
        </p:spPr>
      </p:pic>
      <p:sp>
        <p:nvSpPr>
          <p:cNvPr id="28" name="タイトル 9">
            <a:extLst>
              <a:ext uri="{FF2B5EF4-FFF2-40B4-BE49-F238E27FC236}">
                <a16:creationId xmlns:a16="http://schemas.microsoft.com/office/drawing/2014/main" id="{4E173BB6-869D-404E-AD03-BE4053D00B18}"/>
              </a:ext>
            </a:extLst>
          </p:cNvPr>
          <p:cNvSpPr txBox="1">
            <a:spLocks/>
          </p:cNvSpPr>
          <p:nvPr/>
        </p:nvSpPr>
        <p:spPr>
          <a:xfrm>
            <a:off x="1618200" y="304800"/>
            <a:ext cx="684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defTabSz="914400"/>
            <a:endParaRPr kumimoji="0" lang="ja-JP" altLang="en-US" sz="2737" kern="0" dirty="0"/>
          </a:p>
          <a:p>
            <a:pPr marL="10860" defTabSz="914400">
              <a:spcBef>
                <a:spcPts val="85"/>
              </a:spcBef>
              <a:tabLst>
                <a:tab pos="270955" algn="l"/>
              </a:tabLst>
            </a:pPr>
            <a:r>
              <a:rPr kumimoji="0" lang="en-US" altLang="ja-JP" sz="2800" kern="0" dirty="0"/>
              <a:t>	</a:t>
            </a:r>
            <a:r>
              <a:rPr kumimoji="0" lang="ja-JP" altLang="en-US" sz="2800" kern="0" dirty="0"/>
              <a:t>オ</a:t>
            </a:r>
            <a:r>
              <a:rPr kumimoji="0" lang="ja-JP" altLang="en-US" sz="2800" kern="0" spc="8" dirty="0"/>
              <a:t>ン</a:t>
            </a:r>
            <a:r>
              <a:rPr kumimoji="0" lang="ja-JP" altLang="en-US" sz="2800" kern="0" spc="-13" dirty="0"/>
              <a:t>ラ</a:t>
            </a:r>
            <a:r>
              <a:rPr kumimoji="0" lang="ja-JP" altLang="en-US" sz="2800" kern="0" spc="-22" dirty="0"/>
              <a:t>イ</a:t>
            </a:r>
            <a:r>
              <a:rPr kumimoji="0" lang="ja-JP" altLang="en-US" sz="2800" kern="0" spc="8" dirty="0"/>
              <a:t>ン</a:t>
            </a:r>
            <a:r>
              <a:rPr kumimoji="0" lang="ja-JP" altLang="en-US" sz="2800" kern="0" dirty="0"/>
              <a:t>診療</a:t>
            </a:r>
            <a:r>
              <a:rPr kumimoji="0" lang="ja-JP" altLang="en-US" sz="2800" kern="0" spc="5" dirty="0"/>
              <a:t>ア</a:t>
            </a:r>
            <a:r>
              <a:rPr kumimoji="0" lang="ja-JP" altLang="en-US" sz="2800" kern="0" spc="-5" dirty="0"/>
              <a:t>プ</a:t>
            </a:r>
            <a:r>
              <a:rPr kumimoji="0" lang="ja-JP" altLang="en-US" sz="2800" kern="0" spc="-13" dirty="0"/>
              <a:t>リ</a:t>
            </a:r>
            <a:r>
              <a:rPr kumimoji="0" lang="en-US" altLang="ja-JP" sz="2800" kern="0" spc="-13" dirty="0" err="1"/>
              <a:t>YaDoc</a:t>
            </a:r>
            <a:r>
              <a:rPr kumimoji="0" lang="en-US" altLang="ja-JP" sz="2800" kern="0" spc="-13" dirty="0"/>
              <a:t> </a:t>
            </a:r>
            <a:br>
              <a:rPr kumimoji="0" lang="en-US" altLang="ja-JP" sz="2800" kern="0" spc="-100" dirty="0"/>
            </a:b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【</a:t>
            </a:r>
            <a:r>
              <a:rPr lang="ja-JP" altLang="en-US" sz="2800" dirty="0">
                <a:latin typeface="Meiryo"/>
                <a:ea typeface="Meiryo"/>
                <a:cs typeface="Meiryo"/>
                <a:sym typeface="Meiryo"/>
              </a:rPr>
              <a:t>７</a:t>
            </a: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2800" kern="0" dirty="0"/>
              <a:t>ビデオ通話で診察</a:t>
            </a:r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8632" y="1905000"/>
            <a:ext cx="2520000" cy="29770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電話が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かかってきたら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応答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もしロックして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いたらスライドで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オン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に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en-US" altLang="ja-JP" sz="1800" b="1" spc="5" dirty="0" err="1"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の</a:t>
            </a: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アイコンを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診療が始まります</a:t>
            </a: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862200" y="4025820"/>
            <a:ext cx="612000" cy="57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図形グループ 35"/>
          <p:cNvGrpSpPr/>
          <p:nvPr/>
        </p:nvGrpSpPr>
        <p:grpSpPr>
          <a:xfrm>
            <a:off x="3641959" y="3829110"/>
            <a:ext cx="441146" cy="400110"/>
            <a:chOff x="3501100" y="4812902"/>
            <a:chExt cx="441146" cy="400110"/>
          </a:xfrm>
        </p:grpSpPr>
        <p:sp>
          <p:nvSpPr>
            <p:cNvPr id="43" name="円/楕円 42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/>
            <p:cNvSpPr>
              <a:spLocks/>
            </p:cNvSpPr>
            <p:nvPr/>
          </p:nvSpPr>
          <p:spPr>
            <a:xfrm>
              <a:off x="3501100" y="4812902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48" name="正方形/長方形 47"/>
          <p:cNvSpPr/>
          <p:nvPr/>
        </p:nvSpPr>
        <p:spPr>
          <a:xfrm>
            <a:off x="5997003" y="4559220"/>
            <a:ext cx="576000" cy="57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2" name="図形グループ 51"/>
          <p:cNvGrpSpPr/>
          <p:nvPr/>
        </p:nvGrpSpPr>
        <p:grpSpPr>
          <a:xfrm>
            <a:off x="5715000" y="4362510"/>
            <a:ext cx="441147" cy="400110"/>
            <a:chOff x="3501100" y="4812902"/>
            <a:chExt cx="441147" cy="400110"/>
          </a:xfrm>
        </p:grpSpPr>
        <p:sp>
          <p:nvSpPr>
            <p:cNvPr id="53" name="円/楕円 52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❸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55" name="図形グループ 54"/>
          <p:cNvGrpSpPr/>
          <p:nvPr/>
        </p:nvGrpSpPr>
        <p:grpSpPr>
          <a:xfrm>
            <a:off x="4816653" y="1828800"/>
            <a:ext cx="441147" cy="400110"/>
            <a:chOff x="3501100" y="4812902"/>
            <a:chExt cx="441147" cy="400110"/>
          </a:xfrm>
        </p:grpSpPr>
        <p:sp>
          <p:nvSpPr>
            <p:cNvPr id="56" name="円/楕円 55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58" name="図形グループ 57"/>
          <p:cNvGrpSpPr/>
          <p:nvPr/>
        </p:nvGrpSpPr>
        <p:grpSpPr>
          <a:xfrm>
            <a:off x="6797853" y="1847910"/>
            <a:ext cx="441147" cy="400110"/>
            <a:chOff x="3501100" y="4812902"/>
            <a:chExt cx="441147" cy="400110"/>
          </a:xfrm>
        </p:grpSpPr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❹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61" name="図形グループ 60"/>
          <p:cNvGrpSpPr>
            <a:grpSpLocks noChangeAspect="1"/>
          </p:cNvGrpSpPr>
          <p:nvPr/>
        </p:nvGrpSpPr>
        <p:grpSpPr>
          <a:xfrm>
            <a:off x="6726600" y="3787995"/>
            <a:ext cx="360000" cy="345915"/>
            <a:chOff x="2743754" y="4622188"/>
            <a:chExt cx="720000" cy="691832"/>
          </a:xfrm>
        </p:grpSpPr>
        <p:cxnSp>
          <p:nvCxnSpPr>
            <p:cNvPr id="62" name="直線コネクタ 61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図形グループ 64"/>
          <p:cNvGrpSpPr>
            <a:grpSpLocks noChangeAspect="1"/>
          </p:cNvGrpSpPr>
          <p:nvPr/>
        </p:nvGrpSpPr>
        <p:grpSpPr>
          <a:xfrm>
            <a:off x="4648200" y="2152710"/>
            <a:ext cx="360000" cy="345915"/>
            <a:chOff x="2743754" y="4622188"/>
            <a:chExt cx="720000" cy="691832"/>
          </a:xfrm>
        </p:grpSpPr>
        <p:cxnSp>
          <p:nvCxnSpPr>
            <p:cNvPr id="66" name="直線コネクタ 65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図形グループ 68"/>
          <p:cNvGrpSpPr>
            <a:grpSpLocks noChangeAspect="1"/>
          </p:cNvGrpSpPr>
          <p:nvPr/>
        </p:nvGrpSpPr>
        <p:grpSpPr>
          <a:xfrm rot="5400000">
            <a:off x="5743042" y="2714152"/>
            <a:ext cx="360000" cy="345915"/>
            <a:chOff x="2743754" y="4622188"/>
            <a:chExt cx="720000" cy="691832"/>
          </a:xfrm>
        </p:grpSpPr>
        <p:cxnSp>
          <p:nvCxnSpPr>
            <p:cNvPr id="70" name="直線コネクタ 69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上矢印 72"/>
          <p:cNvSpPr>
            <a:spLocks/>
          </p:cNvSpPr>
          <p:nvPr/>
        </p:nvSpPr>
        <p:spPr>
          <a:xfrm rot="5400000">
            <a:off x="5734800" y="1943910"/>
            <a:ext cx="360000" cy="972000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/>
              <a:t>3-B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808413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9">
            <a:extLst>
              <a:ext uri="{FF2B5EF4-FFF2-40B4-BE49-F238E27FC236}">
                <a16:creationId xmlns:a16="http://schemas.microsoft.com/office/drawing/2014/main" id="{4E173BB6-869D-404E-AD03-BE4053D00B18}"/>
              </a:ext>
            </a:extLst>
          </p:cNvPr>
          <p:cNvSpPr txBox="1">
            <a:spLocks/>
          </p:cNvSpPr>
          <p:nvPr/>
        </p:nvSpPr>
        <p:spPr>
          <a:xfrm>
            <a:off x="1618200" y="304800"/>
            <a:ext cx="684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defTabSz="914400"/>
            <a:endParaRPr kumimoji="0" lang="ja-JP" altLang="en-US" sz="2737" kern="0" dirty="0"/>
          </a:p>
          <a:p>
            <a:pPr marL="10860" defTabSz="914400">
              <a:spcBef>
                <a:spcPts val="85"/>
              </a:spcBef>
              <a:tabLst>
                <a:tab pos="270955" algn="l"/>
              </a:tabLst>
            </a:pPr>
            <a:r>
              <a:rPr kumimoji="0" lang="en-US" altLang="ja-JP" sz="2800" kern="0" dirty="0"/>
              <a:t>	</a:t>
            </a:r>
            <a:r>
              <a:rPr kumimoji="0" lang="ja-JP" altLang="en-US" sz="2800" kern="0" dirty="0"/>
              <a:t>オ</a:t>
            </a:r>
            <a:r>
              <a:rPr kumimoji="0" lang="ja-JP" altLang="en-US" sz="2800" kern="0" spc="8" dirty="0"/>
              <a:t>ン</a:t>
            </a:r>
            <a:r>
              <a:rPr kumimoji="0" lang="ja-JP" altLang="en-US" sz="2800" kern="0" spc="-13" dirty="0"/>
              <a:t>ラ</a:t>
            </a:r>
            <a:r>
              <a:rPr kumimoji="0" lang="ja-JP" altLang="en-US" sz="2800" kern="0" spc="-22" dirty="0"/>
              <a:t>イ</a:t>
            </a:r>
            <a:r>
              <a:rPr kumimoji="0" lang="ja-JP" altLang="en-US" sz="2800" kern="0" spc="8" dirty="0"/>
              <a:t>ン</a:t>
            </a:r>
            <a:r>
              <a:rPr kumimoji="0" lang="ja-JP" altLang="en-US" sz="2800" kern="0" dirty="0"/>
              <a:t>診療</a:t>
            </a:r>
            <a:r>
              <a:rPr kumimoji="0" lang="ja-JP" altLang="en-US" sz="2800" kern="0" spc="5" dirty="0"/>
              <a:t>ア</a:t>
            </a:r>
            <a:r>
              <a:rPr kumimoji="0" lang="ja-JP" altLang="en-US" sz="2800" kern="0" spc="-5" dirty="0"/>
              <a:t>プ</a:t>
            </a:r>
            <a:r>
              <a:rPr kumimoji="0" lang="ja-JP" altLang="en-US" sz="2800" kern="0" spc="-13" dirty="0"/>
              <a:t>リ</a:t>
            </a:r>
            <a:r>
              <a:rPr kumimoji="0" lang="en-US" altLang="ja-JP" sz="2800" kern="0" spc="-13" dirty="0" err="1"/>
              <a:t>YaDoc</a:t>
            </a:r>
            <a:r>
              <a:rPr kumimoji="0" lang="en-US" altLang="ja-JP" sz="2800" kern="0" spc="-13" dirty="0"/>
              <a:t> </a:t>
            </a:r>
            <a:br>
              <a:rPr kumimoji="0" lang="en-US" altLang="ja-JP" sz="2800" kern="0" spc="-100" dirty="0"/>
            </a:b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【</a:t>
            </a:r>
            <a:r>
              <a:rPr lang="ja-JP" altLang="en-US" sz="2800" dirty="0">
                <a:latin typeface="Meiryo"/>
                <a:ea typeface="Meiryo"/>
                <a:cs typeface="Meiryo"/>
                <a:sym typeface="Meiryo"/>
              </a:rPr>
              <a:t>８</a:t>
            </a: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2800" kern="0" dirty="0"/>
              <a:t>お支払い方法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787324" y="1483531"/>
            <a:ext cx="79200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決済方法は、医療機関の設定に応じて</a:t>
            </a:r>
            <a:endParaRPr lang="en-US" altLang="ja-JP" sz="18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クレジットカード</a:t>
            </a:r>
            <a:r>
              <a:rPr lang="ja-JP" altLang="ja-JP" sz="1800" b="1" kern="100" spc="-10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「診療後の銀行振込</a:t>
            </a:r>
            <a:r>
              <a:rPr lang="ja-JP" altLang="ja-JP" sz="1800" b="1" kern="100" spc="-1000" dirty="0">
                <a:latin typeface="Meiryo" charset="-128"/>
                <a:ea typeface="Meiryo" charset="-128"/>
                <a:cs typeface="Meiryo" charset="-128"/>
              </a:rPr>
              <a:t>」 </a:t>
            </a:r>
            <a:endParaRPr lang="en-US" altLang="ja-JP" sz="1800" b="1" kern="100" spc="-10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次回来院時のお支払」などを</a:t>
            </a:r>
            <a:endParaRPr lang="en-US" altLang="ja-JP" sz="18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お選びいただけるようになっております。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ja-JP" sz="1800" b="1" kern="100" dirty="0">
                <a:latin typeface="Meiryo" charset="-128"/>
                <a:ea typeface="Meiryo" charset="-128"/>
                <a:cs typeface="Meiryo" charset="-128"/>
              </a:rPr>
              <a:t> </a:t>
            </a:r>
            <a:endParaRPr lang="ja-JP" altLang="ja-JP" sz="18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クレジットカードによる決済をご利用になる場合は、</a:t>
            </a:r>
            <a:endParaRPr lang="en-US" altLang="ja-JP" sz="18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予めクレジットカード情報の登録をお願いいたします。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※操作にご不明点がある場合は、</a:t>
            </a:r>
            <a:endParaRPr lang="en-US" altLang="ja-JP" sz="18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ja-JP" sz="1800" b="1" kern="100" dirty="0" err="1"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サポートセンターまでお問合せください。</a:t>
            </a:r>
            <a:endParaRPr lang="ja-JP" altLang="ja-JP" sz="1800" b="1" kern="100" dirty="0"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/>
              <a:t>3-B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2375673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9">
            <a:extLst>
              <a:ext uri="{FF2B5EF4-FFF2-40B4-BE49-F238E27FC236}">
                <a16:creationId xmlns:a16="http://schemas.microsoft.com/office/drawing/2014/main" id="{4E173BB6-869D-404E-AD03-BE4053D00B18}"/>
              </a:ext>
            </a:extLst>
          </p:cNvPr>
          <p:cNvSpPr txBox="1">
            <a:spLocks/>
          </p:cNvSpPr>
          <p:nvPr/>
        </p:nvSpPr>
        <p:spPr>
          <a:xfrm>
            <a:off x="1618200" y="304800"/>
            <a:ext cx="684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defTabSz="914400"/>
            <a:endParaRPr kumimoji="0" lang="ja-JP" altLang="en-US" sz="2737" kern="0" dirty="0"/>
          </a:p>
          <a:p>
            <a:pPr marL="9525" defTabSz="914400">
              <a:spcBef>
                <a:spcPts val="85"/>
              </a:spcBef>
              <a:tabLst>
                <a:tab pos="261938" algn="l"/>
              </a:tabLst>
            </a:pPr>
            <a:r>
              <a:rPr kumimoji="0" lang="en-US" altLang="ja-JP" sz="2800" kern="0" dirty="0"/>
              <a:t>	</a:t>
            </a:r>
            <a:r>
              <a:rPr kumimoji="0" lang="ja-JP" altLang="en-US" sz="2800" kern="0" dirty="0"/>
              <a:t>オ</a:t>
            </a:r>
            <a:r>
              <a:rPr kumimoji="0" lang="ja-JP" altLang="en-US" sz="2800" kern="0" spc="8" dirty="0"/>
              <a:t>ン</a:t>
            </a:r>
            <a:r>
              <a:rPr kumimoji="0" lang="ja-JP" altLang="en-US" sz="2800" kern="0" spc="-13" dirty="0"/>
              <a:t>ラ</a:t>
            </a:r>
            <a:r>
              <a:rPr kumimoji="0" lang="ja-JP" altLang="en-US" sz="2800" kern="0" spc="-22" dirty="0"/>
              <a:t>イ</a:t>
            </a:r>
            <a:r>
              <a:rPr kumimoji="0" lang="ja-JP" altLang="en-US" sz="2800" kern="0" spc="8" dirty="0"/>
              <a:t>ン</a:t>
            </a:r>
            <a:r>
              <a:rPr kumimoji="0" lang="ja-JP" altLang="en-US" sz="2800" kern="0" dirty="0"/>
              <a:t>診療</a:t>
            </a:r>
            <a:r>
              <a:rPr kumimoji="0" lang="ja-JP" altLang="en-US" sz="2800" kern="0" spc="5" dirty="0"/>
              <a:t>ア</a:t>
            </a:r>
            <a:r>
              <a:rPr kumimoji="0" lang="ja-JP" altLang="en-US" sz="2800" kern="0" spc="-5" dirty="0"/>
              <a:t>プ</a:t>
            </a:r>
            <a:r>
              <a:rPr kumimoji="0" lang="ja-JP" altLang="en-US" sz="2800" kern="0" spc="-13" dirty="0"/>
              <a:t>リ</a:t>
            </a:r>
            <a:r>
              <a:rPr kumimoji="0" lang="en-US" altLang="ja-JP" sz="2800" kern="0" spc="-13" dirty="0" err="1"/>
              <a:t>YaDoc</a:t>
            </a:r>
            <a:r>
              <a:rPr kumimoji="0" lang="en-US" altLang="ja-JP" sz="2800" kern="0" spc="-13" dirty="0"/>
              <a:t> </a:t>
            </a:r>
            <a:br>
              <a:rPr kumimoji="0" lang="en-US" altLang="ja-JP" sz="2800" kern="0" spc="-100" dirty="0"/>
            </a:b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【</a:t>
            </a:r>
            <a:r>
              <a:rPr lang="ja-JP" altLang="en-US" sz="2800" dirty="0">
                <a:latin typeface="Meiryo"/>
                <a:ea typeface="Meiryo"/>
                <a:cs typeface="Meiryo"/>
                <a:sym typeface="Meiryo"/>
              </a:rPr>
              <a:t>８</a:t>
            </a: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2800" kern="0" dirty="0"/>
              <a:t>お支払い方法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40" y="2003054"/>
            <a:ext cx="1637472" cy="35436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285" y="2003054"/>
            <a:ext cx="1637472" cy="35436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03" y="2003054"/>
            <a:ext cx="1637472" cy="35436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正方形/長方形 10"/>
          <p:cNvSpPr/>
          <p:nvPr/>
        </p:nvSpPr>
        <p:spPr>
          <a:xfrm>
            <a:off x="4224757" y="5206773"/>
            <a:ext cx="409036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68"/>
          <p:cNvSpPr>
            <a:spLocks noChangeAspect="1"/>
          </p:cNvSpPr>
          <p:nvPr/>
        </p:nvSpPr>
        <p:spPr>
          <a:xfrm>
            <a:off x="2958799" y="2846894"/>
            <a:ext cx="235205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895600" y="3130882"/>
            <a:ext cx="1764000" cy="2478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138267" y="3908054"/>
            <a:ext cx="1188000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837000" y="2339760"/>
            <a:ext cx="1764000" cy="17206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837000" y="4244760"/>
            <a:ext cx="176400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8632" y="1905000"/>
            <a:ext cx="2556000" cy="3333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設定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spc="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 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クレジットカード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クレジットカード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を登録する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カード番号、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名義、有効期限、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セキュリティコード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を入力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➎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 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登録する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2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4256" y="1399032"/>
            <a:ext cx="8280000" cy="378040"/>
          </a:xfrm>
          <a:prstGeom prst="rect">
            <a:avLst/>
          </a:prstGeom>
        </p:spPr>
        <p:txBody>
          <a:bodyPr/>
          <a:lstStyle/>
          <a:p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クレジットカードの場合</a:t>
            </a:r>
          </a:p>
        </p:txBody>
      </p:sp>
      <p:grpSp>
        <p:nvGrpSpPr>
          <p:cNvPr id="33" name="図形グループ 32"/>
          <p:cNvGrpSpPr/>
          <p:nvPr/>
        </p:nvGrpSpPr>
        <p:grpSpPr>
          <a:xfrm>
            <a:off x="4002266" y="5010090"/>
            <a:ext cx="441146" cy="400110"/>
            <a:chOff x="3501100" y="4812902"/>
            <a:chExt cx="441146" cy="400110"/>
          </a:xfrm>
        </p:grpSpPr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>
              <a:spLocks/>
            </p:cNvSpPr>
            <p:nvPr/>
          </p:nvSpPr>
          <p:spPr>
            <a:xfrm>
              <a:off x="3501100" y="4812902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6" name="図形グループ 35"/>
          <p:cNvGrpSpPr/>
          <p:nvPr/>
        </p:nvGrpSpPr>
        <p:grpSpPr>
          <a:xfrm>
            <a:off x="3505200" y="2952690"/>
            <a:ext cx="441147" cy="400110"/>
            <a:chOff x="3501100" y="4812902"/>
            <a:chExt cx="441147" cy="400110"/>
          </a:xfrm>
        </p:grpSpPr>
        <p:sp>
          <p:nvSpPr>
            <p:cNvPr id="37" name="円/楕円 36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9" name="図形グループ 38"/>
          <p:cNvGrpSpPr/>
          <p:nvPr/>
        </p:nvGrpSpPr>
        <p:grpSpPr>
          <a:xfrm>
            <a:off x="4876800" y="3733800"/>
            <a:ext cx="441147" cy="400110"/>
            <a:chOff x="3501100" y="4812902"/>
            <a:chExt cx="441147" cy="400110"/>
          </a:xfrm>
        </p:grpSpPr>
        <p:sp>
          <p:nvSpPr>
            <p:cNvPr id="40" name="円/楕円 39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❸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42" name="図形グループ 41"/>
          <p:cNvGrpSpPr/>
          <p:nvPr/>
        </p:nvGrpSpPr>
        <p:grpSpPr>
          <a:xfrm>
            <a:off x="6553200" y="2133600"/>
            <a:ext cx="441147" cy="400110"/>
            <a:chOff x="3501100" y="4812902"/>
            <a:chExt cx="441147" cy="400110"/>
          </a:xfrm>
        </p:grpSpPr>
        <p:sp>
          <p:nvSpPr>
            <p:cNvPr id="43" name="円/楕円 42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❹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45" name="図形グループ 44"/>
          <p:cNvGrpSpPr>
            <a:grpSpLocks noChangeAspect="1"/>
          </p:cNvGrpSpPr>
          <p:nvPr/>
        </p:nvGrpSpPr>
        <p:grpSpPr>
          <a:xfrm>
            <a:off x="6421800" y="3464085"/>
            <a:ext cx="360000" cy="345915"/>
            <a:chOff x="2743754" y="4622188"/>
            <a:chExt cx="720000" cy="691832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図形グループ 48"/>
          <p:cNvGrpSpPr>
            <a:grpSpLocks noChangeAspect="1"/>
          </p:cNvGrpSpPr>
          <p:nvPr/>
        </p:nvGrpSpPr>
        <p:grpSpPr>
          <a:xfrm>
            <a:off x="4495800" y="3464085"/>
            <a:ext cx="360000" cy="345915"/>
            <a:chOff x="2743754" y="4622188"/>
            <a:chExt cx="720000" cy="691832"/>
          </a:xfrm>
        </p:grpSpPr>
        <p:cxnSp>
          <p:nvCxnSpPr>
            <p:cNvPr id="50" name="直線コネクタ 49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図形グループ 52"/>
          <p:cNvGrpSpPr/>
          <p:nvPr/>
        </p:nvGrpSpPr>
        <p:grpSpPr>
          <a:xfrm>
            <a:off x="6553200" y="4038600"/>
            <a:ext cx="441147" cy="400110"/>
            <a:chOff x="3501100" y="4812902"/>
            <a:chExt cx="441147" cy="400110"/>
          </a:xfrm>
        </p:grpSpPr>
        <p:sp>
          <p:nvSpPr>
            <p:cNvPr id="54" name="円/楕円 53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❺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56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/>
              <a:t>3-B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1420313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639200" y="319200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defTabSz="914400"/>
            <a:endParaRPr kumimoji="0" lang="ja-JP" altLang="en-US" sz="2737" kern="0" dirty="0"/>
          </a:p>
          <a:p>
            <a:pPr marL="9525" defTabSz="914400">
              <a:spcBef>
                <a:spcPts val="85"/>
              </a:spcBef>
              <a:tabLst>
                <a:tab pos="217488" algn="l"/>
              </a:tabLst>
            </a:pPr>
            <a:r>
              <a:rPr kumimoji="0" lang="en-US" altLang="ja-JP" sz="2800" kern="0" dirty="0"/>
              <a:t>	</a:t>
            </a:r>
            <a:r>
              <a:rPr kumimoji="0" lang="ja-JP" altLang="en-US" sz="2800" kern="0" dirty="0"/>
              <a:t>オ</a:t>
            </a:r>
            <a:r>
              <a:rPr kumimoji="0" lang="ja-JP" altLang="en-US" sz="2800" kern="0" spc="8" dirty="0"/>
              <a:t>ン</a:t>
            </a:r>
            <a:r>
              <a:rPr kumimoji="0" lang="ja-JP" altLang="en-US" sz="2800" kern="0" spc="-13" dirty="0"/>
              <a:t>ラ</a:t>
            </a:r>
            <a:r>
              <a:rPr kumimoji="0" lang="ja-JP" altLang="en-US" sz="2800" kern="0" spc="-22" dirty="0"/>
              <a:t>イ</a:t>
            </a:r>
            <a:r>
              <a:rPr kumimoji="0" lang="ja-JP" altLang="en-US" sz="2800" kern="0" spc="8" dirty="0"/>
              <a:t>ン</a:t>
            </a:r>
            <a:r>
              <a:rPr kumimoji="0" lang="ja-JP" altLang="en-US" sz="2800" kern="0" dirty="0"/>
              <a:t>診療</a:t>
            </a:r>
            <a:r>
              <a:rPr kumimoji="0" lang="ja-JP" altLang="en-US" sz="2800" kern="0" spc="5" dirty="0"/>
              <a:t>ア</a:t>
            </a:r>
            <a:r>
              <a:rPr kumimoji="0" lang="ja-JP" altLang="en-US" sz="2800" kern="0" spc="-5" dirty="0"/>
              <a:t>プ</a:t>
            </a:r>
            <a:r>
              <a:rPr kumimoji="0" lang="ja-JP" altLang="en-US" sz="2800" kern="0" spc="-13" dirty="0"/>
              <a:t>リ</a:t>
            </a:r>
            <a:r>
              <a:rPr kumimoji="0" lang="en-US" altLang="ja-JP" sz="2800" kern="0" spc="-13" dirty="0" err="1"/>
              <a:t>YaDoc</a:t>
            </a:r>
            <a:r>
              <a:rPr kumimoji="0" lang="en-US" altLang="ja-JP" sz="2800" kern="0" spc="-13" dirty="0"/>
              <a:t> </a:t>
            </a:r>
            <a:br>
              <a:rPr kumimoji="0" lang="en-US" altLang="ja-JP" sz="2800" kern="0" spc="-100" dirty="0"/>
            </a:b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【</a:t>
            </a:r>
            <a:r>
              <a:rPr lang="ja-JP" altLang="en-US" sz="2800" dirty="0">
                <a:latin typeface="Meiryo"/>
                <a:ea typeface="Meiryo"/>
                <a:cs typeface="Meiryo"/>
                <a:sym typeface="Meiryo"/>
              </a:rPr>
              <a:t>９</a:t>
            </a: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2800" kern="0" dirty="0">
                <a:latin typeface="AoyagiKouzanFontT"/>
              </a:rPr>
              <a:t>操作に困ったときのご案内</a:t>
            </a:r>
            <a:endParaRPr kumimoji="0" lang="ja-JP" altLang="en-US" sz="2800" kern="0" dirty="0"/>
          </a:p>
        </p:txBody>
      </p:sp>
      <p:sp>
        <p:nvSpPr>
          <p:cNvPr id="6" name="正方形/長方形 5"/>
          <p:cNvSpPr/>
          <p:nvPr/>
        </p:nvSpPr>
        <p:spPr>
          <a:xfrm>
            <a:off x="1791600" y="1502182"/>
            <a:ext cx="66600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ja-JP" sz="1800" b="1" kern="100" dirty="0" err="1"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en-US" altLang="ja-JP" sz="1800" b="1" kern="100" dirty="0">
                <a:latin typeface="Meiryo" charset="-128"/>
                <a:ea typeface="Meiryo" charset="-128"/>
                <a:cs typeface="Meiryo" charset="-128"/>
              </a:rPr>
              <a:t> HP:  </a:t>
            </a:r>
            <a:r>
              <a:rPr lang="en-US" altLang="ja-JP" sz="1800" b="1" u="sng" kern="100" dirty="0">
                <a:latin typeface="Meiryo" charset="-128"/>
                <a:ea typeface="Meiryo" charset="-128"/>
                <a:cs typeface="Meiryo" charset="-128"/>
                <a:hlinkClick r:id="rId3"/>
              </a:rPr>
              <a:t>https://www.yadoc.jp/</a:t>
            </a:r>
            <a:endParaRPr lang="en-US" altLang="ja-JP" sz="18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ja-JP" sz="18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ja-JP" sz="1800" b="1" kern="100" dirty="0" err="1"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サポートセンター 平日</a:t>
            </a:r>
            <a:r>
              <a:rPr lang="en-US" altLang="ja-JP" sz="1800" b="1" kern="100" dirty="0">
                <a:latin typeface="Meiryo" charset="-128"/>
                <a:ea typeface="Meiryo" charset="-128"/>
                <a:cs typeface="Meiryo" charset="-128"/>
              </a:rPr>
              <a:t>10:00</a:t>
            </a: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～</a:t>
            </a:r>
            <a:r>
              <a:rPr lang="en-US" altLang="ja-JP" sz="1800" b="1" kern="100" dirty="0">
                <a:latin typeface="Meiryo" charset="-128"/>
                <a:ea typeface="Meiryo" charset="-128"/>
                <a:cs typeface="Meiryo" charset="-128"/>
              </a:rPr>
              <a:t>17:00</a:t>
            </a:r>
            <a:endParaRPr lang="ja-JP" altLang="ja-JP" sz="18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電話番号：</a:t>
            </a:r>
            <a:r>
              <a:rPr lang="en-US" altLang="ja-JP" sz="1800" b="1" kern="100" dirty="0">
                <a:latin typeface="Meiryo" charset="-128"/>
                <a:ea typeface="Meiryo" charset="-128"/>
                <a:cs typeface="Meiryo" charset="-128"/>
              </a:rPr>
              <a:t>0120-22-8109</a:t>
            </a:r>
            <a:endParaRPr lang="ja-JP" altLang="ja-JP" sz="18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ja-JP" sz="1800" b="1" kern="100" dirty="0">
                <a:latin typeface="Meiryo" charset="-128"/>
                <a:ea typeface="Meiryo" charset="-128"/>
                <a:cs typeface="Meiryo" charset="-128"/>
              </a:rPr>
              <a:t>E-mail</a:t>
            </a: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1800" b="1" u="sng" kern="100" dirty="0">
                <a:latin typeface="Meiryo" charset="-128"/>
                <a:ea typeface="Meiryo" charset="-128"/>
                <a:cs typeface="Meiryo" charset="-128"/>
                <a:hlinkClick r:id="rId4"/>
              </a:rPr>
              <a:t>ps@yadoc.jp</a:t>
            </a:r>
            <a:endParaRPr lang="ja-JP" altLang="ja-JP" sz="18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ja-JP" sz="18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運営会社</a:t>
            </a:r>
            <a:endParaRPr lang="en-US" altLang="ja-JP" sz="18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株式会社インテグリティ・ヘルスケア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ja-JP" sz="1800" b="1" kern="100" dirty="0">
                <a:latin typeface="Meiryo" charset="-128"/>
                <a:ea typeface="Meiryo" charset="-128"/>
                <a:cs typeface="Meiryo" charset="-128"/>
              </a:rPr>
              <a:t>URL</a:t>
            </a: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1800" b="1" u="sng" kern="100" dirty="0">
                <a:latin typeface="Meiryo" charset="-128"/>
                <a:ea typeface="Meiryo" charset="-128"/>
                <a:cs typeface="Meiryo" charset="-128"/>
                <a:hlinkClick r:id="rId5"/>
              </a:rPr>
              <a:t>https://www.integrityhealthcare.co.jp/</a:t>
            </a:r>
            <a:endParaRPr lang="ja-JP" altLang="ja-JP" sz="1800" b="1" kern="100" dirty="0"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/>
              <a:t>3-B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4563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FAC3FDF-540A-4A6F-8088-A664A528B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6" y="2632766"/>
            <a:ext cx="1050691" cy="1078161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63A81291-E142-4615-871A-DC31CC913E6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2133" y="1416929"/>
            <a:ext cx="7920000" cy="716671"/>
          </a:xfrm>
          <a:prstGeom prst="rect">
            <a:avLst/>
          </a:prstGeom>
        </p:spPr>
        <p:txBody>
          <a:bodyPr/>
          <a:lstStyle/>
          <a:p>
            <a:r>
              <a:rPr lang="en-US" altLang="ja-JP" b="1" spc="82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Android</a:t>
            </a:r>
            <a:r>
              <a:rPr lang="en-US" altLang="ja-JP" b="1" spc="-64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b="1" spc="-34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場合</a:t>
            </a:r>
            <a:endParaRPr lang="en-US" altLang="ja-JP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just"/>
            <a:r>
              <a:rPr lang="en-US" altLang="ja-JP" b="1" spc="-137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en-US" altLang="ja-JP" b="1" spc="13" dirty="0">
                <a:latin typeface="Meiryo" charset="-128"/>
                <a:ea typeface="Meiryo" charset="-128"/>
                <a:cs typeface="Meiryo" charset="-128"/>
              </a:rPr>
              <a:t>Play</a:t>
            </a:r>
            <a:r>
              <a:rPr lang="ja-JP" altLang="en-US" b="1" spc="13" dirty="0">
                <a:latin typeface="Meiryo" charset="-128"/>
                <a:ea typeface="Meiryo" charset="-128"/>
                <a:cs typeface="Meiryo" charset="-128"/>
              </a:rPr>
              <a:t>ストア</a:t>
            </a:r>
            <a:r>
              <a:rPr lang="en-US" altLang="ja-JP" b="1" spc="13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b="1" spc="13" dirty="0">
                <a:latin typeface="Meiryo" charset="-128"/>
                <a:ea typeface="Meiryo" charset="-128"/>
                <a:cs typeface="Meiryo" charset="-128"/>
              </a:rPr>
              <a:t>で</a:t>
            </a:r>
            <a:r>
              <a:rPr lang="en-US" altLang="ja-JP" b="1" spc="13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b="1" spc="13" dirty="0">
                <a:latin typeface="Meiryo" charset="-128"/>
                <a:ea typeface="Meiryo" charset="-128"/>
                <a:cs typeface="Meiryo" charset="-128"/>
              </a:rPr>
              <a:t>ヤードック</a:t>
            </a:r>
            <a:r>
              <a:rPr lang="en-US" altLang="ja-JP" b="1" spc="13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b="1" spc="13" dirty="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b="1" spc="192" dirty="0">
                <a:latin typeface="Meiryo" charset="-128"/>
                <a:ea typeface="Meiryo" charset="-128"/>
                <a:cs typeface="Meiryo" charset="-128"/>
              </a:rPr>
              <a:t>検索</a:t>
            </a:r>
            <a:r>
              <a:rPr lang="ja-JP" altLang="en-US" b="1" spc="209" dirty="0">
                <a:latin typeface="Meiryo" charset="-128"/>
                <a:ea typeface="Meiryo" charset="-128"/>
                <a:cs typeface="Meiryo" charset="-128"/>
              </a:rPr>
              <a:t>して</a:t>
            </a:r>
            <a:r>
              <a:rPr lang="ja-JP" altLang="en-US" b="1" spc="196" dirty="0">
                <a:latin typeface="Meiryo" charset="-128"/>
                <a:ea typeface="Meiryo" charset="-128"/>
                <a:cs typeface="Meiryo" charset="-128"/>
              </a:rPr>
              <a:t>ア</a:t>
            </a:r>
            <a:r>
              <a:rPr lang="ja-JP" altLang="en-US" b="1" spc="-5" dirty="0">
                <a:latin typeface="Meiryo" charset="-128"/>
                <a:ea typeface="Meiryo" charset="-128"/>
                <a:cs typeface="Meiryo" charset="-128"/>
              </a:rPr>
              <a:t>プリを見つけて</a:t>
            </a:r>
            <a:r>
              <a:rPr lang="ja-JP" altLang="en-US" b="1" spc="171" dirty="0">
                <a:latin typeface="Meiryo" charset="-128"/>
                <a:ea typeface="Meiryo" charset="-128"/>
                <a:cs typeface="Meiryo" charset="-128"/>
              </a:rPr>
              <a:t>イ</a:t>
            </a:r>
            <a:r>
              <a:rPr lang="ja-JP" altLang="en-US" b="1" spc="201" dirty="0">
                <a:latin typeface="Meiryo" charset="-128"/>
                <a:ea typeface="Meiryo" charset="-128"/>
                <a:cs typeface="Meiryo" charset="-128"/>
              </a:rPr>
              <a:t>ン</a:t>
            </a:r>
            <a:r>
              <a:rPr lang="ja-JP" altLang="en-US" b="1" spc="171" dirty="0">
                <a:latin typeface="Meiryo" charset="-128"/>
                <a:ea typeface="Meiryo" charset="-128"/>
                <a:cs typeface="Meiryo" charset="-128"/>
              </a:rPr>
              <a:t>ス</a:t>
            </a:r>
            <a:r>
              <a:rPr lang="ja-JP" altLang="en-US" b="1" spc="205" dirty="0">
                <a:latin typeface="Meiryo" charset="-128"/>
                <a:ea typeface="Meiryo" charset="-128"/>
                <a:cs typeface="Meiryo" charset="-128"/>
              </a:rPr>
              <a:t>ト</a:t>
            </a:r>
            <a:r>
              <a:rPr lang="ja-JP" altLang="en-US" b="1" spc="145" dirty="0">
                <a:latin typeface="Meiryo" charset="-128"/>
                <a:ea typeface="Meiryo" charset="-128"/>
                <a:cs typeface="Meiryo" charset="-128"/>
              </a:rPr>
              <a:t>ー</a:t>
            </a:r>
            <a:r>
              <a:rPr lang="ja-JP" altLang="en-US" b="1" spc="8" dirty="0">
                <a:latin typeface="Meiryo" charset="-128"/>
                <a:ea typeface="Meiryo" charset="-128"/>
                <a:cs typeface="Meiryo" charset="-128"/>
              </a:rPr>
              <a:t>ルしてください。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endParaRPr lang="ja-JP" altLang="en-US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endParaRPr lang="ja-JP" altLang="en-US" dirty="0"/>
          </a:p>
        </p:txBody>
      </p:sp>
      <p:sp>
        <p:nvSpPr>
          <p:cNvPr id="5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618200" y="304800"/>
            <a:ext cx="684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endParaRPr lang="ja-JP" altLang="en-US" sz="2737" dirty="0"/>
          </a:p>
          <a:p>
            <a:pPr marL="10860">
              <a:spcBef>
                <a:spcPts val="85"/>
              </a:spcBef>
              <a:tabLst>
                <a:tab pos="270955" algn="l"/>
              </a:tabLst>
            </a:pPr>
            <a:r>
              <a:rPr lang="en-US" altLang="ja-JP" sz="2800" dirty="0"/>
              <a:t>	</a:t>
            </a:r>
            <a:r>
              <a:rPr lang="ja-JP" altLang="en-US" sz="2800" dirty="0"/>
              <a:t>オ</a:t>
            </a:r>
            <a:r>
              <a:rPr lang="ja-JP" altLang="en-US" sz="2800" spc="8" dirty="0"/>
              <a:t>ン</a:t>
            </a:r>
            <a:r>
              <a:rPr lang="ja-JP" altLang="en-US" sz="2800" spc="-13" dirty="0"/>
              <a:t>ラ</a:t>
            </a:r>
            <a:r>
              <a:rPr lang="ja-JP" altLang="en-US" sz="2800" spc="-22" dirty="0"/>
              <a:t>イ</a:t>
            </a:r>
            <a:r>
              <a:rPr lang="ja-JP" altLang="en-US" sz="2800" spc="8" dirty="0"/>
              <a:t>ン</a:t>
            </a:r>
            <a:r>
              <a:rPr lang="ja-JP" altLang="en-US" sz="2800" dirty="0"/>
              <a:t>診療</a:t>
            </a:r>
            <a:r>
              <a:rPr lang="ja-JP" altLang="en-US" sz="2800" spc="5" dirty="0"/>
              <a:t>ア</a:t>
            </a:r>
            <a:r>
              <a:rPr lang="ja-JP" altLang="en-US" sz="2800" spc="-5" dirty="0"/>
              <a:t>プ</a:t>
            </a:r>
            <a:r>
              <a:rPr lang="ja-JP" altLang="en-US" sz="2800" spc="-13" dirty="0"/>
              <a:t>リ</a:t>
            </a:r>
            <a:r>
              <a:rPr lang="en-US" altLang="ja-JP" sz="2800" spc="-13" dirty="0" err="1"/>
              <a:t>YaDoc</a:t>
            </a:r>
            <a:r>
              <a:rPr lang="en-US" altLang="ja-JP" sz="2800" spc="-13" dirty="0"/>
              <a:t> </a:t>
            </a:r>
            <a:br>
              <a:rPr lang="en-US" altLang="ja-JP" sz="2800" spc="-100" dirty="0"/>
            </a:b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【</a:t>
            </a:r>
            <a:r>
              <a:rPr lang="ja-JP" altLang="en-US" sz="2800" dirty="0">
                <a:latin typeface="Meiryo"/>
                <a:ea typeface="Meiryo"/>
                <a:cs typeface="Meiryo"/>
                <a:sym typeface="Meiryo"/>
              </a:rPr>
              <a:t>１</a:t>
            </a: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en-US" altLang="ja-JP" sz="2800" dirty="0" err="1"/>
              <a:t>YaDoc</a:t>
            </a:r>
            <a:r>
              <a:rPr lang="en-US" altLang="ja-JP" sz="2800" dirty="0"/>
              <a:t> </a:t>
            </a:r>
            <a:r>
              <a:rPr lang="ja-JP" altLang="en-US" sz="2800" spc="-34" dirty="0"/>
              <a:t>の</a:t>
            </a:r>
            <a:r>
              <a:rPr lang="ja-JP" altLang="en-US" sz="2800" spc="-22" dirty="0"/>
              <a:t>イ</a:t>
            </a:r>
            <a:r>
              <a:rPr lang="ja-JP" altLang="en-US" sz="2800" spc="8" dirty="0"/>
              <a:t>ン</a:t>
            </a:r>
            <a:r>
              <a:rPr lang="ja-JP" altLang="en-US" sz="2800" spc="-22" dirty="0"/>
              <a:t>ス</a:t>
            </a:r>
            <a:r>
              <a:rPr lang="ja-JP" altLang="en-US" sz="2800" dirty="0"/>
              <a:t>ト</a:t>
            </a:r>
            <a:r>
              <a:rPr lang="ja-JP" altLang="en-US" sz="2800" spc="-47" dirty="0"/>
              <a:t>ー</a:t>
            </a:r>
            <a:r>
              <a:rPr lang="ja-JP" altLang="en-US" sz="2800" spc="8" dirty="0"/>
              <a:t>ル</a:t>
            </a:r>
            <a:endParaRPr lang="ja-JP" altLang="en-US" sz="2800" dirty="0"/>
          </a:p>
        </p:txBody>
      </p:sp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9CFDF9A3-1799-4160-BE9E-CDC249CF62A5}"/>
              </a:ext>
            </a:extLst>
          </p:cNvPr>
          <p:cNvGraphicFramePr>
            <a:graphicFrameLocks noGrp="1"/>
          </p:cNvGraphicFramePr>
          <p:nvPr/>
        </p:nvGraphicFramePr>
        <p:xfrm>
          <a:off x="628834" y="2344467"/>
          <a:ext cx="6686366" cy="2905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5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9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364">
                <a:tc>
                  <a:txBody>
                    <a:bodyPr/>
                    <a:lstStyle/>
                    <a:p>
                      <a:pPr marL="177800" lvl="0" algn="l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アイコン</a:t>
                      </a:r>
                    </a:p>
                  </a:txBody>
                  <a:tcPr marL="0" marR="0" marT="4398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5669" lvl="0" algn="l">
                        <a:lnSpc>
                          <a:spcPct val="100000"/>
                        </a:lnSpc>
                        <a:spcBef>
                          <a:spcPts val="405"/>
                        </a:spcBef>
                        <a:tabLst>
                          <a:tab pos="1220470" algn="l"/>
                          <a:tab pos="1677670" algn="l"/>
                          <a:tab pos="1982470" algn="l"/>
                        </a:tabLst>
                      </a:pPr>
                      <a:r>
                        <a:rPr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概要</a:t>
                      </a:r>
                    </a:p>
                  </a:txBody>
                  <a:tcPr marL="0" marR="0" marT="4398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 lvl="0" algn="l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アプリ</a:t>
                      </a:r>
                    </a:p>
                  </a:txBody>
                  <a:tcPr marL="0" marR="0" marT="4398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170">
                <a:tc rowSpan="2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sz="12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疾患管理システム</a:t>
                      </a:r>
                      <a:r>
                        <a:rPr lang="en-US" altLang="ja-JP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YaDoc(</a:t>
                      </a:r>
                      <a:r>
                        <a:rPr lang="ja-JP" alt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ヤードック</a:t>
                      </a:r>
                      <a:r>
                        <a:rPr lang="en-US" altLang="ja-JP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)</a:t>
                      </a:r>
                      <a:r>
                        <a:rPr lang="ja-JP" alt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利用する</a:t>
                      </a:r>
                      <a:endParaRPr lang="en-US" altLang="ja-JP" sz="12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患者さん用のアプリです。</a:t>
                      </a:r>
                      <a:endParaRPr lang="en-US" altLang="ja-JP" sz="12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lang="ja-JP" altLang="en-US" sz="12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1200" b="1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主な機能</a:t>
                      </a:r>
                    </a:p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・病歴管理</a:t>
                      </a:r>
                    </a:p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血圧など日々の健康状態を記録し、</a:t>
                      </a:r>
                      <a:endParaRPr lang="en-US" altLang="ja-JP" sz="12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振り返ることができます。医師と共有し</a:t>
                      </a:r>
                      <a:endParaRPr lang="en-US" altLang="ja-JP" sz="12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相談することにより良い診療につながります。</a:t>
                      </a:r>
                    </a:p>
                    <a:p>
                      <a:pPr marL="6858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・オンライン診療</a:t>
                      </a:r>
                    </a:p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通常の対面診療に加えて、ご自宅などで医師の</a:t>
                      </a:r>
                      <a:endParaRPr lang="en-US" altLang="ja-JP" sz="12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表情を見ながら診察を受けることが出来ます。</a:t>
                      </a:r>
                      <a:endParaRPr sz="12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30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Integrity  Healthcare</a:t>
                      </a: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US" sz="1200" b="0" i="0" spc="0" dirty="0" err="1">
                          <a:latin typeface="Meiryo" charset="-128"/>
                          <a:ea typeface="Meiryo" charset="-128"/>
                          <a:cs typeface="Meiryo" charset="-128"/>
                        </a:rPr>
                        <a:t>Co.,Ltd</a:t>
                      </a:r>
                      <a:r>
                        <a:rPr 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.  </a:t>
                      </a:r>
                      <a:endParaRPr sz="12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409575" algn="l"/>
                        </a:tabLst>
                      </a:pPr>
                      <a:r>
                        <a:rPr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Ver	</a:t>
                      </a:r>
                      <a:r>
                        <a:rPr 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1.38.2</a:t>
                      </a:r>
                      <a:endParaRPr sz="12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lang="en-US" sz="12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アプリのご利用は</a:t>
                      </a:r>
                      <a:endParaRPr lang="en-US" altLang="ja-JP" sz="12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無料ですが、</a:t>
                      </a:r>
                      <a:endParaRPr lang="en-US" altLang="ja-JP" sz="12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「オンライン診療」による</a:t>
                      </a:r>
                      <a:endParaRPr lang="en-US" altLang="ja-JP" sz="12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受診は、医療費が</a:t>
                      </a:r>
                      <a:endParaRPr lang="en-US" altLang="ja-JP" sz="12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発生します。</a:t>
                      </a:r>
                      <a:endParaRPr lang="en-US" altLang="ja-JP" sz="12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またご利用にあたっての</a:t>
                      </a:r>
                      <a:endParaRPr lang="en-US" altLang="ja-JP" sz="12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12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通信費は必要です。</a:t>
                      </a:r>
                      <a:endParaRPr sz="12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2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7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200" b="0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1954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  </a:t>
                      </a:r>
                      <a:endParaRPr sz="1200" b="0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380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字幕 2">
            <a:extLst>
              <a:ext uri="{FF2B5EF4-FFF2-40B4-BE49-F238E27FC236}">
                <a16:creationId xmlns:a16="http://schemas.microsoft.com/office/drawing/2014/main" id="{B7DE3B2F-1F1B-4CD2-AB78-16A0E45F66CC}"/>
              </a:ext>
            </a:extLst>
          </p:cNvPr>
          <p:cNvSpPr txBox="1">
            <a:spLocks/>
          </p:cNvSpPr>
          <p:nvPr/>
        </p:nvSpPr>
        <p:spPr>
          <a:xfrm>
            <a:off x="609600" y="5334000"/>
            <a:ext cx="7200000" cy="14562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647" b="1" i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504200" indent="0" algn="ctr">
              <a:buNone/>
              <a:defRPr sz="2206">
                <a:latin typeface="+mn-lt"/>
                <a:ea typeface="+mn-ea"/>
                <a:cs typeface="+mn-cs"/>
              </a:defRPr>
            </a:lvl2pPr>
            <a:lvl3pPr marL="1008400" indent="0" algn="ctr">
              <a:buNone/>
              <a:defRPr sz="1985">
                <a:latin typeface="+mn-lt"/>
                <a:ea typeface="+mn-ea"/>
                <a:cs typeface="+mn-cs"/>
              </a:defRPr>
            </a:lvl3pPr>
            <a:lvl4pPr marL="1512600" indent="0" algn="ctr">
              <a:buNone/>
              <a:defRPr sz="1764">
                <a:latin typeface="+mn-lt"/>
                <a:ea typeface="+mn-ea"/>
                <a:cs typeface="+mn-cs"/>
              </a:defRPr>
            </a:lvl4pPr>
            <a:lvl5pPr marL="2016801" indent="0" algn="ctr">
              <a:buNone/>
              <a:defRPr sz="1764">
                <a:latin typeface="+mn-lt"/>
                <a:ea typeface="+mn-ea"/>
                <a:cs typeface="+mn-cs"/>
              </a:defRPr>
            </a:lvl5pPr>
            <a:lvl6pPr marL="2521001" indent="0" algn="ctr">
              <a:buNone/>
              <a:defRPr sz="1764">
                <a:latin typeface="+mn-lt"/>
                <a:ea typeface="+mn-ea"/>
                <a:cs typeface="+mn-cs"/>
              </a:defRPr>
            </a:lvl6pPr>
            <a:lvl7pPr marL="3025201" indent="0" algn="ctr">
              <a:buNone/>
              <a:defRPr sz="1764">
                <a:latin typeface="+mn-lt"/>
                <a:ea typeface="+mn-ea"/>
                <a:cs typeface="+mn-cs"/>
              </a:defRPr>
            </a:lvl7pPr>
            <a:lvl8pPr marL="3529401" indent="0" algn="ctr">
              <a:buNone/>
              <a:defRPr sz="1764">
                <a:latin typeface="+mn-lt"/>
                <a:ea typeface="+mn-ea"/>
                <a:cs typeface="+mn-cs"/>
              </a:defRPr>
            </a:lvl8pPr>
            <a:lvl9pPr marL="4033601" indent="0" algn="ctr">
              <a:buNone/>
              <a:defRPr sz="1764"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altLang="ja-JP" sz="1800" kern="0" spc="-64" dirty="0">
                <a:solidFill>
                  <a:srgbClr val="009650"/>
                </a:solidFill>
              </a:rPr>
              <a:t>iPhone </a:t>
            </a:r>
            <a:r>
              <a:rPr kumimoji="0" lang="ja-JP" altLang="en-US" sz="1800" kern="0" spc="-34" dirty="0">
                <a:solidFill>
                  <a:srgbClr val="009650"/>
                </a:solidFill>
              </a:rPr>
              <a:t>の</a:t>
            </a:r>
            <a:r>
              <a:rPr kumimoji="0" lang="ja-JP" altLang="en-US" sz="1800" kern="0" dirty="0">
                <a:solidFill>
                  <a:srgbClr val="009650"/>
                </a:solidFill>
              </a:rPr>
              <a:t>場合</a:t>
            </a:r>
            <a:endParaRPr kumimoji="0" lang="en-US" altLang="ja-JP" sz="1800" kern="0" dirty="0">
              <a:solidFill>
                <a:srgbClr val="009650"/>
              </a:solidFill>
            </a:endParaRPr>
          </a:p>
          <a:p>
            <a:r>
              <a:rPr lang="ja-JP" altLang="en-US" sz="1800" dirty="0"/>
              <a:t>「</a:t>
            </a:r>
            <a:r>
              <a:rPr lang="en-US" altLang="ja-JP" sz="1800" spc="90" dirty="0"/>
              <a:t>Apple</a:t>
            </a:r>
            <a:r>
              <a:rPr lang="ja-JP" altLang="en-US" sz="1800" spc="-64" dirty="0"/>
              <a:t> </a:t>
            </a:r>
            <a:r>
              <a:rPr lang="en-US" altLang="ja-JP" sz="1800" spc="47" dirty="0"/>
              <a:t>Store</a:t>
            </a:r>
            <a:r>
              <a:rPr lang="en-US" altLang="ja-JP" sz="1800" spc="13" dirty="0"/>
              <a:t> ｣</a:t>
            </a:r>
            <a:r>
              <a:rPr lang="ja-JP" altLang="en-US" sz="1800" spc="-17" dirty="0"/>
              <a:t>か</a:t>
            </a:r>
            <a:r>
              <a:rPr lang="ja-JP" altLang="en-US" sz="1800" spc="-700" dirty="0"/>
              <a:t>ら</a:t>
            </a:r>
            <a:r>
              <a:rPr lang="ja-JP" altLang="en-US" sz="1800" dirty="0"/>
              <a:t>「ヤードック</a:t>
            </a:r>
            <a:r>
              <a:rPr lang="en-US" altLang="ja-JP" sz="1800" spc="13" dirty="0"/>
              <a:t>｣</a:t>
            </a:r>
            <a:r>
              <a:rPr lang="ja-JP" altLang="en-US" sz="1800" spc="-5" dirty="0"/>
              <a:t>と</a:t>
            </a:r>
            <a:r>
              <a:rPr lang="ja-JP" altLang="en-US" sz="1800" dirty="0"/>
              <a:t>検索</a:t>
            </a:r>
            <a:r>
              <a:rPr lang="ja-JP" altLang="en-US" sz="1800" spc="17" dirty="0"/>
              <a:t>し</a:t>
            </a:r>
            <a:r>
              <a:rPr lang="ja-JP" altLang="en-US" sz="1800" spc="22" dirty="0"/>
              <a:t>て</a:t>
            </a:r>
            <a:r>
              <a:rPr lang="ja-JP" altLang="en-US" sz="1800" spc="5" dirty="0"/>
              <a:t>ア</a:t>
            </a:r>
            <a:r>
              <a:rPr lang="ja-JP" altLang="en-US" sz="1800" spc="-5" dirty="0"/>
              <a:t>プ</a:t>
            </a:r>
            <a:r>
              <a:rPr lang="ja-JP" altLang="en-US" sz="1800" spc="-13" dirty="0"/>
              <a:t>リ</a:t>
            </a:r>
            <a:r>
              <a:rPr lang="ja-JP" altLang="en-US" sz="1800" spc="30" dirty="0"/>
              <a:t>を</a:t>
            </a:r>
            <a:r>
              <a:rPr lang="ja-JP" altLang="en-US" sz="1800" dirty="0"/>
              <a:t>見</a:t>
            </a:r>
            <a:r>
              <a:rPr lang="ja-JP" altLang="en-US" sz="1800" spc="-34" dirty="0"/>
              <a:t>つ</a:t>
            </a:r>
            <a:r>
              <a:rPr lang="ja-JP" altLang="en-US" sz="1800" spc="8" dirty="0"/>
              <a:t>け</a:t>
            </a:r>
            <a:r>
              <a:rPr lang="ja-JP" altLang="en-US" sz="1800" spc="22" dirty="0"/>
              <a:t>て</a:t>
            </a:r>
            <a:r>
              <a:rPr lang="ja-JP" altLang="en-US" sz="1800" spc="-22" dirty="0"/>
              <a:t>イ</a:t>
            </a:r>
            <a:r>
              <a:rPr lang="ja-JP" altLang="en-US" sz="1800" spc="8" dirty="0"/>
              <a:t>ン</a:t>
            </a:r>
            <a:r>
              <a:rPr lang="ja-JP" altLang="en-US" sz="1800" spc="-22" dirty="0"/>
              <a:t>ス</a:t>
            </a:r>
            <a:r>
              <a:rPr lang="ja-JP" altLang="en-US" sz="1800" dirty="0"/>
              <a:t>ト</a:t>
            </a:r>
            <a:r>
              <a:rPr lang="ja-JP" altLang="en-US" sz="1800" spc="-47" dirty="0"/>
              <a:t>ー</a:t>
            </a:r>
            <a:r>
              <a:rPr lang="ja-JP" altLang="en-US" sz="1800" spc="8" dirty="0"/>
              <a:t>ル</a:t>
            </a:r>
            <a:r>
              <a:rPr lang="ja-JP" altLang="en-US" sz="1800" spc="17" dirty="0"/>
              <a:t>し</a:t>
            </a:r>
            <a:r>
              <a:rPr lang="ja-JP" altLang="en-US" sz="1800" spc="22" dirty="0"/>
              <a:t>て</a:t>
            </a:r>
            <a:r>
              <a:rPr lang="ja-JP" altLang="en-US" sz="1800" spc="-17" dirty="0"/>
              <a:t>く</a:t>
            </a:r>
            <a:r>
              <a:rPr lang="ja-JP" altLang="en-US" sz="1800" spc="8" dirty="0"/>
              <a:t>だ</a:t>
            </a:r>
            <a:r>
              <a:rPr lang="ja-JP" altLang="en-US" sz="1800" spc="-13" dirty="0"/>
              <a:t>さい</a:t>
            </a:r>
            <a:r>
              <a:rPr lang="ja-JP" altLang="en-US" sz="1800" spc="8" dirty="0"/>
              <a:t>。</a:t>
            </a:r>
            <a:endParaRPr lang="ja-JP" altLang="en-US" sz="1800" dirty="0"/>
          </a:p>
          <a:p>
            <a:endParaRPr kumimoji="0" lang="ja-JP" altLang="en-US" sz="1800" kern="0" dirty="0">
              <a:solidFill>
                <a:srgbClr val="009650"/>
              </a:solidFill>
            </a:endParaRPr>
          </a:p>
          <a:p>
            <a:endParaRPr kumimoji="0" lang="ja-JP" altLang="en-US" sz="2263" kern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/>
              <a:t>3-B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246553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72458F65-A30A-498E-BC93-970323DA60B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42000" y="304800"/>
            <a:ext cx="6840000" cy="9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tabLst>
                <a:tab pos="217488" algn="l"/>
              </a:tabLst>
            </a:pPr>
            <a:r>
              <a:rPr lang="en-US" altLang="ja-JP" sz="28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2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オ</a:t>
            </a:r>
            <a:r>
              <a:rPr lang="ja-JP" altLang="en-US" sz="2800" b="1" spc="8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ン</a:t>
            </a:r>
            <a:r>
              <a:rPr lang="ja-JP" altLang="en-US" sz="2800" b="1" spc="-13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ラ</a:t>
            </a:r>
            <a:r>
              <a:rPr lang="ja-JP" altLang="en-US" sz="2800" b="1" spc="-22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イ</a:t>
            </a:r>
            <a:r>
              <a:rPr lang="ja-JP" altLang="en-US" sz="2800" b="1" spc="8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ン</a:t>
            </a:r>
            <a:r>
              <a:rPr lang="ja-JP" altLang="en-US" sz="2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診療</a:t>
            </a:r>
            <a:r>
              <a:rPr lang="ja-JP" altLang="en-US" sz="2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ア</a:t>
            </a:r>
            <a:r>
              <a:rPr lang="ja-JP" altLang="en-US" sz="28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プ</a:t>
            </a:r>
            <a:r>
              <a:rPr lang="ja-JP" altLang="en-US" sz="2800" b="1" spc="-13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リ</a:t>
            </a:r>
            <a:r>
              <a:rPr lang="en-US" altLang="ja-JP" sz="2800" b="1" spc="-13" dirty="0" err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en-US" altLang="ja-JP" sz="2800" b="1" spc="-13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br>
              <a:rPr lang="en-US" altLang="ja-JP" sz="2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２</a:t>
            </a: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en-US" altLang="ja-JP" sz="2800" b="1" dirty="0" err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ja-JP" altLang="en-US" sz="2800" b="1" spc="-17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に</a:t>
            </a:r>
            <a:r>
              <a:rPr lang="en-US" altLang="ja-JP" sz="2800" b="1" spc="-13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ID</a:t>
            </a:r>
            <a:r>
              <a:rPr lang="ja-JP" altLang="en-US" sz="2800" b="1" spc="-17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登録</a:t>
            </a:r>
            <a:endParaRPr lang="ja-JP" altLang="en-US" sz="2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字幕 7">
            <a:extLst>
              <a:ext uri="{FF2B5EF4-FFF2-40B4-BE49-F238E27FC236}">
                <a16:creationId xmlns:a16="http://schemas.microsoft.com/office/drawing/2014/main" id="{47ED28A5-315E-4E94-B4DF-5B3399F7D5F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4207" y="1395574"/>
            <a:ext cx="8280000" cy="348333"/>
          </a:xfrm>
          <a:prstGeom prst="rect">
            <a:avLst/>
          </a:prstGeom>
        </p:spPr>
        <p:txBody>
          <a:bodyPr/>
          <a:lstStyle/>
          <a:p>
            <a:r>
              <a:rPr kumimoji="0" lang="ja-JP" altLang="en-US" b="1" kern="0" dirty="0">
                <a:latin typeface="Meiryo" charset="-128"/>
                <a:ea typeface="Meiryo" charset="-128"/>
                <a:cs typeface="Meiryo" charset="-128"/>
              </a:rPr>
              <a:t>まず最初にログインするための</a:t>
            </a:r>
            <a:r>
              <a:rPr kumimoji="0" lang="en-US" altLang="ja-JP" b="1" kern="0" dirty="0">
                <a:latin typeface="Meiryo" charset="-128"/>
                <a:ea typeface="Meiryo" charset="-128"/>
                <a:cs typeface="Meiryo" charset="-128"/>
              </a:rPr>
              <a:t>ID</a:t>
            </a:r>
            <a:r>
              <a:rPr kumimoji="0" lang="ja-JP" altLang="en-US" b="1" kern="0" dirty="0">
                <a:latin typeface="Meiryo" charset="-128"/>
                <a:ea typeface="Meiryo" charset="-128"/>
                <a:cs typeface="Meiryo" charset="-128"/>
              </a:rPr>
              <a:t>登録が必要です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7959CAE5-F8BE-4A97-A27F-82909FF33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09857"/>
            <a:ext cx="1440000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B7CCD6A-84B5-4A7D-8D09-B4E7FEE55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09857"/>
            <a:ext cx="1440000" cy="14149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641EFBA-D2AC-46B4-A4E7-2C9B7BD3B3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09691"/>
            <a:ext cx="1440000" cy="1659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2910F7A-77A2-4690-98F2-1746E7F51A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78" y="2009857"/>
            <a:ext cx="1440000" cy="554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EECCCC0-F8E8-4472-AAD1-7D1B8401EE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78" y="2881623"/>
            <a:ext cx="1440000" cy="2588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8632" y="1905000"/>
            <a:ext cx="2520000" cy="37176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ログイン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ID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作成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同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意</a:t>
            </a:r>
            <a:r>
              <a:rPr lang="ja-JP" altLang="en-US" sz="1800" b="1" spc="-8" dirty="0">
                <a:latin typeface="Meiryo" charset="-128"/>
                <a:ea typeface="Meiryo" charset="-128"/>
                <a:cs typeface="Meiryo" charset="-128"/>
              </a:rPr>
              <a:t>す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spc="25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認証コードを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発行する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SNS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メールで</a:t>
            </a: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認証コード」が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届きます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認証コード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を入力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次へ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996156" y="3806213"/>
            <a:ext cx="1404000" cy="32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図形グループ 36"/>
          <p:cNvGrpSpPr/>
          <p:nvPr/>
        </p:nvGrpSpPr>
        <p:grpSpPr>
          <a:xfrm>
            <a:off x="2743200" y="3655626"/>
            <a:ext cx="441147" cy="400110"/>
            <a:chOff x="3501100" y="4812902"/>
            <a:chExt cx="441147" cy="400110"/>
          </a:xfrm>
        </p:grpSpPr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43" name="図形グループ 42"/>
          <p:cNvGrpSpPr>
            <a:grpSpLocks noChangeAspect="1"/>
          </p:cNvGrpSpPr>
          <p:nvPr/>
        </p:nvGrpSpPr>
        <p:grpSpPr>
          <a:xfrm>
            <a:off x="4512070" y="2406429"/>
            <a:ext cx="360000" cy="345915"/>
            <a:chOff x="2743754" y="4622188"/>
            <a:chExt cx="720000" cy="691832"/>
          </a:xfrm>
        </p:grpSpPr>
        <p:cxnSp>
          <p:nvCxnSpPr>
            <p:cNvPr id="44" name="直線コネクタ 43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正方形/長方形 46"/>
          <p:cNvSpPr/>
          <p:nvPr/>
        </p:nvSpPr>
        <p:spPr>
          <a:xfrm>
            <a:off x="5044412" y="2902931"/>
            <a:ext cx="1404000" cy="32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図形グループ 47"/>
          <p:cNvGrpSpPr/>
          <p:nvPr/>
        </p:nvGrpSpPr>
        <p:grpSpPr>
          <a:xfrm>
            <a:off x="4791456" y="2752344"/>
            <a:ext cx="441147" cy="400110"/>
            <a:chOff x="3501100" y="4812902"/>
            <a:chExt cx="441147" cy="400110"/>
          </a:xfrm>
        </p:grpSpPr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57" name="正方形/長方形 56"/>
          <p:cNvSpPr/>
          <p:nvPr/>
        </p:nvSpPr>
        <p:spPr>
          <a:xfrm>
            <a:off x="7092432" y="2217131"/>
            <a:ext cx="936000" cy="32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8" name="図形グループ 57"/>
          <p:cNvGrpSpPr/>
          <p:nvPr/>
        </p:nvGrpSpPr>
        <p:grpSpPr>
          <a:xfrm>
            <a:off x="6839476" y="2066544"/>
            <a:ext cx="441147" cy="400110"/>
            <a:chOff x="3501100" y="4812902"/>
            <a:chExt cx="441147" cy="400110"/>
          </a:xfrm>
        </p:grpSpPr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❹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62" name="正方形/長方形 61"/>
          <p:cNvSpPr/>
          <p:nvPr/>
        </p:nvSpPr>
        <p:spPr>
          <a:xfrm>
            <a:off x="7092668" y="3198336"/>
            <a:ext cx="1404000" cy="32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3" name="図形グループ 62"/>
          <p:cNvGrpSpPr/>
          <p:nvPr/>
        </p:nvGrpSpPr>
        <p:grpSpPr>
          <a:xfrm>
            <a:off x="6839712" y="3047749"/>
            <a:ext cx="441147" cy="400110"/>
            <a:chOff x="3501100" y="4812902"/>
            <a:chExt cx="441147" cy="400110"/>
          </a:xfrm>
        </p:grpSpPr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❺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80" name="正方形/長方形 79"/>
          <p:cNvSpPr/>
          <p:nvPr/>
        </p:nvSpPr>
        <p:spPr>
          <a:xfrm>
            <a:off x="5044412" y="5086200"/>
            <a:ext cx="1404000" cy="32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1" name="図形グループ 80"/>
          <p:cNvGrpSpPr/>
          <p:nvPr/>
        </p:nvGrpSpPr>
        <p:grpSpPr>
          <a:xfrm>
            <a:off x="4791456" y="4935613"/>
            <a:ext cx="441147" cy="400110"/>
            <a:chOff x="3501100" y="4812902"/>
            <a:chExt cx="441147" cy="400110"/>
          </a:xfrm>
        </p:grpSpPr>
        <p:sp>
          <p:nvSpPr>
            <p:cNvPr id="82" name="円/楕円 81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❸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84" name="正方形/長方形 83"/>
          <p:cNvSpPr/>
          <p:nvPr/>
        </p:nvSpPr>
        <p:spPr>
          <a:xfrm>
            <a:off x="7092668" y="3762259"/>
            <a:ext cx="1404000" cy="32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5" name="図形グループ 84"/>
          <p:cNvGrpSpPr/>
          <p:nvPr/>
        </p:nvGrpSpPr>
        <p:grpSpPr>
          <a:xfrm>
            <a:off x="6839712" y="3611672"/>
            <a:ext cx="441147" cy="400110"/>
            <a:chOff x="3501100" y="4812902"/>
            <a:chExt cx="441147" cy="400110"/>
          </a:xfrm>
        </p:grpSpPr>
        <p:sp>
          <p:nvSpPr>
            <p:cNvPr id="86" name="円/楕円 85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❻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88" name="図形グループ 87"/>
          <p:cNvGrpSpPr>
            <a:grpSpLocks noChangeAspect="1"/>
          </p:cNvGrpSpPr>
          <p:nvPr/>
        </p:nvGrpSpPr>
        <p:grpSpPr>
          <a:xfrm rot="5400000">
            <a:off x="5561688" y="3512243"/>
            <a:ext cx="360000" cy="345915"/>
            <a:chOff x="2743754" y="4622188"/>
            <a:chExt cx="720000" cy="691832"/>
          </a:xfrm>
        </p:grpSpPr>
        <p:cxnSp>
          <p:nvCxnSpPr>
            <p:cNvPr id="89" name="直線コネクタ 88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カギ線コネクタ 3"/>
          <p:cNvCxnSpPr/>
          <p:nvPr/>
        </p:nvCxnSpPr>
        <p:spPr>
          <a:xfrm flipV="1">
            <a:off x="6433824" y="2439320"/>
            <a:ext cx="648000" cy="2808000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7391400" y="2546242"/>
            <a:ext cx="0" cy="648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/>
              <a:t>3-B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295456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8679" y="1406362"/>
            <a:ext cx="8280000" cy="348333"/>
          </a:xfrm>
          <a:prstGeom prst="rect">
            <a:avLst/>
          </a:prstGeom>
        </p:spPr>
        <p:txBody>
          <a:bodyPr/>
          <a:lstStyle/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次にアカウントの登録に移ります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42DA7855-39B7-4812-AE3B-2CB7414D5B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20" y="2356765"/>
            <a:ext cx="1440000" cy="285397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FDD2013-DBE4-4C27-BD33-7A18E24D79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356765"/>
            <a:ext cx="1440000" cy="2879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8" name="object 16">
            <a:extLst>
              <a:ext uri="{FF2B5EF4-FFF2-40B4-BE49-F238E27FC236}">
                <a16:creationId xmlns:a16="http://schemas.microsoft.com/office/drawing/2014/main" id="{71E2FE5F-8C2A-410C-94A6-708F0C13A7F7}"/>
              </a:ext>
            </a:extLst>
          </p:cNvPr>
          <p:cNvSpPr txBox="1"/>
          <p:nvPr/>
        </p:nvSpPr>
        <p:spPr>
          <a:xfrm>
            <a:off x="3124200" y="1907523"/>
            <a:ext cx="1825518" cy="45467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次にこの画面が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表示されます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6504A9D-A1C3-4D9E-AB85-9811538054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00" y="2356765"/>
            <a:ext cx="1440000" cy="28544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タイトル 9">
            <a:extLst>
              <a:ext uri="{FF2B5EF4-FFF2-40B4-BE49-F238E27FC236}">
                <a16:creationId xmlns:a16="http://schemas.microsoft.com/office/drawing/2014/main" id="{4E173BB6-869D-404E-AD03-BE4053D00B18}"/>
              </a:ext>
            </a:extLst>
          </p:cNvPr>
          <p:cNvSpPr txBox="1">
            <a:spLocks/>
          </p:cNvSpPr>
          <p:nvPr/>
        </p:nvSpPr>
        <p:spPr>
          <a:xfrm>
            <a:off x="1618200" y="304800"/>
            <a:ext cx="684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defTabSz="914400"/>
            <a:endParaRPr kumimoji="0" lang="ja-JP" altLang="en-US" sz="2737" kern="0" dirty="0"/>
          </a:p>
          <a:p>
            <a:pPr marL="10860" defTabSz="914400">
              <a:spcBef>
                <a:spcPts val="85"/>
              </a:spcBef>
              <a:tabLst>
                <a:tab pos="270955" algn="l"/>
              </a:tabLst>
            </a:pPr>
            <a:r>
              <a:rPr kumimoji="0" lang="en-US" altLang="ja-JP" sz="2800" kern="0" dirty="0"/>
              <a:t>	</a:t>
            </a:r>
            <a:r>
              <a:rPr kumimoji="0" lang="ja-JP" altLang="en-US" sz="2800" kern="0" dirty="0"/>
              <a:t>オ</a:t>
            </a:r>
            <a:r>
              <a:rPr kumimoji="0" lang="ja-JP" altLang="en-US" sz="2800" kern="0" spc="8" dirty="0"/>
              <a:t>ン</a:t>
            </a:r>
            <a:r>
              <a:rPr kumimoji="0" lang="ja-JP" altLang="en-US" sz="2800" kern="0" spc="-13" dirty="0"/>
              <a:t>ラ</a:t>
            </a:r>
            <a:r>
              <a:rPr kumimoji="0" lang="ja-JP" altLang="en-US" sz="2800" kern="0" spc="-22" dirty="0"/>
              <a:t>イ</a:t>
            </a:r>
            <a:r>
              <a:rPr kumimoji="0" lang="ja-JP" altLang="en-US" sz="2800" kern="0" spc="8" dirty="0"/>
              <a:t>ン</a:t>
            </a:r>
            <a:r>
              <a:rPr kumimoji="0" lang="ja-JP" altLang="en-US" sz="2800" kern="0" dirty="0"/>
              <a:t>診療</a:t>
            </a:r>
            <a:r>
              <a:rPr kumimoji="0" lang="ja-JP" altLang="en-US" sz="2800" kern="0" spc="5" dirty="0"/>
              <a:t>ア</a:t>
            </a:r>
            <a:r>
              <a:rPr kumimoji="0" lang="ja-JP" altLang="en-US" sz="2800" kern="0" spc="-5" dirty="0"/>
              <a:t>プ</a:t>
            </a:r>
            <a:r>
              <a:rPr kumimoji="0" lang="ja-JP" altLang="en-US" sz="2800" kern="0" spc="-13" dirty="0"/>
              <a:t>リ</a:t>
            </a:r>
            <a:r>
              <a:rPr kumimoji="0" lang="en-US" altLang="ja-JP" sz="2800" kern="0" spc="-13" dirty="0" err="1"/>
              <a:t>YaDoc</a:t>
            </a:r>
            <a:r>
              <a:rPr kumimoji="0" lang="en-US" altLang="ja-JP" sz="2800" kern="0" spc="-13" dirty="0"/>
              <a:t> </a:t>
            </a:r>
            <a:br>
              <a:rPr kumimoji="0" lang="en-US" altLang="ja-JP" sz="2800" kern="0" spc="-100" dirty="0"/>
            </a:b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【</a:t>
            </a:r>
            <a:r>
              <a:rPr lang="ja-JP" altLang="en-US" sz="2800" dirty="0">
                <a:latin typeface="Meiryo"/>
                <a:ea typeface="Meiryo"/>
                <a:cs typeface="Meiryo"/>
                <a:sym typeface="Meiryo"/>
              </a:rPr>
              <a:t>３</a:t>
            </a: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2800" kern="0" dirty="0"/>
              <a:t>アカウントの</a:t>
            </a:r>
            <a:r>
              <a:rPr kumimoji="0" lang="ja-JP" altLang="en-US" sz="2800" kern="0" spc="-17" dirty="0"/>
              <a:t>登録</a:t>
            </a:r>
            <a:endParaRPr kumimoji="0" lang="ja-JP" altLang="en-US" sz="2800" kern="0" dirty="0"/>
          </a:p>
        </p:txBody>
      </p:sp>
      <p:sp>
        <p:nvSpPr>
          <p:cNvPr id="38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4647" y="1905000"/>
            <a:ext cx="2700000" cy="25694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いいえ、受け取って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いません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姓名、生年月日</a:t>
            </a: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性別を入力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画面を下から上に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スクロール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写真追加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157700" y="4534512"/>
            <a:ext cx="1368000" cy="28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図形グループ 42"/>
          <p:cNvGrpSpPr/>
          <p:nvPr/>
        </p:nvGrpSpPr>
        <p:grpSpPr>
          <a:xfrm>
            <a:off x="2904744" y="4383925"/>
            <a:ext cx="441147" cy="400110"/>
            <a:chOff x="3501100" y="4812902"/>
            <a:chExt cx="441147" cy="400110"/>
          </a:xfrm>
        </p:grpSpPr>
        <p:sp>
          <p:nvSpPr>
            <p:cNvPr id="44" name="円/楕円 43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46" name="図形グループ 45"/>
          <p:cNvGrpSpPr>
            <a:grpSpLocks noChangeAspect="1"/>
          </p:cNvGrpSpPr>
          <p:nvPr/>
        </p:nvGrpSpPr>
        <p:grpSpPr>
          <a:xfrm>
            <a:off x="4669200" y="3266869"/>
            <a:ext cx="360000" cy="345915"/>
            <a:chOff x="2743754" y="4622188"/>
            <a:chExt cx="720000" cy="691832"/>
          </a:xfrm>
        </p:grpSpPr>
        <p:cxnSp>
          <p:nvCxnSpPr>
            <p:cNvPr id="47" name="直線コネクタ 46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正方形/長方形 49"/>
          <p:cNvSpPr/>
          <p:nvPr/>
        </p:nvSpPr>
        <p:spPr>
          <a:xfrm>
            <a:off x="5129756" y="2724000"/>
            <a:ext cx="1404000" cy="172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1" name="図形グループ 50"/>
          <p:cNvGrpSpPr/>
          <p:nvPr/>
        </p:nvGrpSpPr>
        <p:grpSpPr>
          <a:xfrm>
            <a:off x="4876800" y="2573413"/>
            <a:ext cx="441147" cy="400110"/>
            <a:chOff x="3501100" y="4812902"/>
            <a:chExt cx="441147" cy="400110"/>
          </a:xfrm>
        </p:grpSpPr>
        <p:sp>
          <p:nvSpPr>
            <p:cNvPr id="52" name="円/楕円 51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54" name="上矢印 53"/>
          <p:cNvSpPr>
            <a:spLocks/>
          </p:cNvSpPr>
          <p:nvPr/>
        </p:nvSpPr>
        <p:spPr>
          <a:xfrm>
            <a:off x="5202600" y="4482600"/>
            <a:ext cx="360000" cy="1080000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5" name="図形グループ 54"/>
          <p:cNvGrpSpPr/>
          <p:nvPr/>
        </p:nvGrpSpPr>
        <p:grpSpPr>
          <a:xfrm>
            <a:off x="5045253" y="5162490"/>
            <a:ext cx="441147" cy="400110"/>
            <a:chOff x="3501100" y="4812902"/>
            <a:chExt cx="441147" cy="400110"/>
          </a:xfrm>
        </p:grpSpPr>
        <p:sp>
          <p:nvSpPr>
            <p:cNvPr id="56" name="円/楕円 55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❸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58" name="図形グループ 57"/>
          <p:cNvGrpSpPr>
            <a:grpSpLocks noChangeAspect="1"/>
          </p:cNvGrpSpPr>
          <p:nvPr/>
        </p:nvGrpSpPr>
        <p:grpSpPr>
          <a:xfrm>
            <a:off x="6650400" y="3266869"/>
            <a:ext cx="360000" cy="345915"/>
            <a:chOff x="2743754" y="4622188"/>
            <a:chExt cx="720000" cy="691832"/>
          </a:xfrm>
        </p:grpSpPr>
        <p:cxnSp>
          <p:nvCxnSpPr>
            <p:cNvPr id="59" name="直線コネクタ 58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正方形/長方形 61"/>
          <p:cNvSpPr/>
          <p:nvPr/>
        </p:nvSpPr>
        <p:spPr>
          <a:xfrm>
            <a:off x="7395000" y="3350987"/>
            <a:ext cx="828000" cy="28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3" name="図形グループ 62"/>
          <p:cNvGrpSpPr/>
          <p:nvPr/>
        </p:nvGrpSpPr>
        <p:grpSpPr>
          <a:xfrm>
            <a:off x="7142044" y="3200400"/>
            <a:ext cx="441147" cy="400110"/>
            <a:chOff x="3501100" y="4812902"/>
            <a:chExt cx="441147" cy="400110"/>
          </a:xfrm>
        </p:grpSpPr>
        <p:sp>
          <p:nvSpPr>
            <p:cNvPr id="64" name="円/楕円 63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❹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/>
              <a:t>3-B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39761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9">
            <a:extLst>
              <a:ext uri="{FF2B5EF4-FFF2-40B4-BE49-F238E27FC236}">
                <a16:creationId xmlns:a16="http://schemas.microsoft.com/office/drawing/2014/main" id="{4E173BB6-869D-404E-AD03-BE4053D00B18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618200" y="304800"/>
            <a:ext cx="684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endParaRPr lang="ja-JP" altLang="en-US" sz="2737" dirty="0"/>
          </a:p>
          <a:p>
            <a:pPr marL="10860">
              <a:spcBef>
                <a:spcPts val="85"/>
              </a:spcBef>
              <a:tabLst>
                <a:tab pos="270955" algn="l"/>
              </a:tabLst>
            </a:pPr>
            <a:r>
              <a:rPr lang="en-US" altLang="ja-JP" sz="2800" dirty="0"/>
              <a:t>	</a:t>
            </a:r>
            <a:r>
              <a:rPr lang="ja-JP" altLang="en-US" sz="2800" dirty="0"/>
              <a:t>オ</a:t>
            </a:r>
            <a:r>
              <a:rPr lang="ja-JP" altLang="en-US" sz="2800" spc="8" dirty="0"/>
              <a:t>ン</a:t>
            </a:r>
            <a:r>
              <a:rPr lang="ja-JP" altLang="en-US" sz="2800" spc="-13" dirty="0"/>
              <a:t>ラ</a:t>
            </a:r>
            <a:r>
              <a:rPr lang="ja-JP" altLang="en-US" sz="2800" spc="-22" dirty="0"/>
              <a:t>イ</a:t>
            </a:r>
            <a:r>
              <a:rPr lang="ja-JP" altLang="en-US" sz="2800" spc="8" dirty="0"/>
              <a:t>ン</a:t>
            </a:r>
            <a:r>
              <a:rPr lang="ja-JP" altLang="en-US" sz="2800" dirty="0"/>
              <a:t>診療</a:t>
            </a:r>
            <a:r>
              <a:rPr lang="ja-JP" altLang="en-US" sz="2800" spc="5" dirty="0"/>
              <a:t>ア</a:t>
            </a:r>
            <a:r>
              <a:rPr lang="ja-JP" altLang="en-US" sz="2800" spc="-5" dirty="0"/>
              <a:t>プ</a:t>
            </a:r>
            <a:r>
              <a:rPr lang="ja-JP" altLang="en-US" sz="2800" spc="-13" dirty="0"/>
              <a:t>リ</a:t>
            </a:r>
            <a:r>
              <a:rPr lang="en-US" altLang="ja-JP" sz="2800" spc="-13" dirty="0" err="1"/>
              <a:t>YaDoc</a:t>
            </a:r>
            <a:r>
              <a:rPr lang="en-US" altLang="ja-JP" sz="2800" spc="-13" dirty="0"/>
              <a:t> </a:t>
            </a:r>
            <a:br>
              <a:rPr lang="en-US" altLang="ja-JP" sz="2800" spc="-100" dirty="0"/>
            </a:b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【</a:t>
            </a:r>
            <a:r>
              <a:rPr lang="ja-JP" altLang="en-US" sz="2800" dirty="0">
                <a:latin typeface="Meiryo"/>
                <a:ea typeface="Meiryo"/>
                <a:cs typeface="Meiryo"/>
                <a:sym typeface="Meiryo"/>
              </a:rPr>
              <a:t>３</a:t>
            </a: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2800" dirty="0"/>
              <a:t>アカウントの</a:t>
            </a:r>
            <a:r>
              <a:rPr lang="ja-JP" altLang="en-US" sz="2800" spc="-17" dirty="0"/>
              <a:t>登録</a:t>
            </a:r>
            <a:endParaRPr lang="ja-JP" altLang="en-US" sz="2800" dirty="0"/>
          </a:p>
        </p:txBody>
      </p:sp>
      <p:sp>
        <p:nvSpPr>
          <p:cNvPr id="68" name="object 16">
            <a:extLst>
              <a:ext uri="{FF2B5EF4-FFF2-40B4-BE49-F238E27FC236}">
                <a16:creationId xmlns:a16="http://schemas.microsoft.com/office/drawing/2014/main" id="{71E2FE5F-8C2A-410C-94A6-708F0C13A7F7}"/>
              </a:ext>
            </a:extLst>
          </p:cNvPr>
          <p:cNvSpPr txBox="1"/>
          <p:nvPr/>
        </p:nvSpPr>
        <p:spPr>
          <a:xfrm>
            <a:off x="3048000" y="1636332"/>
            <a:ext cx="1575694" cy="68294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自動的に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撮影画面に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なります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A2DEC66-EA69-40D1-A509-AC9C61BD1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53763"/>
            <a:ext cx="1080000" cy="214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3557FD9-957F-479E-B0E6-ED2E919723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76" y="2353763"/>
            <a:ext cx="1080000" cy="21811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25D2B53-E7BF-49A3-9C63-85857DD2FE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33" y="2353763"/>
            <a:ext cx="10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10C4B72-FAC6-4B2B-A155-AE42069535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264" y="2353763"/>
            <a:ext cx="1080000" cy="2159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5" name="object 16">
            <a:extLst>
              <a:ext uri="{FF2B5EF4-FFF2-40B4-BE49-F238E27FC236}">
                <a16:creationId xmlns:a16="http://schemas.microsoft.com/office/drawing/2014/main" id="{E366004C-7660-4610-90BB-40F74E8914EB}"/>
              </a:ext>
            </a:extLst>
          </p:cNvPr>
          <p:cNvSpPr txBox="1"/>
          <p:nvPr/>
        </p:nvSpPr>
        <p:spPr>
          <a:xfrm>
            <a:off x="7451333" y="1636332"/>
            <a:ext cx="1151723" cy="65729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アカウント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作成完了の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表示がでます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0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4647" y="1905000"/>
            <a:ext cx="2520000" cy="40296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シャッタ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ーボタンを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押して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保存する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保険証の裏表を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撮影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画面を下から上に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スクロール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❽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パスワードを作成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❾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作成する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➓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en-US" altLang="ja-JP" sz="1800" b="1" dirty="0" err="1"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を使い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始める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006456" y="3960587"/>
            <a:ext cx="1152000" cy="32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0" name="図形グループ 59"/>
          <p:cNvGrpSpPr/>
          <p:nvPr/>
        </p:nvGrpSpPr>
        <p:grpSpPr>
          <a:xfrm>
            <a:off x="2753500" y="3810000"/>
            <a:ext cx="441147" cy="400110"/>
            <a:chOff x="3501100" y="4812902"/>
            <a:chExt cx="441147" cy="400110"/>
          </a:xfrm>
        </p:grpSpPr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❺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63" name="図形グループ 62"/>
          <p:cNvGrpSpPr>
            <a:grpSpLocks noChangeAspect="1"/>
          </p:cNvGrpSpPr>
          <p:nvPr/>
        </p:nvGrpSpPr>
        <p:grpSpPr>
          <a:xfrm>
            <a:off x="4114800" y="3266869"/>
            <a:ext cx="360000" cy="345915"/>
            <a:chOff x="2743754" y="4622188"/>
            <a:chExt cx="720000" cy="691832"/>
          </a:xfrm>
        </p:grpSpPr>
        <p:cxnSp>
          <p:nvCxnSpPr>
            <p:cNvPr id="64" name="直線コネクタ 63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図形グループ 66"/>
          <p:cNvGrpSpPr>
            <a:grpSpLocks noChangeAspect="1"/>
          </p:cNvGrpSpPr>
          <p:nvPr/>
        </p:nvGrpSpPr>
        <p:grpSpPr>
          <a:xfrm>
            <a:off x="5562600" y="3266869"/>
            <a:ext cx="360000" cy="345915"/>
            <a:chOff x="2743754" y="4622188"/>
            <a:chExt cx="720000" cy="691832"/>
          </a:xfrm>
        </p:grpSpPr>
        <p:cxnSp>
          <p:nvCxnSpPr>
            <p:cNvPr id="69" name="直線コネクタ 68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図形グループ 78"/>
          <p:cNvGrpSpPr>
            <a:grpSpLocks noChangeAspect="1"/>
          </p:cNvGrpSpPr>
          <p:nvPr/>
        </p:nvGrpSpPr>
        <p:grpSpPr>
          <a:xfrm>
            <a:off x="7010400" y="3266869"/>
            <a:ext cx="360000" cy="345915"/>
            <a:chOff x="2743754" y="4622188"/>
            <a:chExt cx="720000" cy="691832"/>
          </a:xfrm>
        </p:grpSpPr>
        <p:cxnSp>
          <p:nvCxnSpPr>
            <p:cNvPr id="84" name="直線コネクタ 83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正方形/長方形 86"/>
          <p:cNvSpPr/>
          <p:nvPr/>
        </p:nvSpPr>
        <p:spPr>
          <a:xfrm>
            <a:off x="7418976" y="4100795"/>
            <a:ext cx="1152000" cy="32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8" name="図形グループ 87"/>
          <p:cNvGrpSpPr/>
          <p:nvPr/>
        </p:nvGrpSpPr>
        <p:grpSpPr>
          <a:xfrm>
            <a:off x="7166020" y="3950208"/>
            <a:ext cx="441146" cy="400110"/>
            <a:chOff x="3501100" y="4812902"/>
            <a:chExt cx="441146" cy="400110"/>
          </a:xfrm>
        </p:grpSpPr>
        <p:sp>
          <p:nvSpPr>
            <p:cNvPr id="89" name="円/楕円 88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>
              <a:spLocks/>
            </p:cNvSpPr>
            <p:nvPr/>
          </p:nvSpPr>
          <p:spPr>
            <a:xfrm>
              <a:off x="3501100" y="4812902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➓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91" name="正方形/長方形 90"/>
          <p:cNvSpPr/>
          <p:nvPr/>
        </p:nvSpPr>
        <p:spPr>
          <a:xfrm>
            <a:off x="5955296" y="4100795"/>
            <a:ext cx="1152000" cy="32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2" name="図形グループ 91"/>
          <p:cNvGrpSpPr/>
          <p:nvPr/>
        </p:nvGrpSpPr>
        <p:grpSpPr>
          <a:xfrm>
            <a:off x="5702340" y="3950208"/>
            <a:ext cx="441147" cy="400110"/>
            <a:chOff x="3501100" y="4812902"/>
            <a:chExt cx="441147" cy="400110"/>
          </a:xfrm>
        </p:grpSpPr>
        <p:sp>
          <p:nvSpPr>
            <p:cNvPr id="93" name="円/楕円 92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正方形/長方形 93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❾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95" name="正方形/長方形 94"/>
          <p:cNvSpPr/>
          <p:nvPr/>
        </p:nvSpPr>
        <p:spPr>
          <a:xfrm>
            <a:off x="5955296" y="3655787"/>
            <a:ext cx="1152000" cy="32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6" name="図形グループ 95"/>
          <p:cNvGrpSpPr/>
          <p:nvPr/>
        </p:nvGrpSpPr>
        <p:grpSpPr>
          <a:xfrm>
            <a:off x="5702340" y="3505200"/>
            <a:ext cx="441147" cy="400110"/>
            <a:chOff x="3501100" y="4812902"/>
            <a:chExt cx="441147" cy="400110"/>
          </a:xfrm>
        </p:grpSpPr>
        <p:sp>
          <p:nvSpPr>
            <p:cNvPr id="97" name="円/楕円 96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正方形/長方形 97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❽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99" name="図形グループ 98"/>
          <p:cNvGrpSpPr/>
          <p:nvPr/>
        </p:nvGrpSpPr>
        <p:grpSpPr>
          <a:xfrm>
            <a:off x="4283253" y="2114490"/>
            <a:ext cx="441147" cy="400110"/>
            <a:chOff x="3501100" y="4812902"/>
            <a:chExt cx="441147" cy="400110"/>
          </a:xfrm>
        </p:grpSpPr>
        <p:sp>
          <p:nvSpPr>
            <p:cNvPr id="100" name="円/楕円 99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正方形/長方形 100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❻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02" name="上矢印 101"/>
          <p:cNvSpPr>
            <a:spLocks/>
          </p:cNvSpPr>
          <p:nvPr/>
        </p:nvSpPr>
        <p:spPr>
          <a:xfrm>
            <a:off x="5202600" y="3748800"/>
            <a:ext cx="360000" cy="1080000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3" name="図形グループ 102"/>
          <p:cNvGrpSpPr/>
          <p:nvPr/>
        </p:nvGrpSpPr>
        <p:grpSpPr>
          <a:xfrm>
            <a:off x="5045253" y="4495800"/>
            <a:ext cx="441147" cy="400110"/>
            <a:chOff x="3501100" y="4812902"/>
            <a:chExt cx="441147" cy="400110"/>
          </a:xfrm>
        </p:grpSpPr>
        <p:sp>
          <p:nvSpPr>
            <p:cNvPr id="104" name="円/楕円 103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正方形/長方形 104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❼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/>
              <a:t>3-B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425915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15112" y="1404267"/>
            <a:ext cx="8280000" cy="348333"/>
          </a:xfrm>
          <a:prstGeom prst="rect">
            <a:avLst/>
          </a:prstGeom>
        </p:spPr>
        <p:txBody>
          <a:bodyPr/>
          <a:lstStyle/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受診したい医療機関を登録しましょう</a:t>
            </a:r>
          </a:p>
        </p:txBody>
      </p:sp>
      <p:sp>
        <p:nvSpPr>
          <p:cNvPr id="36" name="タイトル 9">
            <a:extLst>
              <a:ext uri="{FF2B5EF4-FFF2-40B4-BE49-F238E27FC236}">
                <a16:creationId xmlns:a16="http://schemas.microsoft.com/office/drawing/2014/main" id="{4E173BB6-869D-404E-AD03-BE4053D00B18}"/>
              </a:ext>
            </a:extLst>
          </p:cNvPr>
          <p:cNvSpPr txBox="1">
            <a:spLocks/>
          </p:cNvSpPr>
          <p:nvPr/>
        </p:nvSpPr>
        <p:spPr>
          <a:xfrm>
            <a:off x="1639200" y="304800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defTabSz="914400"/>
            <a:endParaRPr kumimoji="0" lang="ja-JP" altLang="en-US" sz="2737" kern="0" dirty="0"/>
          </a:p>
          <a:p>
            <a:pPr marL="10860" defTabSz="914400">
              <a:spcBef>
                <a:spcPts val="85"/>
              </a:spcBef>
              <a:tabLst>
                <a:tab pos="270955" algn="l"/>
              </a:tabLst>
            </a:pPr>
            <a:r>
              <a:rPr kumimoji="0" lang="en-US" altLang="ja-JP" sz="2800" kern="0" dirty="0"/>
              <a:t>	</a:t>
            </a:r>
            <a:r>
              <a:rPr kumimoji="0" lang="ja-JP" altLang="en-US" sz="2800" kern="0" dirty="0"/>
              <a:t>オ</a:t>
            </a:r>
            <a:r>
              <a:rPr kumimoji="0" lang="ja-JP" altLang="en-US" sz="2800" kern="0" spc="8" dirty="0"/>
              <a:t>ン</a:t>
            </a:r>
            <a:r>
              <a:rPr kumimoji="0" lang="ja-JP" altLang="en-US" sz="2800" kern="0" spc="-13" dirty="0"/>
              <a:t>ラ</a:t>
            </a:r>
            <a:r>
              <a:rPr kumimoji="0" lang="ja-JP" altLang="en-US" sz="2800" kern="0" spc="-22" dirty="0"/>
              <a:t>イ</a:t>
            </a:r>
            <a:r>
              <a:rPr kumimoji="0" lang="ja-JP" altLang="en-US" sz="2800" kern="0" spc="8" dirty="0"/>
              <a:t>ン</a:t>
            </a:r>
            <a:r>
              <a:rPr kumimoji="0" lang="ja-JP" altLang="en-US" sz="2800" kern="0" dirty="0"/>
              <a:t>診療</a:t>
            </a:r>
            <a:r>
              <a:rPr kumimoji="0" lang="ja-JP" altLang="en-US" sz="2800" kern="0" spc="5" dirty="0"/>
              <a:t>ア</a:t>
            </a:r>
            <a:r>
              <a:rPr kumimoji="0" lang="ja-JP" altLang="en-US" sz="2800" kern="0" spc="-5" dirty="0"/>
              <a:t>プ</a:t>
            </a:r>
            <a:r>
              <a:rPr kumimoji="0" lang="ja-JP" altLang="en-US" sz="2800" kern="0" spc="-13" dirty="0"/>
              <a:t>リ</a:t>
            </a:r>
            <a:r>
              <a:rPr kumimoji="0" lang="en-US" altLang="ja-JP" sz="2800" kern="0" spc="-13" dirty="0" err="1"/>
              <a:t>YaDoc</a:t>
            </a:r>
            <a:r>
              <a:rPr kumimoji="0" lang="en-US" altLang="ja-JP" sz="2800" kern="0" spc="-13" dirty="0"/>
              <a:t> </a:t>
            </a:r>
            <a:br>
              <a:rPr kumimoji="0" lang="en-US" altLang="ja-JP" sz="2800" kern="0" spc="-100" dirty="0"/>
            </a:b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【</a:t>
            </a:r>
            <a:r>
              <a:rPr lang="ja-JP" altLang="en-US" sz="2800" dirty="0">
                <a:latin typeface="Meiryo"/>
                <a:ea typeface="Meiryo"/>
                <a:cs typeface="Meiryo"/>
                <a:sym typeface="Meiryo"/>
              </a:rPr>
              <a:t>４</a:t>
            </a: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2800" kern="0" dirty="0"/>
              <a:t>医療機関を登録する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9C735DF-3D93-4780-BAED-82E50E9FB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00" y="1999527"/>
            <a:ext cx="1440000" cy="28174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F50D30C8-BAFE-4DF8-AB18-49DF586B73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200" y="1999527"/>
            <a:ext cx="1440000" cy="2792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524D9BE3-B2FD-407D-A4D5-FE73627A88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00" y="1999527"/>
            <a:ext cx="1440000" cy="2792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D791A2B5-4929-4A2C-A5E7-00F5B0AAE4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00" y="4409036"/>
            <a:ext cx="1440000" cy="7908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8632" y="1905000"/>
            <a:ext cx="2520000" cy="4167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医療機関連携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追加する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医療機関名で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検索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医療機関名を入力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希望する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-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医療機関名をタップ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今回の講習の実習は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ここまでとします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あとは画面を見るだけの</a:t>
            </a:r>
            <a:endParaRPr lang="en-US" altLang="ja-JP" sz="1400" b="1" spc="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講習とします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2859809" y="3274004"/>
            <a:ext cx="1404000" cy="32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8" name="図形グループ 57"/>
          <p:cNvGrpSpPr/>
          <p:nvPr/>
        </p:nvGrpSpPr>
        <p:grpSpPr>
          <a:xfrm>
            <a:off x="2606853" y="3123417"/>
            <a:ext cx="441147" cy="400110"/>
            <a:chOff x="3501100" y="4812902"/>
            <a:chExt cx="441147" cy="400110"/>
          </a:xfrm>
        </p:grpSpPr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61" name="図形グループ 60"/>
          <p:cNvGrpSpPr>
            <a:grpSpLocks noChangeAspect="1"/>
          </p:cNvGrpSpPr>
          <p:nvPr/>
        </p:nvGrpSpPr>
        <p:grpSpPr>
          <a:xfrm>
            <a:off x="4495800" y="2904196"/>
            <a:ext cx="360000" cy="345915"/>
            <a:chOff x="2743754" y="4622188"/>
            <a:chExt cx="720000" cy="691832"/>
          </a:xfrm>
        </p:grpSpPr>
        <p:cxnSp>
          <p:nvCxnSpPr>
            <p:cNvPr id="62" name="直線コネクタ 61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図形グループ 64"/>
          <p:cNvGrpSpPr>
            <a:grpSpLocks noChangeAspect="1"/>
          </p:cNvGrpSpPr>
          <p:nvPr/>
        </p:nvGrpSpPr>
        <p:grpSpPr>
          <a:xfrm>
            <a:off x="6601820" y="2904196"/>
            <a:ext cx="360000" cy="345915"/>
            <a:chOff x="2743754" y="4622188"/>
            <a:chExt cx="720000" cy="691832"/>
          </a:xfrm>
        </p:grpSpPr>
        <p:cxnSp>
          <p:nvCxnSpPr>
            <p:cNvPr id="66" name="直線コネクタ 65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正方形/長方形 68"/>
          <p:cNvSpPr/>
          <p:nvPr/>
        </p:nvSpPr>
        <p:spPr>
          <a:xfrm>
            <a:off x="5053556" y="4033778"/>
            <a:ext cx="1404000" cy="32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図形グループ 69"/>
          <p:cNvGrpSpPr/>
          <p:nvPr/>
        </p:nvGrpSpPr>
        <p:grpSpPr>
          <a:xfrm>
            <a:off x="4800600" y="3883191"/>
            <a:ext cx="441147" cy="400110"/>
            <a:chOff x="3501100" y="4812902"/>
            <a:chExt cx="441147" cy="400110"/>
          </a:xfrm>
        </p:grpSpPr>
        <p:sp>
          <p:nvSpPr>
            <p:cNvPr id="71" name="円/楕円 70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正方形/長方形 71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73" name="正方形/長方形 72"/>
          <p:cNvSpPr/>
          <p:nvPr/>
        </p:nvSpPr>
        <p:spPr>
          <a:xfrm>
            <a:off x="5443700" y="4580271"/>
            <a:ext cx="1404000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4" name="図形グループ 73"/>
          <p:cNvGrpSpPr/>
          <p:nvPr/>
        </p:nvGrpSpPr>
        <p:grpSpPr>
          <a:xfrm>
            <a:off x="5190744" y="4429684"/>
            <a:ext cx="441147" cy="400110"/>
            <a:chOff x="3501100" y="4812902"/>
            <a:chExt cx="441147" cy="400110"/>
          </a:xfrm>
        </p:grpSpPr>
        <p:sp>
          <p:nvSpPr>
            <p:cNvPr id="75" name="円/楕円 74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❸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77" name="正方形/長方形 76"/>
          <p:cNvSpPr/>
          <p:nvPr/>
        </p:nvSpPr>
        <p:spPr>
          <a:xfrm>
            <a:off x="7110956" y="2302514"/>
            <a:ext cx="1404000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8" name="図形グループ 77"/>
          <p:cNvGrpSpPr/>
          <p:nvPr/>
        </p:nvGrpSpPr>
        <p:grpSpPr>
          <a:xfrm>
            <a:off x="6858000" y="2151927"/>
            <a:ext cx="441147" cy="400110"/>
            <a:chOff x="3501100" y="4812902"/>
            <a:chExt cx="441147" cy="400110"/>
          </a:xfrm>
        </p:grpSpPr>
        <p:sp>
          <p:nvSpPr>
            <p:cNvPr id="79" name="円/楕円 78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正方形/長方形 79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❹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81" name="正方形/長方形 80"/>
          <p:cNvSpPr/>
          <p:nvPr/>
        </p:nvSpPr>
        <p:spPr>
          <a:xfrm>
            <a:off x="7110956" y="2645244"/>
            <a:ext cx="1404000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2" name="図形グループ 81"/>
          <p:cNvGrpSpPr/>
          <p:nvPr/>
        </p:nvGrpSpPr>
        <p:grpSpPr>
          <a:xfrm>
            <a:off x="6858000" y="2494657"/>
            <a:ext cx="441147" cy="400110"/>
            <a:chOff x="3501100" y="4812902"/>
            <a:chExt cx="441147" cy="400110"/>
          </a:xfrm>
        </p:grpSpPr>
        <p:sp>
          <p:nvSpPr>
            <p:cNvPr id="83" name="円/楕円 82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❺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/>
              <a:t>3-B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306596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9">
            <a:extLst>
              <a:ext uri="{FF2B5EF4-FFF2-40B4-BE49-F238E27FC236}">
                <a16:creationId xmlns:a16="http://schemas.microsoft.com/office/drawing/2014/main" id="{4E173BB6-869D-404E-AD03-BE4053D00B18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639200" y="304800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endParaRPr lang="ja-JP" altLang="en-US" sz="2737" dirty="0"/>
          </a:p>
          <a:p>
            <a:pPr marL="10860">
              <a:spcBef>
                <a:spcPts val="85"/>
              </a:spcBef>
              <a:tabLst>
                <a:tab pos="270955" algn="l"/>
              </a:tabLst>
            </a:pPr>
            <a:r>
              <a:rPr lang="en-US" altLang="ja-JP" sz="2800" dirty="0"/>
              <a:t>	</a:t>
            </a:r>
            <a:r>
              <a:rPr lang="ja-JP" altLang="en-US" sz="2800" dirty="0"/>
              <a:t>オ</a:t>
            </a:r>
            <a:r>
              <a:rPr lang="ja-JP" altLang="en-US" sz="2800" spc="8" dirty="0"/>
              <a:t>ン</a:t>
            </a:r>
            <a:r>
              <a:rPr lang="ja-JP" altLang="en-US" sz="2800" spc="-13" dirty="0"/>
              <a:t>ラ</a:t>
            </a:r>
            <a:r>
              <a:rPr lang="ja-JP" altLang="en-US" sz="2800" spc="-22" dirty="0"/>
              <a:t>イ</a:t>
            </a:r>
            <a:r>
              <a:rPr lang="ja-JP" altLang="en-US" sz="2800" spc="8" dirty="0"/>
              <a:t>ン</a:t>
            </a:r>
            <a:r>
              <a:rPr lang="ja-JP" altLang="en-US" sz="2800" dirty="0"/>
              <a:t>診療</a:t>
            </a:r>
            <a:r>
              <a:rPr lang="ja-JP" altLang="en-US" sz="2800" spc="5" dirty="0"/>
              <a:t>ア</a:t>
            </a:r>
            <a:r>
              <a:rPr lang="ja-JP" altLang="en-US" sz="2800" spc="-5" dirty="0"/>
              <a:t>プ</a:t>
            </a:r>
            <a:r>
              <a:rPr lang="ja-JP" altLang="en-US" sz="2800" spc="-13" dirty="0"/>
              <a:t>リ</a:t>
            </a:r>
            <a:r>
              <a:rPr lang="en-US" altLang="ja-JP" sz="2800" spc="-13" dirty="0" err="1"/>
              <a:t>YaDoc</a:t>
            </a:r>
            <a:r>
              <a:rPr lang="en-US" altLang="ja-JP" sz="2800" spc="-13" dirty="0"/>
              <a:t> </a:t>
            </a:r>
            <a:br>
              <a:rPr lang="en-US" altLang="ja-JP" sz="2800" spc="-100" dirty="0"/>
            </a:b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【</a:t>
            </a:r>
            <a:r>
              <a:rPr lang="ja-JP" altLang="en-US" sz="2800" dirty="0">
                <a:latin typeface="Meiryo"/>
                <a:ea typeface="Meiryo"/>
                <a:cs typeface="Meiryo"/>
                <a:sym typeface="Meiryo"/>
              </a:rPr>
              <a:t>４</a:t>
            </a: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2800" dirty="0"/>
              <a:t>医療機関を登録する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2E47F63-4536-4B79-A572-5C49751A58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23" y="1990345"/>
            <a:ext cx="1476000" cy="28994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AF54236-5B1A-47C3-82D5-690F6F508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74" y="1953768"/>
            <a:ext cx="1620000" cy="305637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58AD26F-2C0F-407F-8002-4124060E29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28" y="1990344"/>
            <a:ext cx="1476000" cy="29601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object 16">
            <a:extLst>
              <a:ext uri="{FF2B5EF4-FFF2-40B4-BE49-F238E27FC236}">
                <a16:creationId xmlns:a16="http://schemas.microsoft.com/office/drawing/2014/main" id="{BAAFC591-FBE7-4649-B20F-CAB5476EC780}"/>
              </a:ext>
            </a:extLst>
          </p:cNvPr>
          <p:cNvSpPr txBox="1"/>
          <p:nvPr/>
        </p:nvSpPr>
        <p:spPr>
          <a:xfrm>
            <a:off x="2920200" y="5107923"/>
            <a:ext cx="1728000" cy="45467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5"/>
              </a:spcBef>
            </a:pPr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この欄の記入は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>
              <a:spcBef>
                <a:spcPts val="85"/>
              </a:spcBef>
            </a:pPr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任意です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8632" y="1905000"/>
            <a:ext cx="2520000" cy="34387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申請する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申請中と表示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-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されますので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-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登録は終了です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❽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医療機関から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-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この通知が届けば</a:t>
            </a:r>
            <a:r>
              <a:rPr lang="en-US" altLang="ja-JP" sz="1800" b="1" spc="-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spc="-5" dirty="0" err="1"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の利用が</a:t>
            </a: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-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可能となります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0860">
              <a:spcBef>
                <a:spcPts val="85"/>
              </a:spcBef>
            </a:pP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295673" y="3971135"/>
            <a:ext cx="1404000" cy="32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図形グループ 27"/>
          <p:cNvGrpSpPr/>
          <p:nvPr/>
        </p:nvGrpSpPr>
        <p:grpSpPr>
          <a:xfrm>
            <a:off x="2971800" y="3943290"/>
            <a:ext cx="441147" cy="400110"/>
            <a:chOff x="3501100" y="4812902"/>
            <a:chExt cx="441147" cy="400110"/>
          </a:xfrm>
        </p:grpSpPr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❻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4" name="図形グループ 33"/>
          <p:cNvGrpSpPr>
            <a:grpSpLocks noChangeAspect="1"/>
          </p:cNvGrpSpPr>
          <p:nvPr/>
        </p:nvGrpSpPr>
        <p:grpSpPr>
          <a:xfrm>
            <a:off x="4745400" y="3159285"/>
            <a:ext cx="360000" cy="345915"/>
            <a:chOff x="2743754" y="4622188"/>
            <a:chExt cx="720000" cy="691832"/>
          </a:xfrm>
        </p:grpSpPr>
        <p:cxnSp>
          <p:nvCxnSpPr>
            <p:cNvPr id="36" name="直線コネクタ 35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正方形/長方形 42"/>
          <p:cNvSpPr/>
          <p:nvPr/>
        </p:nvSpPr>
        <p:spPr>
          <a:xfrm>
            <a:off x="5828550" y="2330310"/>
            <a:ext cx="756000" cy="32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5" name="図形グループ 44"/>
          <p:cNvGrpSpPr/>
          <p:nvPr/>
        </p:nvGrpSpPr>
        <p:grpSpPr>
          <a:xfrm>
            <a:off x="5638800" y="2133600"/>
            <a:ext cx="441147" cy="400110"/>
            <a:chOff x="3501100" y="4812902"/>
            <a:chExt cx="441147" cy="400110"/>
          </a:xfrm>
        </p:grpSpPr>
        <p:sp>
          <p:nvSpPr>
            <p:cNvPr id="46" name="円/楕円 45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❼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48" name="図形グループ 47"/>
          <p:cNvGrpSpPr>
            <a:grpSpLocks noChangeAspect="1"/>
          </p:cNvGrpSpPr>
          <p:nvPr/>
        </p:nvGrpSpPr>
        <p:grpSpPr>
          <a:xfrm>
            <a:off x="6650400" y="3159285"/>
            <a:ext cx="360000" cy="345915"/>
            <a:chOff x="2743754" y="4622188"/>
            <a:chExt cx="720000" cy="691832"/>
          </a:xfrm>
        </p:grpSpPr>
        <p:cxnSp>
          <p:nvCxnSpPr>
            <p:cNvPr id="49" name="直線コネクタ 48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正方形/長方形 51"/>
          <p:cNvSpPr/>
          <p:nvPr/>
        </p:nvSpPr>
        <p:spPr>
          <a:xfrm>
            <a:off x="3283512" y="2819400"/>
            <a:ext cx="1404000" cy="1116000"/>
          </a:xfrm>
          <a:prstGeom prst="rect">
            <a:avLst/>
          </a:prstGeom>
          <a:noFill/>
          <a:ln w="19050">
            <a:solidFill>
              <a:srgbClr val="0096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3" name="図形グループ 52"/>
          <p:cNvGrpSpPr/>
          <p:nvPr/>
        </p:nvGrpSpPr>
        <p:grpSpPr>
          <a:xfrm>
            <a:off x="7026453" y="2952690"/>
            <a:ext cx="441147" cy="400110"/>
            <a:chOff x="3501100" y="4812902"/>
            <a:chExt cx="441147" cy="400110"/>
          </a:xfrm>
        </p:grpSpPr>
        <p:sp>
          <p:nvSpPr>
            <p:cNvPr id="54" name="円/楕円 53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❽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cxnSp>
        <p:nvCxnSpPr>
          <p:cNvPr id="4" name="カギ線コネクタ 3"/>
          <p:cNvCxnSpPr>
            <a:stCxn id="52" idx="1"/>
          </p:cNvCxnSpPr>
          <p:nvPr/>
        </p:nvCxnSpPr>
        <p:spPr>
          <a:xfrm rot="10800000" flipV="1">
            <a:off x="2838632" y="3377400"/>
            <a:ext cx="444880" cy="2109000"/>
          </a:xfrm>
          <a:prstGeom prst="bentConnector2">
            <a:avLst/>
          </a:prstGeom>
          <a:ln w="19050">
            <a:solidFill>
              <a:srgbClr val="0096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/>
              <a:t>3-B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181693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5968" y="1402080"/>
            <a:ext cx="8280000" cy="368434"/>
          </a:xfrm>
          <a:prstGeom prst="rect">
            <a:avLst/>
          </a:prstGeom>
        </p:spPr>
        <p:txBody>
          <a:bodyPr/>
          <a:lstStyle/>
          <a:p>
            <a:r>
              <a:rPr lang="ja-JP" altLang="en-US" b="1" spc="-8" dirty="0">
                <a:latin typeface="Meiryo" charset="-128"/>
                <a:ea typeface="Meiryo" charset="-128"/>
                <a:cs typeface="Meiryo" charset="-128"/>
              </a:rPr>
              <a:t>医療機関から登録完了の返事が返ってきたら予約しましょう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9C80B61-4C14-4A6A-9607-F760A9592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18" y="2362200"/>
            <a:ext cx="1620000" cy="28794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0D8DC50-4418-4427-B1B1-E576321A8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1620000" cy="291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0B81E50-02CD-44CE-A687-F99DB911B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62200"/>
            <a:ext cx="1620000" cy="32445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object 17">
            <a:extLst>
              <a:ext uri="{FF2B5EF4-FFF2-40B4-BE49-F238E27FC236}">
                <a16:creationId xmlns:a16="http://schemas.microsoft.com/office/drawing/2014/main" id="{3AC6DD0A-444F-47CC-9694-104CCE05C736}"/>
              </a:ext>
            </a:extLst>
          </p:cNvPr>
          <p:cNvSpPr txBox="1"/>
          <p:nvPr/>
        </p:nvSpPr>
        <p:spPr>
          <a:xfrm>
            <a:off x="2819400" y="1981200"/>
            <a:ext cx="1506865" cy="225861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2"/>
              </a:spcBef>
            </a:pPr>
            <a:r>
              <a:rPr lang="en-US" sz="1400" b="1" spc="-5" dirty="0" err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の起動画面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object 18">
            <a:extLst>
              <a:ext uri="{FF2B5EF4-FFF2-40B4-BE49-F238E27FC236}">
                <a16:creationId xmlns:a16="http://schemas.microsoft.com/office/drawing/2014/main" id="{34397D6A-C3A8-44E4-AD51-BD32C2FF6C73}"/>
              </a:ext>
            </a:extLst>
          </p:cNvPr>
          <p:cNvSpPr txBox="1"/>
          <p:nvPr/>
        </p:nvSpPr>
        <p:spPr>
          <a:xfrm>
            <a:off x="4876800" y="1981200"/>
            <a:ext cx="1409665" cy="225861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2"/>
              </a:spcBef>
            </a:pP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医療機関を選択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object 19">
            <a:extLst>
              <a:ext uri="{FF2B5EF4-FFF2-40B4-BE49-F238E27FC236}">
                <a16:creationId xmlns:a16="http://schemas.microsoft.com/office/drawing/2014/main" id="{6A415BBA-01AC-42EA-85FA-5344323CF48D}"/>
              </a:ext>
            </a:extLst>
          </p:cNvPr>
          <p:cNvSpPr txBox="1"/>
          <p:nvPr/>
        </p:nvSpPr>
        <p:spPr>
          <a:xfrm>
            <a:off x="6919218" y="1981200"/>
            <a:ext cx="1380833" cy="225861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2"/>
              </a:spcBef>
            </a:pPr>
            <a:r>
              <a:rPr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診</a:t>
            </a:r>
            <a:r>
              <a:rPr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療</a:t>
            </a:r>
            <a:r>
              <a:rPr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日</a:t>
            </a:r>
            <a:r>
              <a:rPr sz="1400" b="1" spc="-34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sz="1400" b="1" spc="8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設</a:t>
            </a:r>
            <a:r>
              <a:rPr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定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3" name="タイトル 9">
            <a:extLst>
              <a:ext uri="{FF2B5EF4-FFF2-40B4-BE49-F238E27FC236}">
                <a16:creationId xmlns:a16="http://schemas.microsoft.com/office/drawing/2014/main" id="{4E173BB6-869D-404E-AD03-BE4053D00B18}"/>
              </a:ext>
            </a:extLst>
          </p:cNvPr>
          <p:cNvSpPr txBox="1">
            <a:spLocks/>
          </p:cNvSpPr>
          <p:nvPr/>
        </p:nvSpPr>
        <p:spPr>
          <a:xfrm>
            <a:off x="1639115" y="319200"/>
            <a:ext cx="7200085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defTabSz="914400"/>
            <a:endParaRPr kumimoji="0" lang="ja-JP" altLang="en-US" sz="2737" kern="0" dirty="0"/>
          </a:p>
          <a:p>
            <a:pPr marL="10860" defTabSz="914400">
              <a:spcBef>
                <a:spcPts val="85"/>
              </a:spcBef>
              <a:tabLst>
                <a:tab pos="270955" algn="l"/>
              </a:tabLst>
            </a:pPr>
            <a:r>
              <a:rPr kumimoji="0" lang="en-US" altLang="ja-JP" sz="2800" kern="0" dirty="0"/>
              <a:t>	</a:t>
            </a:r>
            <a:r>
              <a:rPr kumimoji="0" lang="ja-JP" altLang="en-US" sz="2800" kern="0" dirty="0"/>
              <a:t>オ</a:t>
            </a:r>
            <a:r>
              <a:rPr kumimoji="0" lang="ja-JP" altLang="en-US" sz="2800" kern="0" spc="8" dirty="0"/>
              <a:t>ン</a:t>
            </a:r>
            <a:r>
              <a:rPr kumimoji="0" lang="ja-JP" altLang="en-US" sz="2800" kern="0" spc="-13" dirty="0"/>
              <a:t>ラ</a:t>
            </a:r>
            <a:r>
              <a:rPr kumimoji="0" lang="ja-JP" altLang="en-US" sz="2800" kern="0" spc="-22" dirty="0"/>
              <a:t>イ</a:t>
            </a:r>
            <a:r>
              <a:rPr kumimoji="0" lang="ja-JP" altLang="en-US" sz="2800" kern="0" spc="8" dirty="0"/>
              <a:t>ン</a:t>
            </a:r>
            <a:r>
              <a:rPr kumimoji="0" lang="ja-JP" altLang="en-US" sz="2800" kern="0" dirty="0"/>
              <a:t>診療</a:t>
            </a:r>
            <a:r>
              <a:rPr kumimoji="0" lang="ja-JP" altLang="en-US" sz="2800" kern="0" spc="5" dirty="0"/>
              <a:t>ア</a:t>
            </a:r>
            <a:r>
              <a:rPr kumimoji="0" lang="ja-JP" altLang="en-US" sz="2800" kern="0" spc="-5" dirty="0"/>
              <a:t>プ</a:t>
            </a:r>
            <a:r>
              <a:rPr kumimoji="0" lang="ja-JP" altLang="en-US" sz="2800" kern="0" spc="-13" dirty="0"/>
              <a:t>リ</a:t>
            </a:r>
            <a:r>
              <a:rPr kumimoji="0" lang="en-US" altLang="ja-JP" sz="2800" kern="0" spc="-13" dirty="0" err="1"/>
              <a:t>YaDoc</a:t>
            </a:r>
            <a:r>
              <a:rPr kumimoji="0" lang="en-US" altLang="ja-JP" sz="2800" kern="0" spc="-13" dirty="0"/>
              <a:t> </a:t>
            </a:r>
            <a:br>
              <a:rPr kumimoji="0" lang="en-US" altLang="ja-JP" sz="2800" kern="0" spc="-100" dirty="0"/>
            </a:b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【</a:t>
            </a:r>
            <a:r>
              <a:rPr lang="ja-JP" altLang="en-US" sz="2800" dirty="0">
                <a:latin typeface="Meiryo"/>
                <a:ea typeface="Meiryo"/>
                <a:cs typeface="Meiryo"/>
                <a:sym typeface="Meiryo"/>
              </a:rPr>
              <a:t>５</a:t>
            </a: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2800" kern="0" dirty="0"/>
              <a:t>診療日の予約</a:t>
            </a: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8632" y="1905000"/>
            <a:ext cx="2520000" cy="3030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診療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+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予約する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en-US" altLang="ja-JP" sz="1800" b="1" spc="22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医療機関名をタップ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希望する日時を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タップ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診療可能な時間が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表示されるので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希望時間をタップ</a:t>
            </a: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853576" y="4406820"/>
            <a:ext cx="1548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図形グループ 35"/>
          <p:cNvGrpSpPr/>
          <p:nvPr/>
        </p:nvGrpSpPr>
        <p:grpSpPr>
          <a:xfrm>
            <a:off x="2633335" y="4210110"/>
            <a:ext cx="441147" cy="400110"/>
            <a:chOff x="3501100" y="4812902"/>
            <a:chExt cx="441147" cy="400110"/>
          </a:xfrm>
        </p:grpSpPr>
        <p:sp>
          <p:nvSpPr>
            <p:cNvPr id="37" name="円/楕円 36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47" name="図形グループ 46"/>
          <p:cNvGrpSpPr>
            <a:grpSpLocks noChangeAspect="1"/>
          </p:cNvGrpSpPr>
          <p:nvPr/>
        </p:nvGrpSpPr>
        <p:grpSpPr>
          <a:xfrm>
            <a:off x="4456176" y="3267456"/>
            <a:ext cx="360000" cy="345915"/>
            <a:chOff x="2743754" y="4622188"/>
            <a:chExt cx="720000" cy="691832"/>
          </a:xfrm>
        </p:grpSpPr>
        <p:cxnSp>
          <p:nvCxnSpPr>
            <p:cNvPr id="50" name="直線コネクタ 49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正方形/長方形 59"/>
          <p:cNvSpPr/>
          <p:nvPr/>
        </p:nvSpPr>
        <p:spPr>
          <a:xfrm>
            <a:off x="4914150" y="2863710"/>
            <a:ext cx="1548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8" name="図形グループ 67"/>
          <p:cNvGrpSpPr/>
          <p:nvPr/>
        </p:nvGrpSpPr>
        <p:grpSpPr>
          <a:xfrm>
            <a:off x="4724400" y="2667000"/>
            <a:ext cx="441147" cy="400110"/>
            <a:chOff x="3501100" y="4812902"/>
            <a:chExt cx="441147" cy="400110"/>
          </a:xfrm>
        </p:grpSpPr>
        <p:sp>
          <p:nvSpPr>
            <p:cNvPr id="69" name="円/楕円 68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❸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71" name="図形グループ 70"/>
          <p:cNvGrpSpPr>
            <a:grpSpLocks noChangeAspect="1"/>
          </p:cNvGrpSpPr>
          <p:nvPr/>
        </p:nvGrpSpPr>
        <p:grpSpPr>
          <a:xfrm>
            <a:off x="6521208" y="3267456"/>
            <a:ext cx="360000" cy="345915"/>
            <a:chOff x="2743754" y="4622188"/>
            <a:chExt cx="720000" cy="691832"/>
          </a:xfrm>
        </p:grpSpPr>
        <p:cxnSp>
          <p:nvCxnSpPr>
            <p:cNvPr id="72" name="直線コネクタ 71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正方形/長方形 74"/>
          <p:cNvSpPr/>
          <p:nvPr/>
        </p:nvSpPr>
        <p:spPr>
          <a:xfrm>
            <a:off x="3192041" y="5014200"/>
            <a:ext cx="432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6" name="図形グループ 75"/>
          <p:cNvGrpSpPr/>
          <p:nvPr/>
        </p:nvGrpSpPr>
        <p:grpSpPr>
          <a:xfrm>
            <a:off x="2971800" y="4817490"/>
            <a:ext cx="441146" cy="400110"/>
            <a:chOff x="3501100" y="4812902"/>
            <a:chExt cx="441146" cy="400110"/>
          </a:xfrm>
        </p:grpSpPr>
        <p:sp>
          <p:nvSpPr>
            <p:cNvPr id="77" name="円/楕円 76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/>
            <p:cNvSpPr>
              <a:spLocks/>
            </p:cNvSpPr>
            <p:nvPr/>
          </p:nvSpPr>
          <p:spPr>
            <a:xfrm>
              <a:off x="3501100" y="4812902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79" name="正方形/長方形 78"/>
          <p:cNvSpPr/>
          <p:nvPr/>
        </p:nvSpPr>
        <p:spPr>
          <a:xfrm>
            <a:off x="6958968" y="3025254"/>
            <a:ext cx="1548000" cy="144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0" name="図形グループ 79"/>
          <p:cNvGrpSpPr/>
          <p:nvPr/>
        </p:nvGrpSpPr>
        <p:grpSpPr>
          <a:xfrm>
            <a:off x="6769218" y="2828544"/>
            <a:ext cx="441147" cy="400110"/>
            <a:chOff x="3501100" y="4812902"/>
            <a:chExt cx="441147" cy="400110"/>
          </a:xfrm>
        </p:grpSpPr>
        <p:sp>
          <p:nvSpPr>
            <p:cNvPr id="81" name="円/楕円 80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❹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83" name="正方形/長方形 82"/>
          <p:cNvSpPr/>
          <p:nvPr/>
        </p:nvSpPr>
        <p:spPr>
          <a:xfrm>
            <a:off x="6958968" y="4545808"/>
            <a:ext cx="1548000" cy="57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4" name="図形グループ 83"/>
          <p:cNvGrpSpPr/>
          <p:nvPr/>
        </p:nvGrpSpPr>
        <p:grpSpPr>
          <a:xfrm>
            <a:off x="6705600" y="4629090"/>
            <a:ext cx="441147" cy="400110"/>
            <a:chOff x="3501100" y="4807204"/>
            <a:chExt cx="441147" cy="400110"/>
          </a:xfrm>
        </p:grpSpPr>
        <p:sp>
          <p:nvSpPr>
            <p:cNvPr id="85" name="円/楕円 84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/>
            <p:cNvSpPr>
              <a:spLocks/>
            </p:cNvSpPr>
            <p:nvPr/>
          </p:nvSpPr>
          <p:spPr>
            <a:xfrm>
              <a:off x="3501100" y="4807204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❺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/>
              <a:t>3-B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141644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B8FFAE34-9EA9-4AE2-8EB4-C902439A8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63" y="1989438"/>
            <a:ext cx="2160000" cy="38318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237D188-44DA-4143-8296-E7AB9873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89438"/>
            <a:ext cx="2160000" cy="36579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タイトル 9">
            <a:extLst>
              <a:ext uri="{FF2B5EF4-FFF2-40B4-BE49-F238E27FC236}">
                <a16:creationId xmlns:a16="http://schemas.microsoft.com/office/drawing/2014/main" id="{4E173BB6-869D-404E-AD03-BE4053D00B18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639115" y="319200"/>
            <a:ext cx="7200085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endParaRPr lang="ja-JP" altLang="en-US" sz="2737" dirty="0"/>
          </a:p>
          <a:p>
            <a:pPr marL="10860">
              <a:spcBef>
                <a:spcPts val="85"/>
              </a:spcBef>
              <a:tabLst>
                <a:tab pos="270955" algn="l"/>
              </a:tabLst>
            </a:pPr>
            <a:r>
              <a:rPr lang="en-US" altLang="ja-JP" sz="2800" dirty="0"/>
              <a:t>	</a:t>
            </a:r>
            <a:r>
              <a:rPr lang="ja-JP" altLang="en-US" sz="2800" dirty="0"/>
              <a:t>オ</a:t>
            </a:r>
            <a:r>
              <a:rPr lang="ja-JP" altLang="en-US" sz="2800" spc="8" dirty="0"/>
              <a:t>ン</a:t>
            </a:r>
            <a:r>
              <a:rPr lang="ja-JP" altLang="en-US" sz="2800" spc="-13" dirty="0"/>
              <a:t>ラ</a:t>
            </a:r>
            <a:r>
              <a:rPr lang="ja-JP" altLang="en-US" sz="2800" spc="-22" dirty="0"/>
              <a:t>イ</a:t>
            </a:r>
            <a:r>
              <a:rPr lang="ja-JP" altLang="en-US" sz="2800" spc="8" dirty="0"/>
              <a:t>ン</a:t>
            </a:r>
            <a:r>
              <a:rPr lang="ja-JP" altLang="en-US" sz="2800" dirty="0"/>
              <a:t>診療</a:t>
            </a:r>
            <a:r>
              <a:rPr lang="ja-JP" altLang="en-US" sz="2800" spc="5" dirty="0"/>
              <a:t>ア</a:t>
            </a:r>
            <a:r>
              <a:rPr lang="ja-JP" altLang="en-US" sz="2800" spc="-5" dirty="0"/>
              <a:t>プ</a:t>
            </a:r>
            <a:r>
              <a:rPr lang="ja-JP" altLang="en-US" sz="2800" spc="-13" dirty="0"/>
              <a:t>リ</a:t>
            </a:r>
            <a:r>
              <a:rPr lang="en-US" altLang="ja-JP" sz="2800" spc="-13" dirty="0" err="1"/>
              <a:t>YaDoc</a:t>
            </a:r>
            <a:r>
              <a:rPr lang="en-US" altLang="ja-JP" sz="2800" spc="-13" dirty="0"/>
              <a:t> </a:t>
            </a:r>
            <a:br>
              <a:rPr lang="en-US" altLang="ja-JP" sz="2800" spc="-100" dirty="0"/>
            </a:b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【</a:t>
            </a:r>
            <a:r>
              <a:rPr lang="ja-JP" altLang="en-US" sz="2800" dirty="0">
                <a:latin typeface="Meiryo"/>
                <a:ea typeface="Meiryo"/>
                <a:cs typeface="Meiryo"/>
                <a:sym typeface="Meiryo"/>
              </a:rPr>
              <a:t>５</a:t>
            </a:r>
            <a:r>
              <a:rPr lang="en-US" altLang="ja-JP" sz="28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2800" dirty="0"/>
              <a:t>診療日の予約</a:t>
            </a: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09488" y="1905000"/>
            <a:ext cx="2520000" cy="31745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予約の確認画面</a:t>
            </a: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予約内容をよく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確認してください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画面を下から上に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スクロール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❽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医療機関を選択</a:t>
            </a: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endParaRPr lang="ja-JP" altLang="en-US" sz="1800" dirty="0">
              <a:latin typeface="BIZ UDゴシック" panose="020B0400000000000000" pitchFamily="49" charset="-128"/>
              <a:ea typeface="BIZ UDゴシック" panose="020B0400000000000000" pitchFamily="49" charset="-128"/>
              <a:cs typeface="AoyagiKouzanFontT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endParaRPr lang="ja-JP" altLang="en-US" sz="18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537147" y="4768710"/>
            <a:ext cx="1836000" cy="50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図形グループ 21"/>
          <p:cNvGrpSpPr/>
          <p:nvPr/>
        </p:nvGrpSpPr>
        <p:grpSpPr>
          <a:xfrm>
            <a:off x="6324600" y="4572000"/>
            <a:ext cx="441147" cy="400110"/>
            <a:chOff x="3501100" y="4812902"/>
            <a:chExt cx="441147" cy="400110"/>
          </a:xfrm>
        </p:grpSpPr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❽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25" name="上矢印 24"/>
          <p:cNvSpPr/>
          <p:nvPr/>
        </p:nvSpPr>
        <p:spPr>
          <a:xfrm>
            <a:off x="4457445" y="3748800"/>
            <a:ext cx="631902" cy="1811843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図形グループ 25"/>
          <p:cNvGrpSpPr/>
          <p:nvPr/>
        </p:nvGrpSpPr>
        <p:grpSpPr>
          <a:xfrm>
            <a:off x="4419600" y="5025090"/>
            <a:ext cx="441147" cy="400110"/>
            <a:chOff x="3501100" y="4812902"/>
            <a:chExt cx="441147" cy="400110"/>
          </a:xfrm>
        </p:grpSpPr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❼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4" name="図形グループ 33"/>
          <p:cNvGrpSpPr/>
          <p:nvPr/>
        </p:nvGrpSpPr>
        <p:grpSpPr>
          <a:xfrm>
            <a:off x="5452200" y="3118168"/>
            <a:ext cx="720000" cy="691832"/>
            <a:chOff x="2743754" y="4622188"/>
            <a:chExt cx="720000" cy="691832"/>
          </a:xfrm>
        </p:grpSpPr>
        <p:cxnSp>
          <p:nvCxnSpPr>
            <p:cNvPr id="35" name="直線コネクタ 34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/>
              <a:t>3-B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895851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1334</Words>
  <Application>Microsoft Office PowerPoint</Application>
  <PresentationFormat>画面に合わせる (4:3)</PresentationFormat>
  <Paragraphs>313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28" baseType="lpstr">
      <vt:lpstr>AoyagiKouzanFontT</vt:lpstr>
      <vt:lpstr>BIZ UDPゴシック</vt:lpstr>
      <vt:lpstr>BIZ UDゴシック</vt:lpstr>
      <vt:lpstr>ＭＳ Ｐゴシック</vt:lpstr>
      <vt:lpstr>メイリオ</vt:lpstr>
      <vt:lpstr>メイリオ</vt:lpstr>
      <vt:lpstr>游ゴシック</vt:lpstr>
      <vt:lpstr>游ゴシック</vt:lpstr>
      <vt:lpstr>Arial</vt:lpstr>
      <vt:lpstr>Calibri</vt:lpstr>
      <vt:lpstr>Office Theme</vt:lpstr>
      <vt:lpstr>デザインの設定</vt:lpstr>
      <vt:lpstr> オンライン診療アプリYaDoc </vt:lpstr>
      <vt:lpstr>  オンライン診療アプリYaDoc  【１】YaDoc のインストール</vt:lpstr>
      <vt:lpstr> オンライン診療アプリYaDoc  【２】YaDocにID登録</vt:lpstr>
      <vt:lpstr>PowerPoint プレゼンテーション</vt:lpstr>
      <vt:lpstr>  オンライン診療アプリYaDoc  【３】アカウントの登録</vt:lpstr>
      <vt:lpstr>PowerPoint プレゼンテーション</vt:lpstr>
      <vt:lpstr>  オンライン診療アプリYaDoc  【４】医療機関を登録する</vt:lpstr>
      <vt:lpstr>PowerPoint プレゼンテーション</vt:lpstr>
      <vt:lpstr>  オンライン診療アプリYaDoc  【５】診療日の予約</vt:lpstr>
      <vt:lpstr>PowerPoint プレゼンテーション</vt:lpstr>
      <vt:lpstr>  オンライン診療アプリYaDoc  【６】ビデオ通話の事前テスト</vt:lpstr>
      <vt:lpstr>  オンライン診療アプリYaDoc  【７】ビデオ通話で診察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2021-08-16T09:04:10Z</dcterms:created>
  <dcterms:modified xsi:type="dcterms:W3CDTF">2021-08-16T09:04:16Z</dcterms:modified>
</cp:coreProperties>
</file>