
<file path=[Content_Types].xml><?xml version="1.0" encoding="utf-8"?>
<Types xmlns="http://schemas.openxmlformats.org/package/2006/content-types">
  <Default Extension="tmp" ContentType="image/png"/>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31.jpg" ContentType="image/jpg"/>
  <Override PartName="/ppt/media/image32.jpg" ContentType="image/jpg"/>
  <Override PartName="/ppt/media/image33.jpg" ContentType="image/jpg"/>
  <Override PartName="/ppt/notesSlides/notesSlide13.xml" ContentType="application/vnd.openxmlformats-officedocument.presentationml.notesSlide+xml"/>
  <Override PartName="/ppt/media/image36.jpg" ContentType="image/jpg"/>
  <Override PartName="/ppt/media/image40.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9.jpg" ContentType="image/jpg"/>
  <Override PartName="/ppt/media/image50.jpg" ContentType="image/jpg"/>
  <Override PartName="/ppt/media/image51.jpg" ContentType="image/jpg"/>
  <Override PartName="/ppt/notesSlides/notesSlide16.xml" ContentType="application/vnd.openxmlformats-officedocument.presentationml.notesSlide+xml"/>
  <Override PartName="/ppt/media/image52.jpg" ContentType="image/jpg"/>
  <Override PartName="/ppt/media/image53.jpg" ContentType="image/jpg"/>
  <Override PartName="/ppt/media/image54.jpg" ContentType="image/jpg"/>
  <Override PartName="/ppt/notesSlides/notesSlide17.xml" ContentType="application/vnd.openxmlformats-officedocument.presentationml.notesSlide+xml"/>
  <Override PartName="/ppt/media/image57.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61.jpg" ContentType="image/jpg"/>
  <Override PartName="/ppt/media/image62.jpg" ContentType="image/jpg"/>
  <Override PartName="/ppt/media/image63.jpg" ContentType="image/jpg"/>
  <Override PartName="/ppt/notesSlides/notesSlide21.xml" ContentType="application/vnd.openxmlformats-officedocument.presentationml.notesSlide+xml"/>
  <Override PartName="/ppt/media/image67.jpg" ContentType="image/jpg"/>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75.jpg" ContentType="image/jpg"/>
  <Override PartName="/ppt/notesSlides/notesSlide26.xml" ContentType="application/vnd.openxmlformats-officedocument.presentationml.notesSlide+xml"/>
  <Override PartName="/ppt/media/image77.jpg" ContentType="image/jpg"/>
  <Override PartName="/ppt/media/image78.jpg" ContentType="image/jpg"/>
  <Override PartName="/ppt/media/image79.jpg" ContentType="image/jpg"/>
  <Override PartName="/ppt/media/image80.jpg" ContentType="image/jpg"/>
  <Override PartName="/ppt/media/image81.jpg" ContentType="image/jpg"/>
  <Override PartName="/ppt/notesSlides/notesSlide27.xml" ContentType="application/vnd.openxmlformats-officedocument.presentationml.notesSlide+xml"/>
  <Override PartName="/ppt/media/image83.jpg" ContentType="image/jpg"/>
  <Override PartName="/ppt/media/image84.jpg" ContentType="image/jpg"/>
  <Override PartName="/ppt/media/image85.jpg" ContentType="image/jpg"/>
  <Override PartName="/ppt/media/image86.jpg" ContentType="image/jpg"/>
  <Override PartName="/ppt/notesSlides/notesSlide28.xml" ContentType="application/vnd.openxmlformats-officedocument.presentationml.notesSlide+xml"/>
  <Override PartName="/ppt/media/image87.jpg" ContentType="image/jpg"/>
  <Override PartName="/ppt/media/image88.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1"/>
    <p:sldMasterId id="2147483668" r:id="rId2"/>
  </p:sldMasterIdLst>
  <p:notesMasterIdLst>
    <p:notesMasterId r:id="rId33"/>
  </p:notesMasterIdLst>
  <p:sldIdLst>
    <p:sldId id="291" r:id="rId3"/>
    <p:sldId id="292" r:id="rId4"/>
    <p:sldId id="267" r:id="rId5"/>
    <p:sldId id="280" r:id="rId6"/>
    <p:sldId id="313" r:id="rId7"/>
    <p:sldId id="258" r:id="rId8"/>
    <p:sldId id="259" r:id="rId9"/>
    <p:sldId id="300" r:id="rId10"/>
    <p:sldId id="296" r:id="rId11"/>
    <p:sldId id="265" r:id="rId12"/>
    <p:sldId id="262" r:id="rId13"/>
    <p:sldId id="281" r:id="rId14"/>
    <p:sldId id="297" r:id="rId15"/>
    <p:sldId id="283" r:id="rId16"/>
    <p:sldId id="269"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Lst>
  <p:sldSz cx="9144000" cy="6858000" type="screen4x3"/>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33" userDrawn="1">
          <p15:clr>
            <a:srgbClr val="A4A3A4"/>
          </p15:clr>
        </p15:guide>
        <p15:guide id="3" pos="158" userDrawn="1">
          <p15:clr>
            <a:srgbClr val="A4A3A4"/>
          </p15:clr>
        </p15:guide>
        <p15:guide id="4" pos="5375" userDrawn="1">
          <p15:clr>
            <a:srgbClr val="A4A3A4"/>
          </p15:clr>
        </p15:guide>
        <p15:guide id="5" orient="horz" pos="346" userDrawn="1">
          <p15:clr>
            <a:srgbClr val="A4A3A4"/>
          </p15:clr>
        </p15:guide>
        <p15:guide id="6" orient="horz" pos="3974" userDrawn="1">
          <p15:clr>
            <a:srgbClr val="A4A3A4"/>
          </p15:clr>
        </p15:guide>
        <p15:guide id="7" pos="2880" userDrawn="1">
          <p15:clr>
            <a:srgbClr val="A4A3A4"/>
          </p15:clr>
        </p15:guide>
        <p15:guide id="9" pos="5602" userDrawn="1">
          <p15:clr>
            <a:srgbClr val="A4A3A4"/>
          </p15:clr>
        </p15:guide>
        <p15:guide id="10" pos="2653" userDrawn="1">
          <p15:clr>
            <a:srgbClr val="A4A3A4"/>
          </p15:clr>
        </p15:guide>
        <p15:guide id="11" pos="3787" userDrawn="1">
          <p15:clr>
            <a:srgbClr val="A4A3A4"/>
          </p15:clr>
        </p15:guide>
        <p15:guide id="12" pos="1066" userDrawn="1">
          <p15:clr>
            <a:srgbClr val="A4A3A4"/>
          </p15:clr>
        </p15:guide>
        <p15:guide id="15" orient="horz" pos="572" userDrawn="1">
          <p15:clr>
            <a:srgbClr val="A4A3A4"/>
          </p15:clr>
        </p15:guide>
        <p15:guide id="17" pos="363" userDrawn="1">
          <p15:clr>
            <a:srgbClr val="A4A3A4"/>
          </p15:clr>
        </p15:guide>
        <p15:guide id="18" orient="horz" pos="1253" userDrawn="1">
          <p15:clr>
            <a:srgbClr val="A4A3A4"/>
          </p15:clr>
        </p15:guide>
        <p15:guide id="19" orient="horz" pos="1480" userDrawn="1">
          <p15:clr>
            <a:srgbClr val="A4A3A4"/>
          </p15:clr>
        </p15:guide>
        <p15:guide id="20" pos="3560" userDrawn="1">
          <p15:clr>
            <a:srgbClr val="A4A3A4"/>
          </p15:clr>
        </p15:guide>
        <p15:guide id="21" pos="3901" userDrawn="1">
          <p15:clr>
            <a:srgbClr val="A4A3A4"/>
          </p15:clr>
        </p15:guide>
        <p15:guide id="22" pos="1338" userDrawn="1">
          <p15:clr>
            <a:srgbClr val="A4A3A4"/>
          </p15:clr>
        </p15:guide>
        <p15:guide id="23" pos="2086" userDrawn="1">
          <p15:clr>
            <a:srgbClr val="A4A3A4"/>
          </p15:clr>
        </p15:guide>
        <p15:guide id="24" pos="4694" userDrawn="1">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650"/>
    <a:srgbClr val="F7F7F7"/>
    <a:srgbClr val="FFC000"/>
    <a:srgbClr val="329664"/>
    <a:srgbClr val="329632"/>
    <a:srgbClr val="FFFFCC"/>
    <a:srgbClr val="32C864"/>
    <a:srgbClr val="FF9696"/>
    <a:srgbClr val="FF8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7" autoAdjust="0"/>
    <p:restoredTop sz="85265" autoAdjust="0"/>
  </p:normalViewPr>
  <p:slideViewPr>
    <p:cSldViewPr snapToObjects="1">
      <p:cViewPr varScale="1">
        <p:scale>
          <a:sx n="98" d="100"/>
          <a:sy n="98" d="100"/>
        </p:scale>
        <p:origin x="2190" y="84"/>
      </p:cViewPr>
      <p:guideLst>
        <p:guide orient="horz" pos="2160"/>
        <p:guide pos="1633"/>
        <p:guide pos="158"/>
        <p:guide pos="5375"/>
        <p:guide orient="horz" pos="346"/>
        <p:guide orient="horz" pos="3974"/>
        <p:guide pos="2880"/>
        <p:guide pos="5602"/>
        <p:guide pos="2653"/>
        <p:guide pos="3787"/>
        <p:guide pos="1066"/>
        <p:guide orient="horz" pos="572"/>
        <p:guide pos="363"/>
        <p:guide orient="horz" pos="1253"/>
        <p:guide orient="horz" pos="1480"/>
        <p:guide pos="3560"/>
        <p:guide pos="3901"/>
        <p:guide pos="1338"/>
        <p:guide pos="2086"/>
        <p:guide pos="469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Objects="1" showGuides="1">
      <p:cViewPr varScale="1">
        <p:scale>
          <a:sx n="80" d="100"/>
          <a:sy n="80" d="100"/>
        </p:scale>
        <p:origin x="4002" y="114"/>
      </p:cViewPr>
      <p:guideLst>
        <p:guide orient="horz" pos="3133"/>
        <p:guide pos="216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1800" cy="499012"/>
          </a:xfrm>
          <a:prstGeom prst="rect">
            <a:avLst/>
          </a:prstGeom>
        </p:spPr>
        <p:txBody>
          <a:bodyPr vert="horz" lIns="92546" tIns="46273" rIns="92546" bIns="4627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2546" tIns="46273" rIns="92546" bIns="46273" rtlCol="0"/>
          <a:lstStyle>
            <a:lvl1pPr algn="r">
              <a:defRPr sz="1200"/>
            </a:lvl1pPr>
          </a:lstStyle>
          <a:p>
            <a:fld id="{E494CD0C-F361-904E-887F-8674BA2AA333}" type="datetimeFigureOut">
              <a:rPr kumimoji="1" lang="ja-JP" altLang="en-US" smtClean="0"/>
              <a:t>2021/5/26</a:t>
            </a:fld>
            <a:endParaRPr kumimoji="1" lang="ja-JP" altLang="en-US"/>
          </a:p>
        </p:txBody>
      </p:sp>
      <p:sp>
        <p:nvSpPr>
          <p:cNvPr id="4" name="スライド イメージ プレースホルダー 3"/>
          <p:cNvSpPr>
            <a:spLocks noGrp="1" noRot="1" noChangeAspect="1"/>
          </p:cNvSpPr>
          <p:nvPr>
            <p:ph type="sldImg" idx="2"/>
          </p:nvPr>
        </p:nvSpPr>
        <p:spPr>
          <a:xfrm>
            <a:off x="1192213" y="1243013"/>
            <a:ext cx="4473575" cy="3355975"/>
          </a:xfrm>
          <a:prstGeom prst="rect">
            <a:avLst/>
          </a:prstGeom>
          <a:noFill/>
          <a:ln w="12700">
            <a:solidFill>
              <a:prstClr val="black"/>
            </a:solidFill>
          </a:ln>
        </p:spPr>
        <p:txBody>
          <a:bodyPr vert="horz" lIns="92546" tIns="46273" rIns="92546" bIns="46273" rtlCol="0" anchor="ctr"/>
          <a:lstStyle/>
          <a:p>
            <a:endParaRPr lang="ja-JP" altLang="en-US"/>
          </a:p>
        </p:txBody>
      </p:sp>
      <p:sp>
        <p:nvSpPr>
          <p:cNvPr id="5" name="ノート プレースホルダー 4"/>
          <p:cNvSpPr>
            <a:spLocks noGrp="1"/>
          </p:cNvSpPr>
          <p:nvPr>
            <p:ph type="body" sz="quarter" idx="3"/>
          </p:nvPr>
        </p:nvSpPr>
        <p:spPr>
          <a:xfrm>
            <a:off x="685801" y="4786363"/>
            <a:ext cx="5486400" cy="3916115"/>
          </a:xfrm>
          <a:prstGeom prst="rect">
            <a:avLst/>
          </a:prstGeom>
        </p:spPr>
        <p:txBody>
          <a:bodyPr vert="horz" lIns="92546" tIns="46273" rIns="92546" bIns="4627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6678"/>
            <a:ext cx="2971800" cy="499011"/>
          </a:xfrm>
          <a:prstGeom prst="rect">
            <a:avLst/>
          </a:prstGeom>
        </p:spPr>
        <p:txBody>
          <a:bodyPr vert="horz" lIns="92546" tIns="46273" rIns="92546" bIns="4627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2546" tIns="46273" rIns="92546" bIns="46273"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kojinbango-card.go.jp/faq/"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oumu.go.jp/kojinbango_card/03.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kojinbango-card.go.jp/"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ojinbango-card.go.jp/kofushins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2213" y="1273175"/>
            <a:ext cx="4473575" cy="3355975"/>
          </a:xfrm>
        </p:spPr>
      </p:sp>
      <p:sp>
        <p:nvSpPr>
          <p:cNvPr id="3" name="ノート プレースホルダー 2"/>
          <p:cNvSpPr>
            <a:spLocks noGrp="1"/>
          </p:cNvSpPr>
          <p:nvPr>
            <p:ph type="body" idx="1"/>
          </p:nvPr>
        </p:nvSpPr>
        <p:spPr>
          <a:xfrm>
            <a:off x="685801" y="4786362"/>
            <a:ext cx="5486400" cy="771521"/>
          </a:xfrm>
        </p:spPr>
        <p:txBody>
          <a:bodyPr/>
          <a:lstStyle/>
          <a:p>
            <a:pPr indent="90480"/>
            <a:r>
              <a:rPr lang="ja-JP" altLang="en-US" dirty="0">
                <a:latin typeface="Meiryo UI" panose="020B0604030504040204" pitchFamily="50" charset="-128"/>
                <a:ea typeface="Meiryo UI" panose="020B0604030504040204" pitchFamily="50" charset="-128"/>
              </a:rPr>
              <a:t>みなさん。こんにちは。</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今日はマイナンバーカードの申請方法についてこれからご説明していきます。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どうぞよろしくお願いいたします。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2">
            <a:extLst>
              <a:ext uri="{FF2B5EF4-FFF2-40B4-BE49-F238E27FC236}">
                <a16:creationId xmlns:a16="http://schemas.microsoft.com/office/drawing/2014/main" id="{D3934578-662B-4B98-B69E-1566DCF3AC44}"/>
              </a:ext>
            </a:extLst>
          </p:cNvPr>
          <p:cNvSpPr txBox="1">
            <a:spLocks/>
          </p:cNvSpPr>
          <p:nvPr/>
        </p:nvSpPr>
        <p:spPr>
          <a:xfrm>
            <a:off x="673975" y="5872255"/>
            <a:ext cx="5387815" cy="399893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①キャラクターについて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１ マイナちゃんについて</a:t>
            </a:r>
            <a:endParaRPr lang="en-US" altLang="ja-JP" sz="1100" dirty="0">
              <a:latin typeface="Meiryo UI" panose="020B0604030504040204" pitchFamily="50" charset="-128"/>
              <a:ea typeface="Meiryo UI" panose="020B0604030504040204" pitchFamily="50" charset="-128"/>
            </a:endParaRPr>
          </a:p>
          <a:p>
            <a:pPr indent="87313" defTabSz="841449">
              <a:defRPr/>
            </a:pPr>
            <a:r>
              <a:rPr lang="ja-JP" altLang="en-US" sz="1100" dirty="0">
                <a:latin typeface="Meiryo UI" panose="020B0604030504040204" pitchFamily="50" charset="-128"/>
                <a:ea typeface="Meiryo UI" panose="020B0604030504040204" pitchFamily="50" charset="-128"/>
              </a:rPr>
              <a:t>マイナちゃんは、マイナンバー</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ずっと昔から日本に住んでいたシロウサギの妖精。目や耳が「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」なのは、マイナンバーが「</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人に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つ」であることを示している。また、手に「</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」を持つことで、マイナンバーを大切にしていただきたいという願いをこめている。</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２ マイキーくんについて</a:t>
            </a:r>
            <a:endParaRPr lang="en-US" altLang="ja-JP" sz="1100" dirty="0">
              <a:latin typeface="Meiryo UI" panose="020B0604030504040204" pitchFamily="50" charset="-128"/>
              <a:ea typeface="Meiryo UI" panose="020B0604030504040204" pitchFamily="50" charset="-128"/>
            </a:endParaRPr>
          </a:p>
          <a:p>
            <a:pPr indent="87313"/>
            <a:r>
              <a:rPr lang="ja-JP" altLang="en-US" sz="1100" dirty="0">
                <a:latin typeface="Meiryo UI" panose="020B0604030504040204" pitchFamily="50" charset="-128"/>
                <a:ea typeface="Meiryo UI" panose="020B0604030504040204" pitchFamily="50" charset="-128"/>
              </a:rPr>
              <a:t>マイキーくんは、マイナンバーカードに搭載される</a:t>
            </a:r>
            <a:r>
              <a:rPr lang="en-US" altLang="ja-JP" sz="1100" dirty="0">
                <a:latin typeface="Meiryo UI" panose="020B0604030504040204" pitchFamily="50" charset="-128"/>
                <a:ea typeface="Meiryo UI" panose="020B0604030504040204" pitchFamily="50" charset="-128"/>
              </a:rPr>
              <a:t>IC</a:t>
            </a:r>
            <a:r>
              <a:rPr lang="ja-JP" altLang="en-US" sz="1100" dirty="0">
                <a:latin typeface="Meiryo UI" panose="020B0604030504040204" pitchFamily="50" charset="-128"/>
                <a:ea typeface="Meiryo UI" panose="020B0604030504040204" pitchFamily="50" charset="-128"/>
              </a:rPr>
              <a:t>チップの空き領域と公的個人認証（いわゆる「マイキー」）を象徴する</a:t>
            </a:r>
            <a:r>
              <a:rPr lang="en-US" altLang="ja-JP" sz="1100" dirty="0">
                <a:latin typeface="Meiryo UI" panose="020B0604030504040204" pitchFamily="50" charset="-128"/>
                <a:ea typeface="Meiryo UI" panose="020B0604030504040204" pitchFamily="50" charset="-128"/>
              </a:rPr>
              <a:t>PR</a:t>
            </a:r>
            <a:r>
              <a:rPr lang="ja-JP" altLang="en-US" sz="1100" dirty="0">
                <a:latin typeface="Meiryo UI" panose="020B0604030504040204" pitchFamily="50" charset="-128"/>
                <a:ea typeface="Meiryo UI" panose="020B0604030504040204" pitchFamily="50" charset="-128"/>
              </a:rPr>
              <a:t>キャラクター。</a:t>
            </a:r>
            <a:endParaRPr lang="en-US" altLang="ja-JP" sz="1100" dirty="0">
              <a:latin typeface="Meiryo UI" panose="020B0604030504040204" pitchFamily="50" charset="-128"/>
              <a:ea typeface="Meiryo UI" panose="020B0604030504040204" pitchFamily="50" charset="-128"/>
            </a:endParaRPr>
          </a:p>
          <a:p>
            <a:pPr indent="87313"/>
            <a:r>
              <a:rPr lang="ja-JP" altLang="en-US" sz="1100" dirty="0">
                <a:latin typeface="Meiryo UI" panose="020B0604030504040204" pitchFamily="50" charset="-128"/>
                <a:ea typeface="Meiryo UI" panose="020B0604030504040204" pitchFamily="50" charset="-128"/>
              </a:rPr>
              <a:t>国民の皆さまに「マイナンバーカード」や「マイキー部分」に親しみを感じていただける   よう、マイキー部分のうち公的個人認証制度の根幹をなす</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鍵</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を確実・誠実に守る忠犬の姿をイメージして、総務省職員がデザインしたもの。また、「マイキーくん」の両目と手に持った鍵とを順番に読むと、「</a:t>
            </a:r>
            <a:r>
              <a:rPr lang="en-US" altLang="ja-JP" sz="1100" dirty="0">
                <a:latin typeface="Meiryo UI" panose="020B0604030504040204" pitchFamily="50" charset="-128"/>
                <a:ea typeface="Meiryo UI" panose="020B0604030504040204" pitchFamily="50" charset="-128"/>
              </a:rPr>
              <a:t>JPKI</a:t>
            </a:r>
            <a:r>
              <a:rPr lang="ja-JP" altLang="en-US" sz="1100" dirty="0">
                <a:latin typeface="Meiryo UI" panose="020B0604030504040204" pitchFamily="50" charset="-128"/>
                <a:ea typeface="Meiryo UI" panose="020B0604030504040204" pitchFamily="50" charset="-128"/>
              </a:rPr>
              <a:t>」（公的個人認証基盤の英訳の略称）の文字が浮かび上がるような仕掛けとなっている。</a:t>
            </a:r>
            <a:endParaRPr lang="en-US" altLang="ja-JP" sz="1100"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10</a:t>
            </a:fld>
            <a:endParaRPr kumimoji="1" lang="ja-JP" altLang="en-US"/>
          </a:p>
        </p:txBody>
      </p:sp>
    </p:spTree>
    <p:extLst>
      <p:ext uri="{BB962C8B-B14F-4D97-AF65-F5344CB8AC3E}">
        <p14:creationId xmlns:p14="http://schemas.microsoft.com/office/powerpoint/2010/main" val="15445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480"/>
            <a:r>
              <a:rPr lang="ja-JP" altLang="en-US" dirty="0">
                <a:latin typeface="Meiryo UI" panose="020B0604030504040204" pitchFamily="50" charset="-128"/>
                <a:ea typeface="Meiryo UI" panose="020B0604030504040204" pitchFamily="50" charset="-128"/>
              </a:rPr>
              <a:t>ここからはスマートフォンによるマイナンバーカードの交付申請の仕方を紹介していきます。</a:t>
            </a:r>
            <a:endParaRPr lang="en-US" altLang="ja-JP" dirty="0">
              <a:latin typeface="Meiryo UI" panose="020B0604030504040204" pitchFamily="50" charset="-128"/>
              <a:ea typeface="Meiryo UI" panose="020B0604030504040204" pitchFamily="50" charset="-128"/>
            </a:endParaRPr>
          </a:p>
          <a:p>
            <a:pPr indent="90480"/>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申請に</a:t>
            </a:r>
            <a:r>
              <a:rPr lang="ja-JP" altLang="en-US" spc="-14" dirty="0">
                <a:latin typeface="Meiryo UI" panose="020B0604030504040204" pitchFamily="50" charset="-128"/>
                <a:ea typeface="Meiryo UI" panose="020B0604030504040204" pitchFamily="50" charset="-128"/>
                <a:cs typeface="AoyagiKouzanFontT"/>
              </a:rPr>
              <a:t>あ</a:t>
            </a:r>
            <a:r>
              <a:rPr lang="ja-JP" altLang="en-US" spc="18" dirty="0">
                <a:latin typeface="Meiryo UI" panose="020B0604030504040204" pitchFamily="50" charset="-128"/>
                <a:ea typeface="Meiryo UI" panose="020B0604030504040204" pitchFamily="50" charset="-128"/>
                <a:cs typeface="AoyagiKouzanFontT"/>
              </a:rPr>
              <a:t>た</a:t>
            </a:r>
            <a:r>
              <a:rPr lang="ja-JP" altLang="en-US" spc="-36" dirty="0">
                <a:latin typeface="Meiryo UI" panose="020B0604030504040204" pitchFamily="50" charset="-128"/>
                <a:ea typeface="Meiryo UI" panose="020B0604030504040204" pitchFamily="50" charset="-128"/>
                <a:cs typeface="AoyagiKouzanFontT"/>
              </a:rPr>
              <a:t>っ</a:t>
            </a:r>
            <a:r>
              <a:rPr lang="ja-JP" altLang="en-US" spc="32" dirty="0">
                <a:latin typeface="Meiryo UI" panose="020B0604030504040204" pitchFamily="50" charset="-128"/>
                <a:ea typeface="Meiryo UI" panose="020B0604030504040204" pitchFamily="50" charset="-128"/>
                <a:cs typeface="AoyagiKouzanFontT"/>
              </a:rPr>
              <a:t>て</a:t>
            </a:r>
            <a:r>
              <a:rPr lang="ja-JP" altLang="en-US" spc="-23" dirty="0">
                <a:latin typeface="Meiryo UI" panose="020B0604030504040204" pitchFamily="50" charset="-128"/>
                <a:ea typeface="Meiryo UI" panose="020B0604030504040204" pitchFamily="50" charset="-128"/>
                <a:cs typeface="AoyagiKouzanFontT"/>
              </a:rPr>
              <a:t>は、</a:t>
            </a:r>
            <a:r>
              <a:rPr lang="ja-JP" altLang="en-US" spc="9" dirty="0">
                <a:latin typeface="Meiryo UI" panose="020B0604030504040204" pitchFamily="50" charset="-128"/>
                <a:ea typeface="Meiryo UI" panose="020B0604030504040204" pitchFamily="50" charset="-128"/>
                <a:cs typeface="AoyagiKouzanFontT"/>
              </a:rPr>
              <a:t>ま</a:t>
            </a:r>
            <a:r>
              <a:rPr lang="ja-JP" altLang="en-US" spc="-18" dirty="0">
                <a:latin typeface="Meiryo UI" panose="020B0604030504040204" pitchFamily="50" charset="-128"/>
                <a:ea typeface="Meiryo UI" panose="020B0604030504040204" pitchFamily="50" charset="-128"/>
                <a:cs typeface="AoyagiKouzanFontT"/>
              </a:rPr>
              <a:t>ずお</a:t>
            </a:r>
            <a:r>
              <a:rPr lang="ja-JP" altLang="en-US" dirty="0">
                <a:latin typeface="Meiryo UI" panose="020B0604030504040204" pitchFamily="50" charset="-128"/>
                <a:ea typeface="Meiryo UI" panose="020B0604030504040204" pitchFamily="50" charset="-128"/>
                <a:cs typeface="AoyagiKouzanFontT"/>
              </a:rPr>
              <a:t>手元</a:t>
            </a:r>
            <a:r>
              <a:rPr lang="ja-JP" altLang="en-US" spc="-9" dirty="0">
                <a:latin typeface="Meiryo UI" panose="020B0604030504040204" pitchFamily="50" charset="-128"/>
                <a:ea typeface="Meiryo UI" panose="020B0604030504040204" pitchFamily="50" charset="-128"/>
                <a:cs typeface="AoyagiKouzanFontT"/>
              </a:rPr>
              <a:t>に郵便で送られてきた個人</a:t>
            </a:r>
            <a:r>
              <a:rPr lang="ja-JP" altLang="en-US" dirty="0">
                <a:latin typeface="Meiryo UI" panose="020B0604030504040204" pitchFamily="50" charset="-128"/>
                <a:ea typeface="Meiryo UI" panose="020B0604030504040204" pitchFamily="50" charset="-128"/>
              </a:rPr>
              <a:t>番号カード交付申請書を</a:t>
            </a:r>
            <a:r>
              <a:rPr lang="ja-JP" altLang="en-US" dirty="0">
                <a:latin typeface="Meiryo UI" panose="020B0604030504040204" pitchFamily="50" charset="-128"/>
                <a:ea typeface="Meiryo UI" panose="020B0604030504040204" pitchFamily="50" charset="-128"/>
                <a:cs typeface="AoyagiKouzanFontT"/>
              </a:rPr>
              <a:t>用意</a:t>
            </a:r>
            <a:r>
              <a:rPr lang="ja-JP" altLang="en-US" spc="27" dirty="0">
                <a:latin typeface="Meiryo UI" panose="020B0604030504040204" pitchFamily="50" charset="-128"/>
                <a:ea typeface="Meiryo UI" panose="020B0604030504040204" pitchFamily="50" charset="-128"/>
                <a:cs typeface="AoyagiKouzanFontT"/>
              </a:rPr>
              <a:t>し</a:t>
            </a:r>
            <a:r>
              <a:rPr lang="ja-JP" altLang="en-US" spc="32" dirty="0">
                <a:latin typeface="Meiryo UI" panose="020B0604030504040204" pitchFamily="50" charset="-128"/>
                <a:ea typeface="Meiryo UI" panose="020B0604030504040204" pitchFamily="50" charset="-128"/>
                <a:cs typeface="AoyagiKouzanFontT"/>
              </a:rPr>
              <a:t>て</a:t>
            </a:r>
            <a:r>
              <a:rPr lang="ja-JP" altLang="en-US" dirty="0">
                <a:latin typeface="Meiryo UI" panose="020B0604030504040204" pitchFamily="50" charset="-128"/>
                <a:ea typeface="Meiryo UI" panose="020B0604030504040204" pitchFamily="50" charset="-128"/>
                <a:cs typeface="AoyagiKouzanFontT"/>
              </a:rPr>
              <a:t>下</a:t>
            </a:r>
            <a:r>
              <a:rPr lang="ja-JP" altLang="en-US" spc="-14" dirty="0">
                <a:latin typeface="Meiryo UI" panose="020B0604030504040204" pitchFamily="50" charset="-128"/>
                <a:ea typeface="Meiryo UI" panose="020B0604030504040204" pitchFamily="50" charset="-128"/>
                <a:cs typeface="AoyagiKouzanFontT"/>
              </a:rPr>
              <a:t>さい。</a:t>
            </a:r>
            <a:endParaRPr lang="en-US" altLang="ja-JP" spc="-14" dirty="0">
              <a:latin typeface="Meiryo UI" panose="020B0604030504040204" pitchFamily="50" charset="-128"/>
              <a:ea typeface="Meiryo UI" panose="020B0604030504040204" pitchFamily="50" charset="-128"/>
              <a:cs typeface="AoyagiKouzanFontT"/>
            </a:endParaRPr>
          </a:p>
          <a:p>
            <a:pPr indent="90480"/>
            <a:endParaRPr lang="en-US" altLang="ja-JP" spc="-14" dirty="0">
              <a:latin typeface="Meiryo UI" panose="020B0604030504040204" pitchFamily="50" charset="-128"/>
              <a:ea typeface="Meiryo UI" panose="020B0604030504040204" pitchFamily="50" charset="-128"/>
              <a:cs typeface="AoyagiKouzanFontT"/>
            </a:endParaRPr>
          </a:p>
          <a:p>
            <a:pPr indent="90480"/>
            <a:r>
              <a:rPr lang="ja-JP" altLang="en-US" spc="-14" dirty="0">
                <a:latin typeface="Meiryo UI" panose="020B0604030504040204" pitchFamily="50" charset="-128"/>
                <a:ea typeface="Meiryo UI" panose="020B0604030504040204" pitchFamily="50" charset="-128"/>
                <a:cs typeface="AoyagiKouzanFontT"/>
              </a:rPr>
              <a:t>まず申請</a:t>
            </a:r>
            <a:r>
              <a:rPr lang="ja-JP" altLang="en-US" spc="-14" dirty="0">
                <a:latin typeface="Meiryo UI" panose="020B0604030504040204" pitchFamily="50" charset="-128"/>
                <a:ea typeface="Meiryo UI" panose="020B0604030504040204" pitchFamily="50" charset="-128"/>
              </a:rPr>
              <a:t>写真を撮影します。撮影に使う証明用写真撮影のアプリを決めてください。様々なアプリがありますが、今回は「履歴書カメラ」というアプリを使った説明になります。　</a:t>
            </a:r>
            <a:endParaRPr lang="en-US" altLang="ja-JP" spc="-14" dirty="0">
              <a:latin typeface="Meiryo UI" panose="020B0604030504040204" pitchFamily="50" charset="-128"/>
              <a:ea typeface="Meiryo UI" panose="020B0604030504040204" pitchFamily="50" charset="-128"/>
            </a:endParaRPr>
          </a:p>
          <a:p>
            <a:pPr indent="90480"/>
            <a:r>
              <a:rPr lang="ja-JP" altLang="en-US" spc="-14" dirty="0">
                <a:latin typeface="Meiryo UI" panose="020B0604030504040204" pitchFamily="50" charset="-128"/>
                <a:ea typeface="Meiryo UI" panose="020B0604030504040204" pitchFamily="50" charset="-128"/>
              </a:rPr>
              <a:t>「証明写真」で検索すると他のアプリもみつかります。</a:t>
            </a:r>
            <a:r>
              <a:rPr lang="ja-JP" altLang="en-US" dirty="0">
                <a:latin typeface="Meiryo UI" panose="020B0604030504040204" pitchFamily="50" charset="-128"/>
                <a:ea typeface="Meiryo UI" panose="020B0604030504040204" pitchFamily="50" charset="-128"/>
              </a:rPr>
              <a:t>ご自分で使い易いアプリを</a:t>
            </a:r>
            <a:r>
              <a:rPr lang="ja-JP" altLang="en-US" spc="-14" dirty="0">
                <a:latin typeface="Meiryo UI" panose="020B0604030504040204" pitchFamily="50" charset="-128"/>
                <a:ea typeface="Meiryo UI" panose="020B0604030504040204" pitchFamily="50" charset="-128"/>
              </a:rPr>
              <a:t>ご利用ください。</a:t>
            </a:r>
            <a:endParaRPr lang="en-US" altLang="ja-JP" spc="-14"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a:p>
        </p:txBody>
      </p:sp>
      <p:sp>
        <p:nvSpPr>
          <p:cNvPr id="5" name="ノート プレースホルダー 2">
            <a:extLst>
              <a:ext uri="{FF2B5EF4-FFF2-40B4-BE49-F238E27FC236}">
                <a16:creationId xmlns:a16="http://schemas.microsoft.com/office/drawing/2014/main" id="{83B17C68-465B-428B-8ECF-63AAB6D19A7B}"/>
              </a:ext>
            </a:extLst>
          </p:cNvPr>
          <p:cNvSpPr txBox="1">
            <a:spLocks/>
          </p:cNvSpPr>
          <p:nvPr/>
        </p:nvSpPr>
        <p:spPr>
          <a:xfrm>
            <a:off x="755480" y="7756956"/>
            <a:ext cx="5387811" cy="1891043"/>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①証明写真撮影用アプリについて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証明写真撮影用アプリについては、個別のアプリの利用の強制や、強い誘導等は行わないでください。</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なお、本教材で取り上げたアプリは、マイナンバーカード申請用写真に求められる所定の縦横比率を満たす写真撮影がしやすいために、一例として取り上げています。</a:t>
            </a:r>
            <a:endParaRPr lang="en-US" altLang="ja-JP" sz="1100" dirty="0">
              <a:latin typeface="Meiryo UI" panose="020B0604030504040204" pitchFamily="50" charset="-128"/>
              <a:ea typeface="Meiryo UI" panose="020B0604030504040204" pitchFamily="50" charset="-128"/>
            </a:endParaRPr>
          </a:p>
          <a:p>
            <a:pPr defTabSz="841449">
              <a:defRPr/>
            </a:pPr>
            <a:r>
              <a:rPr lang="en-US" altLang="ja-JP" sz="11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マイナンバーカード申請用写真の条件を満たす写真撮影がしやすい他のアプリがあれば、そちらをご紹介いただいても構いませんが、利用の強制や強い誘導等にならないようご注意ください。</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659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1" y="4786560"/>
            <a:ext cx="5486400" cy="3916115"/>
          </a:xfrm>
        </p:spPr>
        <p:txBody>
          <a:bodyPr/>
          <a:lstStyle/>
          <a:p>
            <a:pPr indent="90480"/>
            <a:r>
              <a:rPr lang="ja-JP" altLang="en-US" dirty="0">
                <a:latin typeface="Meiryo UI" panose="020B0604030504040204" pitchFamily="50" charset="-128"/>
                <a:ea typeface="Meiryo UI" panose="020B0604030504040204" pitchFamily="50" charset="-128"/>
              </a:rPr>
              <a:t>証明用写真撮影アプリのインストールの仕方（</a:t>
            </a:r>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版スマートフォンの場合）について説明します。</a:t>
            </a:r>
            <a:endParaRPr lang="en-US" altLang="ja-JP" dirty="0">
              <a:latin typeface="Meiryo UI" panose="020B0604030504040204" pitchFamily="50" charset="-128"/>
              <a:ea typeface="Meiryo UI" panose="020B0604030504040204" pitchFamily="50" charset="-128"/>
            </a:endParaRPr>
          </a:p>
          <a:p>
            <a:pPr indent="90480"/>
            <a:endParaRPr lang="en-US" altLang="ja-JP" spc="74" dirty="0">
              <a:latin typeface="Meiryo UI" panose="020B0604030504040204" pitchFamily="50" charset="-128"/>
              <a:ea typeface="Meiryo UI" panose="020B0604030504040204" pitchFamily="50" charset="-128"/>
              <a:cs typeface="AoyagiKouzanFontT"/>
            </a:endParaRPr>
          </a:p>
          <a:p>
            <a:pPr indent="90480"/>
            <a:r>
              <a:rPr lang="en-US" altLang="ja-JP" spc="74" dirty="0">
                <a:latin typeface="Meiryo UI" panose="020B0604030504040204" pitchFamily="50" charset="-128"/>
                <a:ea typeface="Meiryo UI" panose="020B0604030504040204" pitchFamily="50" charset="-128"/>
                <a:cs typeface="AoyagiKouzanFontT"/>
              </a:rPr>
              <a:t>Google</a:t>
            </a:r>
            <a:r>
              <a:rPr lang="en-US" altLang="ja-JP" spc="-445" dirty="0">
                <a:latin typeface="Meiryo UI" panose="020B0604030504040204" pitchFamily="50" charset="-128"/>
                <a:ea typeface="Meiryo UI" panose="020B0604030504040204" pitchFamily="50" charset="-128"/>
                <a:cs typeface="AoyagiKouzanFontT"/>
              </a:rPr>
              <a:t> </a:t>
            </a:r>
            <a:r>
              <a:rPr lang="ja-JP" altLang="en-US" spc="166" dirty="0">
                <a:latin typeface="Meiryo UI" panose="020B0604030504040204" pitchFamily="50" charset="-128"/>
                <a:ea typeface="Meiryo UI" panose="020B0604030504040204" pitchFamily="50" charset="-128"/>
                <a:cs typeface="AoyagiKouzanFontT"/>
              </a:rPr>
              <a:t>の</a:t>
            </a:r>
            <a:r>
              <a:rPr lang="en-US" altLang="ja-JP" spc="41" dirty="0">
                <a:latin typeface="Meiryo UI" panose="020B0604030504040204" pitchFamily="50" charset="-128"/>
                <a:ea typeface="Meiryo UI" panose="020B0604030504040204" pitchFamily="50" charset="-128"/>
                <a:cs typeface="AoyagiKouzanFontT"/>
              </a:rPr>
              <a:t>Play</a:t>
            </a:r>
            <a:r>
              <a:rPr lang="ja-JP" altLang="en-US" spc="41" dirty="0">
                <a:latin typeface="Meiryo UI" panose="020B0604030504040204" pitchFamily="50" charset="-128"/>
                <a:ea typeface="Meiryo UI" panose="020B0604030504040204" pitchFamily="50" charset="-128"/>
                <a:cs typeface="AoyagiKouzanFontT"/>
              </a:rPr>
              <a:t>ストア</a:t>
            </a:r>
            <a:r>
              <a:rPr lang="en-US" altLang="ja-JP" spc="-445" dirty="0">
                <a:latin typeface="Meiryo UI" panose="020B0604030504040204" pitchFamily="50" charset="-128"/>
                <a:ea typeface="Meiryo UI" panose="020B0604030504040204" pitchFamily="50" charset="-128"/>
                <a:cs typeface="AoyagiKouzanFontT"/>
              </a:rPr>
              <a:t> </a:t>
            </a:r>
            <a:r>
              <a:rPr lang="ja-JP" altLang="en-US" spc="-18" dirty="0">
                <a:latin typeface="Meiryo UI" panose="020B0604030504040204" pitchFamily="50" charset="-128"/>
                <a:ea typeface="Meiryo UI" panose="020B0604030504040204" pitchFamily="50" charset="-128"/>
                <a:cs typeface="AoyagiKouzanFontT"/>
              </a:rPr>
              <a:t>か</a:t>
            </a:r>
            <a:r>
              <a:rPr lang="ja-JP" altLang="en-US" spc="18" dirty="0">
                <a:latin typeface="Meiryo UI" panose="020B0604030504040204" pitchFamily="50" charset="-128"/>
                <a:ea typeface="Meiryo UI" panose="020B0604030504040204" pitchFamily="50" charset="-128"/>
                <a:cs typeface="AoyagiKouzanFontT"/>
              </a:rPr>
              <a:t>ら「履歴書カメラ」をインストールします。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基本アプリの「カメラ」でも写真は撮ることができますが、証明用写真撮影アプリを用いると、簡単にサイズを合わせて撮ることができます。</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3189"/>
            <a:r>
              <a:rPr kumimoji="1" lang="ja-JP" altLang="en-US" dirty="0">
                <a:latin typeface="Meiryo UI" panose="020B0604030504040204" pitchFamily="50" charset="-128"/>
                <a:ea typeface="Meiryo UI" panose="020B0604030504040204" pitchFamily="50" charset="-128"/>
              </a:rPr>
              <a:t>①「</a:t>
            </a:r>
            <a:r>
              <a:rPr kumimoji="1" lang="en-US" altLang="ja-JP" dirty="0">
                <a:latin typeface="Meiryo UI" panose="020B0604030504040204" pitchFamily="50" charset="-128"/>
                <a:ea typeface="Meiryo UI" panose="020B0604030504040204" pitchFamily="50" charset="-128"/>
              </a:rPr>
              <a:t>Play</a:t>
            </a:r>
            <a:r>
              <a:rPr kumimoji="1" lang="ja-JP" altLang="en-US" dirty="0">
                <a:latin typeface="Meiryo UI" panose="020B0604030504040204" pitchFamily="50" charset="-128"/>
                <a:ea typeface="Meiryo UI" panose="020B0604030504040204" pitchFamily="50" charset="-128"/>
              </a:rPr>
              <a:t>ストア」をタップしてください。</a:t>
            </a:r>
            <a:endParaRPr kumimoji="1"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②「アプリやゲームを検索」をタップしてください。</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③検索文章の入力箇所に「かんたんキレイ」と入力します。</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④リスト一覧から「かんたんキレイな証明写真」を見つけてタップしてください。</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⑤「インストール」をタップしてください。</a:t>
            </a:r>
            <a:endParaRPr lang="en-US" altLang="ja-JP" dirty="0">
              <a:latin typeface="Meiryo UI" panose="020B0604030504040204" pitchFamily="50" charset="-128"/>
              <a:ea typeface="Meiryo UI" panose="020B0604030504040204" pitchFamily="50" charset="-128"/>
            </a:endParaRPr>
          </a:p>
          <a:p>
            <a:pPr indent="93189"/>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インストールが始まります。しばらく時間がかかりますが、お待ち下さい。</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a:p>
        </p:txBody>
      </p:sp>
    </p:spTree>
    <p:extLst>
      <p:ext uri="{BB962C8B-B14F-4D97-AF65-F5344CB8AC3E}">
        <p14:creationId xmlns:p14="http://schemas.microsoft.com/office/powerpoint/2010/main" val="179858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976"/>
            <a:r>
              <a:rPr lang="ja-JP" altLang="en-US" sz="1100" dirty="0">
                <a:latin typeface="Meiryo UI" panose="020B0604030504040204" pitchFamily="50" charset="-128"/>
                <a:ea typeface="Meiryo UI" panose="020B0604030504040204" pitchFamily="50" charset="-128"/>
              </a:rPr>
              <a:t>証明用写真撮影アプリのインストールの仕方（</a:t>
            </a:r>
            <a:r>
              <a:rPr lang="en-US" altLang="ja-JP" sz="1100" dirty="0">
                <a:latin typeface="Meiryo UI" panose="020B0604030504040204" pitchFamily="50" charset="-128"/>
                <a:ea typeface="Meiryo UI" panose="020B0604030504040204" pitchFamily="50" charset="-128"/>
              </a:rPr>
              <a:t>iPhone</a:t>
            </a:r>
            <a:r>
              <a:rPr lang="ja-JP" altLang="en-US" sz="1100" dirty="0">
                <a:latin typeface="Meiryo UI" panose="020B0604030504040204" pitchFamily="50" charset="-128"/>
                <a:ea typeface="Meiryo UI" panose="020B0604030504040204" pitchFamily="50" charset="-128"/>
              </a:rPr>
              <a:t>版スマートフォンの場合）について説明します。</a:t>
            </a:r>
            <a:endParaRPr lang="en-US" altLang="ja-JP" sz="1100" dirty="0">
              <a:latin typeface="Meiryo UI" panose="020B0604030504040204" pitchFamily="50" charset="-128"/>
              <a:ea typeface="Meiryo UI" panose="020B0604030504040204" pitchFamily="50" charset="-128"/>
            </a:endParaRPr>
          </a:p>
          <a:p>
            <a:pPr indent="89976"/>
            <a:endParaRPr lang="en-US" altLang="ja-JP" sz="1100" spc="74" dirty="0">
              <a:latin typeface="Meiryo UI" panose="020B0604030504040204" pitchFamily="50" charset="-128"/>
              <a:ea typeface="Meiryo UI" panose="020B0604030504040204" pitchFamily="50" charset="-128"/>
              <a:cs typeface="AoyagiKouzanFontT"/>
            </a:endParaRPr>
          </a:p>
          <a:p>
            <a:pPr indent="89976"/>
            <a:r>
              <a:rPr lang="en-US" altLang="ja-JP" sz="1100" spc="74" dirty="0">
                <a:latin typeface="Meiryo UI" panose="020B0604030504040204" pitchFamily="50" charset="-128"/>
                <a:ea typeface="Meiryo UI" panose="020B0604030504040204" pitchFamily="50" charset="-128"/>
                <a:cs typeface="AoyagiKouzanFontT"/>
              </a:rPr>
              <a:t>Apple</a:t>
            </a:r>
            <a:r>
              <a:rPr lang="en-US" altLang="ja-JP" sz="1100" spc="-445" dirty="0">
                <a:latin typeface="Meiryo UI" panose="020B0604030504040204" pitchFamily="50" charset="-128"/>
                <a:ea typeface="Meiryo UI" panose="020B0604030504040204" pitchFamily="50" charset="-128"/>
                <a:cs typeface="AoyagiKouzanFontT"/>
              </a:rPr>
              <a:t> </a:t>
            </a:r>
            <a:r>
              <a:rPr lang="ja-JP" altLang="en-US" sz="1100" spc="166" dirty="0">
                <a:latin typeface="Meiryo UI" panose="020B0604030504040204" pitchFamily="50" charset="-128"/>
                <a:ea typeface="Meiryo UI" panose="020B0604030504040204" pitchFamily="50" charset="-128"/>
                <a:cs typeface="AoyagiKouzanFontT"/>
              </a:rPr>
              <a:t>の</a:t>
            </a:r>
            <a:r>
              <a:rPr lang="en-US" altLang="ja-JP" sz="1100" spc="166" dirty="0">
                <a:latin typeface="Meiryo UI" panose="020B0604030504040204" pitchFamily="50" charset="-128"/>
                <a:ea typeface="Meiryo UI" panose="020B0604030504040204" pitchFamily="50" charset="-128"/>
                <a:cs typeface="AoyagiKouzanFontT"/>
              </a:rPr>
              <a:t>App</a:t>
            </a:r>
            <a:r>
              <a:rPr lang="en-US" altLang="ja-JP" sz="1100" spc="41" dirty="0">
                <a:latin typeface="Meiryo UI" panose="020B0604030504040204" pitchFamily="50" charset="-128"/>
                <a:ea typeface="Meiryo UI" panose="020B0604030504040204" pitchFamily="50" charset="-128"/>
                <a:cs typeface="AoyagiKouzanFontT"/>
              </a:rPr>
              <a:t> Store</a:t>
            </a:r>
            <a:r>
              <a:rPr lang="en-US" altLang="ja-JP" sz="1100" spc="-445" dirty="0">
                <a:latin typeface="Meiryo UI" panose="020B0604030504040204" pitchFamily="50" charset="-128"/>
                <a:ea typeface="Meiryo UI" panose="020B0604030504040204" pitchFamily="50" charset="-128"/>
                <a:cs typeface="AoyagiKouzanFontT"/>
              </a:rPr>
              <a:t> </a:t>
            </a:r>
            <a:r>
              <a:rPr lang="ja-JP" altLang="en-US" sz="1100" spc="-18" dirty="0">
                <a:latin typeface="Meiryo UI" panose="020B0604030504040204" pitchFamily="50" charset="-128"/>
                <a:ea typeface="Meiryo UI" panose="020B0604030504040204" pitchFamily="50" charset="-128"/>
                <a:cs typeface="AoyagiKouzanFontT"/>
              </a:rPr>
              <a:t>か</a:t>
            </a:r>
            <a:r>
              <a:rPr lang="ja-JP" altLang="en-US" sz="1100" spc="18" dirty="0">
                <a:latin typeface="Meiryo UI" panose="020B0604030504040204" pitchFamily="50" charset="-128"/>
                <a:ea typeface="Meiryo UI" panose="020B0604030504040204" pitchFamily="50" charset="-128"/>
                <a:cs typeface="AoyagiKouzanFontT"/>
              </a:rPr>
              <a:t>ら「履歴書カメラ」をインストールします。</a:t>
            </a:r>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基本アプリの「カメラ」でも写真は撮ることができますが、</a:t>
            </a:r>
            <a:r>
              <a:rPr lang="ja-JP" altLang="en-US" dirty="0">
                <a:latin typeface="Meiryo UI" panose="020B0604030504040204" pitchFamily="50" charset="-128"/>
                <a:ea typeface="Meiryo UI" panose="020B0604030504040204" pitchFamily="50" charset="-128"/>
              </a:rPr>
              <a:t>証明用写真撮影アプリを用いると、</a:t>
            </a:r>
            <a:r>
              <a:rPr kumimoji="1" lang="ja-JP" altLang="en-US" dirty="0">
                <a:latin typeface="Meiryo UI" panose="020B0604030504040204" pitchFamily="50" charset="-128"/>
                <a:ea typeface="Meiryo UI" panose="020B0604030504040204" pitchFamily="50" charset="-128"/>
              </a:rPr>
              <a:t>簡単にサイズを合わせて撮ることができます。</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93189"/>
            <a:r>
              <a:rPr kumimoji="1" lang="ja-JP" altLang="en-US" dirty="0">
                <a:latin typeface="Meiryo UI" panose="020B0604030504040204" pitchFamily="50" charset="-128"/>
                <a:ea typeface="Meiryo UI" panose="020B0604030504040204" pitchFamily="50" charset="-128"/>
              </a:rPr>
              <a:t>①「</a:t>
            </a:r>
            <a:r>
              <a:rPr kumimoji="1" lang="en-US" altLang="ja-JP" dirty="0">
                <a:latin typeface="Meiryo UI" panose="020B0604030504040204" pitchFamily="50" charset="-128"/>
                <a:ea typeface="Meiryo UI" panose="020B0604030504040204" pitchFamily="50" charset="-128"/>
              </a:rPr>
              <a:t>App Store</a:t>
            </a:r>
            <a:r>
              <a:rPr kumimoji="1" lang="ja-JP" altLang="en-US" dirty="0">
                <a:latin typeface="Meiryo UI" panose="020B0604030504040204" pitchFamily="50" charset="-128"/>
                <a:ea typeface="Meiryo UI" panose="020B0604030504040204" pitchFamily="50" charset="-128"/>
              </a:rPr>
              <a:t>」をタップしてください。</a:t>
            </a:r>
            <a:endParaRPr kumimoji="1"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②「検索」をタップしてください。</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③検索文章の入力箇所に「かんたんキレイ」と入力します。</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④リスト一覧から「かんたんキレイな証明写真」を見つけてタップしてください。</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⑤「インストール」をタップしてください。</a:t>
            </a:r>
            <a:endParaRPr lang="en-US" altLang="ja-JP" dirty="0">
              <a:latin typeface="Meiryo UI" panose="020B0604030504040204" pitchFamily="50" charset="-128"/>
              <a:ea typeface="Meiryo UI" panose="020B0604030504040204" pitchFamily="50" charset="-128"/>
            </a:endParaRPr>
          </a:p>
          <a:p>
            <a:pPr indent="93189"/>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インストールが始まります。しばらく時間がかかりますが、お待ち下さい。</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13</a:t>
            </a:fld>
            <a:endParaRPr kumimoji="1" lang="ja-JP" altLang="en-US" dirty="0"/>
          </a:p>
        </p:txBody>
      </p:sp>
    </p:spTree>
    <p:extLst>
      <p:ext uri="{BB962C8B-B14F-4D97-AF65-F5344CB8AC3E}">
        <p14:creationId xmlns:p14="http://schemas.microsoft.com/office/powerpoint/2010/main" val="424308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369"/>
            <a:r>
              <a:rPr lang="ja-JP" altLang="en-US" dirty="0">
                <a:latin typeface="Meiryo UI" panose="020B0604030504040204" pitchFamily="50" charset="-128"/>
                <a:ea typeface="Meiryo UI" panose="020B0604030504040204" pitchFamily="50" charset="-128"/>
              </a:rPr>
              <a:t>この後、マイナンバーカードに印刷される証明用写真を撮ります。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写真撮影にあたっての注意点です。</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「正面向き、無帽、無背景」で撮影してください。　　　　　　　　　　　　　　　　　　　　　　</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不適切な写真だと申請が通らない場合がありますので気を付けて撮影してください。</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14</a:t>
            </a:fld>
            <a:endParaRPr kumimoji="1" lang="ja-JP" altLang="en-US"/>
          </a:p>
        </p:txBody>
      </p:sp>
    </p:spTree>
    <p:extLst>
      <p:ext uri="{BB962C8B-B14F-4D97-AF65-F5344CB8AC3E}">
        <p14:creationId xmlns:p14="http://schemas.microsoft.com/office/powerpoint/2010/main" val="4702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369"/>
            <a:r>
              <a:rPr lang="ja-JP" altLang="en-US" sz="1200" dirty="0">
                <a:latin typeface="Meiryo UI" panose="020B0604030504040204" pitchFamily="50" charset="-128"/>
                <a:ea typeface="Meiryo UI" panose="020B0604030504040204" pitchFamily="50" charset="-128"/>
              </a:rPr>
              <a:t>ここは、</a:t>
            </a:r>
            <a:r>
              <a:rPr lang="en-US" altLang="ja-JP" sz="1200" dirty="0">
                <a:latin typeface="Meiryo UI" panose="020B0604030504040204" pitchFamily="50" charset="-128"/>
                <a:ea typeface="Meiryo UI" panose="020B0604030504040204" pitchFamily="50" charset="-128"/>
              </a:rPr>
              <a:t>Android</a:t>
            </a:r>
            <a:r>
              <a:rPr lang="ja-JP" altLang="en-US" sz="1200" dirty="0">
                <a:latin typeface="Meiryo UI" panose="020B0604030504040204" pitchFamily="50" charset="-128"/>
                <a:ea typeface="Meiryo UI" panose="020B0604030504040204" pitchFamily="50" charset="-128"/>
              </a:rPr>
              <a:t>版、</a:t>
            </a:r>
            <a:r>
              <a:rPr lang="en-US" altLang="ja-JP" sz="1200" dirty="0">
                <a:latin typeface="Meiryo UI" panose="020B0604030504040204" pitchFamily="50" charset="-128"/>
                <a:ea typeface="Meiryo UI" panose="020B0604030504040204" pitchFamily="50" charset="-128"/>
              </a:rPr>
              <a:t>iPhone</a:t>
            </a:r>
            <a:r>
              <a:rPr lang="ja-JP" altLang="en-US" sz="1200" dirty="0">
                <a:latin typeface="Meiryo UI" panose="020B0604030504040204" pitchFamily="50" charset="-128"/>
                <a:ea typeface="Meiryo UI" panose="020B0604030504040204" pitchFamily="50" charset="-128"/>
              </a:rPr>
              <a:t>版、共通の説明になります。</a:t>
            </a:r>
            <a:endParaRPr lang="en-US" altLang="ja-JP" sz="1200"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アプリを起動します。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アプリを起動したら、①「撮影する」をタップしてください。</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②ピンクの楕円の中に顔の輪郭を合わせます。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③カメラを押してから「写真を選ぶ」をタップします。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15</a:t>
            </a:fld>
            <a:endParaRPr kumimoji="1" lang="ja-JP" altLang="en-US"/>
          </a:p>
        </p:txBody>
      </p:sp>
      <p:sp>
        <p:nvSpPr>
          <p:cNvPr id="5" name="ノート プレースホルダー 2">
            <a:extLst>
              <a:ext uri="{FF2B5EF4-FFF2-40B4-BE49-F238E27FC236}">
                <a16:creationId xmlns:a16="http://schemas.microsoft.com/office/drawing/2014/main" id="{4E34895A-8D61-40F0-82B7-0B036A4F0437}"/>
              </a:ext>
            </a:extLst>
          </p:cNvPr>
          <p:cNvSpPr txBox="1">
            <a:spLocks/>
          </p:cNvSpPr>
          <p:nvPr/>
        </p:nvSpPr>
        <p:spPr>
          <a:xfrm>
            <a:off x="748420" y="6303594"/>
            <a:ext cx="5387811" cy="163953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r>
              <a:rPr lang="ja-JP" altLang="en-US" sz="1100" dirty="0">
                <a:latin typeface="Meiryo UI" panose="020B0604030504040204" pitchFamily="50" charset="-128"/>
                <a:ea typeface="Meiryo UI" panose="020B0604030504040204" pitchFamily="50" charset="-128"/>
              </a:rPr>
              <a:t>①写真撮影を行う際の注意点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cs typeface="AoyagiKouzanFontT"/>
              </a:rPr>
              <a:t>　顔の位置は、適切な写真の例のように画面とバランスを考慮し撮影しもらってください。背景は無背景（白、薄い灰色、、青）が望ましいです。</a:t>
            </a:r>
            <a:endParaRPr lang="en-US" altLang="ja-JP" sz="1100" dirty="0">
              <a:latin typeface="Meiryo UI" panose="020B0604030504040204" pitchFamily="50" charset="-128"/>
              <a:ea typeface="Meiryo UI" panose="020B0604030504040204" pitchFamily="50" charset="-128"/>
              <a:cs typeface="AoyagiKouzanFontT"/>
            </a:endParaRPr>
          </a:p>
          <a:p>
            <a:pPr defTabSz="841449">
              <a:defRPr/>
            </a:pPr>
            <a:r>
              <a:rPr lang="ja-JP" altLang="en-US" sz="1100" dirty="0">
                <a:latin typeface="Meiryo UI" panose="020B0604030504040204" pitchFamily="50" charset="-128"/>
                <a:ea typeface="Meiryo UI" panose="020B0604030504040204" pitchFamily="50" charset="-128"/>
                <a:cs typeface="AoyagiKouzanFontT"/>
              </a:rPr>
              <a:t>撮影にあたり、適切な場所があれば誘導ください。</a:t>
            </a:r>
            <a:endParaRPr lang="en-US" altLang="ja-JP" sz="1100" dirty="0">
              <a:latin typeface="Meiryo UI" panose="020B0604030504040204" pitchFamily="50" charset="-128"/>
              <a:ea typeface="Meiryo UI" panose="020B0604030504040204" pitchFamily="50" charset="-128"/>
              <a:cs typeface="AoyagiKouzanFontT"/>
            </a:endParaRPr>
          </a:p>
          <a:p>
            <a:pPr marL="171436" indent="-171436" defTabSz="841449">
              <a:buFont typeface="Arial" panose="020B0604020202020204" pitchFamily="34" charset="0"/>
              <a:buChar char="•"/>
              <a:defRPr/>
            </a:pPr>
            <a:endParaRPr lang="en-US" altLang="ja-JP" sz="1100" dirty="0">
              <a:latin typeface="Meiryo UI" panose="020B0604030504040204" pitchFamily="50" charset="-128"/>
              <a:ea typeface="Meiryo UI" panose="020B0604030504040204" pitchFamily="50" charset="-128"/>
              <a:cs typeface="AoyagiKouzanFontT"/>
            </a:endParaRPr>
          </a:p>
          <a:p>
            <a:pPr marL="171436" indent="-171436">
              <a:buFont typeface="Arial" panose="020B0604020202020204" pitchFamily="34" charset="0"/>
              <a:buChar char="•"/>
            </a:pPr>
            <a:endParaRPr lang="en-US" altLang="ja-JP" dirty="0">
              <a:latin typeface="Meiryo UI" panose="020B0604030504040204" pitchFamily="50" charset="-128"/>
              <a:ea typeface="Meiryo UI" panose="020B0604030504040204" pitchFamily="50" charset="-128"/>
            </a:endParaRPr>
          </a:p>
          <a:p>
            <a:pPr marL="171436" indent="-171436">
              <a:buFont typeface="Arial" panose="020B0604020202020204" pitchFamily="34" charset="0"/>
              <a:buChar char="•"/>
            </a:pP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2866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369"/>
            <a:r>
              <a:rPr lang="ja-JP" altLang="en-US" dirty="0">
                <a:latin typeface="Meiryo UI" panose="020B0604030504040204" pitchFamily="50" charset="-128"/>
                <a:ea typeface="Meiryo UI" panose="020B0604030504040204" pitchFamily="50" charset="-128"/>
              </a:rPr>
              <a:t>写真の保存の仕方（</a:t>
            </a:r>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版）です。</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④写真を選択してから「補正をする」をタップしてください。</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⑤マイナンバーカードの申請規定では写真の補正は認められていませんので補正はし</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ないでそのまま「保存する」をタップして下さい。</a:t>
            </a: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16</a:t>
            </a:fld>
            <a:endParaRPr kumimoji="1" lang="ja-JP" altLang="en-US"/>
          </a:p>
        </p:txBody>
      </p:sp>
    </p:spTree>
    <p:extLst>
      <p:ext uri="{BB962C8B-B14F-4D97-AF65-F5344CB8AC3E}">
        <p14:creationId xmlns:p14="http://schemas.microsoft.com/office/powerpoint/2010/main" val="16406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369"/>
            <a:r>
              <a:rPr lang="ja-JP" altLang="en-US" dirty="0">
                <a:latin typeface="Meiryo UI" panose="020B0604030504040204" pitchFamily="50" charset="-128"/>
                <a:ea typeface="Meiryo UI" panose="020B0604030504040204" pitchFamily="50" charset="-128"/>
              </a:rPr>
              <a:t>写真の保存の仕方（</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版）です。</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④写真を選択してから「補正をする」をタップしてください。</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⑤マイナンバーカードの申請規定では写真の補正は認められていませんので補正はし</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ないでそのまま、「サイズ選択」をタップして下さい。</a:t>
            </a:r>
          </a:p>
          <a:p>
            <a:pPr indent="88369"/>
            <a:r>
              <a:rPr lang="ja-JP" altLang="en-US" dirty="0">
                <a:latin typeface="Meiryo UI" panose="020B0604030504040204" pitchFamily="50" charset="-128"/>
                <a:ea typeface="Meiryo UI" panose="020B0604030504040204" pitchFamily="50" charset="-128"/>
              </a:rPr>
              <a:t>⑥サイズは、「</a:t>
            </a:r>
            <a:r>
              <a:rPr lang="en-US" altLang="ja-JP" dirty="0">
                <a:latin typeface="Meiryo UI" panose="020B0604030504040204" pitchFamily="50" charset="-128"/>
                <a:ea typeface="Meiryo UI" panose="020B0604030504040204" pitchFamily="50" charset="-128"/>
              </a:rPr>
              <a:t>3.5×4.5cm</a:t>
            </a:r>
            <a:r>
              <a:rPr lang="ja-JP" altLang="en-US" dirty="0">
                <a:latin typeface="Meiryo UI" panose="020B0604030504040204" pitchFamily="50" charset="-128"/>
                <a:ea typeface="Meiryo UI" panose="020B0604030504040204" pitchFamily="50" charset="-128"/>
              </a:rPr>
              <a:t>」を選択し、「保存する」をタップしてください。</a:t>
            </a: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17</a:t>
            </a:fld>
            <a:endParaRPr kumimoji="1" lang="ja-JP" altLang="en-US"/>
          </a:p>
        </p:txBody>
      </p:sp>
    </p:spTree>
    <p:extLst>
      <p:ext uri="{BB962C8B-B14F-4D97-AF65-F5344CB8AC3E}">
        <p14:creationId xmlns:p14="http://schemas.microsoft.com/office/powerpoint/2010/main" val="168734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18</a:t>
            </a:fld>
            <a:endParaRPr kumimoji="1" lang="ja-JP" altLang="en-US"/>
          </a:p>
        </p:txBody>
      </p:sp>
    </p:spTree>
    <p:extLst>
      <p:ext uri="{BB962C8B-B14F-4D97-AF65-F5344CB8AC3E}">
        <p14:creationId xmlns:p14="http://schemas.microsoft.com/office/powerpoint/2010/main" val="1413056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369"/>
            <a:r>
              <a:rPr lang="ja-JP" altLang="en-US" dirty="0">
                <a:latin typeface="Meiryo UI" panose="020B0604030504040204" pitchFamily="50" charset="-128"/>
                <a:ea typeface="Meiryo UI" panose="020B0604030504040204" pitchFamily="50" charset="-128"/>
                <a:cs typeface="AoyagiKouzanFontT"/>
              </a:rPr>
              <a:t>個人番号</a:t>
            </a:r>
            <a:r>
              <a:rPr lang="ja-JP" altLang="en-US" spc="9" dirty="0">
                <a:latin typeface="Meiryo UI" panose="020B0604030504040204" pitchFamily="50" charset="-128"/>
                <a:ea typeface="Meiryo UI" panose="020B0604030504040204" pitchFamily="50" charset="-128"/>
                <a:cs typeface="AoyagiKouzanFontT"/>
              </a:rPr>
              <a:t>カ</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ド</a:t>
            </a:r>
            <a:r>
              <a:rPr lang="ja-JP" altLang="en-US" dirty="0">
                <a:latin typeface="Meiryo UI" panose="020B0604030504040204" pitchFamily="50" charset="-128"/>
                <a:ea typeface="Meiryo UI" panose="020B0604030504040204" pitchFamily="50" charset="-128"/>
                <a:cs typeface="AoyagiKouzanFontT"/>
              </a:rPr>
              <a:t>交付申請書</a:t>
            </a:r>
            <a:r>
              <a:rPr lang="ja-JP" altLang="en-US" spc="-9" dirty="0">
                <a:latin typeface="Meiryo UI" panose="020B0604030504040204" pitchFamily="50" charset="-128"/>
                <a:ea typeface="Meiryo UI" panose="020B0604030504040204" pitchFamily="50" charset="-128"/>
                <a:cs typeface="AoyagiKouzanFontT"/>
              </a:rPr>
              <a:t>に</a:t>
            </a:r>
            <a:r>
              <a:rPr lang="ja-JP" altLang="en-US" spc="-14" dirty="0">
                <a:latin typeface="Meiryo UI" panose="020B0604030504040204" pitchFamily="50" charset="-128"/>
                <a:ea typeface="Meiryo UI" panose="020B0604030504040204" pitchFamily="50" charset="-128"/>
                <a:cs typeface="AoyagiKouzanFontT"/>
              </a:rPr>
              <a:t>あ</a:t>
            </a:r>
            <a:r>
              <a:rPr lang="ja-JP" altLang="en-US" dirty="0">
                <a:latin typeface="Meiryo UI" panose="020B0604030504040204" pitchFamily="50" charset="-128"/>
                <a:ea typeface="Meiryo UI" panose="020B0604030504040204" pitchFamily="50" charset="-128"/>
                <a:cs typeface="AoyagiKouzanFontT"/>
              </a:rPr>
              <a:t>る</a:t>
            </a:r>
            <a:r>
              <a:rPr lang="ja-JP" altLang="en-US" spc="-27" dirty="0">
                <a:latin typeface="Meiryo UI" panose="020B0604030504040204" pitchFamily="50" charset="-128"/>
                <a:ea typeface="Meiryo UI" panose="020B0604030504040204" pitchFamily="50" charset="-128"/>
                <a:cs typeface="AoyagiKouzanFontT"/>
              </a:rPr>
              <a:t>ＱＲコ</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ド</a:t>
            </a:r>
            <a:r>
              <a:rPr lang="ja-JP" altLang="en-US" spc="41" dirty="0">
                <a:latin typeface="Meiryo UI" panose="020B0604030504040204" pitchFamily="50" charset="-128"/>
                <a:ea typeface="Meiryo UI" panose="020B0604030504040204" pitchFamily="50" charset="-128"/>
                <a:cs typeface="AoyagiKouzanFontT"/>
              </a:rPr>
              <a:t>を</a:t>
            </a:r>
            <a:r>
              <a:rPr lang="ja-JP" altLang="en-US" dirty="0">
                <a:latin typeface="Meiryo UI" panose="020B0604030504040204" pitchFamily="50" charset="-128"/>
                <a:ea typeface="Meiryo UI" panose="020B0604030504040204" pitchFamily="50" charset="-128"/>
                <a:cs typeface="AoyagiKouzanFontT"/>
              </a:rPr>
              <a:t>読取ることによって申請を行います。</a:t>
            </a:r>
            <a:endParaRPr lang="en-US" altLang="ja-JP" dirty="0">
              <a:latin typeface="Meiryo UI" panose="020B0604030504040204" pitchFamily="50" charset="-128"/>
              <a:ea typeface="Meiryo UI" panose="020B0604030504040204" pitchFamily="50" charset="-128"/>
              <a:cs typeface="AoyagiKouzanFontT"/>
            </a:endParaRPr>
          </a:p>
          <a:p>
            <a:pPr indent="88369"/>
            <a:endParaRPr lang="en-US" altLang="ja-JP" dirty="0">
              <a:latin typeface="Meiryo UI" panose="020B0604030504040204" pitchFamily="50" charset="-128"/>
              <a:ea typeface="Meiryo UI" panose="020B0604030504040204" pitchFamily="50" charset="-128"/>
              <a:cs typeface="AoyagiKouzanFontT"/>
            </a:endParaRPr>
          </a:p>
          <a:p>
            <a:pPr indent="88369"/>
            <a:r>
              <a:rPr lang="ja-JP" altLang="en-US" dirty="0">
                <a:latin typeface="Meiryo UI" panose="020B0604030504040204" pitchFamily="50" charset="-128"/>
                <a:ea typeface="Meiryo UI" panose="020B0604030504040204" pitchFamily="50" charset="-128"/>
                <a:cs typeface="AoyagiKouzanFontT"/>
              </a:rPr>
              <a:t>ＱＲコードを読取るアプリには様々なものがあります。お好みのアプリをダウンロードしてお使いください。</a:t>
            </a:r>
            <a:endParaRPr lang="en-US" altLang="ja-JP" dirty="0">
              <a:latin typeface="Meiryo UI" panose="020B0604030504040204" pitchFamily="50" charset="-128"/>
              <a:ea typeface="Meiryo UI" panose="020B0604030504040204" pitchFamily="50" charset="-128"/>
              <a:cs typeface="AoyagiKouzanFontT"/>
            </a:endParaRPr>
          </a:p>
          <a:p>
            <a:pPr indent="88369"/>
            <a:r>
              <a:rPr lang="ja-JP" altLang="en-US" dirty="0">
                <a:latin typeface="Meiryo UI" panose="020B0604030504040204" pitchFamily="50" charset="-128"/>
                <a:ea typeface="Meiryo UI" panose="020B0604030504040204" pitchFamily="50" charset="-128"/>
                <a:cs typeface="AoyagiKouzanFontT"/>
              </a:rPr>
              <a:t>ここでは、</a:t>
            </a:r>
            <a:r>
              <a:rPr lang="en-US" altLang="ja-JP" dirty="0">
                <a:latin typeface="Meiryo UI" panose="020B0604030504040204" pitchFamily="50" charset="-128"/>
                <a:ea typeface="Meiryo UI" panose="020B0604030504040204" pitchFamily="50" charset="-128"/>
                <a:cs typeface="AoyagiKouzanFontT"/>
              </a:rPr>
              <a:t>Android</a:t>
            </a:r>
            <a:r>
              <a:rPr lang="ja-JP" altLang="en-US" dirty="0">
                <a:latin typeface="Meiryo UI" panose="020B0604030504040204" pitchFamily="50" charset="-128"/>
                <a:ea typeface="Meiryo UI" panose="020B0604030504040204" pitchFamily="50" charset="-128"/>
                <a:cs typeface="AoyagiKouzanFontT"/>
              </a:rPr>
              <a:t>のスマートフォンの場合、</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レンズ」を使い説明することとしています。また</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の場合は、</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のカメラ機能を使い説明します。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19</a:t>
            </a:fld>
            <a:endParaRPr kumimoji="1" lang="ja-JP" altLang="en-US"/>
          </a:p>
        </p:txBody>
      </p:sp>
      <p:sp>
        <p:nvSpPr>
          <p:cNvPr id="5" name="ノート プレースホルダー 2">
            <a:extLst>
              <a:ext uri="{FF2B5EF4-FFF2-40B4-BE49-F238E27FC236}">
                <a16:creationId xmlns:a16="http://schemas.microsoft.com/office/drawing/2014/main" id="{B7997224-D078-4D85-9ECB-92BB2A74536F}"/>
              </a:ext>
            </a:extLst>
          </p:cNvPr>
          <p:cNvSpPr txBox="1">
            <a:spLocks/>
          </p:cNvSpPr>
          <p:nvPr/>
        </p:nvSpPr>
        <p:spPr>
          <a:xfrm>
            <a:off x="673976" y="7648330"/>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QR</a:t>
            </a:r>
            <a:r>
              <a:rPr lang="ja-JP" altLang="en-US" sz="1100" dirty="0">
                <a:latin typeface="Meiryo UI" panose="020B0604030504040204" pitchFamily="50" charset="-128"/>
                <a:ea typeface="Meiryo UI" panose="020B0604030504040204" pitchFamily="50" charset="-128"/>
              </a:rPr>
              <a:t>コードを読取りアプリについて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QR</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コード読取りアプリについては、個別のアプリの利用の強制や強い誘導等は行わないでください。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899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p:cNvSpPr>
            <a:spLocks noGrp="1"/>
          </p:cNvSpPr>
          <p:nvPr>
            <p:ph type="body" sz="quarter" idx="11"/>
          </p:nvPr>
        </p:nvSpPr>
        <p:spPr/>
        <p:txBody>
          <a:bodyPr/>
          <a:lstStyle/>
          <a:p>
            <a:endParaRPr kumimoji="1" lang="ja-JP" altLang="en-US" dirty="0"/>
          </a:p>
        </p:txBody>
      </p:sp>
    </p:spTree>
    <p:extLst>
      <p:ext uri="{BB962C8B-B14F-4D97-AF65-F5344CB8AC3E}">
        <p14:creationId xmlns:p14="http://schemas.microsoft.com/office/powerpoint/2010/main" val="157067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369"/>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版のスマートフォンの場合の説明になります。 </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レンズを起動する操作方法を説明します。</a:t>
            </a:r>
            <a:r>
              <a:rPr lang="en-US" altLang="ja-JP" dirty="0">
                <a:latin typeface="Meiryo UI" panose="020B0604030504040204" pitchFamily="50" charset="-128"/>
                <a:ea typeface="Meiryo UI" panose="020B0604030504040204" pitchFamily="50" charset="-128"/>
              </a:rPr>
              <a:t> </a:t>
            </a: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①のホームボタンを長押し、「</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アシスタント」を起動してください。</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アシスタント」が起動したら、</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②「</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レンズ」ボタンをタップすると「</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レンズ」が起動します。</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または、 「</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レンズ」ボタンの横にある「マイク」のマークをタップし、「</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レンズを起動して」と呼びかけると、 「</a:t>
            </a:r>
            <a:r>
              <a:rPr lang="en-US" altLang="ja-JP" dirty="0">
                <a:latin typeface="Meiryo UI" panose="020B0604030504040204" pitchFamily="50" charset="-128"/>
                <a:ea typeface="Meiryo UI" panose="020B0604030504040204" pitchFamily="50" charset="-128"/>
              </a:rPr>
              <a:t>Google</a:t>
            </a:r>
            <a:r>
              <a:rPr lang="ja-JP" altLang="en-US" dirty="0">
                <a:latin typeface="Meiryo UI" panose="020B0604030504040204" pitchFamily="50" charset="-128"/>
                <a:ea typeface="Meiryo UI" panose="020B0604030504040204" pitchFamily="50" charset="-128"/>
              </a:rPr>
              <a:t>レンズ」が起動します。</a:t>
            </a: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20</a:t>
            </a:fld>
            <a:endParaRPr kumimoji="1" lang="ja-JP" altLang="en-US"/>
          </a:p>
        </p:txBody>
      </p:sp>
      <p:sp>
        <p:nvSpPr>
          <p:cNvPr id="5" name="ノート プレースホルダー 2">
            <a:extLst>
              <a:ext uri="{FF2B5EF4-FFF2-40B4-BE49-F238E27FC236}">
                <a16:creationId xmlns:a16="http://schemas.microsoft.com/office/drawing/2014/main" id="{1A6BE452-2600-4D76-BB9A-C66DE31375BA}"/>
              </a:ext>
            </a:extLst>
          </p:cNvPr>
          <p:cNvSpPr txBox="1">
            <a:spLocks/>
          </p:cNvSpPr>
          <p:nvPr/>
        </p:nvSpPr>
        <p:spPr>
          <a:xfrm>
            <a:off x="673976" y="7710084"/>
            <a:ext cx="5387811" cy="776692"/>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QR</a:t>
            </a:r>
            <a:r>
              <a:rPr lang="ja-JP" altLang="en-US" sz="1100" dirty="0">
                <a:latin typeface="Meiryo UI" panose="020B0604030504040204" pitchFamily="50" charset="-128"/>
                <a:ea typeface="Meiryo UI" panose="020B0604030504040204" pitchFamily="50" charset="-128"/>
              </a:rPr>
              <a:t>コードを読取るアプリについて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dirty="0">
                <a:latin typeface="Meiryo UI" panose="020B0604030504040204" pitchFamily="50" charset="-128"/>
                <a:ea typeface="Meiryo UI" panose="020B0604030504040204" pitchFamily="50" charset="-128"/>
                <a:cs typeface="AoyagiKouzanFontT"/>
              </a:rPr>
              <a:t>ご自分で考えられているアプリがあれば、そちらをお使い頂いてもかまわない旨、説明ください。</a:t>
            </a:r>
            <a:endParaRPr lang="en-US" altLang="ja-JP" sz="1100" dirty="0">
              <a:latin typeface="Meiryo UI" panose="020B0604030504040204" pitchFamily="50" charset="-128"/>
              <a:ea typeface="Meiryo UI" panose="020B0604030504040204" pitchFamily="50" charset="-128"/>
              <a:cs typeface="AoyagiKouzanFontT"/>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6871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97624" y="4786363"/>
            <a:ext cx="5486400" cy="3916115"/>
          </a:xfrm>
        </p:spPr>
        <p:txBody>
          <a:bodyPr/>
          <a:lstStyle/>
          <a:p>
            <a:pPr marL="11247" indent="77122">
              <a:tabLst>
                <a:tab pos="339502" algn="l"/>
              </a:tabLst>
            </a:pPr>
            <a:r>
              <a:rPr lang="ja-JP" altLang="en-US" dirty="0">
                <a:latin typeface="Meiryo UI" panose="020B0604030504040204" pitchFamily="50" charset="-128"/>
                <a:ea typeface="Meiryo UI" panose="020B0604030504040204" pitchFamily="50" charset="-128"/>
                <a:cs typeface="AoyagiKouzanFontT"/>
              </a:rPr>
              <a:t>③起動したＱＲコード読取りアプリを使い、「個人番号</a:t>
            </a:r>
            <a:r>
              <a:rPr lang="ja-JP" altLang="en-US" spc="9" dirty="0">
                <a:latin typeface="Meiryo UI" panose="020B0604030504040204" pitchFamily="50" charset="-128"/>
                <a:ea typeface="Meiryo UI" panose="020B0604030504040204" pitchFamily="50" charset="-128"/>
                <a:cs typeface="AoyagiKouzanFontT"/>
              </a:rPr>
              <a:t>カ</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ド</a:t>
            </a:r>
            <a:r>
              <a:rPr lang="ja-JP" altLang="en-US" dirty="0">
                <a:latin typeface="Meiryo UI" panose="020B0604030504040204" pitchFamily="50" charset="-128"/>
                <a:ea typeface="Meiryo UI" panose="020B0604030504040204" pitchFamily="50" charset="-128"/>
                <a:cs typeface="AoyagiKouzanFontT"/>
              </a:rPr>
              <a:t>交付申請書</a:t>
            </a:r>
            <a:r>
              <a:rPr lang="ja-JP" altLang="en-US" spc="-36" dirty="0">
                <a:latin typeface="Meiryo UI" panose="020B0604030504040204" pitchFamily="50" charset="-128"/>
                <a:ea typeface="Meiryo UI" panose="020B0604030504040204" pitchFamily="50" charset="-128"/>
                <a:cs typeface="AoyagiKouzanFontT"/>
              </a:rPr>
              <a:t>」</a:t>
            </a:r>
            <a:r>
              <a:rPr lang="ja-JP" altLang="en-US" spc="-9" dirty="0">
                <a:latin typeface="Meiryo UI" panose="020B0604030504040204" pitchFamily="50" charset="-128"/>
                <a:ea typeface="Meiryo UI" panose="020B0604030504040204" pitchFamily="50" charset="-128"/>
                <a:cs typeface="AoyagiKouzanFontT"/>
              </a:rPr>
              <a:t>に</a:t>
            </a:r>
            <a:r>
              <a:rPr lang="ja-JP" altLang="en-US" spc="-14" dirty="0">
                <a:latin typeface="Meiryo UI" panose="020B0604030504040204" pitchFamily="50" charset="-128"/>
                <a:ea typeface="Meiryo UI" panose="020B0604030504040204" pitchFamily="50" charset="-128"/>
                <a:cs typeface="AoyagiKouzanFontT"/>
              </a:rPr>
              <a:t>あ</a:t>
            </a:r>
            <a:r>
              <a:rPr lang="ja-JP" altLang="en-US" dirty="0">
                <a:latin typeface="Meiryo UI" panose="020B0604030504040204" pitchFamily="50" charset="-128"/>
                <a:ea typeface="Meiryo UI" panose="020B0604030504040204" pitchFamily="50" charset="-128"/>
                <a:cs typeface="AoyagiKouzanFontT"/>
              </a:rPr>
              <a:t>る</a:t>
            </a:r>
            <a:endParaRPr lang="en-US" altLang="ja-JP" dirty="0">
              <a:latin typeface="Meiryo UI" panose="020B0604030504040204" pitchFamily="50" charset="-128"/>
              <a:ea typeface="Meiryo UI" panose="020B0604030504040204" pitchFamily="50" charset="-128"/>
              <a:cs typeface="AoyagiKouzanFontT"/>
            </a:endParaRPr>
          </a:p>
          <a:p>
            <a:pPr marL="11247" indent="77122">
              <a:tabLst>
                <a:tab pos="339502" algn="l"/>
              </a:tabLst>
            </a:pPr>
            <a:r>
              <a:rPr lang="ja-JP" altLang="en-US" spc="-27" dirty="0">
                <a:latin typeface="Meiryo UI" panose="020B0604030504040204" pitchFamily="50" charset="-128"/>
                <a:ea typeface="Meiryo UI" panose="020B0604030504040204" pitchFamily="50" charset="-128"/>
                <a:cs typeface="AoyagiKouzanFontT"/>
              </a:rPr>
              <a:t>ＱＲコ</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ド</a:t>
            </a:r>
            <a:r>
              <a:rPr lang="ja-JP" altLang="en-US" spc="41" dirty="0">
                <a:latin typeface="Meiryo UI" panose="020B0604030504040204" pitchFamily="50" charset="-128"/>
                <a:ea typeface="Meiryo UI" panose="020B0604030504040204" pitchFamily="50" charset="-128"/>
                <a:cs typeface="AoyagiKouzanFontT"/>
              </a:rPr>
              <a:t>を</a:t>
            </a:r>
            <a:r>
              <a:rPr lang="ja-JP" altLang="en-US" dirty="0">
                <a:latin typeface="Meiryo UI" panose="020B0604030504040204" pitchFamily="50" charset="-128"/>
                <a:ea typeface="Meiryo UI" panose="020B0604030504040204" pitchFamily="50" charset="-128"/>
                <a:cs typeface="AoyagiKouzanFontT"/>
              </a:rPr>
              <a:t>読取ってください。</a:t>
            </a:r>
            <a:endParaRPr lang="en-US" altLang="ja-JP" dirty="0">
              <a:latin typeface="Meiryo UI" panose="020B0604030504040204" pitchFamily="50" charset="-128"/>
              <a:ea typeface="Meiryo UI" panose="020B0604030504040204" pitchFamily="50" charset="-128"/>
              <a:cs typeface="AoyagiKouzanFontT"/>
            </a:endParaRPr>
          </a:p>
          <a:p>
            <a:pPr marL="11247" indent="77122">
              <a:tabLst>
                <a:tab pos="339502" algn="l"/>
              </a:tabLst>
            </a:pPr>
            <a:endParaRPr lang="en-US" altLang="ja-JP" dirty="0">
              <a:latin typeface="Meiryo UI" panose="020B0604030504040204" pitchFamily="50" charset="-128"/>
              <a:ea typeface="Meiryo UI" panose="020B0604030504040204" pitchFamily="50" charset="-128"/>
              <a:cs typeface="AoyagiKouzanFontT"/>
            </a:endParaRPr>
          </a:p>
          <a:p>
            <a:pPr marL="11247" indent="77122">
              <a:tabLst>
                <a:tab pos="339502" algn="l"/>
              </a:tabLst>
            </a:pPr>
            <a:r>
              <a:rPr lang="ja-JP" altLang="en-US" dirty="0">
                <a:latin typeface="Meiryo UI" panose="020B0604030504040204" pitchFamily="50" charset="-128"/>
                <a:ea typeface="Meiryo UI" panose="020B0604030504040204" pitchFamily="50" charset="-128"/>
              </a:rPr>
              <a:t>④</a:t>
            </a:r>
            <a:r>
              <a:rPr lang="en-US" altLang="ja-JP" dirty="0">
                <a:latin typeface="Meiryo UI" panose="020B0604030504040204" pitchFamily="50" charset="-128"/>
                <a:ea typeface="Meiryo UI" panose="020B0604030504040204" pitchFamily="50" charset="-128"/>
              </a:rPr>
              <a:t>QR</a:t>
            </a:r>
            <a:r>
              <a:rPr lang="ja-JP" altLang="en-US" dirty="0">
                <a:latin typeface="Meiryo UI" panose="020B0604030504040204" pitchFamily="50" charset="-128"/>
                <a:ea typeface="Meiryo UI" panose="020B0604030504040204" pitchFamily="50" charset="-128"/>
              </a:rPr>
              <a:t>コードを読取ると、ウェブサイトのアドレスが表示されますので、アドレスをタップし</a:t>
            </a:r>
            <a:endParaRPr lang="en-US" altLang="ja-JP" dirty="0">
              <a:latin typeface="Meiryo UI" panose="020B0604030504040204" pitchFamily="50" charset="-128"/>
              <a:ea typeface="Meiryo UI" panose="020B0604030504040204" pitchFamily="50" charset="-128"/>
            </a:endParaRPr>
          </a:p>
          <a:p>
            <a:pPr marL="11247" indent="77122">
              <a:tabLst>
                <a:tab pos="339502" algn="l"/>
              </a:tabLst>
            </a:pPr>
            <a:r>
              <a:rPr lang="ja-JP" altLang="en-US" dirty="0">
                <a:latin typeface="Meiryo UI" panose="020B0604030504040204" pitchFamily="50" charset="-128"/>
                <a:ea typeface="Meiryo UI" panose="020B0604030504040204" pitchFamily="50" charset="-128"/>
              </a:rPr>
              <a:t>交付申請のためのページに接続し申請を行います。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21</a:t>
            </a:fld>
            <a:endParaRPr kumimoji="1" lang="ja-JP" altLang="en-US"/>
          </a:p>
        </p:txBody>
      </p:sp>
      <p:sp>
        <p:nvSpPr>
          <p:cNvPr id="5" name="ノート プレースホルダー 2">
            <a:extLst>
              <a:ext uri="{FF2B5EF4-FFF2-40B4-BE49-F238E27FC236}">
                <a16:creationId xmlns:a16="http://schemas.microsoft.com/office/drawing/2014/main" id="{0D4AD9E6-F694-4541-98B0-B5985E42C65D}"/>
              </a:ext>
            </a:extLst>
          </p:cNvPr>
          <p:cNvSpPr txBox="1">
            <a:spLocks/>
          </p:cNvSpPr>
          <p:nvPr/>
        </p:nvSpPr>
        <p:spPr>
          <a:xfrm>
            <a:off x="673976" y="6490883"/>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QR</a:t>
            </a:r>
            <a:r>
              <a:rPr lang="ja-JP" altLang="en-US" sz="1100" dirty="0">
                <a:latin typeface="Meiryo UI" panose="020B0604030504040204" pitchFamily="50" charset="-128"/>
                <a:ea typeface="Meiryo UI" panose="020B0604030504040204" pitchFamily="50" charset="-128"/>
              </a:rPr>
              <a:t>コードを読取りの際の注意点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QR</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コードを読取る際、交付申請書に記載されている受講者の個人情報等を見ることのないよう注意してください。</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535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976"/>
            <a:r>
              <a:rPr lang="en-US" altLang="ja-JP" dirty="0">
                <a:latin typeface="Meiryo UI" panose="020B0604030504040204" pitchFamily="50" charset="-128"/>
                <a:ea typeface="Meiryo UI" panose="020B0604030504040204" pitchFamily="50" charset="-128"/>
                <a:cs typeface="AoyagiKouzanFontT"/>
              </a:rPr>
              <a:t>iPhone</a:t>
            </a:r>
            <a:r>
              <a:rPr lang="ja-JP" altLang="en-US" dirty="0">
                <a:latin typeface="Meiryo UI" panose="020B0604030504040204" pitchFamily="50" charset="-128"/>
                <a:ea typeface="Meiryo UI" panose="020B0604030504040204" pitchFamily="50" charset="-128"/>
                <a:cs typeface="AoyagiKouzanFontT"/>
              </a:rPr>
              <a:t>の場合のご説明になります。</a:t>
            </a:r>
            <a:endParaRPr lang="en-US" altLang="ja-JP" dirty="0">
              <a:latin typeface="Meiryo UI" panose="020B0604030504040204" pitchFamily="50" charset="-128"/>
              <a:ea typeface="Meiryo UI" panose="020B0604030504040204" pitchFamily="50" charset="-128"/>
              <a:cs typeface="AoyagiKouzanFontT"/>
            </a:endParaRPr>
          </a:p>
          <a:p>
            <a:pPr indent="89976"/>
            <a:endParaRPr lang="en-US" altLang="ja-JP" dirty="0">
              <a:latin typeface="Meiryo UI" panose="020B0604030504040204" pitchFamily="50" charset="-128"/>
              <a:ea typeface="Meiryo UI" panose="020B0604030504040204" pitchFamily="50" charset="-128"/>
              <a:cs typeface="AoyagiKouzanFontT"/>
            </a:endParaRPr>
          </a:p>
          <a:p>
            <a:pPr indent="89976"/>
            <a:r>
              <a:rPr kumimoji="1" lang="ja-JP" altLang="en-US" kern="1200" dirty="0">
                <a:solidFill>
                  <a:schemeClr val="tx1"/>
                </a:solidFill>
                <a:effectLst/>
                <a:latin typeface="Meiryo UI" panose="020B0604030504040204" pitchFamily="50" charset="-128"/>
                <a:ea typeface="Meiryo UI" panose="020B0604030504040204" pitchFamily="50" charset="-128"/>
              </a:rPr>
              <a:t>①</a:t>
            </a:r>
            <a:r>
              <a:rPr kumimoji="1" lang="en-US" altLang="ja-JP" kern="1200" dirty="0">
                <a:solidFill>
                  <a:schemeClr val="tx1"/>
                </a:solidFill>
                <a:effectLst/>
                <a:latin typeface="Meiryo UI" panose="020B0604030504040204" pitchFamily="50" charset="-128"/>
                <a:ea typeface="Meiryo UI" panose="020B0604030504040204" pitchFamily="50" charset="-128"/>
              </a:rPr>
              <a:t>iPhone</a:t>
            </a:r>
            <a:r>
              <a:rPr kumimoji="1" lang="ja-JP" altLang="en-US" kern="1200" dirty="0">
                <a:solidFill>
                  <a:schemeClr val="tx1"/>
                </a:solidFill>
                <a:effectLst/>
                <a:latin typeface="Meiryo UI" panose="020B0604030504040204" pitchFamily="50" charset="-128"/>
                <a:ea typeface="Meiryo UI" panose="020B0604030504040204" pitchFamily="50" charset="-128"/>
              </a:rPr>
              <a:t>の</a:t>
            </a:r>
            <a:r>
              <a:rPr kumimoji="1" lang="ja-JP" altLang="ja-JP" kern="1200" dirty="0">
                <a:solidFill>
                  <a:schemeClr val="tx1"/>
                </a:solidFill>
                <a:effectLst/>
                <a:latin typeface="Meiryo UI" panose="020B0604030504040204" pitchFamily="50" charset="-128"/>
                <a:ea typeface="Meiryo UI" panose="020B0604030504040204" pitchFamily="50" charset="-128"/>
              </a:rPr>
              <a:t>カメラ</a:t>
            </a:r>
            <a:r>
              <a:rPr kumimoji="1" lang="ja-JP" altLang="en-US" kern="1200" dirty="0">
                <a:solidFill>
                  <a:schemeClr val="tx1"/>
                </a:solidFill>
                <a:effectLst/>
                <a:latin typeface="Meiryo UI" panose="020B0604030504040204" pitchFamily="50" charset="-128"/>
                <a:ea typeface="Meiryo UI" panose="020B0604030504040204" pitchFamily="50" charset="-128"/>
              </a:rPr>
              <a:t>機能を使います。「カメラ」をタップしてください。</a:t>
            </a:r>
            <a:endParaRPr kumimoji="1" lang="en-US" altLang="ja-JP" kern="1200" dirty="0">
              <a:solidFill>
                <a:schemeClr val="tx1"/>
              </a:solidFill>
              <a:effectLst/>
              <a:latin typeface="Meiryo UI" panose="020B0604030504040204" pitchFamily="50" charset="-128"/>
              <a:ea typeface="Meiryo UI" panose="020B0604030504040204" pitchFamily="50" charset="-128"/>
            </a:endParaRPr>
          </a:p>
          <a:p>
            <a:pPr indent="89976"/>
            <a:r>
              <a:rPr kumimoji="1" lang="ja-JP" altLang="en-US" kern="1200" dirty="0">
                <a:solidFill>
                  <a:schemeClr val="tx1"/>
                </a:solidFill>
                <a:effectLst/>
                <a:latin typeface="Meiryo UI" panose="020B0604030504040204" pitchFamily="50" charset="-128"/>
                <a:ea typeface="Meiryo UI" panose="020B0604030504040204" pitchFamily="50" charset="-128"/>
              </a:rPr>
              <a:t>②前頁と同じく、交付申請書のＱＲコードを読取ってください。</a:t>
            </a:r>
            <a:endParaRPr kumimoji="1" lang="en-US" altLang="ja-JP" kern="1200" dirty="0">
              <a:solidFill>
                <a:schemeClr val="tx1"/>
              </a:solidFill>
              <a:effectLst/>
              <a:latin typeface="Meiryo UI" panose="020B0604030504040204" pitchFamily="50" charset="-128"/>
              <a:ea typeface="Meiryo UI" panose="020B0604030504040204" pitchFamily="50" charset="-128"/>
            </a:endParaRPr>
          </a:p>
          <a:p>
            <a:pPr indent="89976"/>
            <a:r>
              <a:rPr kumimoji="1" lang="ja-JP" altLang="ja-JP" kern="1200" dirty="0">
                <a:solidFill>
                  <a:schemeClr val="tx1"/>
                </a:solidFill>
                <a:effectLst/>
                <a:latin typeface="Meiryo UI" panose="020B0604030504040204" pitchFamily="50" charset="-128"/>
                <a:ea typeface="Meiryo UI" panose="020B0604030504040204" pitchFamily="50" charset="-128"/>
              </a:rPr>
              <a:t>画面上に</a:t>
            </a:r>
            <a:r>
              <a:rPr kumimoji="1" lang="ja-JP" altLang="en-US" kern="1200" dirty="0">
                <a:solidFill>
                  <a:schemeClr val="tx1"/>
                </a:solidFill>
                <a:effectLst/>
                <a:latin typeface="Meiryo UI" panose="020B0604030504040204" pitchFamily="50" charset="-128"/>
                <a:ea typeface="Meiryo UI" panose="020B0604030504040204" pitchFamily="50" charset="-128"/>
              </a:rPr>
              <a:t>「</a:t>
            </a:r>
            <a:r>
              <a:rPr kumimoji="1" lang="en-US" altLang="ja-JP" kern="1200" dirty="0">
                <a:solidFill>
                  <a:schemeClr val="tx1"/>
                </a:solidFill>
                <a:effectLst/>
                <a:latin typeface="Meiryo UI" panose="020B0604030504040204" pitchFamily="50" charset="-128"/>
                <a:ea typeface="Meiryo UI" panose="020B0604030504040204" pitchFamily="50" charset="-128"/>
              </a:rPr>
              <a:t>Safari</a:t>
            </a:r>
            <a:r>
              <a:rPr kumimoji="1" lang="ja-JP" altLang="ja-JP" kern="1200" dirty="0">
                <a:solidFill>
                  <a:schemeClr val="tx1"/>
                </a:solidFill>
                <a:effectLst/>
                <a:latin typeface="Meiryo UI" panose="020B0604030504040204" pitchFamily="50" charset="-128"/>
                <a:ea typeface="Meiryo UI" panose="020B0604030504040204" pitchFamily="50" charset="-128"/>
              </a:rPr>
              <a:t>で開く」</a:t>
            </a:r>
            <a:r>
              <a:rPr kumimoji="1" lang="ja-JP" altLang="en-US" kern="1200" dirty="0">
                <a:solidFill>
                  <a:schemeClr val="tx1"/>
                </a:solidFill>
                <a:effectLst/>
                <a:latin typeface="Meiryo UI" panose="020B0604030504040204" pitchFamily="50" charset="-128"/>
                <a:ea typeface="Meiryo UI" panose="020B0604030504040204" pitchFamily="50" charset="-128"/>
              </a:rPr>
              <a:t>指示</a:t>
            </a:r>
            <a:r>
              <a:rPr kumimoji="1" lang="ja-JP" altLang="ja-JP" kern="1200" dirty="0">
                <a:solidFill>
                  <a:schemeClr val="tx1"/>
                </a:solidFill>
                <a:effectLst/>
                <a:latin typeface="Meiryo UI" panose="020B0604030504040204" pitchFamily="50" charset="-128"/>
                <a:ea typeface="Meiryo UI" panose="020B0604030504040204" pitchFamily="50" charset="-128"/>
              </a:rPr>
              <a:t>が表示されます。</a:t>
            </a:r>
            <a:endParaRPr kumimoji="1" lang="en-US" altLang="ja-JP" kern="1200" dirty="0">
              <a:solidFill>
                <a:schemeClr val="tx1"/>
              </a:solidFill>
              <a:effectLst/>
              <a:latin typeface="Meiryo UI" panose="020B0604030504040204" pitchFamily="50" charset="-128"/>
              <a:ea typeface="Meiryo UI" panose="020B0604030504040204" pitchFamily="50" charset="-128"/>
            </a:endParaRPr>
          </a:p>
          <a:p>
            <a:pPr indent="89976"/>
            <a:r>
              <a:rPr kumimoji="1" lang="ja-JP" altLang="ja-JP" kern="1200" dirty="0">
                <a:solidFill>
                  <a:schemeClr val="tx1"/>
                </a:solidFill>
                <a:effectLst/>
                <a:latin typeface="Meiryo UI" panose="020B0604030504040204" pitchFamily="50" charset="-128"/>
                <a:ea typeface="Meiryo UI" panose="020B0604030504040204" pitchFamily="50" charset="-128"/>
              </a:rPr>
              <a:t>それをタップ</a:t>
            </a:r>
            <a:r>
              <a:rPr kumimoji="1" lang="ja-JP" altLang="en-US" kern="1200" dirty="0">
                <a:solidFill>
                  <a:schemeClr val="tx1"/>
                </a:solidFill>
                <a:effectLst/>
                <a:latin typeface="Meiryo UI" panose="020B0604030504040204" pitchFamily="50" charset="-128"/>
                <a:ea typeface="Meiryo UI" panose="020B0604030504040204" pitchFamily="50" charset="-128"/>
              </a:rPr>
              <a:t>すると</a:t>
            </a:r>
            <a:r>
              <a:rPr kumimoji="1" lang="en-US" altLang="ja-JP" kern="1200" dirty="0">
                <a:solidFill>
                  <a:schemeClr val="tx1"/>
                </a:solidFill>
                <a:effectLst/>
                <a:latin typeface="Meiryo UI" panose="020B0604030504040204" pitchFamily="50" charset="-128"/>
                <a:ea typeface="Meiryo UI" panose="020B0604030504040204" pitchFamily="50" charset="-128"/>
              </a:rPr>
              <a:t>Safari</a:t>
            </a:r>
            <a:r>
              <a:rPr kumimoji="1" lang="ja-JP" altLang="ja-JP" kern="1200" dirty="0">
                <a:solidFill>
                  <a:schemeClr val="tx1"/>
                </a:solidFill>
                <a:effectLst/>
                <a:latin typeface="Meiryo UI" panose="020B0604030504040204" pitchFamily="50" charset="-128"/>
                <a:ea typeface="Meiryo UI" panose="020B0604030504040204" pitchFamily="50" charset="-128"/>
              </a:rPr>
              <a:t>が起動し</a:t>
            </a:r>
            <a:r>
              <a:rPr kumimoji="1" lang="ja-JP" altLang="en-US" kern="1200" dirty="0">
                <a:solidFill>
                  <a:schemeClr val="tx1"/>
                </a:solidFill>
                <a:effectLst/>
                <a:latin typeface="Meiryo UI" panose="020B0604030504040204" pitchFamily="50" charset="-128"/>
                <a:ea typeface="Meiryo UI" panose="020B0604030504040204" pitchFamily="50" charset="-128"/>
              </a:rPr>
              <a:t>、マイナンバーカード申請のページに接続されます。</a:t>
            </a:r>
            <a:endParaRPr kumimoji="1" lang="ja-JP" altLang="ja-JP" kern="1200" dirty="0">
              <a:solidFill>
                <a:schemeClr val="tx1"/>
              </a:solidFill>
              <a:effectLst/>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a:xfrm>
            <a:off x="3886200" y="9446677"/>
            <a:ext cx="2971800" cy="499011"/>
          </a:xfrm>
        </p:spPr>
        <p:txBody>
          <a:bodyPr/>
          <a:lstStyle/>
          <a:p>
            <a:fld id="{C2E67660-8B61-D34C-A3C8-957005D240BE}" type="slidenum">
              <a:rPr kumimoji="1" lang="ja-JP" altLang="en-US" smtClean="0"/>
              <a:t>22</a:t>
            </a:fld>
            <a:endParaRPr kumimoji="1" lang="ja-JP" altLang="en-US"/>
          </a:p>
        </p:txBody>
      </p:sp>
      <p:sp>
        <p:nvSpPr>
          <p:cNvPr id="5" name="ノート プレースホルダー 2">
            <a:extLst>
              <a:ext uri="{FF2B5EF4-FFF2-40B4-BE49-F238E27FC236}">
                <a16:creationId xmlns:a16="http://schemas.microsoft.com/office/drawing/2014/main" id="{1A6BE452-2600-4D76-BB9A-C66DE31375BA}"/>
              </a:ext>
            </a:extLst>
          </p:cNvPr>
          <p:cNvSpPr txBox="1">
            <a:spLocks/>
          </p:cNvSpPr>
          <p:nvPr/>
        </p:nvSpPr>
        <p:spPr>
          <a:xfrm>
            <a:off x="673976" y="6490883"/>
            <a:ext cx="5387811" cy="1606491"/>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a:t>
            </a:r>
            <a:r>
              <a:rPr lang="en-US" altLang="ja-JP" sz="1100" dirty="0">
                <a:latin typeface="Meiryo UI" panose="020B0604030504040204" pitchFamily="50" charset="-128"/>
                <a:ea typeface="Meiryo UI" panose="020B0604030504040204" pitchFamily="50" charset="-128"/>
              </a:rPr>
              <a:t>QR</a:t>
            </a:r>
            <a:r>
              <a:rPr lang="ja-JP" altLang="en-US" sz="1100" dirty="0">
                <a:latin typeface="Meiryo UI" panose="020B0604030504040204" pitchFamily="50" charset="-128"/>
                <a:ea typeface="Meiryo UI" panose="020B0604030504040204" pitchFamily="50" charset="-128"/>
              </a:rPr>
              <a:t>コードを読取るアプリについて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100" dirty="0">
                <a:latin typeface="Meiryo UI" panose="020B0604030504040204" pitchFamily="50" charset="-128"/>
                <a:ea typeface="Meiryo UI" panose="020B0604030504040204" pitchFamily="50" charset="-128"/>
                <a:cs typeface="AoyagiKouzanFontT"/>
              </a:rPr>
              <a:t>ご自分で考えられているアプリがあれば、そちらをお使い頂いてもかまわない旨、説明ください。</a:t>
            </a:r>
            <a:endParaRPr lang="en-US" altLang="ja-JP" sz="1100" dirty="0">
              <a:latin typeface="Meiryo UI" panose="020B0604030504040204" pitchFamily="50" charset="-128"/>
              <a:ea typeface="Meiryo UI" panose="020B0604030504040204" pitchFamily="50" charset="-128"/>
              <a:cs typeface="AoyagiKouzanFontT"/>
            </a:endParaRPr>
          </a:p>
          <a:p>
            <a:pPr defTabSz="841449">
              <a:defRPr/>
            </a:pPr>
            <a:endParaRPr lang="en-US" altLang="ja-JP" sz="1100" dirty="0">
              <a:latin typeface="Meiryo UI" panose="020B0604030504040204" pitchFamily="50" charset="-128"/>
              <a:ea typeface="Meiryo UI" panose="020B0604030504040204" pitchFamily="50" charset="-128"/>
              <a:cs typeface="AoyagiKouzanFontT"/>
            </a:endParaRPr>
          </a:p>
          <a:p>
            <a:pPr defTabSz="841449">
              <a:defRPr/>
            </a:pPr>
            <a:r>
              <a:rPr lang="ja-JP" altLang="en-US" sz="1100" dirty="0">
                <a:latin typeface="Meiryo UI" panose="020B0604030504040204" pitchFamily="50" charset="-128"/>
                <a:ea typeface="Meiryo UI" panose="020B0604030504040204" pitchFamily="50" charset="-128"/>
              </a:rPr>
              <a:t>②</a:t>
            </a:r>
            <a:r>
              <a:rPr lang="en-US" altLang="ja-JP" sz="1100" dirty="0">
                <a:latin typeface="Meiryo UI" panose="020B0604030504040204" pitchFamily="50" charset="-128"/>
                <a:ea typeface="Meiryo UI" panose="020B0604030504040204" pitchFamily="50" charset="-128"/>
              </a:rPr>
              <a:t>QR</a:t>
            </a:r>
            <a:r>
              <a:rPr lang="ja-JP" altLang="en-US" sz="1100" dirty="0">
                <a:latin typeface="Meiryo UI" panose="020B0604030504040204" pitchFamily="50" charset="-128"/>
                <a:ea typeface="Meiryo UI" panose="020B0604030504040204" pitchFamily="50" charset="-128"/>
              </a:rPr>
              <a:t>コードを読取りの際の注意点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QR</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コードを読取る際、交付申請書に記載されている受講者の個人情報等を見ることのないよう注意してください。</a:t>
            </a: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cs typeface="AoyagiKouzanFontT"/>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78565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1247" indent="78729">
              <a:spcBef>
                <a:spcPts val="211"/>
              </a:spcBef>
              <a:tabLst>
                <a:tab pos="339502" algn="l"/>
              </a:tabLst>
            </a:pPr>
            <a:r>
              <a:rPr lang="ja-JP" altLang="en-US" dirty="0">
                <a:latin typeface="Meiryo UI" panose="020B0604030504040204" pitchFamily="50" charset="-128"/>
                <a:ea typeface="Meiryo UI" panose="020B0604030504040204" pitchFamily="50" charset="-128"/>
              </a:rPr>
              <a:t>ＱＲコードを読取ると、マイナンバーカードの交付申請のページが表示されます。</a:t>
            </a:r>
            <a:endParaRPr lang="en-US" altLang="ja-JP" dirty="0">
              <a:latin typeface="Meiryo UI" panose="020B0604030504040204" pitchFamily="50" charset="-128"/>
              <a:ea typeface="Meiryo UI" panose="020B0604030504040204" pitchFamily="50" charset="-128"/>
            </a:endParaRPr>
          </a:p>
          <a:p>
            <a:pPr marL="11247" indent="78729">
              <a:spcBef>
                <a:spcPts val="211"/>
              </a:spcBef>
              <a:tabLst>
                <a:tab pos="339502" algn="l"/>
              </a:tabLst>
            </a:pPr>
            <a:endParaRPr lang="en-US" altLang="ja-JP" dirty="0">
              <a:latin typeface="Meiryo UI" panose="020B0604030504040204" pitchFamily="50" charset="-128"/>
              <a:ea typeface="Meiryo UI" panose="020B0604030504040204" pitchFamily="50" charset="-128"/>
            </a:endParaRPr>
          </a:p>
          <a:p>
            <a:pPr marL="11247" indent="78729">
              <a:spcBef>
                <a:spcPts val="211"/>
              </a:spcBef>
              <a:tabLst>
                <a:tab pos="339502" algn="l"/>
              </a:tabLst>
            </a:pPr>
            <a:r>
              <a:rPr lang="ja-JP" altLang="en-US" dirty="0">
                <a:latin typeface="Meiryo UI" panose="020B0604030504040204" pitchFamily="50" charset="-128"/>
                <a:ea typeface="Meiryo UI" panose="020B0604030504040204" pitchFamily="50" charset="-128"/>
              </a:rPr>
              <a:t>①「利用者規約」が</a:t>
            </a:r>
            <a:r>
              <a:rPr lang="ja-JP" altLang="en-US" dirty="0">
                <a:latin typeface="Meiryo UI" panose="020B0604030504040204" pitchFamily="50" charset="-128"/>
                <a:ea typeface="Meiryo UI" panose="020B0604030504040204" pitchFamily="50" charset="-128"/>
                <a:cs typeface="AoyagiKouzanFontT"/>
              </a:rPr>
              <a:t>表示されますので、内容を確認し、②「利用者</a:t>
            </a:r>
            <a:r>
              <a:rPr lang="ja-JP" altLang="en-US" dirty="0">
                <a:latin typeface="Meiryo UI" panose="020B0604030504040204" pitchFamily="50" charset="-128"/>
                <a:ea typeface="Meiryo UI" panose="020B0604030504040204" pitchFamily="50" charset="-128"/>
              </a:rPr>
              <a:t>確認」にチェック「レ」を入れてください（入れないと次へ進めません）。次に「確認」をタップしてください。</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23</a:t>
            </a:fld>
            <a:endParaRPr kumimoji="1" lang="ja-JP" altLang="en-US"/>
          </a:p>
        </p:txBody>
      </p:sp>
    </p:spTree>
    <p:extLst>
      <p:ext uri="{BB962C8B-B14F-4D97-AF65-F5344CB8AC3E}">
        <p14:creationId xmlns:p14="http://schemas.microsoft.com/office/powerpoint/2010/main" val="95499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8369"/>
            <a:r>
              <a:rPr lang="ja-JP" altLang="en-US" dirty="0">
                <a:latin typeface="Meiryo UI" panose="020B0604030504040204" pitchFamily="50" charset="-128"/>
                <a:ea typeface="Meiryo UI" panose="020B0604030504040204" pitchFamily="50" charset="-128"/>
              </a:rPr>
              <a:t>メールアドレスの登録の画面です。表示されている項目について、順次、入力・確認をしていきます。</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①申請書ＩＤです。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申請書ＩＤのところは、すでに数字が入力されていると思います。ご自身の</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「個人番号</a:t>
            </a:r>
            <a:r>
              <a:rPr lang="ja-JP" altLang="en-US" spc="9" dirty="0">
                <a:latin typeface="Meiryo UI" panose="020B0604030504040204" pitchFamily="50" charset="-128"/>
                <a:ea typeface="Meiryo UI" panose="020B0604030504040204" pitchFamily="50" charset="-128"/>
                <a:cs typeface="AoyagiKouzanFontT"/>
              </a:rPr>
              <a:t>カ</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ド</a:t>
            </a:r>
            <a:r>
              <a:rPr lang="ja-JP" altLang="en-US" dirty="0">
                <a:latin typeface="Meiryo UI" panose="020B0604030504040204" pitchFamily="50" charset="-128"/>
                <a:ea typeface="Meiryo UI" panose="020B0604030504040204" pitchFamily="50" charset="-128"/>
                <a:cs typeface="AoyagiKouzanFontT"/>
              </a:rPr>
              <a:t>交付申請書</a:t>
            </a:r>
            <a:r>
              <a:rPr lang="ja-JP" altLang="en-US" spc="-36" dirty="0">
                <a:latin typeface="Meiryo UI" panose="020B0604030504040204" pitchFamily="50" charset="-128"/>
                <a:ea typeface="Meiryo UI" panose="020B0604030504040204" pitchFamily="50" charset="-128"/>
                <a:cs typeface="AoyagiKouzanFontT"/>
              </a:rPr>
              <a:t>」に記載されている申請書ＩＤと同じ数字が入力されてい</a:t>
            </a:r>
            <a:endParaRPr lang="en-US" altLang="ja-JP" spc="-36" dirty="0">
              <a:latin typeface="Meiryo UI" panose="020B0604030504040204" pitchFamily="50" charset="-128"/>
              <a:ea typeface="Meiryo UI" panose="020B0604030504040204" pitchFamily="50" charset="-128"/>
              <a:cs typeface="AoyagiKouzanFontT"/>
            </a:endParaRPr>
          </a:p>
          <a:p>
            <a:pPr indent="88369"/>
            <a:r>
              <a:rPr lang="ja-JP" altLang="en-US" spc="-36" dirty="0">
                <a:latin typeface="Meiryo UI" panose="020B0604030504040204" pitchFamily="50" charset="-128"/>
                <a:ea typeface="Meiryo UI" panose="020B0604030504040204" pitchFamily="50" charset="-128"/>
                <a:cs typeface="AoyagiKouzanFontT"/>
              </a:rPr>
              <a:t>ることを確認してください。</a:t>
            </a:r>
            <a:endParaRPr lang="en-US" altLang="ja-JP" spc="-36" dirty="0">
              <a:latin typeface="Meiryo UI" panose="020B0604030504040204" pitchFamily="50" charset="-128"/>
              <a:ea typeface="Meiryo UI" panose="020B0604030504040204" pitchFamily="50" charset="-128"/>
              <a:cs typeface="AoyagiKouzanFontT"/>
            </a:endParaRPr>
          </a:p>
          <a:p>
            <a:pPr indent="88369"/>
            <a:endParaRPr lang="en-US" altLang="ja-JP" spc="-36" dirty="0">
              <a:latin typeface="Meiryo UI" panose="020B0604030504040204" pitchFamily="50" charset="-128"/>
              <a:ea typeface="Meiryo UI" panose="020B0604030504040204" pitchFamily="50" charset="-128"/>
            </a:endParaRPr>
          </a:p>
          <a:p>
            <a:pPr indent="88369"/>
            <a:r>
              <a:rPr lang="ja-JP" altLang="en-US" spc="-36" dirty="0">
                <a:latin typeface="Meiryo UI" panose="020B0604030504040204" pitchFamily="50" charset="-128"/>
                <a:ea typeface="Meiryo UI" panose="020B0604030504040204" pitchFamily="50" charset="-128"/>
              </a:rPr>
              <a:t>②メール連絡用氏名とメールアドレスの入力です。</a:t>
            </a:r>
            <a:endParaRPr lang="en-US" altLang="ja-JP" spc="-36" dirty="0">
              <a:latin typeface="Meiryo UI" panose="020B0604030504040204" pitchFamily="50" charset="-128"/>
              <a:ea typeface="Meiryo UI" panose="020B0604030504040204" pitchFamily="50" charset="-128"/>
            </a:endParaRPr>
          </a:p>
          <a:p>
            <a:pPr indent="88369"/>
            <a:r>
              <a:rPr lang="ja-JP" altLang="en-US" spc="-36" dirty="0">
                <a:latin typeface="Meiryo UI" panose="020B0604030504040204" pitchFamily="50" charset="-128"/>
                <a:ea typeface="Meiryo UI" panose="020B0604030504040204" pitchFamily="50" charset="-128"/>
              </a:rPr>
              <a:t>メール連絡用の</a:t>
            </a:r>
            <a:r>
              <a:rPr lang="ja-JP" altLang="en-US" dirty="0">
                <a:latin typeface="Meiryo UI" panose="020B0604030504040204" pitchFamily="50" charset="-128"/>
                <a:ea typeface="Meiryo UI" panose="020B0604030504040204" pitchFamily="50" charset="-128"/>
              </a:rPr>
              <a:t>氏名、メールアドレスを入力してください。登録したメールアドレスに</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このあとの手続でメールが届くことになりますので、必ずスマートフォンで受け取れる</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メールアドレスを登録してください。</a:t>
            </a:r>
            <a:endParaRPr lang="en-US" altLang="ja-JP" dirty="0">
              <a:latin typeface="Meiryo UI" panose="020B0604030504040204" pitchFamily="50" charset="-128"/>
              <a:ea typeface="Meiryo UI" panose="020B0604030504040204" pitchFamily="50" charset="-128"/>
            </a:endParaRPr>
          </a:p>
          <a:p>
            <a:pPr indent="88369"/>
            <a:endParaRPr lang="en-US" altLang="ja-JP" spc="-36" dirty="0">
              <a:latin typeface="Meiryo UI" panose="020B0604030504040204" pitchFamily="50" charset="-128"/>
              <a:ea typeface="Meiryo UI" panose="020B0604030504040204" pitchFamily="50" charset="-128"/>
            </a:endParaRPr>
          </a:p>
          <a:p>
            <a:pPr indent="88369"/>
            <a:r>
              <a:rPr lang="ja-JP" altLang="en-US" spc="-36" dirty="0">
                <a:latin typeface="Meiryo UI" panose="020B0604030504040204" pitchFamily="50" charset="-128"/>
                <a:ea typeface="Meiryo UI" panose="020B0604030504040204" pitchFamily="50" charset="-128"/>
              </a:rPr>
              <a:t>③</a:t>
            </a:r>
            <a:r>
              <a:rPr lang="ja-JP" altLang="en-US" dirty="0">
                <a:latin typeface="Meiryo UI" panose="020B0604030504040204" pitchFamily="50" charset="-128"/>
                <a:ea typeface="Meiryo UI" panose="020B0604030504040204" pitchFamily="50" charset="-128"/>
              </a:rPr>
              <a:t>画像認証です。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見えているアルファベットや数字を入力してください。</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全部入力したら「確認」をタップします。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24</a:t>
            </a:fld>
            <a:endParaRPr kumimoji="1" lang="ja-JP" altLang="en-US"/>
          </a:p>
        </p:txBody>
      </p:sp>
      <p:sp>
        <p:nvSpPr>
          <p:cNvPr id="5" name="ノート プレースホルダー 2">
            <a:extLst>
              <a:ext uri="{FF2B5EF4-FFF2-40B4-BE49-F238E27FC236}">
                <a16:creationId xmlns:a16="http://schemas.microsoft.com/office/drawing/2014/main" id="{B0F6FFB9-B279-45D7-9EDF-7550ECEF2342}"/>
              </a:ext>
            </a:extLst>
          </p:cNvPr>
          <p:cNvSpPr txBox="1">
            <a:spLocks/>
          </p:cNvSpPr>
          <p:nvPr/>
        </p:nvSpPr>
        <p:spPr>
          <a:xfrm>
            <a:off x="685801" y="8282288"/>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①メールアドレスの登録の際の注意点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受講者がメールアドレスの登録を行う際、スマートフォン等に表示された受講者のメールアドレスを見ることのないよう注意してください。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0232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976"/>
            <a:r>
              <a:rPr lang="ja-JP" altLang="en-US" dirty="0">
                <a:latin typeface="Meiryo UI" panose="020B0604030504040204" pitchFamily="50" charset="-128"/>
                <a:ea typeface="Meiryo UI" panose="020B0604030504040204" pitchFamily="50" charset="-128"/>
              </a:rPr>
              <a:t>先ほど登録したメールアドレスにメールが届きます。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メールの件名は、「</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個人番号カード</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申請情報登録</a:t>
            </a:r>
            <a:r>
              <a:rPr lang="en-US" altLang="ja-JP" dirty="0">
                <a:latin typeface="Meiryo UI" panose="020B0604030504040204" pitchFamily="50" charset="-128"/>
                <a:ea typeface="Meiryo UI" panose="020B0604030504040204" pitchFamily="50" charset="-128"/>
              </a:rPr>
              <a:t>URL</a:t>
            </a:r>
            <a:r>
              <a:rPr lang="ja-JP" altLang="en-US" dirty="0">
                <a:latin typeface="Meiryo UI" panose="020B0604030504040204" pitchFamily="50" charset="-128"/>
                <a:ea typeface="Meiryo UI" panose="020B0604030504040204" pitchFamily="50" charset="-128"/>
              </a:rPr>
              <a:t>のご案内」です。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メールを開いて、記載してある</a:t>
            </a:r>
            <a:r>
              <a:rPr lang="en-US" altLang="ja-JP" dirty="0">
                <a:latin typeface="Meiryo UI" panose="020B0604030504040204" pitchFamily="50" charset="-128"/>
                <a:ea typeface="Meiryo UI" panose="020B0604030504040204" pitchFamily="50" charset="-128"/>
              </a:rPr>
              <a:t>URL</a:t>
            </a:r>
            <a:r>
              <a:rPr lang="ja-JP" altLang="en-US" dirty="0">
                <a:latin typeface="Meiryo UI" panose="020B0604030504040204" pitchFamily="50" charset="-128"/>
                <a:ea typeface="Meiryo UI" panose="020B0604030504040204" pitchFamily="50" charset="-128"/>
              </a:rPr>
              <a:t>（青い文字の部分）をタップします。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「顔写真の登録」の画面が表示されます。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25</a:t>
            </a:fld>
            <a:endParaRPr kumimoji="1" lang="ja-JP" altLang="en-US"/>
          </a:p>
        </p:txBody>
      </p:sp>
      <p:sp>
        <p:nvSpPr>
          <p:cNvPr id="5" name="ノート プレースホルダー 2">
            <a:extLst>
              <a:ext uri="{FF2B5EF4-FFF2-40B4-BE49-F238E27FC236}">
                <a16:creationId xmlns:a16="http://schemas.microsoft.com/office/drawing/2014/main" id="{B2959DED-CD0E-4FAC-BAA3-D86EE95B9D7C}"/>
              </a:ext>
            </a:extLst>
          </p:cNvPr>
          <p:cNvSpPr txBox="1">
            <a:spLocks/>
          </p:cNvSpPr>
          <p:nvPr/>
        </p:nvSpPr>
        <p:spPr>
          <a:xfrm>
            <a:off x="673976" y="7215690"/>
            <a:ext cx="5387811" cy="2010860"/>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①メールアドレスの受信の際の注意点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受講者がメール</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の受信を行う際、</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スマートフォン等に表示された受講者のメールアドレス</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等を見ることの</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ないよう注意してください。</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r>
              <a:rPr lang="ja-JP" altLang="en-US"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rPr>
              <a:t>②メールが届かない場合</a:t>
            </a:r>
            <a:endParaRPr lang="en-US" altLang="ja-JP" sz="1100" dirty="0">
              <a:solidFill>
                <a:srgbClr val="FF0000"/>
              </a:solidFill>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登録したメールアドレスが正しいアドレスか否か確認ください。それでも届かない場合は、メールの設定の問題かもしれないで、</a:t>
            </a:r>
            <a:r>
              <a:rPr lang="ja-JP" altLang="en-US" sz="1100" b="0" i="0" dirty="0">
                <a:solidFill>
                  <a:srgbClr val="221814"/>
                </a:solidFill>
                <a:effectLst/>
                <a:latin typeface="Meiryo UI" panose="020B0604030504040204" pitchFamily="50" charset="-128"/>
                <a:ea typeface="Meiryo UI" panose="020B0604030504040204" pitchFamily="50" charset="-128"/>
              </a:rPr>
              <a:t>地方公共団体情報システム機構（</a:t>
            </a:r>
            <a:r>
              <a:rPr lang="en-US" altLang="ja-JP" sz="1100" b="0" i="0" dirty="0">
                <a:solidFill>
                  <a:srgbClr val="221814"/>
                </a:solidFill>
                <a:effectLst/>
                <a:latin typeface="Meiryo UI" panose="020B0604030504040204" pitchFamily="50" charset="-128"/>
                <a:ea typeface="Meiryo UI" panose="020B0604030504040204" pitchFamily="50" charset="-128"/>
              </a:rPr>
              <a:t>J-LIS</a:t>
            </a:r>
            <a:r>
              <a:rPr lang="ja-JP" altLang="en-US" sz="1100" b="0" i="0" dirty="0">
                <a:solidFill>
                  <a:srgbClr val="221814"/>
                </a:solidFill>
                <a:effectLst/>
                <a:latin typeface="Meiryo UI" panose="020B0604030504040204" pitchFamily="50" charset="-128"/>
                <a:ea typeface="Meiryo UI" panose="020B0604030504040204" pitchFamily="50" charset="-128"/>
              </a:rPr>
              <a:t>）の</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以下のサイトの</a:t>
            </a:r>
            <a:r>
              <a:rPr lang="en-US" altLang="ja-JP" sz="1100" dirty="0">
                <a:latin typeface="Meiryo UI" panose="020B0604030504040204" pitchFamily="50" charset="-128"/>
                <a:ea typeface="Meiryo UI" panose="020B0604030504040204" pitchFamily="50" charset="-128"/>
                <a:cs typeface="Times New Roman" panose="02020603050405020304" pitchFamily="18" charset="0"/>
              </a:rPr>
              <a:t>FAQ</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を参考にしてください。</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defTabSz="841449">
              <a:defRPr/>
            </a:pPr>
            <a:r>
              <a:rPr lang="en-US" altLang="ja-JP" sz="1100" i="0" dirty="0">
                <a:effectLst/>
                <a:latin typeface="Meiryo UI" panose="020B0604030504040204" pitchFamily="50" charset="-128"/>
                <a:ea typeface="Meiryo UI" panose="020B0604030504040204" pitchFamily="50" charset="-128"/>
                <a:hlinkClick r:id="rId3">
                  <a:extLst>
                    <a:ext uri="{A12FA001-AC4F-418D-AE19-62706E023703}">
                      <ahyp:hlinkClr xmlns:ahyp="http://schemas.microsoft.com/office/drawing/2018/hyperlinkcolor" xmlns="" val="tx"/>
                    </a:ext>
                  </a:extLst>
                </a:hlinkClick>
              </a:rPr>
              <a:t>https://www.kojinbango-card.go.jp/faq/</a:t>
            </a:r>
            <a:endParaRPr lang="en-US" altLang="ja-JP" sz="1100" i="0" dirty="0">
              <a:effectLst/>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425283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976"/>
            <a:r>
              <a:rPr lang="ja-JP" altLang="en-US" dirty="0">
                <a:latin typeface="Meiryo UI" panose="020B0604030504040204" pitchFamily="50" charset="-128"/>
                <a:ea typeface="Meiryo UI" panose="020B0604030504040204" pitchFamily="50" charset="-128"/>
              </a:rPr>
              <a:t>スマートフォンに保存してあるご自身の顔写真を登録します。</a:t>
            </a:r>
            <a:endParaRPr lang="en-US" altLang="ja-JP" dirty="0">
              <a:latin typeface="Meiryo UI" panose="020B0604030504040204" pitchFamily="50" charset="-128"/>
              <a:ea typeface="Meiryo UI" panose="020B0604030504040204" pitchFamily="50" charset="-128"/>
            </a:endParaRPr>
          </a:p>
          <a:p>
            <a:pPr indent="89976"/>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①をタップすると「適正な写真」に関する説明がでてきますので、ご自分が申請しようとしている写真が適切なものかどうか確認しましょう。</a:t>
            </a:r>
            <a:endParaRPr lang="en-US" altLang="ja-JP" dirty="0">
              <a:latin typeface="Meiryo UI" panose="020B0604030504040204" pitchFamily="50" charset="-128"/>
              <a:ea typeface="Meiryo UI" panose="020B0604030504040204" pitchFamily="50" charset="-128"/>
            </a:endParaRPr>
          </a:p>
          <a:p>
            <a:pPr indent="89976"/>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②の「アップロード」をタップしてください。</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写真が表示されますので、③申請したい写真をタップしてください。</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④の「確認」をタップしてください。</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26</a:t>
            </a:fld>
            <a:endParaRPr kumimoji="1" lang="ja-JP" altLang="en-US"/>
          </a:p>
        </p:txBody>
      </p:sp>
    </p:spTree>
    <p:extLst>
      <p:ext uri="{BB962C8B-B14F-4D97-AF65-F5344CB8AC3E}">
        <p14:creationId xmlns:p14="http://schemas.microsoft.com/office/powerpoint/2010/main" val="246654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27</a:t>
            </a:fld>
            <a:endParaRPr kumimoji="1" lang="ja-JP" altLang="en-US" dirty="0"/>
          </a:p>
        </p:txBody>
      </p:sp>
      <p:sp>
        <p:nvSpPr>
          <p:cNvPr id="7" name="ノート プレースホルダー 6"/>
          <p:cNvSpPr>
            <a:spLocks noGrp="1"/>
          </p:cNvSpPr>
          <p:nvPr>
            <p:ph type="body" sz="quarter" idx="11"/>
          </p:nvPr>
        </p:nvSpPr>
        <p:spPr/>
        <p:txBody>
          <a:bodyPr/>
          <a:lstStyle/>
          <a:p>
            <a:pPr indent="89976"/>
            <a:r>
              <a:rPr lang="ja-JP" altLang="en-US" dirty="0">
                <a:latin typeface="Meiryo UI" panose="020B0604030504040204" pitchFamily="50" charset="-128"/>
                <a:ea typeface="Meiryo UI" panose="020B0604030504040204" pitchFamily="50" charset="-128"/>
              </a:rPr>
              <a:t>申請者ご本人の情報登録を行います。</a:t>
            </a:r>
            <a:endParaRPr lang="en-US" altLang="ja-JP" dirty="0">
              <a:latin typeface="Meiryo UI" panose="020B0604030504040204" pitchFamily="50" charset="-128"/>
              <a:ea typeface="Meiryo UI" panose="020B0604030504040204" pitchFamily="50" charset="-128"/>
            </a:endParaRPr>
          </a:p>
          <a:p>
            <a:pPr indent="89976"/>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①で、ご自身の生年月日を入力してください。</a:t>
            </a:r>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・電子証明書の発行は、マイナポイント等のオンラインでの行政サービスを利用される場合に必要となります。必要ない場合は「希望しない」を選んでください。</a:t>
            </a:r>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・マイナンバーカードの表面に、点字の氏名を入れることを希望する方は、「点字表記を希望する」を選んでください。</a:t>
            </a:r>
            <a:endParaRPr lang="en-US" altLang="ja-JP" dirty="0">
              <a:latin typeface="Meiryo UI" panose="020B0604030504040204" pitchFamily="50" charset="-128"/>
              <a:ea typeface="Meiryo UI" panose="020B0604030504040204" pitchFamily="50" charset="-128"/>
            </a:endParaRPr>
          </a:p>
          <a:p>
            <a:pPr indent="89976"/>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入力が終わったら②「確認」をタップしてください。</a:t>
            </a:r>
            <a:endParaRPr lang="en-US" altLang="ja-JP" dirty="0">
              <a:latin typeface="Meiryo UI" panose="020B0604030504040204" pitchFamily="50" charset="-128"/>
              <a:ea typeface="Meiryo UI" panose="020B0604030504040204" pitchFamily="50" charset="-128"/>
            </a:endParaRPr>
          </a:p>
          <a:p>
            <a:pPr indent="89976"/>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今登録した内容の確認画面が表示されます。登録した内容に間違いがないことを確認し、③で「登録」をタップしてください。</a:t>
            </a:r>
            <a:endParaRPr kumimoji="1" lang="ja-JP" altLang="en-US" dirty="0">
              <a:latin typeface="Meiryo UI" panose="020B0604030504040204" pitchFamily="50" charset="-128"/>
              <a:ea typeface="Meiryo UI" panose="020B0604030504040204" pitchFamily="50" charset="-128"/>
            </a:endParaRPr>
          </a:p>
        </p:txBody>
      </p:sp>
      <p:sp>
        <p:nvSpPr>
          <p:cNvPr id="5" name="ノート プレースホルダー 2">
            <a:extLst>
              <a:ext uri="{FF2B5EF4-FFF2-40B4-BE49-F238E27FC236}">
                <a16:creationId xmlns:a16="http://schemas.microsoft.com/office/drawing/2014/main" id="{D9CF3545-8E73-448E-ACE4-476C4D61365C}"/>
              </a:ext>
            </a:extLst>
          </p:cNvPr>
          <p:cNvSpPr txBox="1">
            <a:spLocks/>
          </p:cNvSpPr>
          <p:nvPr/>
        </p:nvSpPr>
        <p:spPr>
          <a:xfrm>
            <a:off x="673977" y="8129368"/>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algn="l"/>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①申請情報の登録の際の注意点</a:t>
            </a:r>
          </a:p>
          <a:p>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受講者が申請情報の登録を行う際、スマートフォン等に表示された受講者の個人情報等を見ることのないよう注意してください。</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2648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3638" y="1130300"/>
            <a:ext cx="4473575" cy="3355975"/>
          </a:xfrm>
        </p:spPr>
      </p:sp>
      <p:sp>
        <p:nvSpPr>
          <p:cNvPr id="3" name="ノート プレースホルダー 2"/>
          <p:cNvSpPr>
            <a:spLocks noGrp="1"/>
          </p:cNvSpPr>
          <p:nvPr>
            <p:ph type="body" idx="1"/>
          </p:nvPr>
        </p:nvSpPr>
        <p:spPr/>
        <p:txBody>
          <a:bodyPr/>
          <a:lstStyle/>
          <a:p>
            <a:pPr indent="88369"/>
            <a:r>
              <a:rPr lang="ja-JP" altLang="en-US" dirty="0">
                <a:latin typeface="Meiryo UI" panose="020B0604030504040204" pitchFamily="50" charset="-128"/>
                <a:ea typeface="Meiryo UI" panose="020B0604030504040204" pitchFamily="50" charset="-128"/>
              </a:rPr>
              <a:t>申請の操作が終わると申請受付のメールが届きます。</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メール内容で申請受付が完了したことを確認ください。</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indent="89976"/>
            <a:r>
              <a:rPr lang="ja-JP" altLang="en-US" dirty="0">
                <a:latin typeface="Meiryo UI" panose="020B0604030504040204" pitchFamily="50" charset="-128"/>
                <a:ea typeface="Meiryo UI" panose="020B0604030504040204" pitchFamily="50" charset="-128"/>
              </a:rPr>
              <a:t>これで、マイナンバーカードの申請は完了です。</a:t>
            </a:r>
            <a:endParaRPr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最後に、マイナンバーカードの受取について説明します。</a:t>
            </a: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28</a:t>
            </a:fld>
            <a:endParaRPr kumimoji="1" lang="ja-JP" altLang="en-US"/>
          </a:p>
        </p:txBody>
      </p:sp>
      <p:sp>
        <p:nvSpPr>
          <p:cNvPr id="5" name="ノート プレースホルダー 2">
            <a:extLst>
              <a:ext uri="{FF2B5EF4-FFF2-40B4-BE49-F238E27FC236}">
                <a16:creationId xmlns:a16="http://schemas.microsoft.com/office/drawing/2014/main" id="{3137B338-53E8-4871-ACB0-7DF9C2662E97}"/>
              </a:ext>
            </a:extLst>
          </p:cNvPr>
          <p:cNvSpPr txBox="1">
            <a:spLocks/>
          </p:cNvSpPr>
          <p:nvPr/>
        </p:nvSpPr>
        <p:spPr>
          <a:xfrm>
            <a:off x="673977" y="6967005"/>
            <a:ext cx="5387811" cy="1877540"/>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algn="l"/>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①申請受付メール受領の際の注意点</a:t>
            </a:r>
          </a:p>
          <a:p>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　受講者が送信された申請受付メールの確認を行う際、スマートフォン等に表示された受講者のメールアドレス等を見ることのないよう注意してください</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sz="1100" dirty="0">
              <a:latin typeface="Meiryo UI" panose="020B0604030504040204" pitchFamily="50" charset="-128"/>
              <a:ea typeface="Meiryo UI" panose="020B0604030504040204" pitchFamily="50" charset="-128"/>
              <a:cs typeface="Times New Roman" panose="02020603050405020304" pitchFamily="18" charset="0"/>
            </a:endParaRPr>
          </a:p>
          <a:p>
            <a:pPr algn="l"/>
            <a:r>
              <a:rPr lang="ja-JP" altLang="en-US" sz="1100" dirty="0">
                <a:latin typeface="Meiryo UI" panose="020B0604030504040204" pitchFamily="50" charset="-128"/>
                <a:ea typeface="Meiryo UI" panose="020B0604030504040204" pitchFamily="50" charset="-128"/>
              </a:rPr>
              <a:t>②</a:t>
            </a:r>
            <a:r>
              <a:rPr lang="ja-JP" altLang="ja-JP" sz="1100" kern="100" dirty="0">
                <a:latin typeface="Meiryo UI" panose="020B0604030504040204" pitchFamily="50" charset="-128"/>
                <a:ea typeface="Meiryo UI" panose="020B0604030504040204" pitchFamily="50" charset="-128"/>
                <a:cs typeface="Times New Roman" panose="02020603050405020304" pitchFamily="18" charset="0"/>
              </a:rPr>
              <a:t>マイナンバーカードの交付について</a:t>
            </a:r>
          </a:p>
          <a:p>
            <a:r>
              <a:rPr lang="ja-JP" altLang="ja-JP" sz="1100" dirty="0">
                <a:latin typeface="Meiryo UI" panose="020B0604030504040204" pitchFamily="50" charset="-128"/>
                <a:ea typeface="Meiryo UI" panose="020B0604030504040204" pitchFamily="50" charset="-128"/>
                <a:cs typeface="Times New Roman" panose="02020603050405020304" pitchFamily="18" charset="0"/>
              </a:rPr>
              <a:t>　申請したマイナンバーカードの受取場所については、交付通知書に記載されています。本講座を実施した場所で受け取る訳ではないことを、受講者に適切にご理解いただくよう注意してください</a:t>
            </a:r>
            <a:r>
              <a:rPr lang="ja-JP" altLang="en-US" sz="1100" dirty="0">
                <a:latin typeface="Meiryo UI" panose="020B0604030504040204" pitchFamily="50" charset="-128"/>
                <a:ea typeface="Meiryo UI" panose="020B0604030504040204" pitchFamily="50" charset="-128"/>
                <a:cs typeface="Times New Roman" panose="02020603050405020304" pitchFamily="18" charset="0"/>
              </a:rPr>
              <a:t>。</a:t>
            </a:r>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9670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480"/>
            <a:r>
              <a:rPr lang="ja-JP" altLang="en-US" dirty="0">
                <a:latin typeface="Meiryo UI" panose="020B0604030504040204" pitchFamily="50" charset="-128"/>
                <a:ea typeface="Meiryo UI" panose="020B0604030504040204" pitchFamily="50" charset="-128"/>
              </a:rPr>
              <a:t>申請してから概ね一か月後に、お住まいの市区町村から交付通知書（はがき）が自宅に郵送されます。届いたら市区町村の窓口へ受取りに行くことになります。</a:t>
            </a:r>
            <a:endParaRPr lang="en-US" altLang="ja-JP" dirty="0">
              <a:latin typeface="Meiryo UI" panose="020B0604030504040204" pitchFamily="50" charset="-128"/>
              <a:ea typeface="Meiryo UI" panose="020B0604030504040204" pitchFamily="50" charset="-128"/>
            </a:endParaRPr>
          </a:p>
          <a:p>
            <a:pPr indent="90480"/>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交付通知書には、「交付場所、受取り時に必要なもの、交付期限」が記載されています。通知書記載の内容をよく読んで、期限までに必ず取りに行くようにしてください。</a:t>
            </a:r>
            <a:endParaRPr lang="en-US" altLang="ja-JP" dirty="0">
              <a:latin typeface="Meiryo UI" panose="020B0604030504040204" pitchFamily="50" charset="-128"/>
              <a:ea typeface="Meiryo UI" panose="020B0604030504040204" pitchFamily="50" charset="-128"/>
            </a:endParaRPr>
          </a:p>
          <a:p>
            <a:pPr indent="90480"/>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交付窓口では、受取りにいらした方の本人確認、および、マイナンバーカードへの暗証番号の設定を行ったうえ、マイナンバーカードを受取ります。暗証番号は事前に考えておくと良いでしょう。</a:t>
            </a:r>
            <a:endParaRPr lang="en-US" altLang="ja-JP" dirty="0">
              <a:latin typeface="Meiryo UI" panose="020B0604030504040204" pitchFamily="50" charset="-128"/>
              <a:ea typeface="Meiryo UI" panose="020B0604030504040204" pitchFamily="50" charset="-128"/>
            </a:endParaRPr>
          </a:p>
          <a:p>
            <a:pPr indent="90480"/>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マイナンバーカードの申請が、一定期間集中したり、市区町村の窓口が混雑したりしている場合には、１ケ月以上お時間をいただくことがあります。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29</a:t>
            </a:fld>
            <a:endParaRPr kumimoji="1" lang="ja-JP" altLang="en-US"/>
          </a:p>
        </p:txBody>
      </p:sp>
      <p:sp>
        <p:nvSpPr>
          <p:cNvPr id="5" name="ノート プレースホルダー 2">
            <a:extLst>
              <a:ext uri="{FF2B5EF4-FFF2-40B4-BE49-F238E27FC236}">
                <a16:creationId xmlns:a16="http://schemas.microsoft.com/office/drawing/2014/main" id="{561D3F3A-C434-48B4-92B7-BC38F14C64D0}"/>
              </a:ext>
            </a:extLst>
          </p:cNvPr>
          <p:cNvSpPr txBox="1">
            <a:spLocks/>
          </p:cNvSpPr>
          <p:nvPr/>
        </p:nvSpPr>
        <p:spPr>
          <a:xfrm>
            <a:off x="735095" y="8011115"/>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①マイナンバーカードの受取について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マイナンバーカードの受取は、本講座では完結しません。</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マイナンバーカードの交付は、交付通知書に記載された交付場所にて、本人であることを確認後、マイナンバーカードを受け取れます。　交付通知書が届いたら必ず内容を確認するようにお伝えください。</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0351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BIZ UDPゴシック" panose="020B0400000000000000" pitchFamily="50" charset="-128"/>
                <a:ea typeface="BIZ UDPゴシック" panose="020B0400000000000000" pitchFamily="50" charset="-128"/>
              </a:rPr>
              <a:t>　今回はマイナンバーカードの申請方法に関する説明でしたが、マイナンバーカードに関してご不明な点があった場合は、マイナンバー総合フリーダイヤルにお問い合わせください。</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また、マイナンバーカードは運転免許証と同じで有効期限がありますのでご注意ください。</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有効期限が近づいてきたら更新の手続をお願いいたします。</a:t>
            </a:r>
            <a:endParaRPr lang="en-US" altLang="ja-JP" dirty="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30</a:t>
            </a:fld>
            <a:endParaRPr kumimoji="1" lang="ja-JP" altLang="en-US"/>
          </a:p>
        </p:txBody>
      </p:sp>
      <p:sp>
        <p:nvSpPr>
          <p:cNvPr id="5" name="ノート プレースホルダー 2">
            <a:extLst>
              <a:ext uri="{FF2B5EF4-FFF2-40B4-BE49-F238E27FC236}">
                <a16:creationId xmlns:a16="http://schemas.microsoft.com/office/drawing/2014/main" id="{4E34895A-8D61-40F0-82B7-0B036A4F0437}"/>
              </a:ext>
            </a:extLst>
          </p:cNvPr>
          <p:cNvSpPr txBox="1">
            <a:spLocks/>
          </p:cNvSpPr>
          <p:nvPr/>
        </p:nvSpPr>
        <p:spPr>
          <a:xfrm>
            <a:off x="673577" y="6910498"/>
            <a:ext cx="5387811" cy="163953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BIZ UDPゴシック" panose="020B0400000000000000" pitchFamily="50" charset="-128"/>
                <a:ea typeface="BIZ UDPゴシック" panose="020B0400000000000000" pitchFamily="50" charset="-128"/>
                <a:cs typeface="AoyagiKouzanFontT"/>
              </a:rPr>
              <a:t>【</a:t>
            </a:r>
            <a:r>
              <a:rPr lang="ja-JP" altLang="en-US" sz="1100" dirty="0">
                <a:latin typeface="BIZ UDPゴシック" panose="020B0400000000000000" pitchFamily="50" charset="-128"/>
                <a:ea typeface="BIZ UDPゴシック" panose="020B0400000000000000" pitchFamily="50" charset="-128"/>
                <a:cs typeface="AoyagiKouzanFontT"/>
              </a:rPr>
              <a:t>補足説明</a:t>
            </a:r>
            <a:r>
              <a:rPr lang="en-US" altLang="ja-JP" sz="1100" dirty="0">
                <a:latin typeface="BIZ UDPゴシック" panose="020B0400000000000000" pitchFamily="50" charset="-128"/>
                <a:ea typeface="BIZ UDPゴシック" panose="020B0400000000000000" pitchFamily="50" charset="-128"/>
                <a:cs typeface="AoyagiKouzanFontT"/>
              </a:rPr>
              <a:t>】</a:t>
            </a:r>
          </a:p>
          <a:p>
            <a:r>
              <a:rPr lang="ja-JP" altLang="ja-JP" sz="1100" kern="100" dirty="0">
                <a:latin typeface="BIZ UDPゴシック" panose="020B0400000000000000" pitchFamily="50" charset="-128"/>
                <a:ea typeface="BIZ UDPゴシック" panose="020B0400000000000000" pitchFamily="50" charset="-128"/>
                <a:cs typeface="Times New Roman" panose="02020603050405020304" pitchFamily="18" charset="0"/>
              </a:rPr>
              <a:t>①</a:t>
            </a:r>
            <a:r>
              <a:rPr lang="ja-JP" altLang="en-US" sz="1100" kern="100" dirty="0">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マイナンバーカードの有効期限について</a:t>
            </a:r>
            <a:r>
              <a:rPr lang="ja-JP" altLang="en-US" sz="1100" dirty="0">
                <a:latin typeface="BIZ UDPゴシック" panose="020B0400000000000000" pitchFamily="50" charset="-128"/>
                <a:ea typeface="BIZ UDPゴシック" panose="020B0400000000000000" pitchFamily="50" charset="-128"/>
              </a:rPr>
              <a:t>　</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有効期限は２０歳以上の方は、マイナンバーカードの発行から１０回目の誕生日です。電子証明書も有効期限があり、こちらはマイナンバーカード発行後５回目の誕生日までとなります。</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a:t>
            </a:r>
            <a:r>
              <a:rPr lang="ja-JP" altLang="en-US" sz="1100" dirty="0">
                <a:solidFill>
                  <a:srgbClr val="FF0000"/>
                </a:solidFill>
                <a:latin typeface="BIZ UDPゴシック" panose="020B0400000000000000" pitchFamily="50" charset="-128"/>
                <a:ea typeface="BIZ UDPゴシック" panose="020B0400000000000000" pitchFamily="50" charset="-128"/>
              </a:rPr>
              <a:t>有効期限が近付くと、</a:t>
            </a:r>
            <a:r>
              <a:rPr lang="ja-JP" altLang="en-US" sz="1100" dirty="0">
                <a:solidFill>
                  <a:srgbClr val="FF0000"/>
                </a:solidFill>
                <a:latin typeface="Meiryo UI" panose="020B0604030504040204" pitchFamily="50" charset="-128"/>
                <a:ea typeface="Meiryo UI" panose="020B0604030504040204" pitchFamily="50" charset="-128"/>
              </a:rPr>
              <a:t>地方公共団体情報システム機構（</a:t>
            </a:r>
            <a:r>
              <a:rPr lang="en-US" altLang="ja-JP" sz="1100" dirty="0">
                <a:solidFill>
                  <a:srgbClr val="FF0000"/>
                </a:solidFill>
                <a:latin typeface="Meiryo UI" panose="020B0604030504040204" pitchFamily="50" charset="-128"/>
                <a:ea typeface="Meiryo UI" panose="020B0604030504040204" pitchFamily="50" charset="-128"/>
              </a:rPr>
              <a:t>J-LIS</a:t>
            </a:r>
            <a:r>
              <a:rPr lang="ja-JP" altLang="en-US" sz="1100" dirty="0">
                <a:solidFill>
                  <a:srgbClr val="FF0000"/>
                </a:solidFill>
                <a:latin typeface="Meiryo UI" panose="020B0604030504040204" pitchFamily="50" charset="-128"/>
                <a:ea typeface="Meiryo UI" panose="020B0604030504040204" pitchFamily="50" charset="-128"/>
              </a:rPr>
              <a:t>）から有効期限通知書が自宅に郵便で届きます。</a:t>
            </a:r>
            <a:r>
              <a:rPr lang="ja-JP" altLang="en-US" sz="1100" dirty="0">
                <a:latin typeface="Meiryo UI" panose="020B0604030504040204" pitchFamily="50" charset="-128"/>
                <a:ea typeface="Meiryo UI" panose="020B0604030504040204" pitchFamily="50" charset="-128"/>
              </a:rPr>
              <a:t>内容を確認し、かならず更新の申請を行ってください。 </a:t>
            </a:r>
            <a:r>
              <a:rPr lang="ja-JP" altLang="en-US" sz="1100" dirty="0">
                <a:latin typeface="BIZ UDPゴシック" panose="020B0400000000000000" pitchFamily="50" charset="-128"/>
                <a:ea typeface="BIZ UDPゴシック" panose="020B0400000000000000" pitchFamily="50" charset="-128"/>
              </a:rPr>
              <a:t>　</a:t>
            </a:r>
            <a:endParaRPr lang="en-US" altLang="ja-JP" sz="1100" dirty="0">
              <a:latin typeface="BIZ UDPゴシック" panose="020B0400000000000000" pitchFamily="50" charset="-128"/>
              <a:ea typeface="BIZ UDPゴシック" panose="020B0400000000000000" pitchFamily="50" charset="-128"/>
            </a:endParaRPr>
          </a:p>
          <a:p>
            <a:pPr marL="171436" indent="-171436">
              <a:buFont typeface="Arial" panose="020B0604020202020204" pitchFamily="34" charset="0"/>
              <a:buChar char="•"/>
            </a:pPr>
            <a:endParaRPr lang="en-US" altLang="ja-JP" sz="1100" dirty="0"/>
          </a:p>
          <a:p>
            <a:endParaRPr lang="en-US" altLang="ja-JP" dirty="0"/>
          </a:p>
          <a:p>
            <a:endParaRPr lang="en-US" altLang="ja-JP" dirty="0">
              <a:solidFill>
                <a:srgbClr val="FF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lang="en-US" altLang="ja-JP" dirty="0"/>
          </a:p>
        </p:txBody>
      </p:sp>
    </p:spTree>
    <p:extLst>
      <p:ext uri="{BB962C8B-B14F-4D97-AF65-F5344CB8AC3E}">
        <p14:creationId xmlns:p14="http://schemas.microsoft.com/office/powerpoint/2010/main" val="97240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1" y="4795988"/>
            <a:ext cx="5486400" cy="3916115"/>
          </a:xfrm>
        </p:spPr>
        <p:txBody>
          <a:bodyPr/>
          <a:lstStyle/>
          <a:p>
            <a:pPr indent="90480" defTabSz="841449">
              <a:defRPr/>
            </a:pPr>
            <a:r>
              <a:rPr lang="ja-JP" altLang="en-US" spc="18" dirty="0">
                <a:latin typeface="Meiryo UI" panose="020B0604030504040204" pitchFamily="50" charset="-128"/>
                <a:ea typeface="Meiryo UI" panose="020B0604030504040204" pitchFamily="50" charset="-128"/>
                <a:cs typeface="AoyagiKouzanFontT"/>
              </a:rPr>
              <a:t>マ</a:t>
            </a:r>
            <a:r>
              <a:rPr lang="ja-JP" altLang="en-US" spc="-23" dirty="0">
                <a:latin typeface="Meiryo UI" panose="020B0604030504040204" pitchFamily="50" charset="-128"/>
                <a:ea typeface="Meiryo UI" panose="020B0604030504040204" pitchFamily="50" charset="-128"/>
                <a:cs typeface="AoyagiKouzanFontT"/>
              </a:rPr>
              <a:t>イ</a:t>
            </a:r>
            <a:r>
              <a:rPr lang="ja-JP" altLang="en-US" spc="27" dirty="0">
                <a:latin typeface="Meiryo UI" panose="020B0604030504040204" pitchFamily="50" charset="-128"/>
                <a:ea typeface="Meiryo UI" panose="020B0604030504040204" pitchFamily="50" charset="-128"/>
                <a:cs typeface="AoyagiKouzanFontT"/>
              </a:rPr>
              <a:t>ナ</a:t>
            </a:r>
            <a:r>
              <a:rPr lang="ja-JP" altLang="en-US" spc="18" dirty="0">
                <a:latin typeface="Meiryo UI" panose="020B0604030504040204" pitchFamily="50" charset="-128"/>
                <a:ea typeface="Meiryo UI" panose="020B0604030504040204" pitchFamily="50" charset="-128"/>
                <a:cs typeface="AoyagiKouzanFontT"/>
              </a:rPr>
              <a:t>ン</a:t>
            </a:r>
            <a:r>
              <a:rPr lang="ja-JP" altLang="en-US" spc="-9" dirty="0">
                <a:latin typeface="Meiryo UI" panose="020B0604030504040204" pitchFamily="50" charset="-128"/>
                <a:ea typeface="Meiryo UI" panose="020B0604030504040204" pitchFamily="50" charset="-128"/>
                <a:cs typeface="AoyagiKouzanFontT"/>
              </a:rPr>
              <a:t>バ</a:t>
            </a:r>
            <a:r>
              <a:rPr lang="ja-JP" altLang="en-US" spc="-51" dirty="0">
                <a:latin typeface="Meiryo UI" panose="020B0604030504040204" pitchFamily="50" charset="-128"/>
                <a:ea typeface="Meiryo UI" panose="020B0604030504040204" pitchFamily="50" charset="-128"/>
                <a:cs typeface="AoyagiKouzanFontT"/>
              </a:rPr>
              <a:t>ー</a:t>
            </a:r>
            <a:r>
              <a:rPr lang="ja-JP" altLang="en-US" spc="9" dirty="0">
                <a:latin typeface="Meiryo UI" panose="020B0604030504040204" pitchFamily="50" charset="-128"/>
                <a:ea typeface="Meiryo UI" panose="020B0604030504040204" pitchFamily="50" charset="-128"/>
                <a:cs typeface="AoyagiKouzanFontT"/>
              </a:rPr>
              <a:t>カ</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ド</a:t>
            </a:r>
            <a:r>
              <a:rPr lang="ja-JP" altLang="en-US" spc="-23" dirty="0">
                <a:latin typeface="Meiryo UI" panose="020B0604030504040204" pitchFamily="50" charset="-128"/>
                <a:ea typeface="Meiryo UI" panose="020B0604030504040204" pitchFamily="50" charset="-128"/>
                <a:cs typeface="AoyagiKouzanFontT"/>
              </a:rPr>
              <a:t>は</a:t>
            </a:r>
            <a:r>
              <a:rPr lang="ja-JP" altLang="en-US" spc="27" dirty="0">
                <a:latin typeface="Meiryo UI" panose="020B0604030504040204" pitchFamily="50" charset="-128"/>
                <a:ea typeface="Meiryo UI" panose="020B0604030504040204" pitchFamily="50" charset="-128"/>
                <a:cs typeface="AoyagiKouzanFontT"/>
              </a:rPr>
              <a:t>、</a:t>
            </a:r>
            <a:r>
              <a:rPr lang="ja-JP" altLang="en-US" spc="-5" dirty="0">
                <a:latin typeface="Meiryo UI" panose="020B0604030504040204" pitchFamily="50" charset="-128"/>
                <a:ea typeface="Meiryo UI" panose="020B0604030504040204" pitchFamily="50" charset="-128"/>
                <a:cs typeface="AoyagiKouzanFontT"/>
              </a:rPr>
              <a:t>プ</a:t>
            </a:r>
            <a:r>
              <a:rPr lang="ja-JP" altLang="en-US" spc="-14" dirty="0">
                <a:latin typeface="Meiryo UI" panose="020B0604030504040204" pitchFamily="50" charset="-128"/>
                <a:ea typeface="Meiryo UI" panose="020B0604030504040204" pitchFamily="50" charset="-128"/>
                <a:cs typeface="AoyagiKouzanFontT"/>
              </a:rPr>
              <a:t>ラ</a:t>
            </a:r>
            <a:r>
              <a:rPr lang="ja-JP" altLang="en-US" spc="-23" dirty="0">
                <a:latin typeface="Meiryo UI" panose="020B0604030504040204" pitchFamily="50" charset="-128"/>
                <a:ea typeface="Meiryo UI" panose="020B0604030504040204" pitchFamily="50" charset="-128"/>
                <a:cs typeface="AoyagiKouzanFontT"/>
              </a:rPr>
              <a:t>ス</a:t>
            </a:r>
            <a:r>
              <a:rPr lang="ja-JP" altLang="en-US" spc="23" dirty="0">
                <a:latin typeface="Meiryo UI" panose="020B0604030504040204" pitchFamily="50" charset="-128"/>
                <a:ea typeface="Meiryo UI" panose="020B0604030504040204" pitchFamily="50" charset="-128"/>
                <a:cs typeface="AoyagiKouzanFontT"/>
              </a:rPr>
              <a:t>チッ</a:t>
            </a:r>
            <a:r>
              <a:rPr lang="ja-JP" altLang="en-US" spc="-14" dirty="0">
                <a:latin typeface="Meiryo UI" panose="020B0604030504040204" pitchFamily="50" charset="-128"/>
                <a:ea typeface="Meiryo UI" panose="020B0604030504040204" pitchFamily="50" charset="-128"/>
                <a:cs typeface="AoyagiKouzanFontT"/>
              </a:rPr>
              <a:t>ク</a:t>
            </a:r>
            <a:r>
              <a:rPr lang="ja-JP" altLang="en-US" dirty="0">
                <a:latin typeface="Meiryo UI" panose="020B0604030504040204" pitchFamily="50" charset="-128"/>
                <a:ea typeface="Meiryo UI" panose="020B0604030504040204" pitchFamily="50" charset="-128"/>
                <a:cs typeface="AoyagiKouzanFontT"/>
              </a:rPr>
              <a:t>製</a:t>
            </a:r>
            <a:r>
              <a:rPr lang="ja-JP" altLang="en-US" spc="-36" dirty="0">
                <a:latin typeface="Meiryo UI" panose="020B0604030504040204" pitchFamily="50" charset="-128"/>
                <a:ea typeface="Meiryo UI" panose="020B0604030504040204" pitchFamily="50" charset="-128"/>
                <a:cs typeface="AoyagiKouzanFontT"/>
              </a:rPr>
              <a:t>の</a:t>
            </a:r>
            <a:r>
              <a:rPr lang="en-US" altLang="ja-JP" spc="-14" dirty="0">
                <a:latin typeface="Meiryo UI" panose="020B0604030504040204" pitchFamily="50" charset="-128"/>
                <a:ea typeface="Meiryo UI" panose="020B0604030504040204" pitchFamily="50" charset="-128"/>
                <a:cs typeface="AoyagiKouzanFontT"/>
              </a:rPr>
              <a:t>IC</a:t>
            </a:r>
            <a:r>
              <a:rPr lang="ja-JP" altLang="en-US" spc="-124" dirty="0">
                <a:latin typeface="Meiryo UI" panose="020B0604030504040204" pitchFamily="50" charset="-128"/>
                <a:ea typeface="Meiryo UI" panose="020B0604030504040204" pitchFamily="50" charset="-128"/>
                <a:cs typeface="AoyagiKouzanFontT"/>
              </a:rPr>
              <a:t> </a:t>
            </a:r>
            <a:r>
              <a:rPr lang="ja-JP" altLang="en-US" spc="23" dirty="0">
                <a:latin typeface="Meiryo UI" panose="020B0604030504040204" pitchFamily="50" charset="-128"/>
                <a:ea typeface="Meiryo UI" panose="020B0604030504040204" pitchFamily="50" charset="-128"/>
                <a:cs typeface="AoyagiKouzanFontT"/>
              </a:rPr>
              <a:t>チッ</a:t>
            </a:r>
            <a:r>
              <a:rPr lang="ja-JP" altLang="en-US" spc="-5" dirty="0">
                <a:latin typeface="Meiryo UI" panose="020B0604030504040204" pitchFamily="50" charset="-128"/>
                <a:ea typeface="Meiryo UI" panose="020B0604030504040204" pitchFamily="50" charset="-128"/>
                <a:cs typeface="AoyagiKouzanFontT"/>
              </a:rPr>
              <a:t>プ</a:t>
            </a:r>
            <a:r>
              <a:rPr lang="ja-JP" altLang="en-US" dirty="0">
                <a:latin typeface="Meiryo UI" panose="020B0604030504040204" pitchFamily="50" charset="-128"/>
                <a:ea typeface="Meiryo UI" panose="020B0604030504040204" pitchFamily="50" charset="-128"/>
                <a:cs typeface="AoyagiKouzanFontT"/>
              </a:rPr>
              <a:t>付</a:t>
            </a:r>
            <a:r>
              <a:rPr lang="ja-JP" altLang="en-US" spc="-18" dirty="0">
                <a:latin typeface="Meiryo UI" panose="020B0604030504040204" pitchFamily="50" charset="-128"/>
                <a:ea typeface="Meiryo UI" panose="020B0604030504040204" pitchFamily="50" charset="-128"/>
                <a:cs typeface="AoyagiKouzanFontT"/>
              </a:rPr>
              <a:t>き</a:t>
            </a:r>
            <a:r>
              <a:rPr lang="ja-JP" altLang="en-US" spc="18" dirty="0">
                <a:latin typeface="Meiryo UI" panose="020B0604030504040204" pitchFamily="50" charset="-128"/>
                <a:ea typeface="Meiryo UI" panose="020B0604030504040204" pitchFamily="50" charset="-128"/>
                <a:cs typeface="AoyagiKouzanFontT"/>
              </a:rPr>
              <a:t>カ</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ド</a:t>
            </a:r>
            <a:r>
              <a:rPr lang="ja-JP" altLang="en-US" spc="-18" dirty="0">
                <a:latin typeface="Meiryo UI" panose="020B0604030504040204" pitchFamily="50" charset="-128"/>
                <a:ea typeface="Meiryo UI" panose="020B0604030504040204" pitchFamily="50" charset="-128"/>
                <a:cs typeface="AoyagiKouzanFontT"/>
              </a:rPr>
              <a:t>です。</a:t>
            </a:r>
            <a:r>
              <a:rPr lang="en-US" altLang="ja-JP" spc="-18" dirty="0">
                <a:latin typeface="Meiryo UI" panose="020B0604030504040204" pitchFamily="50" charset="-128"/>
                <a:ea typeface="Meiryo UI" panose="020B0604030504040204" pitchFamily="50" charset="-128"/>
                <a:cs typeface="AoyagiKouzanFontT"/>
              </a:rPr>
              <a:t/>
            </a:r>
            <a:br>
              <a:rPr lang="en-US" altLang="ja-JP" spc="-18" dirty="0">
                <a:latin typeface="Meiryo UI" panose="020B0604030504040204" pitchFamily="50" charset="-128"/>
                <a:ea typeface="Meiryo UI" panose="020B0604030504040204" pitchFamily="50" charset="-128"/>
                <a:cs typeface="AoyagiKouzanFontT"/>
              </a:rPr>
            </a:br>
            <a:r>
              <a:rPr lang="ja-JP" altLang="en-US" spc="-18" dirty="0">
                <a:latin typeface="Meiryo UI" panose="020B0604030504040204" pitchFamily="50" charset="-128"/>
                <a:ea typeface="Meiryo UI" panose="020B0604030504040204" pitchFamily="50" charset="-128"/>
                <a:cs typeface="AoyagiKouzanFontT"/>
              </a:rPr>
              <a:t>本人が申請することにより無料で発行されます。</a:t>
            </a:r>
            <a:endParaRPr lang="en-US" altLang="ja-JP" spc="-18" dirty="0">
              <a:latin typeface="Meiryo UI" panose="020B0604030504040204" pitchFamily="50" charset="-128"/>
              <a:ea typeface="Meiryo UI" panose="020B0604030504040204" pitchFamily="50" charset="-128"/>
              <a:cs typeface="AoyagiKouzanFontT"/>
            </a:endParaRPr>
          </a:p>
          <a:p>
            <a:pPr indent="88369"/>
            <a:endParaRPr lang="en-US" altLang="ja-JP" dirty="0">
              <a:latin typeface="Meiryo UI" panose="020B0604030504040204" pitchFamily="50" charset="-128"/>
              <a:ea typeface="Meiryo UI" panose="020B0604030504040204" pitchFamily="50" charset="-128"/>
              <a:cs typeface="AoyagiKouzanFontT"/>
            </a:endParaRPr>
          </a:p>
          <a:p>
            <a:pPr indent="88369"/>
            <a:r>
              <a:rPr lang="ja-JP" altLang="en-US" dirty="0">
                <a:latin typeface="Meiryo UI" panose="020B0604030504040204" pitchFamily="50" charset="-128"/>
                <a:ea typeface="Meiryo UI" panose="020B0604030504040204" pitchFamily="50" charset="-128"/>
                <a:cs typeface="AoyagiKouzanFontT"/>
              </a:rPr>
              <a:t>カードの表面には、氏</a:t>
            </a:r>
            <a:r>
              <a:rPr lang="ja-JP" altLang="en-US" spc="9" dirty="0">
                <a:latin typeface="Meiryo UI" panose="020B0604030504040204" pitchFamily="50" charset="-128"/>
                <a:ea typeface="Meiryo UI" panose="020B0604030504040204" pitchFamily="50" charset="-128"/>
                <a:cs typeface="AoyagiKouzanFontT"/>
              </a:rPr>
              <a:t>名、</a:t>
            </a:r>
            <a:r>
              <a:rPr lang="ja-JP" altLang="en-US" dirty="0">
                <a:latin typeface="Meiryo UI" panose="020B0604030504040204" pitchFamily="50" charset="-128"/>
                <a:ea typeface="Meiryo UI" panose="020B0604030504040204" pitchFamily="50" charset="-128"/>
                <a:cs typeface="AoyagiKouzanFontT"/>
              </a:rPr>
              <a:t>住所</a:t>
            </a:r>
            <a:r>
              <a:rPr lang="ja-JP" altLang="en-US" spc="18" dirty="0">
                <a:latin typeface="Meiryo UI" panose="020B0604030504040204" pitchFamily="50" charset="-128"/>
                <a:ea typeface="Meiryo UI" panose="020B0604030504040204" pitchFamily="50" charset="-128"/>
                <a:cs typeface="AoyagiKouzanFontT"/>
              </a:rPr>
              <a:t>、</a:t>
            </a:r>
            <a:r>
              <a:rPr lang="ja-JP" altLang="en-US" dirty="0">
                <a:latin typeface="Meiryo UI" panose="020B0604030504040204" pitchFamily="50" charset="-128"/>
                <a:ea typeface="Meiryo UI" panose="020B0604030504040204" pitchFamily="50" charset="-128"/>
                <a:cs typeface="AoyagiKouzanFontT"/>
              </a:rPr>
              <a:t>生年月</a:t>
            </a:r>
            <a:r>
              <a:rPr lang="ja-JP" altLang="en-US" spc="9" dirty="0">
                <a:latin typeface="Meiryo UI" panose="020B0604030504040204" pitchFamily="50" charset="-128"/>
                <a:ea typeface="Meiryo UI" panose="020B0604030504040204" pitchFamily="50" charset="-128"/>
                <a:cs typeface="AoyagiKouzanFontT"/>
              </a:rPr>
              <a:t>日</a:t>
            </a:r>
            <a:r>
              <a:rPr lang="ja-JP" altLang="en-US" spc="18" dirty="0">
                <a:latin typeface="Meiryo UI" panose="020B0604030504040204" pitchFamily="50" charset="-128"/>
                <a:ea typeface="Meiryo UI" panose="020B0604030504040204" pitchFamily="50" charset="-128"/>
                <a:cs typeface="AoyagiKouzanFontT"/>
              </a:rPr>
              <a:t>、</a:t>
            </a:r>
            <a:r>
              <a:rPr lang="ja-JP" altLang="en-US" dirty="0">
                <a:latin typeface="Meiryo UI" panose="020B0604030504040204" pitchFamily="50" charset="-128"/>
                <a:ea typeface="Meiryo UI" panose="020B0604030504040204" pitchFamily="50" charset="-128"/>
                <a:cs typeface="AoyagiKouzanFontT"/>
              </a:rPr>
              <a:t>性別</a:t>
            </a:r>
            <a:r>
              <a:rPr lang="ja-JP" altLang="en-US" spc="18" dirty="0">
                <a:latin typeface="Meiryo UI" panose="020B0604030504040204" pitchFamily="50" charset="-128"/>
                <a:ea typeface="Meiryo UI" panose="020B0604030504040204" pitchFamily="50" charset="-128"/>
                <a:cs typeface="AoyagiKouzanFontT"/>
              </a:rPr>
              <a:t>、</a:t>
            </a:r>
            <a:r>
              <a:rPr lang="ja-JP" altLang="en-US" dirty="0">
                <a:latin typeface="Meiryo UI" panose="020B0604030504040204" pitchFamily="50" charset="-128"/>
                <a:ea typeface="Meiryo UI" panose="020B0604030504040204" pitchFamily="50" charset="-128"/>
                <a:cs typeface="AoyagiKouzanFontT"/>
              </a:rPr>
              <a:t>顔写</a:t>
            </a:r>
            <a:r>
              <a:rPr lang="ja-JP" altLang="en-US" spc="9" dirty="0">
                <a:latin typeface="Meiryo UI" panose="020B0604030504040204" pitchFamily="50" charset="-128"/>
                <a:ea typeface="Meiryo UI" panose="020B0604030504040204" pitchFamily="50" charset="-128"/>
                <a:cs typeface="AoyagiKouzanFontT"/>
              </a:rPr>
              <a:t>真</a:t>
            </a:r>
            <a:r>
              <a:rPr lang="ja-JP" altLang="en-US" dirty="0">
                <a:latin typeface="Meiryo UI" panose="020B0604030504040204" pitchFamily="50" charset="-128"/>
                <a:ea typeface="Meiryo UI" panose="020B0604030504040204" pitchFamily="50" charset="-128"/>
                <a:cs typeface="AoyagiKouzanFontT"/>
              </a:rPr>
              <a:t>等</a:t>
            </a:r>
            <a:r>
              <a:rPr lang="ja-JP" altLang="en-US" spc="-14" dirty="0">
                <a:latin typeface="Meiryo UI" panose="020B0604030504040204" pitchFamily="50" charset="-128"/>
                <a:ea typeface="Meiryo UI" panose="020B0604030504040204" pitchFamily="50" charset="-128"/>
                <a:cs typeface="AoyagiKouzanFontT"/>
              </a:rPr>
              <a:t>が印刷されています。</a:t>
            </a:r>
            <a:endParaRPr lang="en-US" altLang="ja-JP" spc="-14" dirty="0">
              <a:latin typeface="Meiryo UI" panose="020B0604030504040204" pitchFamily="50" charset="-128"/>
              <a:ea typeface="Meiryo UI" panose="020B0604030504040204" pitchFamily="50" charset="-128"/>
              <a:cs typeface="AoyagiKouzanFontT"/>
            </a:endParaRPr>
          </a:p>
          <a:p>
            <a:r>
              <a:rPr lang="ja-JP" altLang="en-US" spc="-14" dirty="0">
                <a:latin typeface="Meiryo UI" panose="020B0604030504040204" pitchFamily="50" charset="-128"/>
                <a:ea typeface="Meiryo UI" panose="020B0604030504040204" pitchFamily="50" charset="-128"/>
                <a:cs typeface="AoyagiKouzanFontT"/>
              </a:rPr>
              <a:t>カード裏面は</a:t>
            </a:r>
            <a:r>
              <a:rPr lang="ja-JP" altLang="en-US" spc="18" dirty="0">
                <a:latin typeface="Meiryo UI" panose="020B0604030504040204" pitchFamily="50" charset="-128"/>
                <a:ea typeface="Meiryo UI" panose="020B0604030504040204" pitchFamily="50" charset="-128"/>
                <a:cs typeface="AoyagiKouzanFontT"/>
              </a:rPr>
              <a:t>マ</a:t>
            </a:r>
            <a:r>
              <a:rPr lang="ja-JP" altLang="en-US" spc="-23" dirty="0">
                <a:latin typeface="Meiryo UI" panose="020B0604030504040204" pitchFamily="50" charset="-128"/>
                <a:ea typeface="Meiryo UI" panose="020B0604030504040204" pitchFamily="50" charset="-128"/>
                <a:cs typeface="AoyagiKouzanFontT"/>
              </a:rPr>
              <a:t>イ</a:t>
            </a:r>
            <a:r>
              <a:rPr lang="ja-JP" altLang="en-US" spc="27" dirty="0">
                <a:latin typeface="Meiryo UI" panose="020B0604030504040204" pitchFamily="50" charset="-128"/>
                <a:ea typeface="Meiryo UI" panose="020B0604030504040204" pitchFamily="50" charset="-128"/>
                <a:cs typeface="AoyagiKouzanFontT"/>
              </a:rPr>
              <a:t>ナ</a:t>
            </a:r>
            <a:r>
              <a:rPr lang="ja-JP" altLang="en-US" spc="18" dirty="0">
                <a:latin typeface="Meiryo UI" panose="020B0604030504040204" pitchFamily="50" charset="-128"/>
                <a:ea typeface="Meiryo UI" panose="020B0604030504040204" pitchFamily="50" charset="-128"/>
                <a:cs typeface="AoyagiKouzanFontT"/>
              </a:rPr>
              <a:t>ン</a:t>
            </a:r>
            <a:r>
              <a:rPr lang="ja-JP" altLang="en-US" spc="-9" dirty="0">
                <a:latin typeface="Meiryo UI" panose="020B0604030504040204" pitchFamily="50" charset="-128"/>
                <a:ea typeface="Meiryo UI" panose="020B0604030504040204" pitchFamily="50" charset="-128"/>
                <a:cs typeface="AoyagiKouzanFontT"/>
              </a:rPr>
              <a:t>バ</a:t>
            </a:r>
            <a:r>
              <a:rPr lang="ja-JP" altLang="en-US" spc="-143" dirty="0">
                <a:latin typeface="Meiryo UI" panose="020B0604030504040204" pitchFamily="50" charset="-128"/>
                <a:ea typeface="Meiryo UI" panose="020B0604030504040204" pitchFamily="50" charset="-128"/>
                <a:cs typeface="AoyagiKouzanFontT"/>
              </a:rPr>
              <a:t>ー</a:t>
            </a:r>
            <a:r>
              <a:rPr lang="ja-JP" altLang="en-US" dirty="0">
                <a:latin typeface="Meiryo UI" panose="020B0604030504040204" pitchFamily="50" charset="-128"/>
                <a:ea typeface="Meiryo UI" panose="020B0604030504040204" pitchFamily="50" charset="-128"/>
                <a:cs typeface="AoyagiKouzanFontT"/>
              </a:rPr>
              <a:t>（番号</a:t>
            </a:r>
            <a:r>
              <a:rPr lang="ja-JP" altLang="en-US" spc="-92" dirty="0">
                <a:latin typeface="Meiryo UI" panose="020B0604030504040204" pitchFamily="50" charset="-128"/>
                <a:ea typeface="Meiryo UI" panose="020B0604030504040204" pitchFamily="50" charset="-128"/>
                <a:cs typeface="AoyagiKouzanFontT"/>
              </a:rPr>
              <a:t>）が印刷されています。</a:t>
            </a:r>
            <a:endParaRPr lang="en-US" altLang="ja-JP" spc="-92" dirty="0">
              <a:latin typeface="Meiryo UI" panose="020B0604030504040204" pitchFamily="50" charset="-128"/>
              <a:ea typeface="Meiryo UI" panose="020B0604030504040204" pitchFamily="50" charset="-128"/>
              <a:cs typeface="AoyagiKouzanFontT"/>
            </a:endParaRPr>
          </a:p>
          <a:p>
            <a:endParaRPr lang="en-US" altLang="ja-JP" spc="-92" dirty="0">
              <a:latin typeface="Meiryo UI" panose="020B0604030504040204" pitchFamily="50" charset="-128"/>
              <a:ea typeface="Meiryo UI" panose="020B0604030504040204" pitchFamily="50" charset="-128"/>
              <a:cs typeface="AoyagiKouzanFontT"/>
            </a:endParaRPr>
          </a:p>
          <a:p>
            <a:pPr indent="88369"/>
            <a:r>
              <a:rPr lang="ja-JP" altLang="en-US" spc="-92" dirty="0">
                <a:latin typeface="Meiryo UI" panose="020B0604030504040204" pitchFamily="50" charset="-128"/>
                <a:ea typeface="Meiryo UI" panose="020B0604030504040204" pitchFamily="50" charset="-128"/>
                <a:cs typeface="AoyagiKouzanFontT"/>
              </a:rPr>
              <a:t>マイナンバー</a:t>
            </a:r>
            <a:r>
              <a:rPr lang="ja-JP" altLang="en-US" dirty="0">
                <a:latin typeface="Meiryo UI" panose="020B0604030504040204" pitchFamily="50" charset="-128"/>
                <a:ea typeface="Meiryo UI" panose="020B0604030504040204" pitchFamily="50" charset="-128"/>
                <a:cs typeface="AoyagiKouzanFontT"/>
              </a:rPr>
              <a:t>カードは、様々な手続きで本人</a:t>
            </a:r>
            <a:r>
              <a:rPr lang="ja-JP" altLang="en-US" spc="9" dirty="0">
                <a:latin typeface="Meiryo UI" panose="020B0604030504040204" pitchFamily="50" charset="-128"/>
                <a:ea typeface="Meiryo UI" panose="020B0604030504040204" pitchFamily="50" charset="-128"/>
                <a:cs typeface="AoyagiKouzanFontT"/>
              </a:rPr>
              <a:t>確</a:t>
            </a:r>
            <a:r>
              <a:rPr lang="ja-JP" altLang="en-US" dirty="0">
                <a:latin typeface="Meiryo UI" panose="020B0604030504040204" pitchFamily="50" charset="-128"/>
                <a:ea typeface="Meiryo UI" panose="020B0604030504040204" pitchFamily="50" charset="-128"/>
                <a:cs typeface="AoyagiKouzanFontT"/>
              </a:rPr>
              <a:t>認書類</a:t>
            </a:r>
            <a:r>
              <a:rPr lang="ja-JP" altLang="en-US" spc="-5" dirty="0">
                <a:latin typeface="Meiryo UI" panose="020B0604030504040204" pitchFamily="50" charset="-128"/>
                <a:ea typeface="Meiryo UI" panose="020B0604030504040204" pitchFamily="50" charset="-128"/>
                <a:cs typeface="AoyagiKouzanFontT"/>
              </a:rPr>
              <a:t>と</a:t>
            </a:r>
            <a:r>
              <a:rPr lang="ja-JP" altLang="en-US" spc="27" dirty="0">
                <a:latin typeface="Meiryo UI" panose="020B0604030504040204" pitchFamily="50" charset="-128"/>
                <a:ea typeface="Meiryo UI" panose="020B0604030504040204" pitchFamily="50" charset="-128"/>
                <a:cs typeface="AoyagiKouzanFontT"/>
              </a:rPr>
              <a:t>し</a:t>
            </a:r>
            <a:r>
              <a:rPr lang="ja-JP" altLang="en-US" spc="32" dirty="0">
                <a:latin typeface="Meiryo UI" panose="020B0604030504040204" pitchFamily="50" charset="-128"/>
                <a:ea typeface="Meiryo UI" panose="020B0604030504040204" pitchFamily="50" charset="-128"/>
                <a:cs typeface="AoyagiKouzanFontT"/>
              </a:rPr>
              <a:t>て</a:t>
            </a:r>
            <a:r>
              <a:rPr lang="ja-JP" altLang="en-US" spc="9" dirty="0">
                <a:latin typeface="Meiryo UI" panose="020B0604030504040204" pitchFamily="50" charset="-128"/>
                <a:ea typeface="Meiryo UI" panose="020B0604030504040204" pitchFamily="50" charset="-128"/>
                <a:cs typeface="AoyagiKouzanFontT"/>
              </a:rPr>
              <a:t>利</a:t>
            </a:r>
            <a:r>
              <a:rPr lang="ja-JP" altLang="en-US" dirty="0">
                <a:latin typeface="Meiryo UI" panose="020B0604030504040204" pitchFamily="50" charset="-128"/>
                <a:ea typeface="Meiryo UI" panose="020B0604030504040204" pitchFamily="50" charset="-128"/>
                <a:cs typeface="AoyagiKouzanFontT"/>
              </a:rPr>
              <a:t>用</a:t>
            </a:r>
            <a:r>
              <a:rPr lang="ja-JP" altLang="en-US" spc="-18" dirty="0">
                <a:latin typeface="Meiryo UI" panose="020B0604030504040204" pitchFamily="50" charset="-128"/>
                <a:ea typeface="Meiryo UI" panose="020B0604030504040204" pitchFamily="50" charset="-128"/>
                <a:cs typeface="AoyagiKouzanFontT"/>
              </a:rPr>
              <a:t>でき</a:t>
            </a:r>
            <a:r>
              <a:rPr lang="ja-JP" altLang="en-US" dirty="0">
                <a:latin typeface="Meiryo UI" panose="020B0604030504040204" pitchFamily="50" charset="-128"/>
                <a:ea typeface="Meiryo UI" panose="020B0604030504040204" pitchFamily="50" charset="-128"/>
                <a:cs typeface="AoyagiKouzanFontT"/>
              </a:rPr>
              <a:t>る</a:t>
            </a:r>
            <a:r>
              <a:rPr lang="ja-JP" altLang="en-US" spc="-18" dirty="0">
                <a:latin typeface="Meiryo UI" panose="020B0604030504040204" pitchFamily="50" charset="-128"/>
                <a:ea typeface="Meiryo UI" panose="020B0604030504040204" pitchFamily="50" charset="-128"/>
                <a:cs typeface="AoyagiKouzanFontT"/>
              </a:rPr>
              <a:t>ほか</a:t>
            </a:r>
            <a:r>
              <a:rPr lang="ja-JP" altLang="en-US" spc="-179" dirty="0">
                <a:latin typeface="Meiryo UI" panose="020B0604030504040204" pitchFamily="50" charset="-128"/>
                <a:ea typeface="Meiryo UI" panose="020B0604030504040204" pitchFamily="50" charset="-128"/>
                <a:cs typeface="AoyagiKouzanFontT"/>
              </a:rPr>
              <a:t>、コンビニ</a:t>
            </a:r>
            <a:r>
              <a:rPr lang="ja-JP" altLang="en-US" dirty="0">
                <a:latin typeface="Meiryo UI" panose="020B0604030504040204" pitchFamily="50" charset="-128"/>
                <a:ea typeface="Meiryo UI" panose="020B0604030504040204" pitchFamily="50" charset="-128"/>
                <a:cs typeface="AoyagiKouzanFontT"/>
              </a:rPr>
              <a:t>で住民票の写しなどを取得できる証明書交付サービス</a:t>
            </a:r>
            <a:r>
              <a:rPr lang="ja-JP" altLang="en-US" spc="-23" dirty="0">
                <a:latin typeface="Meiryo UI" panose="020B0604030504040204" pitchFamily="50" charset="-128"/>
                <a:ea typeface="Meiryo UI" panose="020B0604030504040204" pitchFamily="50" charset="-128"/>
                <a:cs typeface="AoyagiKouzanFontT"/>
              </a:rPr>
              <a:t>、</a:t>
            </a:r>
            <a:r>
              <a:rPr lang="en-US" altLang="ja-JP" spc="124" dirty="0">
                <a:latin typeface="Meiryo UI" panose="020B0604030504040204" pitchFamily="50" charset="-128"/>
                <a:ea typeface="Meiryo UI" panose="020B0604030504040204" pitchFamily="50" charset="-128"/>
                <a:cs typeface="AoyagiKouzanFontT"/>
              </a:rPr>
              <a:t>e-Tax</a:t>
            </a:r>
            <a:r>
              <a:rPr lang="ja-JP" altLang="en-US" spc="-285" dirty="0">
                <a:latin typeface="Meiryo UI" panose="020B0604030504040204" pitchFamily="50" charset="-128"/>
                <a:ea typeface="Meiryo UI" panose="020B0604030504040204" pitchFamily="50" charset="-128"/>
                <a:cs typeface="AoyagiKouzanFontT"/>
              </a:rPr>
              <a:t> </a:t>
            </a:r>
            <a:r>
              <a:rPr lang="ja-JP" altLang="en-US" dirty="0">
                <a:latin typeface="Meiryo UI" panose="020B0604030504040204" pitchFamily="50" charset="-128"/>
                <a:ea typeface="Meiryo UI" panose="020B0604030504040204" pitchFamily="50" charset="-128"/>
                <a:cs typeface="AoyagiKouzanFontT"/>
              </a:rPr>
              <a:t>等</a:t>
            </a:r>
            <a:r>
              <a:rPr lang="ja-JP" altLang="en-US" spc="-36" dirty="0">
                <a:latin typeface="Meiryo UI" panose="020B0604030504040204" pitchFamily="50" charset="-128"/>
                <a:ea typeface="Meiryo UI" panose="020B0604030504040204" pitchFamily="50" charset="-128"/>
                <a:cs typeface="AoyagiKouzanFontT"/>
              </a:rPr>
              <a:t>の</a:t>
            </a:r>
            <a:r>
              <a:rPr lang="ja-JP" altLang="en-US" dirty="0">
                <a:latin typeface="Meiryo UI" panose="020B0604030504040204" pitchFamily="50" charset="-128"/>
                <a:ea typeface="Meiryo UI" panose="020B0604030504040204" pitchFamily="50" charset="-128"/>
                <a:cs typeface="AoyagiKouzanFontT"/>
              </a:rPr>
              <a:t>電子</a:t>
            </a:r>
            <a:r>
              <a:rPr lang="ja-JP" altLang="en-US" spc="9" dirty="0">
                <a:latin typeface="Meiryo UI" panose="020B0604030504040204" pitchFamily="50" charset="-128"/>
                <a:ea typeface="Meiryo UI" panose="020B0604030504040204" pitchFamily="50" charset="-128"/>
                <a:cs typeface="AoyagiKouzanFontT"/>
              </a:rPr>
              <a:t>証</a:t>
            </a:r>
            <a:r>
              <a:rPr lang="ja-JP" altLang="en-US" dirty="0">
                <a:latin typeface="Meiryo UI" panose="020B0604030504040204" pitchFamily="50" charset="-128"/>
                <a:ea typeface="Meiryo UI" panose="020B0604030504040204" pitchFamily="50" charset="-128"/>
                <a:cs typeface="AoyagiKouzanFontT"/>
              </a:rPr>
              <a:t>明書</a:t>
            </a:r>
            <a:r>
              <a:rPr lang="ja-JP" altLang="en-US" spc="41" dirty="0">
                <a:latin typeface="Meiryo UI" panose="020B0604030504040204" pitchFamily="50" charset="-128"/>
                <a:ea typeface="Meiryo UI" panose="020B0604030504040204" pitchFamily="50" charset="-128"/>
                <a:cs typeface="AoyagiKouzanFontT"/>
              </a:rPr>
              <a:t>を</a:t>
            </a:r>
            <a:r>
              <a:rPr lang="ja-JP" altLang="en-US" dirty="0">
                <a:latin typeface="Meiryo UI" panose="020B0604030504040204" pitchFamily="50" charset="-128"/>
                <a:ea typeface="Meiryo UI" panose="020B0604030504040204" pitchFamily="50" charset="-128"/>
                <a:cs typeface="AoyagiKouzanFontT"/>
              </a:rPr>
              <a:t>利用</a:t>
            </a:r>
            <a:r>
              <a:rPr lang="ja-JP" altLang="en-US" spc="27" dirty="0">
                <a:latin typeface="Meiryo UI" panose="020B0604030504040204" pitchFamily="50" charset="-128"/>
                <a:ea typeface="Meiryo UI" panose="020B0604030504040204" pitchFamily="50" charset="-128"/>
                <a:cs typeface="AoyagiKouzanFontT"/>
              </a:rPr>
              <a:t>し</a:t>
            </a:r>
            <a:r>
              <a:rPr lang="ja-JP" altLang="en-US" spc="18" dirty="0">
                <a:latin typeface="Meiryo UI" panose="020B0604030504040204" pitchFamily="50" charset="-128"/>
                <a:ea typeface="Meiryo UI" panose="020B0604030504040204" pitchFamily="50" charset="-128"/>
                <a:cs typeface="AoyagiKouzanFontT"/>
              </a:rPr>
              <a:t>た</a:t>
            </a:r>
            <a:r>
              <a:rPr lang="ja-JP" altLang="en-US" spc="9" dirty="0">
                <a:latin typeface="Meiryo UI" panose="020B0604030504040204" pitchFamily="50" charset="-128"/>
                <a:ea typeface="Meiryo UI" panose="020B0604030504040204" pitchFamily="50" charset="-128"/>
                <a:cs typeface="AoyagiKouzanFontT"/>
              </a:rPr>
              <a:t>電</a:t>
            </a:r>
            <a:r>
              <a:rPr lang="ja-JP" altLang="en-US" dirty="0">
                <a:latin typeface="Meiryo UI" panose="020B0604030504040204" pitchFamily="50" charset="-128"/>
                <a:ea typeface="Meiryo UI" panose="020B0604030504040204" pitchFamily="50" charset="-128"/>
                <a:cs typeface="AoyagiKouzanFontT"/>
              </a:rPr>
              <a:t>子申請等</a:t>
            </a:r>
            <a:r>
              <a:rPr lang="ja-JP" altLang="en-US" spc="-187" dirty="0">
                <a:latin typeface="Meiryo UI" panose="020B0604030504040204" pitchFamily="50" charset="-128"/>
                <a:ea typeface="Meiryo UI" panose="020B0604030504040204" pitchFamily="50" charset="-128"/>
                <a:cs typeface="AoyagiKouzanFontT"/>
              </a:rPr>
              <a:t>、</a:t>
            </a:r>
            <a:r>
              <a:rPr lang="ja-JP" altLang="en-US" dirty="0">
                <a:latin typeface="Meiryo UI" panose="020B0604030504040204" pitchFamily="50" charset="-128"/>
                <a:ea typeface="Meiryo UI" panose="020B0604030504040204" pitchFamily="50" charset="-128"/>
                <a:cs typeface="AoyagiKouzanFontT"/>
              </a:rPr>
              <a:t>様</a:t>
            </a:r>
            <a:r>
              <a:rPr lang="ja-JP" altLang="en-US" spc="18" dirty="0">
                <a:latin typeface="Meiryo UI" panose="020B0604030504040204" pitchFamily="50" charset="-128"/>
                <a:ea typeface="Meiryo UI" panose="020B0604030504040204" pitchFamily="50" charset="-128"/>
                <a:cs typeface="AoyagiKouzanFontT"/>
              </a:rPr>
              <a:t>々な</a:t>
            </a:r>
            <a:r>
              <a:rPr lang="ja-JP" altLang="en-US" spc="9" dirty="0">
                <a:latin typeface="Meiryo UI" panose="020B0604030504040204" pitchFamily="50" charset="-128"/>
                <a:ea typeface="Meiryo UI" panose="020B0604030504040204" pitchFamily="50" charset="-128"/>
                <a:cs typeface="AoyagiKouzanFontT"/>
              </a:rPr>
              <a:t>サ</a:t>
            </a:r>
            <a:r>
              <a:rPr lang="ja-JP" altLang="en-US" spc="-51" dirty="0">
                <a:latin typeface="Meiryo UI" panose="020B0604030504040204" pitchFamily="50" charset="-128"/>
                <a:ea typeface="Meiryo UI" panose="020B0604030504040204" pitchFamily="50" charset="-128"/>
                <a:cs typeface="AoyagiKouzanFontT"/>
              </a:rPr>
              <a:t>ー</a:t>
            </a:r>
            <a:r>
              <a:rPr lang="ja-JP" altLang="en-US" spc="-5" dirty="0">
                <a:latin typeface="Meiryo UI" panose="020B0604030504040204" pitchFamily="50" charset="-128"/>
                <a:ea typeface="Meiryo UI" panose="020B0604030504040204" pitchFamily="50" charset="-128"/>
                <a:cs typeface="AoyagiKouzanFontT"/>
              </a:rPr>
              <a:t>ビ</a:t>
            </a:r>
            <a:r>
              <a:rPr lang="ja-JP" altLang="en-US" spc="-23" dirty="0">
                <a:latin typeface="Meiryo UI" panose="020B0604030504040204" pitchFamily="50" charset="-128"/>
                <a:ea typeface="Meiryo UI" panose="020B0604030504040204" pitchFamily="50" charset="-128"/>
                <a:cs typeface="AoyagiKouzanFontT"/>
              </a:rPr>
              <a:t>ス</a:t>
            </a:r>
            <a:r>
              <a:rPr lang="ja-JP" altLang="en-US" spc="-9" dirty="0">
                <a:latin typeface="Meiryo UI" panose="020B0604030504040204" pitchFamily="50" charset="-128"/>
                <a:ea typeface="Meiryo UI" panose="020B0604030504040204" pitchFamily="50" charset="-128"/>
                <a:cs typeface="AoyagiKouzanFontT"/>
              </a:rPr>
              <a:t>に</a:t>
            </a:r>
            <a:r>
              <a:rPr lang="ja-JP" altLang="en-US" spc="18" dirty="0">
                <a:latin typeface="Meiryo UI" panose="020B0604030504040204" pitchFamily="50" charset="-128"/>
                <a:ea typeface="Meiryo UI" panose="020B0604030504040204" pitchFamily="50" charset="-128"/>
                <a:cs typeface="AoyagiKouzanFontT"/>
              </a:rPr>
              <a:t>ご</a:t>
            </a:r>
            <a:r>
              <a:rPr lang="ja-JP" altLang="en-US" spc="9" dirty="0">
                <a:latin typeface="Meiryo UI" panose="020B0604030504040204" pitchFamily="50" charset="-128"/>
                <a:ea typeface="Meiryo UI" panose="020B0604030504040204" pitchFamily="50" charset="-128"/>
                <a:cs typeface="AoyagiKouzanFontT"/>
              </a:rPr>
              <a:t>利</a:t>
            </a:r>
            <a:r>
              <a:rPr lang="ja-JP" altLang="en-US" dirty="0">
                <a:latin typeface="Meiryo UI" panose="020B0604030504040204" pitchFamily="50" charset="-128"/>
                <a:ea typeface="Meiryo UI" panose="020B0604030504040204" pitchFamily="50" charset="-128"/>
                <a:cs typeface="AoyagiKouzanFontT"/>
              </a:rPr>
              <a:t>用</a:t>
            </a:r>
            <a:r>
              <a:rPr lang="ja-JP" altLang="en-US" spc="-14" dirty="0">
                <a:latin typeface="Meiryo UI" panose="020B0604030504040204" pitchFamily="50" charset="-128"/>
                <a:ea typeface="Meiryo UI" panose="020B0604030504040204" pitchFamily="50" charset="-128"/>
                <a:cs typeface="AoyagiKouzanFontT"/>
              </a:rPr>
              <a:t>い</a:t>
            </a:r>
            <a:r>
              <a:rPr lang="ja-JP" altLang="en-US" spc="18" dirty="0">
                <a:latin typeface="Meiryo UI" panose="020B0604030504040204" pitchFamily="50" charset="-128"/>
                <a:ea typeface="Meiryo UI" panose="020B0604030504040204" pitchFamily="50" charset="-128"/>
                <a:cs typeface="AoyagiKouzanFontT"/>
              </a:rPr>
              <a:t>ただけ</a:t>
            </a:r>
            <a:r>
              <a:rPr lang="ja-JP" altLang="en-US" spc="9" dirty="0">
                <a:latin typeface="Meiryo UI" panose="020B0604030504040204" pitchFamily="50" charset="-128"/>
                <a:ea typeface="Meiryo UI" panose="020B0604030504040204" pitchFamily="50" charset="-128"/>
                <a:cs typeface="AoyagiKouzanFontT"/>
              </a:rPr>
              <a:t>ま</a:t>
            </a:r>
            <a:r>
              <a:rPr lang="ja-JP" altLang="en-US" dirty="0">
                <a:latin typeface="Meiryo UI" panose="020B0604030504040204" pitchFamily="50" charset="-128"/>
                <a:ea typeface="Meiryo UI" panose="020B0604030504040204" pitchFamily="50" charset="-128"/>
                <a:cs typeface="AoyagiKouzanFontT"/>
              </a:rPr>
              <a:t>す</a:t>
            </a:r>
            <a:r>
              <a:rPr lang="ja-JP" altLang="en-US" spc="18" dirty="0">
                <a:latin typeface="Meiryo UI" panose="020B0604030504040204" pitchFamily="50" charset="-128"/>
                <a:ea typeface="Meiryo UI" panose="020B0604030504040204" pitchFamily="50" charset="-128"/>
                <a:cs typeface="AoyagiKouzanFontT"/>
              </a:rPr>
              <a:t>。</a:t>
            </a:r>
            <a:endParaRPr lang="ja-JP" altLang="en-US" dirty="0">
              <a:latin typeface="Meiryo UI" panose="020B0604030504040204" pitchFamily="50" charset="-128"/>
              <a:ea typeface="Meiryo UI" panose="020B0604030504040204" pitchFamily="50" charset="-128"/>
              <a:cs typeface="AoyagiKouzanFontT"/>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5" name="ノート プレースホルダー 2">
            <a:extLst>
              <a:ext uri="{FF2B5EF4-FFF2-40B4-BE49-F238E27FC236}">
                <a16:creationId xmlns:a16="http://schemas.microsoft.com/office/drawing/2014/main" id="{5921E752-98A0-470F-A1E9-6AB42DB34D99}"/>
              </a:ext>
            </a:extLst>
          </p:cNvPr>
          <p:cNvSpPr txBox="1">
            <a:spLocks/>
          </p:cNvSpPr>
          <p:nvPr/>
        </p:nvSpPr>
        <p:spPr>
          <a:xfrm>
            <a:off x="673976" y="6813122"/>
            <a:ext cx="5498225" cy="2421496"/>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①電子証明書について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solidFill>
                  <a:srgbClr val="333333"/>
                </a:solidFill>
                <a:latin typeface="Meiryo UI" panose="020B0604030504040204" pitchFamily="50" charset="-128"/>
                <a:ea typeface="Meiryo UI" panose="020B0604030504040204" pitchFamily="50" charset="-128"/>
              </a:rPr>
              <a:t>  電子証明書とは、本人であることを電子的に証明するもので、書面取引における印鑑証明書のようなものとお考え下さい。</a:t>
            </a:r>
            <a:endParaRPr lang="en-US" altLang="ja-JP" sz="1100" dirty="0">
              <a:solidFill>
                <a:srgbClr val="333333"/>
              </a:solidFill>
              <a:latin typeface="Meiryo UI" panose="020B0604030504040204" pitchFamily="50" charset="-128"/>
              <a:ea typeface="Meiryo UI" panose="020B0604030504040204" pitchFamily="50" charset="-128"/>
            </a:endParaRPr>
          </a:p>
          <a:p>
            <a:pPr defTabSz="841449">
              <a:defRPr/>
            </a:pPr>
            <a:r>
              <a:rPr lang="ja-JP" altLang="en-US" sz="1100" dirty="0">
                <a:solidFill>
                  <a:srgbClr val="333333"/>
                </a:solidFill>
                <a:latin typeface="Meiryo UI" panose="020B0604030504040204" pitchFamily="50" charset="-128"/>
                <a:ea typeface="Meiryo UI" panose="020B0604030504040204" pitchFamily="50" charset="-128"/>
              </a:rPr>
              <a:t>　マイナンバーカードのＩＣチップには</a:t>
            </a:r>
            <a:r>
              <a:rPr lang="ja-JP" altLang="en-US" sz="1100" dirty="0">
                <a:latin typeface="Meiryo UI" panose="020B0604030504040204" pitchFamily="50" charset="-128"/>
                <a:ea typeface="Meiryo UI" panose="020B0604030504040204" pitchFamily="50" charset="-128"/>
              </a:rPr>
              <a:t>２種類の電子証明書が入っています。　署名用の電子証明書と利用者証明用の電子証明書です。</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署名用電子証明書は、インターネット等で電子文書を作成・送信する際に利用します。「作成・送信した文書が、あなたが作成した真正なものであり、あなたが送信したものであること」を証明することができます。</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・利用者証明用の電子証明書は、インターネットサイトのログインやコンビニ端末でのログインの際に利用します。「ログインした者が、あなたであること」を証明することができます。</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4622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5801" y="4786363"/>
            <a:ext cx="5560678" cy="4271140"/>
          </a:xfrm>
        </p:spPr>
        <p:txBody>
          <a:bodyPr/>
          <a:lstStyle/>
          <a:p>
            <a:pPr indent="90480" defTabSz="841449">
              <a:defRPr/>
            </a:pPr>
            <a:r>
              <a:rPr lang="ja-JP" altLang="en-US" spc="-5" dirty="0">
                <a:latin typeface="Meiryo UI" panose="020B0604030504040204" pitchFamily="50" charset="-128"/>
                <a:ea typeface="Meiryo UI" panose="020B0604030504040204" pitchFamily="50" charset="-128"/>
                <a:cs typeface="AoyagiKouzanFontT"/>
              </a:rPr>
              <a:t>マイナンバーカードがあると、何ができるのかをご説明します。</a:t>
            </a:r>
            <a:endParaRPr lang="en-US" altLang="ja-JP" spc="-5" dirty="0">
              <a:latin typeface="Meiryo UI" panose="020B0604030504040204" pitchFamily="50" charset="-128"/>
              <a:ea typeface="Meiryo UI" panose="020B0604030504040204" pitchFamily="50" charset="-128"/>
              <a:cs typeface="AoyagiKouzanFontT"/>
            </a:endParaRPr>
          </a:p>
          <a:p>
            <a:pPr indent="90480" defTabSz="841449">
              <a:defRPr/>
            </a:pPr>
            <a:endParaRPr lang="en-US" altLang="ja-JP" spc="-5" dirty="0">
              <a:latin typeface="Meiryo UI" panose="020B0604030504040204" pitchFamily="50" charset="-128"/>
              <a:ea typeface="Meiryo UI" panose="020B0604030504040204" pitchFamily="50" charset="-128"/>
              <a:cs typeface="AoyagiKouzanFontT"/>
            </a:endParaRPr>
          </a:p>
          <a:p>
            <a:pPr marL="183165" indent="-93189" defTabSz="841449">
              <a:defRPr/>
            </a:pPr>
            <a:r>
              <a:rPr lang="ja-JP" altLang="en-US" spc="-5" dirty="0">
                <a:latin typeface="Meiryo UI" panose="020B0604030504040204" pitchFamily="50" charset="-128"/>
                <a:ea typeface="Meiryo UI" panose="020B0604030504040204" pitchFamily="50" charset="-128"/>
                <a:cs typeface="AoyagiKouzanFontT"/>
              </a:rPr>
              <a:t>●本人確認書類として使えます。例えば運転</a:t>
            </a:r>
            <a:r>
              <a:rPr lang="ja-JP" altLang="en-US" dirty="0">
                <a:latin typeface="Meiryo UI" panose="020B0604030504040204" pitchFamily="50" charset="-128"/>
                <a:ea typeface="Meiryo UI" panose="020B0604030504040204" pitchFamily="50" charset="-128"/>
              </a:rPr>
              <a:t>免許証返納後でも、銀行、郵便局、保険会社の窓口などで本人確認書類として使えます。</a:t>
            </a:r>
            <a:endParaRPr lang="en-US" altLang="ja-JP" dirty="0">
              <a:latin typeface="Meiryo UI" panose="020B0604030504040204" pitchFamily="50" charset="-128"/>
              <a:ea typeface="Meiryo UI" panose="020B0604030504040204" pitchFamily="50" charset="-128"/>
            </a:endParaRPr>
          </a:p>
          <a:p>
            <a:pPr marL="183165" indent="-93189" defTabSz="841449">
              <a:defRPr/>
            </a:pPr>
            <a:r>
              <a:rPr lang="ja-JP" altLang="en-US" dirty="0">
                <a:latin typeface="Meiryo UI" panose="020B0604030504040204" pitchFamily="50" charset="-128"/>
                <a:ea typeface="Meiryo UI" panose="020B0604030504040204" pitchFamily="50" charset="-128"/>
              </a:rPr>
              <a:t>●住民票の写しや印鑑登録証が、コンビニで取得できます。</a:t>
            </a:r>
            <a:endParaRPr lang="en-US" altLang="ja-JP" dirty="0">
              <a:latin typeface="Meiryo UI" panose="020B0604030504040204" pitchFamily="50" charset="-128"/>
              <a:ea typeface="Meiryo UI" panose="020B0604030504040204" pitchFamily="50" charset="-128"/>
            </a:endParaRPr>
          </a:p>
          <a:p>
            <a:pPr marL="183165" indent="-93189" defTabSz="841449">
              <a:defRPr/>
            </a:pP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一部地域では実施できない地域もありますので、利用の際は事前に調べてみてください。</a:t>
            </a:r>
            <a:endParaRPr lang="en-US" altLang="ja-JP" dirty="0">
              <a:latin typeface="Meiryo UI" panose="020B0604030504040204" pitchFamily="50" charset="-128"/>
              <a:ea typeface="Meiryo UI" panose="020B0604030504040204" pitchFamily="50" charset="-128"/>
            </a:endParaRPr>
          </a:p>
          <a:p>
            <a:pPr marL="183165" indent="-93189" defTabSz="841449">
              <a:defRPr/>
            </a:pPr>
            <a:r>
              <a:rPr lang="ja-JP" altLang="en-US" dirty="0">
                <a:latin typeface="Meiryo UI" panose="020B0604030504040204" pitchFamily="50" charset="-128"/>
                <a:ea typeface="Meiryo UI" panose="020B0604030504040204" pitchFamily="50" charset="-128"/>
              </a:rPr>
              <a:t>●健康保険証として使えます。但し、事前に申し込みが必要です。申込みはマイナポータルから申し込んでください。健康保険証の利用は、令和</a:t>
            </a:r>
            <a:r>
              <a:rPr lang="ja-JP" altLang="en-US" dirty="0">
                <a:ea typeface="Meiryo UI" panose="020B0604030504040204" pitchFamily="50" charset="-128"/>
              </a:rPr>
              <a:t>３年１０月までには本格運用が開始されます。それまでは、健康保険証の持参もお願いします。</a:t>
            </a:r>
            <a:endParaRPr lang="en-US" altLang="ja-JP" dirty="0">
              <a:latin typeface="Meiryo UI" panose="020B0604030504040204" pitchFamily="50" charset="-128"/>
              <a:ea typeface="Meiryo UI" panose="020B0604030504040204" pitchFamily="50" charset="-128"/>
            </a:endParaRPr>
          </a:p>
          <a:p>
            <a:pPr indent="88369" defTabSz="841449">
              <a:defRPr/>
            </a:pPr>
            <a:r>
              <a:rPr lang="ja-JP" altLang="en-US" dirty="0">
                <a:latin typeface="Meiryo UI" panose="020B0604030504040204" pitchFamily="50" charset="-128"/>
                <a:ea typeface="Meiryo UI" panose="020B0604030504040204" pitchFamily="50" charset="-128"/>
              </a:rPr>
              <a:t>●マイナンバーカードを使い、自宅から確定申告の届出ができます。</a:t>
            </a:r>
            <a:endParaRPr lang="en-US" altLang="ja-JP" dirty="0">
              <a:latin typeface="Meiryo UI" panose="020B0604030504040204" pitchFamily="50" charset="-128"/>
              <a:ea typeface="Meiryo UI" panose="020B0604030504040204" pitchFamily="50" charset="-128"/>
            </a:endParaRPr>
          </a:p>
          <a:p>
            <a:pPr indent="88369" defTabSz="841449">
              <a:defRPr/>
            </a:pPr>
            <a:r>
              <a:rPr lang="ja-JP" altLang="en-US" dirty="0">
                <a:latin typeface="Meiryo UI" panose="020B0604030504040204" pitchFamily="50" charset="-128"/>
                <a:ea typeface="Meiryo UI" panose="020B0604030504040204" pitchFamily="50" charset="-128"/>
              </a:rPr>
              <a:t>●マイナポイントに申し込むと、上限５０００円分のポイントがもらえます。</a:t>
            </a:r>
            <a:endParaRPr lang="en-US" altLang="ja-JP" dirty="0">
              <a:latin typeface="Meiryo UI" panose="020B0604030504040204" pitchFamily="50" charset="-128"/>
              <a:ea typeface="Meiryo UI" panose="020B0604030504040204" pitchFamily="50" charset="-128"/>
            </a:endParaRPr>
          </a:p>
          <a:p>
            <a:pPr indent="88369" defTabSz="841449">
              <a:defRPr/>
            </a:pPr>
            <a:r>
              <a:rPr lang="ja-JP" altLang="en-US" dirty="0">
                <a:latin typeface="Meiryo UI" panose="020B0604030504040204" pitchFamily="50" charset="-128"/>
                <a:ea typeface="Meiryo UI" panose="020B0604030504040204" pitchFamily="50" charset="-128"/>
              </a:rPr>
              <a:t>　マイナポイントの事業は、令和３年</a:t>
            </a:r>
            <a:r>
              <a:rPr lang="en-US" altLang="ja-JP" dirty="0">
                <a:latin typeface="Meiryo UI" panose="020B0604030504040204" pitchFamily="50" charset="-128"/>
                <a:ea typeface="Meiryo UI" panose="020B0604030504040204" pitchFamily="50" charset="-128"/>
              </a:rPr>
              <a:t>4</a:t>
            </a:r>
            <a:r>
              <a:rPr lang="ja-JP" altLang="en-US" dirty="0">
                <a:latin typeface="Meiryo UI" panose="020B0604030504040204" pitchFamily="50" charset="-128"/>
                <a:ea typeface="Meiryo UI" panose="020B0604030504040204" pitchFamily="50" charset="-128"/>
              </a:rPr>
              <a:t>月までにマイナンバーカードの交付申請を済ませた方が対象です。これから申請される方は対象にはなりません。</a:t>
            </a:r>
            <a:endParaRPr lang="en-US" altLang="ja-JP" dirty="0">
              <a:latin typeface="Meiryo UI" panose="020B0604030504040204" pitchFamily="50" charset="-128"/>
              <a:ea typeface="Meiryo UI" panose="020B0604030504040204" pitchFamily="50" charset="-128"/>
            </a:endParaRPr>
          </a:p>
          <a:p>
            <a:pPr indent="88369" defTabSz="841449">
              <a:defRPr/>
            </a:pPr>
            <a:r>
              <a:rPr lang="ja-JP" altLang="en-US" dirty="0">
                <a:latin typeface="Meiryo UI" panose="020B0604030504040204" pitchFamily="50" charset="-128"/>
                <a:ea typeface="Meiryo UI" panose="020B0604030504040204" pitchFamily="50" charset="-128"/>
              </a:rPr>
              <a:t>●マイナポータルを使い、オンラインで各種行政手続ができます。</a:t>
            </a:r>
            <a:endParaRPr lang="en-US" altLang="ja-JP" dirty="0">
              <a:latin typeface="Meiryo UI" panose="020B0604030504040204" pitchFamily="50" charset="-128"/>
              <a:ea typeface="Meiryo UI" panose="020B0604030504040204" pitchFamily="50" charset="-128"/>
            </a:endParaRPr>
          </a:p>
          <a:p>
            <a:pPr marL="171436" indent="-171436" defTabSz="841449">
              <a:buFont typeface="Arial" panose="020B0604020202020204" pitchFamily="34" charset="0"/>
              <a:buChar char="•"/>
              <a:defRPr/>
            </a:pPr>
            <a:endParaRPr lang="en-US" altLang="ja-JP" dirty="0">
              <a:latin typeface="Meiryo UI" panose="020B0604030504040204" pitchFamily="50" charset="-128"/>
              <a:ea typeface="Meiryo UI" panose="020B0604030504040204" pitchFamily="50" charset="-128"/>
            </a:endParaRPr>
          </a:p>
          <a:p>
            <a:pPr defTabSz="841449">
              <a:defRPr/>
            </a:pPr>
            <a:r>
              <a:rPr lang="ja-JP" altLang="en-US" dirty="0">
                <a:latin typeface="Meiryo UI" panose="020B0604030504040204" pitchFamily="50" charset="-128"/>
                <a:ea typeface="Meiryo UI" panose="020B0604030504040204" pitchFamily="50" charset="-128"/>
              </a:rPr>
              <a:t>  以上のように、暮らしが便利になるサービスがたくさん受けられます。</a:t>
            </a:r>
            <a:endParaRPr lang="en-US" altLang="ja-JP" dirty="0">
              <a:latin typeface="Meiryo UI" panose="020B0604030504040204" pitchFamily="50" charset="-128"/>
              <a:ea typeface="Meiryo UI" panose="020B0604030504040204" pitchFamily="50" charset="-128"/>
            </a:endParaRPr>
          </a:p>
          <a:p>
            <a:pPr defTabSz="841449">
              <a:defRPr/>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6" name="ノート プレースホルダー 2">
            <a:extLst>
              <a:ext uri="{FF2B5EF4-FFF2-40B4-BE49-F238E27FC236}">
                <a16:creationId xmlns:a16="http://schemas.microsoft.com/office/drawing/2014/main" id="{D5ACF6F9-554B-4B12-90CE-AE3DF3CB6E78}"/>
              </a:ext>
            </a:extLst>
          </p:cNvPr>
          <p:cNvSpPr txBox="1">
            <a:spLocks/>
          </p:cNvSpPr>
          <p:nvPr/>
        </p:nvSpPr>
        <p:spPr>
          <a:xfrm>
            <a:off x="723534" y="8872907"/>
            <a:ext cx="5560679" cy="993895"/>
          </a:xfrm>
          <a:prstGeom prst="rect">
            <a:avLst/>
          </a:prstGeom>
          <a:noFill/>
          <a:ln>
            <a:solidFill>
              <a:schemeClr val="tx1"/>
            </a:solidFill>
            <a:prstDash val="sysDot"/>
          </a:ln>
        </p:spPr>
        <p:txBody>
          <a:bodyPr vert="horz" lIns="84629" tIns="42314" rIns="84629" bIns="42314"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endParaRPr lang="en-US" altLang="ja-JP" sz="1100" dirty="0">
              <a:latin typeface="BIZ UDPゴシック" panose="020B0400000000000000" pitchFamily="50" charset="-128"/>
              <a:ea typeface="BIZ UDPゴシック" panose="020B0400000000000000" pitchFamily="50" charset="-128"/>
              <a:cs typeface="AoyagiKouzanFontT"/>
            </a:endParaRPr>
          </a:p>
          <a:p>
            <a:pPr defTabSz="841449">
              <a:defRPr/>
            </a:pPr>
            <a:r>
              <a:rPr lang="ja-JP" altLang="en-US" sz="1100" dirty="0">
                <a:latin typeface="BIZ UDPゴシック" panose="020B0400000000000000" pitchFamily="50" charset="-128"/>
                <a:ea typeface="BIZ UDPゴシック" panose="020B0400000000000000" pitchFamily="50" charset="-128"/>
              </a:rPr>
              <a:t>①マイナンバーカードを使ったサービスについて</a:t>
            </a:r>
            <a:endParaRPr lang="en-US" altLang="ja-JP" sz="1100" dirty="0">
              <a:latin typeface="BIZ UDPゴシック" panose="020B0400000000000000" pitchFamily="50" charset="-128"/>
              <a:ea typeface="BIZ UDPゴシック" panose="020B0400000000000000" pitchFamily="50" charset="-128"/>
            </a:endParaRPr>
          </a:p>
          <a:p>
            <a:pPr defTabSz="841449">
              <a:defRPr/>
            </a:pPr>
            <a:r>
              <a:rPr lang="ja-JP" altLang="en-US" sz="1100" dirty="0">
                <a:latin typeface="BIZ UDPゴシック" panose="020B0400000000000000" pitchFamily="50" charset="-128"/>
                <a:ea typeface="BIZ UDPゴシック" panose="020B0400000000000000" pitchFamily="50" charset="-128"/>
              </a:rPr>
              <a:t>　　</a:t>
            </a:r>
            <a:r>
              <a:rPr lang="ja-JP" altLang="en-US" sz="1100" dirty="0">
                <a:latin typeface="Meiryo UI" panose="020B0604030504040204" pitchFamily="50" charset="-128"/>
                <a:ea typeface="Meiryo UI" panose="020B0604030504040204" pitchFamily="50" charset="-128"/>
              </a:rPr>
              <a:t>総務省の「マイナンバー制度とマイナンバーカード」 のホームページをご紹介ください。「総務省マイナンバー</a:t>
            </a:r>
            <a:r>
              <a:rPr lang="ja-JP" altLang="en-US" sz="1100" dirty="0">
                <a:latin typeface="BIZ UDPゴシック" panose="020B0400000000000000" pitchFamily="50" charset="-128"/>
                <a:ea typeface="BIZ UDPゴシック" panose="020B0400000000000000" pitchFamily="50" charset="-128"/>
              </a:rPr>
              <a:t>カード」で検索できます。</a:t>
            </a:r>
            <a:endParaRPr lang="en-US" altLang="ja-JP" sz="1100" dirty="0">
              <a:latin typeface="BIZ UDPゴシック" panose="020B0400000000000000" pitchFamily="50" charset="-128"/>
              <a:ea typeface="BIZ UDPゴシック" panose="020B0400000000000000" pitchFamily="50" charset="-128"/>
            </a:endParaRPr>
          </a:p>
          <a:p>
            <a:pPr defTabSz="841449">
              <a:defRPr/>
            </a:pPr>
            <a:r>
              <a:rPr lang="en-US" altLang="ja-JP" sz="1100" u="sng" dirty="0">
                <a:solidFill>
                  <a:srgbClr val="0000FF"/>
                </a:solidFill>
                <a:effectLst/>
                <a:latin typeface="メイリオ" panose="020B0604030504040204" pitchFamily="50" charset="-128"/>
                <a:ea typeface="メイリオ" panose="020B0604030504040204" pitchFamily="50" charset="-128"/>
                <a:cs typeface="Times New Roman" panose="02020603050405020304" pitchFamily="18" charset="0"/>
                <a:hlinkClick r:id="rId3"/>
              </a:rPr>
              <a:t>https://www.soumu.go.jp/kojinbango_card/03.html</a:t>
            </a:r>
            <a:endParaRPr lang="en-US" altLang="ja-JP" sz="1100" dirty="0">
              <a:latin typeface="メイリオ" panose="020B0604030504040204" pitchFamily="50" charset="-128"/>
              <a:ea typeface="メイリオ" panose="020B0604030504040204" pitchFamily="50" charset="-128"/>
              <a:cs typeface="Calibri" panose="020F0502020204030204" pitchFamily="34" charset="0"/>
            </a:endParaRPr>
          </a:p>
          <a:p>
            <a:pPr defTabSz="841449">
              <a:defRPr/>
            </a:pPr>
            <a:endParaRPr lang="en-US" altLang="ja-JP" sz="1100" dirty="0">
              <a:latin typeface="Meiryo UI" panose="020B0604030504040204" pitchFamily="50" charset="-128"/>
              <a:ea typeface="Meiryo UI" panose="020B0604030504040204" pitchFamily="50" charset="-128"/>
              <a:cs typeface="AoyagiKouzanFontT"/>
            </a:endParaRPr>
          </a:p>
          <a:p>
            <a:pPr defTabSz="846287">
              <a:defRPr/>
            </a:pPr>
            <a:endParaRPr lang="en-US" altLang="ja-JP" sz="1100" dirty="0">
              <a:latin typeface="Meiryo UI" panose="020B0604030504040204" pitchFamily="50" charset="-128"/>
              <a:ea typeface="Meiryo UI" panose="020B0604030504040204" pitchFamily="50" charset="-128"/>
              <a:cs typeface="AoyagiKouzanFontT"/>
            </a:endParaRPr>
          </a:p>
        </p:txBody>
      </p:sp>
    </p:spTree>
    <p:extLst>
      <p:ext uri="{BB962C8B-B14F-4D97-AF65-F5344CB8AC3E}">
        <p14:creationId xmlns:p14="http://schemas.microsoft.com/office/powerpoint/2010/main" val="136056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746125"/>
            <a:ext cx="4476750" cy="3357563"/>
          </a:xfrm>
        </p:spPr>
      </p:sp>
      <p:sp>
        <p:nvSpPr>
          <p:cNvPr id="3" name="ノート プレースホルダー 2"/>
          <p:cNvSpPr>
            <a:spLocks noGrp="1"/>
          </p:cNvSpPr>
          <p:nvPr>
            <p:ph type="body" idx="1"/>
          </p:nvPr>
        </p:nvSpPr>
        <p:spPr>
          <a:xfrm>
            <a:off x="685800" y="4304150"/>
            <a:ext cx="5768788" cy="3443207"/>
          </a:xfrm>
        </p:spPr>
        <p:txBody>
          <a:bodyPr/>
          <a:lstStyle/>
          <a:p>
            <a:pPr indent="88369"/>
            <a:r>
              <a:rPr lang="ja-JP" altLang="en-US" dirty="0">
                <a:latin typeface="Meiryo UI" panose="020B0604030504040204" pitchFamily="50" charset="-128"/>
                <a:ea typeface="Meiryo UI" panose="020B0604030504040204" pitchFamily="50" charset="-128"/>
              </a:rPr>
              <a:t>「マイナンバーカードを落としたら悪用されるのではないか？」、「個人情報等が漏れてしまうのではないか？」、との心配をお持ちかもしれませんが、マイナンバーカードには安全性への対策がしっかり取られています。</a:t>
            </a:r>
            <a:endParaRPr lang="en-US" altLang="ja-JP" dirty="0">
              <a:latin typeface="Meiryo UI" panose="020B0604030504040204" pitchFamily="50" charset="-128"/>
              <a:ea typeface="Meiryo UI" panose="020B0604030504040204" pitchFamily="50" charset="-128"/>
            </a:endParaRPr>
          </a:p>
          <a:p>
            <a:pPr indent="179371"/>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例えば、マイナンバーカードは落としても他人が使うことはできません。</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・顔写真入りのため対面での悪用は困難です。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・オンラインで使用するためには暗証番号が必要です。</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・不正に情報を読みだそうとすると</a:t>
            </a:r>
            <a:r>
              <a:rPr lang="en-US" altLang="ja-JP" dirty="0">
                <a:latin typeface="Meiryo UI" panose="020B0604030504040204" pitchFamily="50" charset="-128"/>
                <a:ea typeface="Meiryo UI" panose="020B0604030504040204" pitchFamily="50" charset="-128"/>
              </a:rPr>
              <a:t>IC</a:t>
            </a:r>
            <a:r>
              <a:rPr lang="ja-JP" altLang="en-US" dirty="0">
                <a:latin typeface="Meiryo UI" panose="020B0604030504040204" pitchFamily="50" charset="-128"/>
                <a:ea typeface="Meiryo UI" panose="020B0604030504040204" pitchFamily="50" charset="-128"/>
              </a:rPr>
              <a:t>チップが壊れる仕組みになっています。</a:t>
            </a:r>
            <a:endParaRPr lang="en-US" altLang="ja-JP" dirty="0">
              <a:latin typeface="Meiryo UI" panose="020B0604030504040204" pitchFamily="50" charset="-128"/>
              <a:ea typeface="Meiryo UI" panose="020B0604030504040204" pitchFamily="50" charset="-128"/>
            </a:endParaRPr>
          </a:p>
          <a:p>
            <a:pPr indent="88369"/>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大切な個人情報は入っていません。</a:t>
            </a:r>
            <a:endParaRPr lang="en-US" altLang="ja-JP" dirty="0">
              <a:latin typeface="Meiryo UI" panose="020B0604030504040204" pitchFamily="50" charset="-128"/>
              <a:ea typeface="Meiryo UI" panose="020B0604030504040204" pitchFamily="50" charset="-128"/>
            </a:endParaRPr>
          </a:p>
          <a:p>
            <a:pPr indent="88369"/>
            <a:r>
              <a:rPr lang="ja-JP" altLang="en-US" dirty="0">
                <a:latin typeface="Meiryo UI" panose="020B0604030504040204" pitchFamily="50" charset="-128"/>
                <a:ea typeface="Meiryo UI" panose="020B0604030504040204" pitchFamily="50" charset="-128"/>
              </a:rPr>
              <a:t>・プライバシー性の高い情報はマイナンバーカードの</a:t>
            </a:r>
            <a:r>
              <a:rPr lang="en-US" altLang="ja-JP" dirty="0">
                <a:latin typeface="Meiryo UI" panose="020B0604030504040204" pitchFamily="50" charset="-128"/>
                <a:ea typeface="Meiryo UI" panose="020B0604030504040204" pitchFamily="50" charset="-128"/>
              </a:rPr>
              <a:t>IC</a:t>
            </a:r>
            <a:r>
              <a:rPr lang="ja-JP" altLang="en-US" dirty="0">
                <a:latin typeface="Meiryo UI" panose="020B0604030504040204" pitchFamily="50" charset="-128"/>
                <a:ea typeface="Meiryo UI" panose="020B0604030504040204" pitchFamily="50" charset="-128"/>
              </a:rPr>
              <a:t>チップには入っていません。</a:t>
            </a:r>
            <a:endParaRPr lang="en-US" altLang="ja-JP" dirty="0">
              <a:latin typeface="Meiryo UI" panose="020B0604030504040204" pitchFamily="50" charset="-128"/>
              <a:ea typeface="Meiryo UI" panose="020B0604030504040204" pitchFamily="50" charset="-128"/>
            </a:endParaRPr>
          </a:p>
          <a:p>
            <a:pPr marL="88369"/>
            <a:r>
              <a:rPr lang="ja-JP" altLang="en-US" dirty="0">
                <a:latin typeface="Meiryo UI" panose="020B0604030504040204" pitchFamily="50" charset="-128"/>
                <a:ea typeface="Meiryo UI" panose="020B0604030504040204" pitchFamily="50" charset="-128"/>
              </a:rPr>
              <a:t>・税や年金などの情報は各行政機関において分散して管理しているので、仮にマイナンバーが他人に知られても芋づる式に個人情報が漏れることはありません。</a:t>
            </a:r>
            <a:endParaRPr lang="en-US" altLang="ja-JP" dirty="0">
              <a:latin typeface="Meiryo UI" panose="020B0604030504040204" pitchFamily="50" charset="-128"/>
              <a:ea typeface="Meiryo UI" panose="020B0604030504040204" pitchFamily="50" charset="-128"/>
            </a:endParaRPr>
          </a:p>
          <a:p>
            <a:pPr marL="88369"/>
            <a:endParaRPr lang="en-US" altLang="ja-JP" dirty="0">
              <a:latin typeface="Meiryo UI" panose="020B0604030504040204" pitchFamily="50" charset="-128"/>
              <a:ea typeface="Meiryo UI" panose="020B0604030504040204" pitchFamily="50" charset="-128"/>
            </a:endParaRPr>
          </a:p>
          <a:p>
            <a:pPr indent="87313"/>
            <a:r>
              <a:rPr lang="ja-JP" altLang="en-US" dirty="0">
                <a:latin typeface="Meiryo UI" panose="020B0604030504040204" pitchFamily="50" charset="-128"/>
                <a:ea typeface="Meiryo UI" panose="020B0604030504040204" pitchFamily="50" charset="-128"/>
              </a:rPr>
              <a:t>２４時間３６５日体制で一時利用停止を受けつけていますので、万一落としたとしてもすぐに利用停止をすることができます。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a:xfrm>
            <a:off x="3886200" y="9526328"/>
            <a:ext cx="2971800" cy="499011"/>
          </a:xfrm>
        </p:spPr>
        <p:txBody>
          <a:bodyPr/>
          <a:lstStyle/>
          <a:p>
            <a:fld id="{C2E67660-8B61-D34C-A3C8-957005D240BE}" type="slidenum">
              <a:rPr kumimoji="1" lang="ja-JP" altLang="en-US" smtClean="0"/>
              <a:t>6</a:t>
            </a:fld>
            <a:endParaRPr kumimoji="1" lang="ja-JP" altLang="en-US" dirty="0"/>
          </a:p>
        </p:txBody>
      </p:sp>
      <p:sp>
        <p:nvSpPr>
          <p:cNvPr id="5" name="ノート プレースホルダー 2">
            <a:extLst>
              <a:ext uri="{FF2B5EF4-FFF2-40B4-BE49-F238E27FC236}">
                <a16:creationId xmlns:a16="http://schemas.microsoft.com/office/drawing/2014/main" id="{4E34895A-8D61-40F0-82B7-0B036A4F0437}"/>
              </a:ext>
            </a:extLst>
          </p:cNvPr>
          <p:cNvSpPr txBox="1">
            <a:spLocks/>
          </p:cNvSpPr>
          <p:nvPr/>
        </p:nvSpPr>
        <p:spPr>
          <a:xfrm>
            <a:off x="735095" y="7563587"/>
            <a:ext cx="5387811" cy="2217600"/>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①マイナンバーそのものの情報について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地方公共団体情報システム機構（</a:t>
            </a:r>
            <a:r>
              <a:rPr lang="en-US" altLang="ja-JP" sz="1100" dirty="0">
                <a:latin typeface="Meiryo UI" panose="020B0604030504040204" pitchFamily="50" charset="-128"/>
                <a:ea typeface="Meiryo UI" panose="020B0604030504040204" pitchFamily="50" charset="-128"/>
              </a:rPr>
              <a:t>J-LIS</a:t>
            </a:r>
            <a:r>
              <a:rPr lang="ja-JP" altLang="en-US" sz="1100" dirty="0">
                <a:latin typeface="Meiryo UI" panose="020B0604030504040204" pitchFamily="50" charset="-128"/>
                <a:ea typeface="Meiryo UI" panose="020B0604030504040204" pitchFamily="50" charset="-128"/>
              </a:rPr>
              <a:t>）による以下のサイト</a:t>
            </a:r>
            <a:r>
              <a:rPr lang="en-US" altLang="ja-JP" sz="1100" dirty="0">
                <a:latin typeface="Meiryo UI" panose="020B0604030504040204" pitchFamily="50" charset="-128"/>
                <a:ea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rPr>
              <a:t>（マイナンバーカード総合サイト）をご案内してください。　「マイナンバーカード総合サイト」で検索できます。</a:t>
            </a:r>
            <a:endParaRPr lang="en-US" altLang="ja-JP" sz="1100" dirty="0">
              <a:latin typeface="Meiryo UI" panose="020B0604030504040204" pitchFamily="50" charset="-128"/>
              <a:ea typeface="Meiryo UI" panose="020B0604030504040204" pitchFamily="50" charset="-128"/>
            </a:endParaRPr>
          </a:p>
          <a:p>
            <a:pPr defTabSz="841449">
              <a:defRPr/>
            </a:pPr>
            <a:r>
              <a:rPr lang="en-US" altLang="ja-JP" sz="1000" dirty="0">
                <a:latin typeface="Meiryo UI" panose="020B0604030504040204" pitchFamily="50" charset="-128"/>
                <a:ea typeface="Meiryo UI" panose="020B0604030504040204" pitchFamily="50" charset="-128"/>
                <a:cs typeface="Calibri" panose="020F0502020204030204" pitchFamily="34" charset="0"/>
                <a:hlinkClick r:id="rId3"/>
              </a:rPr>
              <a:t>https://www.kojinbango-card.go.jp/</a:t>
            </a:r>
            <a:endParaRPr lang="en-US" altLang="ja-JP" sz="1000" dirty="0">
              <a:latin typeface="Meiryo UI" panose="020B0604030504040204" pitchFamily="50" charset="-128"/>
              <a:ea typeface="Meiryo UI" panose="020B0604030504040204" pitchFamily="50" charset="-128"/>
              <a:cs typeface="Calibri" panose="020F0502020204030204" pitchFamily="34" charset="0"/>
            </a:endParaRPr>
          </a:p>
          <a:p>
            <a:pPr defTabSz="841449">
              <a:defRPr/>
            </a:pPr>
            <a:r>
              <a:rPr lang="ja-JP" altLang="en-US" sz="1000" dirty="0">
                <a:latin typeface="Meiryo UI" panose="020B0604030504040204" pitchFamily="50" charset="-128"/>
                <a:ea typeface="Meiryo UI" panose="020B0604030504040204" pitchFamily="50" charset="-128"/>
              </a:rPr>
              <a:t>　</a:t>
            </a:r>
            <a:endParaRPr lang="en-US" altLang="ja-JP" sz="10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②マイナンバーカードの紛失・盗難時の連絡先について</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マイナンバーカードの紛失時には、マイナンバー総合フリーダイヤルに電話（聴覚障がい者の方の場合は</a:t>
            </a:r>
            <a:r>
              <a:rPr lang="en-US" altLang="ja-JP" sz="1100" dirty="0">
                <a:latin typeface="Meiryo UI" panose="020B0604030504040204" pitchFamily="50" charset="-128"/>
                <a:ea typeface="Meiryo UI" panose="020B0604030504040204" pitchFamily="50" charset="-128"/>
              </a:rPr>
              <a:t>FAX</a:t>
            </a:r>
            <a:r>
              <a:rPr lang="ja-JP" altLang="en-US" sz="1100" dirty="0">
                <a:latin typeface="Meiryo UI" panose="020B0604030504040204" pitchFamily="50" charset="-128"/>
                <a:ea typeface="Meiryo UI" panose="020B0604030504040204" pitchFamily="50" charset="-128"/>
              </a:rPr>
              <a:t>も可）し、一時利用停止の手続きをしてもらう。</a:t>
            </a:r>
          </a:p>
          <a:p>
            <a:r>
              <a:rPr lang="ja-JP" altLang="en-US" sz="1100" dirty="0">
                <a:latin typeface="Meiryo UI" panose="020B0604030504040204" pitchFamily="50" charset="-128"/>
                <a:ea typeface="Meiryo UI" panose="020B0604030504040204" pitchFamily="50" charset="-128"/>
              </a:rPr>
              <a:t>　電話番号は、</a:t>
            </a:r>
            <a:r>
              <a:rPr lang="en-US" altLang="ja-JP" sz="1100" dirty="0">
                <a:latin typeface="Meiryo UI" panose="020B0604030504040204" pitchFamily="50" charset="-128"/>
                <a:ea typeface="Meiryo UI" panose="020B0604030504040204" pitchFamily="50" charset="-128"/>
              </a:rPr>
              <a:t>0</a:t>
            </a:r>
            <a:r>
              <a:rPr lang="ja-JP" altLang="en-US" sz="1100" dirty="0">
                <a:latin typeface="Meiryo UI" panose="020B0604030504040204" pitchFamily="50" charset="-128"/>
                <a:ea typeface="Meiryo UI" panose="020B0604030504040204" pitchFamily="50" charset="-128"/>
              </a:rPr>
              <a:t>１２０ー９５－０１７８　（２４時間３６５日受付可能）</a:t>
            </a:r>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791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480"/>
            <a:r>
              <a:rPr lang="ja-JP" altLang="en-US" dirty="0">
                <a:latin typeface="Meiryo UI" panose="020B0604030504040204" pitchFamily="50" charset="-128"/>
                <a:ea typeface="Meiryo UI" panose="020B0604030504040204" pitchFamily="50" charset="-128"/>
              </a:rPr>
              <a:t>マイナンバーカードは、スマートフォン、パソコン、まちなかの証明用写真機、郵便により　無料で申請することができます。スマートフォンやデジカメで撮った写真も使うことができます。</a:t>
            </a:r>
            <a:endParaRPr lang="en-US" altLang="ja-JP" dirty="0">
              <a:latin typeface="Meiryo UI" panose="020B0604030504040204" pitchFamily="50" charset="-128"/>
              <a:ea typeface="Meiryo UI" panose="020B0604030504040204" pitchFamily="50" charset="-128"/>
            </a:endParaRPr>
          </a:p>
          <a:p>
            <a:pPr indent="90480"/>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今回の講座は、スマートフォンによる申請についての講習になります。</a:t>
            </a: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5" name="ノート プレースホルダー 2">
            <a:extLst>
              <a:ext uri="{FF2B5EF4-FFF2-40B4-BE49-F238E27FC236}">
                <a16:creationId xmlns:a16="http://schemas.microsoft.com/office/drawing/2014/main" id="{4E34895A-8D61-40F0-82B7-0B036A4F0437}"/>
              </a:ext>
            </a:extLst>
          </p:cNvPr>
          <p:cNvSpPr txBox="1">
            <a:spLocks/>
          </p:cNvSpPr>
          <p:nvPr/>
        </p:nvSpPr>
        <p:spPr>
          <a:xfrm>
            <a:off x="748420" y="6069772"/>
            <a:ext cx="5387811" cy="1146219"/>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①マイナンバーカードの申請方法による違いについて</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地方公共団体情報システム機構（</a:t>
            </a:r>
            <a:r>
              <a:rPr lang="en-US" altLang="ja-JP" sz="1100" dirty="0">
                <a:latin typeface="Meiryo UI" panose="020B0604030504040204" pitchFamily="50" charset="-128"/>
                <a:ea typeface="Meiryo UI" panose="020B0604030504040204" pitchFamily="50" charset="-128"/>
              </a:rPr>
              <a:t>J-LIS</a:t>
            </a:r>
            <a:r>
              <a:rPr lang="ja-JP" altLang="en-US" sz="1100" dirty="0">
                <a:latin typeface="Meiryo UI" panose="020B0604030504040204" pitchFamily="50" charset="-128"/>
                <a:ea typeface="Meiryo UI" panose="020B0604030504040204" pitchFamily="50" charset="-128"/>
              </a:rPr>
              <a:t>）による以下のサイト</a:t>
            </a:r>
            <a:r>
              <a:rPr lang="en-US" altLang="ja-JP" sz="1100" dirty="0">
                <a:latin typeface="Meiryo UI" panose="020B0604030504040204" pitchFamily="50" charset="-128"/>
                <a:ea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rPr>
              <a:t>（マイナンバーカード総合サイト）をご案内する。　「マイナンバーカード総合サイト」で検索できます。</a:t>
            </a:r>
            <a:endParaRPr lang="en-US" altLang="ja-JP" sz="1100" dirty="0">
              <a:latin typeface="Meiryo UI" panose="020B0604030504040204" pitchFamily="50" charset="-128"/>
              <a:ea typeface="Meiryo UI" panose="020B0604030504040204" pitchFamily="50" charset="-128"/>
            </a:endParaRPr>
          </a:p>
          <a:p>
            <a:pPr defTabSz="841449">
              <a:defRPr/>
            </a:pPr>
            <a:r>
              <a:rPr lang="en-US" altLang="ja-JP" sz="1000" dirty="0">
                <a:latin typeface="Meiryo UI" panose="020B0604030504040204" pitchFamily="50" charset="-128"/>
                <a:ea typeface="Meiryo UI" panose="020B0604030504040204" pitchFamily="50" charset="-128"/>
                <a:cs typeface="Calibri" panose="020F0502020204030204" pitchFamily="34" charset="0"/>
                <a:hlinkClick r:id="rId3"/>
              </a:rPr>
              <a:t>https://www.kojinbango-card.go.jp/kofushinse/</a:t>
            </a:r>
            <a:endParaRPr lang="en-US" altLang="ja-JP" sz="1000" dirty="0">
              <a:latin typeface="Meiryo UI" panose="020B0604030504040204" pitchFamily="50" charset="-128"/>
              <a:ea typeface="Meiryo UI" panose="020B0604030504040204" pitchFamily="50" charset="-128"/>
              <a:cs typeface="Calibri" panose="020F0502020204030204" pitchFamily="34" charset="0"/>
            </a:endParaRPr>
          </a:p>
          <a:p>
            <a:r>
              <a:rPr lang="ja-JP" altLang="en-US" sz="1100" dirty="0">
                <a:latin typeface="Meiryo UI" panose="020B0604030504040204" pitchFamily="50" charset="-128"/>
                <a:ea typeface="Meiryo UI" panose="020B0604030504040204" pitchFamily="50" charset="-128"/>
              </a:rPr>
              <a:t>　</a:t>
            </a:r>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480"/>
            <a:r>
              <a:rPr lang="ja-JP" altLang="en-US" dirty="0">
                <a:latin typeface="Meiryo UI" panose="020B0604030504040204" pitchFamily="50" charset="-128"/>
                <a:ea typeface="Meiryo UI" panose="020B0604030504040204" pitchFamily="50" charset="-128"/>
              </a:rPr>
              <a:t>スマートフォンを使ったマイナンバーカードの申請についてです。</a:t>
            </a:r>
            <a:endParaRPr lang="en-US" altLang="ja-JP" dirty="0">
              <a:latin typeface="Meiryo UI" panose="020B0604030504040204" pitchFamily="50" charset="-128"/>
              <a:ea typeface="Meiryo UI" panose="020B0604030504040204" pitchFamily="50" charset="-128"/>
            </a:endParaRPr>
          </a:p>
          <a:p>
            <a:pPr indent="90480"/>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申請の際に必要なものは、</a:t>
            </a:r>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・個人番号カード交付申請書</a:t>
            </a:r>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・スマートフォンで受け取れるメールアドレス</a:t>
            </a:r>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・証明用写真</a:t>
            </a:r>
            <a:endParaRPr lang="en-US" altLang="ja-JP" dirty="0">
              <a:latin typeface="Meiryo UI" panose="020B0604030504040204" pitchFamily="50" charset="-128"/>
              <a:ea typeface="Meiryo UI" panose="020B0604030504040204" pitchFamily="50" charset="-128"/>
            </a:endParaRPr>
          </a:p>
          <a:p>
            <a:pPr indent="90480"/>
            <a:endParaRPr lang="en-US" altLang="ja-JP" dirty="0">
              <a:latin typeface="Meiryo UI" panose="020B0604030504040204" pitchFamily="50" charset="-128"/>
              <a:ea typeface="Meiryo UI" panose="020B0604030504040204" pitchFamily="50" charset="-128"/>
            </a:endParaRPr>
          </a:p>
          <a:p>
            <a:pPr indent="90480"/>
            <a:r>
              <a:rPr lang="ja-JP" altLang="en-US" dirty="0">
                <a:latin typeface="Meiryo UI" panose="020B0604030504040204" pitchFamily="50" charset="-128"/>
                <a:ea typeface="Meiryo UI" panose="020B0604030504040204" pitchFamily="50" charset="-128"/>
              </a:rPr>
              <a:t>交付申請書を失くしてしまった場合です。</a:t>
            </a:r>
            <a:endParaRPr lang="en-US" altLang="ja-JP" dirty="0">
              <a:latin typeface="Meiryo UI" panose="020B0604030504040204" pitchFamily="50" charset="-128"/>
              <a:ea typeface="Meiryo UI" panose="020B0604030504040204" pitchFamily="50" charset="-128"/>
            </a:endParaRPr>
          </a:p>
          <a:p>
            <a:pPr marL="89976"/>
            <a:r>
              <a:rPr lang="ja-JP" altLang="en-US" dirty="0">
                <a:latin typeface="Meiryo UI" panose="020B0604030504040204" pitchFamily="50" charset="-128"/>
                <a:ea typeface="Meiryo UI" panose="020B0604030504040204" pitchFamily="50" charset="-128"/>
              </a:rPr>
              <a:t>・手書き用の交付申請書と封筒をダウンロードし、郵便で申請できます。その際、顔写真の貼付とマイナンバーの記入が必要になります。</a:t>
            </a:r>
            <a:endParaRPr lang="en-US" altLang="ja-JP" dirty="0">
              <a:latin typeface="Meiryo UI" panose="020B0604030504040204" pitchFamily="50" charset="-128"/>
              <a:ea typeface="Meiryo UI" panose="020B0604030504040204" pitchFamily="50" charset="-128"/>
            </a:endParaRPr>
          </a:p>
          <a:p>
            <a:pPr marL="89976"/>
            <a:r>
              <a:rPr lang="ja-JP" altLang="en-US" dirty="0">
                <a:latin typeface="Meiryo UI" panose="020B0604030504040204" pitchFamily="50" charset="-128"/>
                <a:ea typeface="Meiryo UI" panose="020B0604030504040204" pitchFamily="50" charset="-128"/>
              </a:rPr>
              <a:t>・お住まいの市区町村窓口へ行くと再発行してもらえます この場合は、本人確認書類が必要になります。</a:t>
            </a: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a:p>
        </p:txBody>
      </p:sp>
      <p:sp>
        <p:nvSpPr>
          <p:cNvPr id="5" name="ノート プレースホルダー 2">
            <a:extLst>
              <a:ext uri="{FF2B5EF4-FFF2-40B4-BE49-F238E27FC236}">
                <a16:creationId xmlns:a16="http://schemas.microsoft.com/office/drawing/2014/main" id="{1A544BA5-E5F8-40C7-930B-A9D7CC120087}"/>
              </a:ext>
            </a:extLst>
          </p:cNvPr>
          <p:cNvSpPr txBox="1">
            <a:spLocks/>
          </p:cNvSpPr>
          <p:nvPr/>
        </p:nvSpPr>
        <p:spPr>
          <a:xfrm>
            <a:off x="763491" y="7429981"/>
            <a:ext cx="5387811" cy="2318874"/>
          </a:xfrm>
          <a:prstGeom prst="rect">
            <a:avLst/>
          </a:prstGeom>
          <a:noFill/>
          <a:ln>
            <a:solidFill>
              <a:schemeClr val="tx1"/>
            </a:solidFill>
            <a:prstDash val="sysDot"/>
          </a:ln>
        </p:spPr>
        <p:txBody>
          <a:bodyPr vert="horz" lIns="84144" tIns="42072" rIns="84144" bIns="42072"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defTabSz="841449">
              <a:defRPr/>
            </a:pPr>
            <a:r>
              <a:rPr lang="en-US" altLang="ja-JP" sz="1100" dirty="0">
                <a:latin typeface="Meiryo UI" panose="020B0604030504040204" pitchFamily="50" charset="-128"/>
                <a:ea typeface="Meiryo UI" panose="020B0604030504040204" pitchFamily="50" charset="-128"/>
                <a:cs typeface="AoyagiKouzanFontT"/>
              </a:rPr>
              <a:t>【</a:t>
            </a:r>
            <a:r>
              <a:rPr lang="ja-JP" altLang="en-US" sz="1100" dirty="0">
                <a:latin typeface="Meiryo UI" panose="020B0604030504040204" pitchFamily="50" charset="-128"/>
                <a:ea typeface="Meiryo UI" panose="020B0604030504040204" pitchFamily="50" charset="-128"/>
                <a:cs typeface="AoyagiKouzanFontT"/>
              </a:rPr>
              <a:t>補足説明</a:t>
            </a:r>
            <a:r>
              <a:rPr lang="en-US" altLang="ja-JP" sz="1100" dirty="0">
                <a:latin typeface="Meiryo UI" panose="020B0604030504040204" pitchFamily="50" charset="-128"/>
                <a:ea typeface="Meiryo UI" panose="020B0604030504040204" pitchFamily="50" charset="-128"/>
                <a:cs typeface="AoyagiKouzanFontT"/>
              </a:rPr>
              <a:t>】</a:t>
            </a:r>
          </a:p>
          <a:p>
            <a:pPr defTabSz="841449">
              <a:defRPr/>
            </a:pPr>
            <a:r>
              <a:rPr lang="ja-JP" altLang="en-US" sz="1100" dirty="0">
                <a:latin typeface="Meiryo UI" panose="020B0604030504040204" pitchFamily="50" charset="-128"/>
                <a:ea typeface="Meiryo UI" panose="020B0604030504040204" pitchFamily="50" charset="-128"/>
              </a:rPr>
              <a:t>①交付申請書を持参していない場合の注意点</a:t>
            </a:r>
            <a:endParaRPr lang="en-US" altLang="ja-JP" sz="1100" dirty="0">
              <a:latin typeface="Meiryo UI" panose="020B0604030504040204" pitchFamily="50" charset="-128"/>
              <a:ea typeface="Meiryo UI" panose="020B0604030504040204" pitchFamily="50" charset="-128"/>
            </a:endParaRPr>
          </a:p>
          <a:p>
            <a:pPr indent="70695" defTabSz="841449">
              <a:defRPr/>
            </a:pPr>
            <a:r>
              <a:rPr lang="ja-JP" altLang="en-US" sz="1100" dirty="0">
                <a:latin typeface="Meiryo UI" panose="020B0604030504040204" pitchFamily="50" charset="-128"/>
                <a:ea typeface="Meiryo UI" panose="020B0604030504040204" pitchFamily="50" charset="-128"/>
              </a:rPr>
              <a:t>カードの申請に必要な交付申請書を持っていない受講者がいた場合、講座内では再発行できないことを説明してください。</a:t>
            </a:r>
            <a:endParaRPr lang="en-US" altLang="ja-JP" sz="1100" dirty="0">
              <a:latin typeface="Meiryo UI" panose="020B0604030504040204" pitchFamily="50" charset="-128"/>
              <a:ea typeface="Meiryo UI" panose="020B0604030504040204" pitchFamily="50" charset="-128"/>
            </a:endParaRPr>
          </a:p>
          <a:p>
            <a:pPr indent="70695" defTabSz="841449">
              <a:defRPr/>
            </a:pPr>
            <a:endParaRPr lang="en-US" altLang="ja-JP" sz="1100" dirty="0">
              <a:latin typeface="Meiryo UI" panose="020B0604030504040204" pitchFamily="50" charset="-128"/>
              <a:ea typeface="Meiryo UI" panose="020B0604030504040204" pitchFamily="50" charset="-128"/>
            </a:endParaRPr>
          </a:p>
          <a:p>
            <a:pPr indent="70695" defTabSz="841449">
              <a:defRPr/>
            </a:pPr>
            <a:r>
              <a:rPr lang="ja-JP" altLang="en-US" sz="1100" dirty="0">
                <a:latin typeface="Meiryo UI" panose="020B0604030504040204" pitchFamily="50" charset="-128"/>
                <a:ea typeface="Meiryo UI" panose="020B0604030504040204" pitchFamily="50" charset="-128"/>
              </a:rPr>
              <a:t>なお、マイナンバーカードを取得されていない方で、７５歳未満の方には、３月までに地方公共団体情報システム機構から交付申請書が送付されています。また、７５歳以上の方には、後期高齢者広域連合から交付申請書が送付されている場合があります。申請書がご自宅にあれば、講座終了後、ご自身ですぐに申請できることもあわせて説明してください。　</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②受講者が持参した個人番号カード交付申請書に関する注意点</a:t>
            </a:r>
            <a:endParaRPr lang="en-US" altLang="ja-JP" sz="1100" dirty="0">
              <a:latin typeface="Meiryo UI" panose="020B0604030504040204" pitchFamily="50" charset="-128"/>
              <a:ea typeface="Meiryo UI" panose="020B0604030504040204" pitchFamily="50" charset="-128"/>
            </a:endParaRPr>
          </a:p>
          <a:p>
            <a:pPr defTabSz="841449">
              <a:defRPr/>
            </a:pPr>
            <a:r>
              <a:rPr lang="ja-JP" altLang="en-US" sz="1100" dirty="0">
                <a:latin typeface="Meiryo UI" panose="020B0604030504040204" pitchFamily="50" charset="-128"/>
                <a:ea typeface="Meiryo UI" panose="020B0604030504040204" pitchFamily="50" charset="-128"/>
              </a:rPr>
              <a:t>　講師の方は、受講者が持参した通知カードに記載の個人情報を見ることのないように注意してください。</a:t>
            </a:r>
            <a:endParaRPr lang="en-US" altLang="ja-JP" sz="1100" dirty="0">
              <a:latin typeface="Meiryo UI" panose="020B0604030504040204" pitchFamily="50" charset="-128"/>
              <a:ea typeface="Meiryo UI" panose="020B0604030504040204" pitchFamily="50" charset="-128"/>
            </a:endParaRPr>
          </a:p>
          <a:p>
            <a:pPr defTabSz="841449">
              <a:defRPr/>
            </a:pPr>
            <a:endParaRPr lang="en-US" altLang="ja-JP" dirty="0">
              <a:latin typeface="Meiryo UI" panose="020B0604030504040204" pitchFamily="50" charset="-128"/>
              <a:ea typeface="Meiryo UI" panose="020B0604030504040204" pitchFamily="50" charset="-128"/>
            </a:endParaRPr>
          </a:p>
          <a:p>
            <a:endParaRPr lang="en-US" altLang="ja-JP" dirty="0">
              <a:solidFill>
                <a:srgbClr val="FF0000"/>
              </a:solidFill>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dirty="0"/>
          </a:p>
        </p:txBody>
      </p:sp>
      <p:sp>
        <p:nvSpPr>
          <p:cNvPr id="3" name="ノート プレースホルダー 2">
            <a:extLst>
              <a:ext uri="{FF2B5EF4-FFF2-40B4-BE49-F238E27FC236}">
                <a16:creationId xmlns:a16="http://schemas.microsoft.com/office/drawing/2014/main" id="{3EEE8518-1071-4FE2-BC68-E7132EB1AF90}"/>
              </a:ext>
            </a:extLst>
          </p:cNvPr>
          <p:cNvSpPr>
            <a:spLocks noGrp="1"/>
          </p:cNvSpPr>
          <p:nvPr>
            <p:ph type="body" idx="1"/>
          </p:nvPr>
        </p:nvSpPr>
        <p:spPr>
          <a:xfrm>
            <a:off x="685800" y="4786560"/>
            <a:ext cx="5486400" cy="3916115"/>
          </a:xfrm>
        </p:spPr>
        <p:txBody>
          <a:bodyPr/>
          <a:lstStyle/>
          <a:p>
            <a:pPr indent="93189"/>
            <a:r>
              <a:rPr lang="ja-JP" altLang="en-US" dirty="0">
                <a:latin typeface="Meiryo UI" panose="020B0604030504040204" pitchFamily="50" charset="-128"/>
                <a:ea typeface="Meiryo UI" panose="020B0604030504040204" pitchFamily="50" charset="-128"/>
              </a:rPr>
              <a:t>スマートフォンによるマイナンバーカードの申請からマイナンバーカードの受取りまでの流れです。</a:t>
            </a:r>
          </a:p>
          <a:p>
            <a:pPr indent="93189"/>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全体の流れは、大別して３つに分かれます。</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まずは証明用写真の撮影、次にマイナンバーカードの申請手続、最後にマイナンバーカードの受取です。</a:t>
            </a:r>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マイナンバーカードの申請手続の際に、個人番号カード交付申請書やメールアドレスが必要になります。</a:t>
            </a:r>
            <a:endParaRPr lang="en-US" altLang="ja-JP" dirty="0">
              <a:latin typeface="Meiryo UI" panose="020B0604030504040204" pitchFamily="50" charset="-128"/>
              <a:ea typeface="Meiryo UI" panose="020B0604030504040204" pitchFamily="50" charset="-128"/>
            </a:endParaRPr>
          </a:p>
          <a:p>
            <a:pPr indent="93189"/>
            <a:endParaRPr lang="en-US" altLang="ja-JP" dirty="0">
              <a:latin typeface="Meiryo UI" panose="020B0604030504040204" pitchFamily="50" charset="-128"/>
              <a:ea typeface="Meiryo UI" panose="020B0604030504040204" pitchFamily="50" charset="-128"/>
            </a:endParaRPr>
          </a:p>
          <a:p>
            <a:pPr indent="93189"/>
            <a:r>
              <a:rPr lang="ja-JP" altLang="en-US" dirty="0">
                <a:latin typeface="Meiryo UI" panose="020B0604030504040204" pitchFamily="50" charset="-128"/>
                <a:ea typeface="Meiryo UI" panose="020B0604030504040204" pitchFamily="50" charset="-128"/>
              </a:rPr>
              <a:t>それぞれの手順の詳細は、次頁以降のテキストで説明します。</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0937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5" name="角丸四角形 14"/>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円/楕円 15"/>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8"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9" name="直線コネクタ 18"/>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02788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7828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09358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86327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943713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465657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86811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7" name="角丸四角形 1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円/楕円 18"/>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3"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99" userDrawn="1">
          <p15:clr>
            <a:srgbClr val="FBAE40"/>
          </p15:clr>
        </p15:guide>
        <p15:guide id="4" pos="5261" userDrawn="1">
          <p15:clr>
            <a:srgbClr val="FBAE40"/>
          </p15:clr>
        </p15:guide>
        <p15:guide id="5" orient="horz" pos="346" userDrawn="1">
          <p15:clr>
            <a:srgbClr val="FBAE40"/>
          </p15:clr>
        </p15:guide>
        <p15:guide id="6"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4"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5" name="直線コネクタ 14"/>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11" name="円/楕円 10"/>
          <p:cNvSpPr/>
          <p:nvPr userDrawn="1"/>
        </p:nvSpPr>
        <p:spPr>
          <a:xfrm>
            <a:off x="4392000" y="6294277"/>
            <a:ext cx="360000" cy="360000"/>
          </a:xfrm>
          <a:prstGeom prst="ellipse">
            <a:avLst/>
          </a:prstGeom>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Slide Number Placeholder 5"/>
          <p:cNvSpPr>
            <a:spLocks noGrp="1"/>
          </p:cNvSpPr>
          <p:nvPr>
            <p:ph type="sldNum" sz="quarter" idx="12"/>
          </p:nvPr>
        </p:nvSpPr>
        <p:spPr>
          <a:xfrm>
            <a:off x="3993658" y="6329997"/>
            <a:ext cx="1148956" cy="360001"/>
          </a:xfrm>
          <a:prstGeom prst="rect">
            <a:avLst/>
          </a:prstGeom>
        </p:spPr>
        <p:txBody>
          <a:bodyPr/>
          <a:lstStyle>
            <a:lvl1pPr algn="ctr">
              <a:defRPr sz="1600" b="1" i="0">
                <a:solidFill>
                  <a:srgbClr val="009650"/>
                </a:solidFill>
                <a:latin typeface="Meiryo" charset="-128"/>
                <a:ea typeface="Meiryo" charset="-128"/>
                <a:cs typeface="Meiryo" charset="-128"/>
              </a:defRPr>
            </a:lvl1pPr>
          </a:lstStyle>
          <a:p>
            <a:fld id="{3B1C07BB-6777-BE4E-9D13-23F11C0D5FE8}" type="slidenum">
              <a:rPr lang="ja-JP" altLang="en-US" smtClean="0"/>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4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7952688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86">
          <p15:clr>
            <a:srgbClr val="FBAE40"/>
          </p15:clr>
        </p15:guide>
        <p15:guide id="15" pos="3787">
          <p15:clr>
            <a:srgbClr val="FBAE40"/>
          </p15:clr>
        </p15:guide>
        <p15:guide id="16" pos="54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1161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3775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54430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2021/5/26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622188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a:t>
            </a:r>
            <a:r>
              <a:rPr lang="ja-JP" altLang="en-US"/>
              <a:t>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7FC07-99D3-854B-9821-22F68A6F8831}" type="datetimeFigureOut">
              <a:rPr kumimoji="1" lang="ja-JP" altLang="en-US" smtClean="0"/>
              <a:t>2021/5/26</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45413670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8" Type="http://schemas.openxmlformats.org/officeDocument/2006/relationships/image" Target="../media/image39.tmp"/><Relationship Id="rId3" Type="http://schemas.openxmlformats.org/officeDocument/2006/relationships/image" Target="../media/image36.jpg"/><Relationship Id="rId7" Type="http://schemas.openxmlformats.org/officeDocument/2006/relationships/image" Target="../media/image38.tm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0.png"/><Relationship Id="rId10" Type="http://schemas.openxmlformats.org/officeDocument/2006/relationships/image" Target="../media/image41.png"/><Relationship Id="rId4" Type="http://schemas.openxmlformats.org/officeDocument/2006/relationships/image" Target="../media/image37.PNG"/><Relationship Id="rId9" Type="http://schemas.openxmlformats.org/officeDocument/2006/relationships/image" Target="../media/image40.jp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1.jp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54.jpg"/><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2.jpg"/><Relationship Id="rId7" Type="http://schemas.openxmlformats.org/officeDocument/2006/relationships/image" Target="../media/image5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7.jpg"/><Relationship Id="rId4" Type="http://schemas.openxmlformats.org/officeDocument/2006/relationships/image" Target="../media/image66.tmp"/></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1.tmp"/><Relationship Id="rId5" Type="http://schemas.openxmlformats.org/officeDocument/2006/relationships/image" Target="../media/image70.tmp"/><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4.tmp"/><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g"/><Relationship Id="rId7" Type="http://schemas.openxmlformats.org/officeDocument/2006/relationships/image" Target="../media/image81.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2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0.jpg"/><Relationship Id="rId4" Type="http://schemas.openxmlformats.org/officeDocument/2006/relationships/image" Target="../media/image88.jp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tmp"/></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4.png"/><Relationship Id="rId3" Type="http://schemas.openxmlformats.org/officeDocument/2006/relationships/image" Target="../media/image8.jpeg"/><Relationship Id="rId7" Type="http://schemas.openxmlformats.org/officeDocument/2006/relationships/image" Target="../media/image10.jpeg"/><Relationship Id="rId12" Type="http://schemas.microsoft.com/office/2007/relationships/hdphoto" Target="../media/hdphoto1.wdp"/><Relationship Id="rId2" Type="http://schemas.openxmlformats.org/officeDocument/2006/relationships/notesSlide" Target="../notesSlides/notesSlide5.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7.tmp"/><Relationship Id="rId11" Type="http://schemas.openxmlformats.org/officeDocument/2006/relationships/image" Target="../media/image13.png"/><Relationship Id="rId5" Type="http://schemas.openxmlformats.org/officeDocument/2006/relationships/image" Target="../media/image6.tmp"/><Relationship Id="rId15" Type="http://schemas.openxmlformats.org/officeDocument/2006/relationships/image" Target="../media/image15.png"/><Relationship Id="rId10" Type="http://schemas.openxmlformats.org/officeDocument/2006/relationships/hyperlink" Target="https://www.soumu.go.jp/kojinbango_card/03.html" TargetMode="External"/><Relationship Id="rId4" Type="http://schemas.openxmlformats.org/officeDocument/2006/relationships/image" Target="../media/image9.tmp"/><Relationship Id="rId9" Type="http://schemas.openxmlformats.org/officeDocument/2006/relationships/image" Target="../media/image12.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6.tm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emf"/><Relationship Id="rId5" Type="http://schemas.openxmlformats.org/officeDocument/2006/relationships/image" Target="../media/image23.tm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1C07BB-6777-BE4E-9D13-23F11C0D5FE8}" type="slidenum">
              <a:rPr lang="ja-JP" altLang="en-US" smtClean="0"/>
              <a:pPr/>
              <a:t>1</a:t>
            </a:fld>
            <a:endParaRPr lang="ja-JP" altLang="en-US" dirty="0"/>
          </a:p>
        </p:txBody>
      </p:sp>
      <p:sp>
        <p:nvSpPr>
          <p:cNvPr id="3" name="角丸四角形 2"/>
          <p:cNvSpPr/>
          <p:nvPr/>
        </p:nvSpPr>
        <p:spPr>
          <a:xfrm>
            <a:off x="972000" y="1617568"/>
            <a:ext cx="7200000" cy="1800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4" name="サブタイトル 2"/>
          <p:cNvSpPr txBox="1">
            <a:spLocks/>
          </p:cNvSpPr>
          <p:nvPr/>
        </p:nvSpPr>
        <p:spPr>
          <a:xfrm>
            <a:off x="975628" y="186028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マイナンバーカードの</a:t>
            </a:r>
            <a:endParaRPr lang="en-US" altLang="ja-JP" sz="4800" dirty="0">
              <a:solidFill>
                <a:schemeClr val="bg1"/>
              </a:solidFill>
            </a:endParaRPr>
          </a:p>
          <a:p>
            <a:r>
              <a:rPr lang="ja-JP" altLang="en-US" sz="4800" dirty="0">
                <a:solidFill>
                  <a:schemeClr val="bg1"/>
                </a:solidFill>
              </a:rPr>
              <a:t>申請をしましょう</a:t>
            </a:r>
          </a:p>
        </p:txBody>
      </p:sp>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529017" y="3809341"/>
            <a:ext cx="1552067" cy="2269793"/>
          </a:xfrm>
          <a:prstGeom prst="rect">
            <a:avLst/>
          </a:prstGeom>
        </p:spPr>
      </p:pic>
      <p:pic>
        <p:nvPicPr>
          <p:cNvPr id="14" name="図 13"/>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3054690" y="4316738"/>
            <a:ext cx="1720815" cy="1827226"/>
          </a:xfrm>
          <a:prstGeom prst="rect">
            <a:avLst/>
          </a:prstGeom>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Tree>
    <p:extLst>
      <p:ext uri="{BB962C8B-B14F-4D97-AF65-F5344CB8AC3E}">
        <p14:creationId xmlns:p14="http://schemas.microsoft.com/office/powerpoint/2010/main" val="48122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699254" y="37440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pPr>
              <a:lnSpc>
                <a:spcPct val="100000"/>
              </a:lnSpc>
            </a:pPr>
            <a:r>
              <a:rPr lang="ja-JP" altLang="en-US" sz="4800" dirty="0">
                <a:solidFill>
                  <a:srgbClr val="009650"/>
                </a:solidFill>
              </a:rPr>
              <a:t>マイナンバーカード</a:t>
            </a:r>
            <a:endParaRPr lang="en-US" altLang="ja-JP" sz="4800" dirty="0">
              <a:solidFill>
                <a:srgbClr val="009650"/>
              </a:solidFill>
            </a:endParaRPr>
          </a:p>
          <a:p>
            <a:pPr>
              <a:lnSpc>
                <a:spcPct val="100000"/>
              </a:lnSpc>
            </a:pPr>
            <a:r>
              <a:rPr lang="ja-JP" altLang="en-US" sz="4800" dirty="0">
                <a:solidFill>
                  <a:srgbClr val="009650"/>
                </a:solidFill>
              </a:rPr>
              <a:t>申請のための</a:t>
            </a:r>
            <a:endParaRPr lang="en-US" altLang="ja-JP" sz="4800" dirty="0">
              <a:solidFill>
                <a:srgbClr val="009650"/>
              </a:solidFill>
            </a:endParaRPr>
          </a:p>
          <a:p>
            <a:pPr>
              <a:lnSpc>
                <a:spcPct val="100000"/>
              </a:lnSpc>
            </a:pPr>
            <a:r>
              <a:rPr lang="ja-JP" altLang="en-US" sz="4800" dirty="0">
                <a:solidFill>
                  <a:srgbClr val="009650"/>
                </a:solidFill>
              </a:rPr>
              <a:t>写真撮影をしましょう</a:t>
            </a: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264515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47398" y="3785584"/>
            <a:ext cx="1292235" cy="2305753"/>
          </a:xfrm>
          <a:prstGeom prst="rect">
            <a:avLst/>
          </a:prstGeom>
        </p:spPr>
      </p:pic>
      <p:sp>
        <p:nvSpPr>
          <p:cNvPr id="2" name="タイトル 1"/>
          <p:cNvSpPr>
            <a:spLocks noGrp="1"/>
          </p:cNvSpPr>
          <p:nvPr>
            <p:ph type="ctrTitle"/>
          </p:nvPr>
        </p:nvSpPr>
        <p:spPr>
          <a:xfrm>
            <a:off x="1728000" y="277200"/>
            <a:ext cx="4698722" cy="991041"/>
          </a:xfrm>
        </p:spPr>
        <p:txBody>
          <a:bodyPr wrap="none">
            <a:spAutoFit/>
          </a:bodyPr>
          <a:lstStyle/>
          <a:p>
            <a:r>
              <a:rPr lang="ja-JP" altLang="en-US" dirty="0"/>
              <a:t>証明用写真撮影アプリの</a:t>
            </a:r>
            <a:r>
              <a:rPr lang="en-US" altLang="ja-JP" dirty="0"/>
              <a:t/>
            </a:r>
            <a:br>
              <a:rPr lang="en-US" altLang="ja-JP" dirty="0"/>
            </a:br>
            <a:r>
              <a:rPr lang="ja-JP" altLang="en-US" dirty="0"/>
              <a:t>インストールのしかた</a:t>
            </a:r>
          </a:p>
        </p:txBody>
      </p:sp>
      <p:sp>
        <p:nvSpPr>
          <p:cNvPr id="3" name="サブタイトル 2"/>
          <p:cNvSpPr>
            <a:spLocks noGrp="1"/>
          </p:cNvSpPr>
          <p:nvPr>
            <p:ph type="subTitle" idx="4294967295"/>
          </p:nvPr>
        </p:nvSpPr>
        <p:spPr>
          <a:xfrm>
            <a:off x="486770" y="1432691"/>
            <a:ext cx="8972916" cy="1920111"/>
          </a:xfrm>
        </p:spPr>
        <p:txBody>
          <a:bodyPr>
            <a:noAutofit/>
          </a:bodyPr>
          <a:lstStyle/>
          <a:p>
            <a:r>
              <a:rPr lang="ja-JP" altLang="en-US" sz="2400" dirty="0"/>
              <a:t>マイナンバーカードの申請については</a:t>
            </a:r>
            <a:r>
              <a:rPr lang="ja-JP" altLang="en-US" sz="2400" spc="-1000" dirty="0"/>
              <a:t>、</a:t>
            </a:r>
            <a:r>
              <a:rPr lang="ja-JP" altLang="en-US" sz="2400" dirty="0"/>
              <a:t>スマートフォン</a:t>
            </a:r>
            <a:r>
              <a:rPr lang="ja-JP" altLang="en-US" sz="2400" spc="-1000" dirty="0"/>
              <a:t>、</a:t>
            </a:r>
            <a:endParaRPr lang="en-US" altLang="ja-JP" sz="2400" spc="-1000" dirty="0"/>
          </a:p>
          <a:p>
            <a:r>
              <a:rPr lang="ja-JP" altLang="en-US" sz="2400" dirty="0"/>
              <a:t>パソコン</a:t>
            </a:r>
            <a:r>
              <a:rPr lang="ja-JP" altLang="en-US" sz="2400" spc="-1000" dirty="0"/>
              <a:t>、</a:t>
            </a:r>
            <a:r>
              <a:rPr lang="ja-JP" altLang="en-US" sz="2400" dirty="0"/>
              <a:t>まちなかの証明用写真機、郵送がありますが、</a:t>
            </a:r>
            <a:endParaRPr lang="en-US" altLang="ja-JP" sz="2400" dirty="0"/>
          </a:p>
          <a:p>
            <a:r>
              <a:rPr lang="ja-JP" altLang="en-US" sz="2400" dirty="0"/>
              <a:t>ここではスマートフォンによる申請をご紹介します。</a:t>
            </a:r>
            <a:endParaRPr lang="en-US" altLang="ja-JP" sz="2400" dirty="0"/>
          </a:p>
          <a:p>
            <a:endParaRPr lang="en-US" altLang="ja-JP" sz="1000" dirty="0"/>
          </a:p>
          <a:p>
            <a:pPr>
              <a:lnSpc>
                <a:spcPct val="100000"/>
              </a:lnSpc>
              <a:spcBef>
                <a:spcPts val="500"/>
              </a:spcBef>
            </a:pPr>
            <a:r>
              <a:rPr lang="ja-JP" altLang="en-US" dirty="0">
                <a:solidFill>
                  <a:srgbClr val="009650"/>
                </a:solidFill>
              </a:rPr>
              <a:t>●</a:t>
            </a:r>
            <a:r>
              <a:rPr lang="en-US" altLang="ja-JP" dirty="0">
                <a:solidFill>
                  <a:schemeClr val="accent2"/>
                </a:solidFill>
              </a:rPr>
              <a:t> </a:t>
            </a:r>
            <a:r>
              <a:rPr lang="ja-JP" altLang="en-US" dirty="0"/>
              <a:t>申請にあたっては、まずご自宅に郵便で送られてきた</a:t>
            </a:r>
            <a:endParaRPr lang="en-US" altLang="ja-JP" dirty="0"/>
          </a:p>
          <a:p>
            <a:pPr>
              <a:lnSpc>
                <a:spcPct val="100000"/>
              </a:lnSpc>
              <a:spcBef>
                <a:spcPts val="500"/>
              </a:spcBef>
            </a:pPr>
            <a:r>
              <a:rPr lang="ja-JP" altLang="en-US" dirty="0"/>
              <a:t>　</a:t>
            </a:r>
            <a:r>
              <a:rPr lang="ja-JP" altLang="en-US" dirty="0">
                <a:solidFill>
                  <a:srgbClr val="FF0000"/>
                </a:solidFill>
              </a:rPr>
              <a:t>「個人番号カード交付申請書」</a:t>
            </a:r>
            <a:r>
              <a:rPr lang="ja-JP" altLang="en-US" dirty="0"/>
              <a:t>を用意してください。</a:t>
            </a:r>
          </a:p>
          <a:p>
            <a:pPr indent="358775">
              <a:lnSpc>
                <a:spcPct val="100000"/>
              </a:lnSpc>
              <a:spcBef>
                <a:spcPts val="500"/>
              </a:spcBef>
            </a:pPr>
            <a:r>
              <a:rPr lang="ja-JP" altLang="en-US" sz="1400" dirty="0"/>
              <a:t>引越しなどにより、個人番号カード交付申請書記載の住所と、現在お住まいの住所が</a:t>
            </a:r>
            <a:endParaRPr lang="en-US" altLang="ja-JP" sz="1400" dirty="0"/>
          </a:p>
          <a:p>
            <a:pPr indent="358775">
              <a:lnSpc>
                <a:spcPct val="100000"/>
              </a:lnSpc>
              <a:spcBef>
                <a:spcPts val="500"/>
              </a:spcBef>
            </a:pPr>
            <a:r>
              <a:rPr lang="ja-JP" altLang="en-US" sz="1400" dirty="0"/>
              <a:t>異なる場合は、交付申請書は使えません。</a:t>
            </a:r>
            <a:endParaRPr lang="en-US" altLang="ja-JP" sz="1400" dirty="0"/>
          </a:p>
          <a:p>
            <a:pPr indent="358775">
              <a:lnSpc>
                <a:spcPct val="100000"/>
              </a:lnSpc>
              <a:spcBef>
                <a:spcPts val="500"/>
              </a:spcBef>
            </a:pPr>
            <a:r>
              <a:rPr lang="ja-JP" altLang="en-US" sz="1400" dirty="0"/>
              <a:t>お住まいの市区町村で新しい申請書をお受取りください。</a:t>
            </a:r>
          </a:p>
          <a:p>
            <a:pPr>
              <a:lnSpc>
                <a:spcPct val="100000"/>
              </a:lnSpc>
              <a:spcBef>
                <a:spcPts val="500"/>
              </a:spcBef>
            </a:pPr>
            <a:r>
              <a:rPr lang="ja-JP" altLang="en-US" dirty="0">
                <a:solidFill>
                  <a:srgbClr val="009650"/>
                </a:solidFill>
              </a:rPr>
              <a:t>●</a:t>
            </a:r>
            <a:r>
              <a:rPr lang="en-US" altLang="ja-JP" dirty="0">
                <a:solidFill>
                  <a:schemeClr val="accent2"/>
                </a:solidFill>
              </a:rPr>
              <a:t> </a:t>
            </a:r>
            <a:r>
              <a:rPr lang="ja-JP" altLang="en-US" dirty="0"/>
              <a:t>証明用写真撮影のためのさまざまなアプリがあります。</a:t>
            </a:r>
            <a:endParaRPr lang="en-US" altLang="ja-JP" dirty="0"/>
          </a:p>
          <a:p>
            <a:pPr>
              <a:lnSpc>
                <a:spcPct val="100000"/>
              </a:lnSpc>
              <a:spcBef>
                <a:spcPts val="500"/>
              </a:spcBef>
            </a:pPr>
            <a:r>
              <a:rPr lang="ja-JP" altLang="en-US" dirty="0"/>
              <a:t>　</a:t>
            </a:r>
            <a:r>
              <a:rPr lang="en-US" altLang="ja-JP" dirty="0"/>
              <a:t> Google</a:t>
            </a:r>
            <a:r>
              <a:rPr lang="ja-JP" altLang="en-US" dirty="0"/>
              <a:t>の</a:t>
            </a:r>
            <a:r>
              <a:rPr lang="en-US" altLang="ja-JP" dirty="0"/>
              <a:t>Play</a:t>
            </a:r>
            <a:r>
              <a:rPr lang="ja-JP" altLang="en-US" dirty="0"/>
              <a:t>ストア、または</a:t>
            </a:r>
            <a:r>
              <a:rPr lang="en-US" altLang="ja-JP" dirty="0"/>
              <a:t>AppStore</a:t>
            </a:r>
            <a:r>
              <a:rPr lang="ja-JP" altLang="en-US" dirty="0"/>
              <a:t>からお好みの </a:t>
            </a:r>
            <a:endParaRPr lang="en-US" altLang="ja-JP" dirty="0"/>
          </a:p>
          <a:p>
            <a:pPr>
              <a:lnSpc>
                <a:spcPct val="100000"/>
              </a:lnSpc>
              <a:spcBef>
                <a:spcPts val="500"/>
              </a:spcBef>
            </a:pPr>
            <a:r>
              <a:rPr lang="ja-JP" altLang="en-US" dirty="0"/>
              <a:t>　 アプリをダウンロードしてください。</a:t>
            </a:r>
            <a:endParaRPr lang="en-US" altLang="ja-JP" dirty="0"/>
          </a:p>
          <a:p>
            <a:pPr>
              <a:lnSpc>
                <a:spcPct val="100000"/>
              </a:lnSpc>
              <a:spcBef>
                <a:spcPts val="500"/>
              </a:spcBef>
            </a:pPr>
            <a:r>
              <a:rPr lang="ja-JP" altLang="en-US" dirty="0"/>
              <a:t>　</a:t>
            </a:r>
            <a:r>
              <a:rPr lang="en-US" altLang="ja-JP" dirty="0"/>
              <a:t> </a:t>
            </a:r>
            <a:r>
              <a:rPr lang="ja-JP" altLang="en-US" sz="1400" dirty="0"/>
              <a:t>本教材では「</a:t>
            </a:r>
            <a:r>
              <a:rPr lang="ja-JP" altLang="en-US" sz="1400" dirty="0">
                <a:latin typeface="Konatu"/>
                <a:cs typeface="Konatu"/>
              </a:rPr>
              <a:t>履歴書カメラ」というアプリを使った例で</a:t>
            </a:r>
            <a:r>
              <a:rPr lang="ja-JP" altLang="en-US" sz="1400" dirty="0"/>
              <a:t>説明します。</a:t>
            </a:r>
          </a:p>
          <a:p>
            <a:endParaRPr lang="ja-JP" altLang="en-US" sz="1200" dirty="0"/>
          </a:p>
        </p:txBody>
      </p:sp>
      <p:sp>
        <p:nvSpPr>
          <p:cNvPr id="8" name="Title Placeholder 1"/>
          <p:cNvSpPr txBox="1">
            <a:spLocks/>
          </p:cNvSpPr>
          <p:nvPr/>
        </p:nvSpPr>
        <p:spPr>
          <a:xfrm>
            <a:off x="540000" y="54000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95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1788507" y="1439124"/>
            <a:ext cx="6120000" cy="728949"/>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Ver1,0,02)</a:t>
            </a:r>
            <a:r>
              <a:rPr lang="nl-NL" altLang="ja-JP" sz="1400" b="0" dirty="0" err="1"/>
              <a:t>Recruit</a:t>
            </a:r>
            <a:r>
              <a:rPr lang="nl-NL" altLang="ja-JP" sz="1400" b="0" dirty="0"/>
              <a:t> Holdings Co.,</a:t>
            </a:r>
            <a:r>
              <a:rPr lang="nl-NL" altLang="ja-JP" sz="1400" b="0" dirty="0" err="1"/>
              <a:t>Ltd</a:t>
            </a:r>
            <a:r>
              <a:rPr lang="nl-NL" altLang="ja-JP" sz="1400" b="0" dirty="0"/>
              <a:t>.  </a:t>
            </a:r>
            <a:r>
              <a:rPr lang="ja-JP" altLang="nl-NL" sz="1400" b="0" dirty="0"/>
              <a:t>無料</a:t>
            </a:r>
          </a:p>
          <a:p>
            <a:pPr>
              <a:lnSpc>
                <a:spcPct val="100000"/>
              </a:lnSpc>
              <a:spcBef>
                <a:spcPts val="0"/>
              </a:spcBef>
            </a:pPr>
            <a:r>
              <a:rPr lang="ja-JP" altLang="en-US" sz="1400" b="0" dirty="0"/>
              <a:t>証明写真アプリです。</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11" y="1465858"/>
            <a:ext cx="694419" cy="675480"/>
          </a:xfrm>
          <a:prstGeom prst="rect">
            <a:avLst/>
          </a:prstGeom>
        </p:spPr>
      </p:pic>
      <p:sp>
        <p:nvSpPr>
          <p:cNvPr id="31" name="タイトル 1"/>
          <p:cNvSpPr>
            <a:spLocks noGrp="1"/>
          </p:cNvSpPr>
          <p:nvPr>
            <p:ph type="ctrTitle"/>
          </p:nvPr>
        </p:nvSpPr>
        <p:spPr>
          <a:xfrm>
            <a:off x="1728000" y="277200"/>
            <a:ext cx="4698722" cy="991041"/>
          </a:xfrm>
        </p:spPr>
        <p:txBody>
          <a:bodyPr wrap="none">
            <a:spAutoFit/>
          </a:bodyPr>
          <a:lstStyle/>
          <a:p>
            <a:r>
              <a:rPr lang="ja-JP" altLang="en-US" dirty="0"/>
              <a:t>証明用写真撮影アプリの</a:t>
            </a:r>
            <a:r>
              <a:rPr lang="en-US" altLang="ja-JP" dirty="0"/>
              <a:t/>
            </a:r>
            <a:br>
              <a:rPr lang="en-US" altLang="ja-JP" dirty="0"/>
            </a:br>
            <a:r>
              <a:rPr lang="ja-JP" altLang="en-US" dirty="0"/>
              <a:t>インストールのしかた</a:t>
            </a:r>
          </a:p>
        </p:txBody>
      </p:sp>
      <p:sp>
        <p:nvSpPr>
          <p:cNvPr id="33" name="Title Placeholder 1"/>
          <p:cNvSpPr txBox="1">
            <a:spLocks/>
          </p:cNvSpPr>
          <p:nvPr/>
        </p:nvSpPr>
        <p:spPr>
          <a:xfrm>
            <a:off x="540000" y="54000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4" name="テキスト ボックス 33">
            <a:extLst>
              <a:ext uri="{FF2B5EF4-FFF2-40B4-BE49-F238E27FC236}">
                <a16:creationId xmlns:a16="http://schemas.microsoft.com/office/drawing/2014/main" id="{20953D8A-E8F6-424D-8CB8-0B58464D1DF6}"/>
              </a:ext>
            </a:extLst>
          </p:cNvPr>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cxnSp>
        <p:nvCxnSpPr>
          <p:cNvPr id="35" name="直線コネクタ 34">
            <a:extLst>
              <a:ext uri="{FF2B5EF4-FFF2-40B4-BE49-F238E27FC236}">
                <a16:creationId xmlns:a16="http://schemas.microsoft.com/office/drawing/2014/main" id="{7055732E-7EF8-4BB0-8CA4-D584724124E4}"/>
              </a:ext>
            </a:extLst>
          </p:cNvPr>
          <p:cNvCxnSpPr/>
          <p:nvPr/>
        </p:nvCxnSpPr>
        <p:spPr>
          <a:xfrm>
            <a:off x="3253854" y="3153324"/>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EE44F515-0CDE-4B97-8284-AAA0158A266B}"/>
              </a:ext>
            </a:extLst>
          </p:cNvPr>
          <p:cNvCxnSpPr/>
          <p:nvPr/>
        </p:nvCxnSpPr>
        <p:spPr>
          <a:xfrm>
            <a:off x="5849854" y="334661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BA2D251F-D000-4140-8F11-7124E72A8854}"/>
              </a:ext>
            </a:extLst>
          </p:cNvPr>
          <p:cNvCxnSpPr/>
          <p:nvPr/>
        </p:nvCxnSpPr>
        <p:spPr>
          <a:xfrm>
            <a:off x="807031" y="334661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F26E4AF2-91C2-4D1A-826A-7E9CBA49BF68}"/>
              </a:ext>
            </a:extLst>
          </p:cNvPr>
          <p:cNvSpPr txBox="1"/>
          <p:nvPr/>
        </p:nvSpPr>
        <p:spPr>
          <a:xfrm>
            <a:off x="3203296" y="2166115"/>
            <a:ext cx="2880000" cy="954107"/>
          </a:xfrm>
          <a:prstGeom prst="rect">
            <a:avLst/>
          </a:prstGeom>
          <a:noFill/>
        </p:spPr>
        <p:txBody>
          <a:bodyPr wrap="square" rtlCol="0">
            <a:spAutoFit/>
          </a:bodyPr>
          <a:lstStyle/>
          <a:p>
            <a:r>
              <a:rPr lang="ja-JP" altLang="en-US" sz="2800" b="1" dirty="0">
                <a:solidFill>
                  <a:srgbClr val="00B050"/>
                </a:solidFill>
                <a:latin typeface="Meiryo" charset="-128"/>
                <a:ea typeface="Meiryo" charset="-128"/>
                <a:cs typeface="Meiryo" charset="-128"/>
              </a:rPr>
              <a:t>❷</a:t>
            </a:r>
            <a:endParaRPr lang="en-US" altLang="ja-JP" sz="2800" b="1" dirty="0">
              <a:solidFill>
                <a:srgbClr val="00B050"/>
              </a:solidFill>
              <a:latin typeface="Meiryo" charset="-128"/>
              <a:ea typeface="Meiryo" charset="-128"/>
              <a:cs typeface="Meiryo" charset="-128"/>
            </a:endParaRPr>
          </a:p>
          <a:p>
            <a:r>
              <a:rPr lang="ja-JP" altLang="en-US" sz="1400" b="1" dirty="0">
                <a:latin typeface="Meiryo" charset="-128"/>
                <a:ea typeface="Meiryo" charset="-128"/>
                <a:cs typeface="Meiryo" charset="-128"/>
              </a:rPr>
              <a:t>「アプリやゲームを</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検索」をタップ</a:t>
            </a:r>
          </a:p>
        </p:txBody>
      </p:sp>
      <p:sp>
        <p:nvSpPr>
          <p:cNvPr id="50" name="テキスト ボックス 49">
            <a:extLst>
              <a:ext uri="{FF2B5EF4-FFF2-40B4-BE49-F238E27FC236}">
                <a16:creationId xmlns:a16="http://schemas.microsoft.com/office/drawing/2014/main" id="{998F09B2-6409-4633-A972-6D9C8DE374A8}"/>
              </a:ext>
            </a:extLst>
          </p:cNvPr>
          <p:cNvSpPr txBox="1"/>
          <p:nvPr/>
        </p:nvSpPr>
        <p:spPr>
          <a:xfrm>
            <a:off x="3186704" y="3713512"/>
            <a:ext cx="2524600" cy="173893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「かんたんきれい」と入力</a:t>
            </a:r>
            <a:endParaRPr lang="en-US" altLang="ja-JP" sz="14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pPr>
              <a:lnSpc>
                <a:spcPct val="150000"/>
              </a:lnSpc>
            </a:pPr>
            <a:endParaRPr lang="en-US" altLang="ja-JP" sz="1200" b="1" dirty="0">
              <a:latin typeface="Meiryo" charset="-128"/>
              <a:ea typeface="Meiryo" charset="-128"/>
              <a:cs typeface="Meiryo" charset="-128"/>
            </a:endParaRPr>
          </a:p>
          <a:p>
            <a:pPr>
              <a:lnSpc>
                <a:spcPct val="150000"/>
              </a:lnSpc>
            </a:pPr>
            <a:endParaRPr lang="en-US" altLang="ja-JP" sz="800" b="1" dirty="0">
              <a:solidFill>
                <a:srgbClr val="009650"/>
              </a:solidFill>
              <a:latin typeface="Meiryo" charset="-128"/>
              <a:ea typeface="Meiryo" charset="-128"/>
              <a:cs typeface="Meiryo" charset="-128"/>
            </a:endParaRPr>
          </a:p>
        </p:txBody>
      </p:sp>
      <p:sp>
        <p:nvSpPr>
          <p:cNvPr id="51" name="テキスト ボックス 50">
            <a:extLst>
              <a:ext uri="{FF2B5EF4-FFF2-40B4-BE49-F238E27FC236}">
                <a16:creationId xmlns:a16="http://schemas.microsoft.com/office/drawing/2014/main" id="{CFA0A053-9689-49E2-B971-7FD897227FCF}"/>
              </a:ext>
            </a:extLst>
          </p:cNvPr>
          <p:cNvSpPr txBox="1"/>
          <p:nvPr/>
        </p:nvSpPr>
        <p:spPr>
          <a:xfrm>
            <a:off x="6097422" y="2209018"/>
            <a:ext cx="28800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「インストール」をタップ　</a:t>
            </a:r>
          </a:p>
          <a:p>
            <a:r>
              <a:rPr lang="ja-JP" altLang="en-US" sz="1400" b="1" dirty="0">
                <a:latin typeface="Meiryo" charset="-128"/>
                <a:ea typeface="Meiryo" charset="-128"/>
                <a:cs typeface="Meiryo" charset="-128"/>
              </a:rPr>
              <a:t>しばらく待って、完了です</a:t>
            </a:r>
          </a:p>
        </p:txBody>
      </p:sp>
      <p:sp>
        <p:nvSpPr>
          <p:cNvPr id="48" name="テキスト ボックス 47">
            <a:extLst>
              <a:ext uri="{FF2B5EF4-FFF2-40B4-BE49-F238E27FC236}">
                <a16:creationId xmlns:a16="http://schemas.microsoft.com/office/drawing/2014/main" id="{010D07EA-D092-433C-8760-05C30EDF9AC3}"/>
              </a:ext>
            </a:extLst>
          </p:cNvPr>
          <p:cNvSpPr txBox="1"/>
          <p:nvPr/>
        </p:nvSpPr>
        <p:spPr>
          <a:xfrm>
            <a:off x="944733" y="2156400"/>
            <a:ext cx="25200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a:t>
            </a:r>
            <a:r>
              <a:rPr lang="en-US" altLang="ja-JP" sz="1400" b="1" dirty="0">
                <a:latin typeface="Meiryo" charset="-128"/>
                <a:ea typeface="Meiryo" charset="-128"/>
                <a:cs typeface="Meiryo" charset="-128"/>
              </a:rPr>
              <a:t>Play</a:t>
            </a:r>
            <a:r>
              <a:rPr lang="ja-JP" altLang="en-US" sz="1400" b="1" dirty="0">
                <a:latin typeface="Meiryo" charset="-128"/>
                <a:ea typeface="Meiryo" charset="-128"/>
                <a:cs typeface="Meiryo" charset="-128"/>
              </a:rPr>
              <a:t>ストア」をタップ</a:t>
            </a:r>
            <a:endParaRPr lang="en-US" altLang="ja-JP" sz="1400" b="1" dirty="0">
              <a:latin typeface="Meiryo" charset="-128"/>
              <a:ea typeface="Meiryo" charset="-128"/>
              <a:cs typeface="Meiryo" charset="-128"/>
            </a:endParaRPr>
          </a:p>
        </p:txBody>
      </p:sp>
      <p:sp>
        <p:nvSpPr>
          <p:cNvPr id="52" name="角丸四角形 6">
            <a:extLst>
              <a:ext uri="{FF2B5EF4-FFF2-40B4-BE49-F238E27FC236}">
                <a16:creationId xmlns:a16="http://schemas.microsoft.com/office/drawing/2014/main" id="{E00CE33F-51AF-4A5F-914C-14AF71D802FA}"/>
              </a:ext>
            </a:extLst>
          </p:cNvPr>
          <p:cNvSpPr/>
          <p:nvPr/>
        </p:nvSpPr>
        <p:spPr>
          <a:xfrm>
            <a:off x="6742771" y="3773663"/>
            <a:ext cx="720617" cy="31966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object 2">
            <a:extLst>
              <a:ext uri="{FF2B5EF4-FFF2-40B4-BE49-F238E27FC236}">
                <a16:creationId xmlns:a16="http://schemas.microsoft.com/office/drawing/2014/main" id="{34B95AAC-4E68-48A9-9F56-A55FC3BBD2FD}"/>
              </a:ext>
            </a:extLst>
          </p:cNvPr>
          <p:cNvSpPr>
            <a:spLocks noChangeAspect="1"/>
          </p:cNvSpPr>
          <p:nvPr/>
        </p:nvSpPr>
        <p:spPr>
          <a:xfrm>
            <a:off x="1022863" y="3118079"/>
            <a:ext cx="1571756" cy="2880000"/>
          </a:xfrm>
          <a:prstGeom prst="rect">
            <a:avLst/>
          </a:prstGeom>
          <a:blipFill>
            <a:blip r:embed="rId4" cstate="print"/>
            <a:stretch>
              <a:fillRect/>
            </a:stretch>
          </a:blipFill>
        </p:spPr>
        <p:txBody>
          <a:bodyPr wrap="square" lIns="0" tIns="0" rIns="0" bIns="0" rtlCol="0"/>
          <a:lstStyle/>
          <a:p>
            <a:endParaRPr dirty="0"/>
          </a:p>
        </p:txBody>
      </p:sp>
      <p:sp>
        <p:nvSpPr>
          <p:cNvPr id="44" name="object 12">
            <a:extLst>
              <a:ext uri="{FF2B5EF4-FFF2-40B4-BE49-F238E27FC236}">
                <a16:creationId xmlns:a16="http://schemas.microsoft.com/office/drawing/2014/main" id="{3EB4CB84-324E-45ED-BD7A-F76EBCE937F8}"/>
              </a:ext>
            </a:extLst>
          </p:cNvPr>
          <p:cNvSpPr/>
          <p:nvPr/>
        </p:nvSpPr>
        <p:spPr>
          <a:xfrm>
            <a:off x="3316116" y="4428033"/>
            <a:ext cx="1799844" cy="753563"/>
          </a:xfrm>
          <a:prstGeom prst="rect">
            <a:avLst/>
          </a:prstGeom>
          <a:blipFill>
            <a:blip r:embed="rId5" cstate="print"/>
            <a:stretch>
              <a:fillRect/>
            </a:stretch>
          </a:blipFill>
        </p:spPr>
        <p:txBody>
          <a:bodyPr wrap="square" lIns="0" tIns="0" rIns="0" bIns="0" rtlCol="0"/>
          <a:lstStyle/>
          <a:p>
            <a:endParaRPr dirty="0"/>
          </a:p>
        </p:txBody>
      </p:sp>
      <p:grpSp>
        <p:nvGrpSpPr>
          <p:cNvPr id="40" name="object 7">
            <a:extLst>
              <a:ext uri="{FF2B5EF4-FFF2-40B4-BE49-F238E27FC236}">
                <a16:creationId xmlns:a16="http://schemas.microsoft.com/office/drawing/2014/main" id="{98B9F1C1-4489-4264-A520-6B1D62B9D58E}"/>
              </a:ext>
            </a:extLst>
          </p:cNvPr>
          <p:cNvGrpSpPr/>
          <p:nvPr/>
        </p:nvGrpSpPr>
        <p:grpSpPr>
          <a:xfrm>
            <a:off x="3316115" y="3108937"/>
            <a:ext cx="1811020" cy="609600"/>
            <a:chOff x="4408931" y="2494788"/>
            <a:chExt cx="1811020" cy="609600"/>
          </a:xfrm>
        </p:grpSpPr>
        <p:sp>
          <p:nvSpPr>
            <p:cNvPr id="41" name="object 8">
              <a:extLst>
                <a:ext uri="{FF2B5EF4-FFF2-40B4-BE49-F238E27FC236}">
                  <a16:creationId xmlns:a16="http://schemas.microsoft.com/office/drawing/2014/main" id="{1A8D193E-82DF-4583-960B-45063F1B6019}"/>
                </a:ext>
              </a:extLst>
            </p:cNvPr>
            <p:cNvSpPr/>
            <p:nvPr/>
          </p:nvSpPr>
          <p:spPr>
            <a:xfrm>
              <a:off x="4453870" y="2499360"/>
              <a:ext cx="1761001" cy="600456"/>
            </a:xfrm>
            <a:prstGeom prst="rect">
              <a:avLst/>
            </a:prstGeom>
            <a:blipFill>
              <a:blip r:embed="rId6" cstate="print"/>
              <a:stretch>
                <a:fillRect/>
              </a:stretch>
            </a:blipFill>
          </p:spPr>
          <p:txBody>
            <a:bodyPr wrap="square" lIns="0" tIns="0" rIns="0" bIns="0" rtlCol="0"/>
            <a:lstStyle/>
            <a:p>
              <a:endParaRPr dirty="0"/>
            </a:p>
          </p:txBody>
        </p:sp>
        <p:sp>
          <p:nvSpPr>
            <p:cNvPr id="42" name="object 9">
              <a:extLst>
                <a:ext uri="{FF2B5EF4-FFF2-40B4-BE49-F238E27FC236}">
                  <a16:creationId xmlns:a16="http://schemas.microsoft.com/office/drawing/2014/main" id="{E9B5ED97-EA40-4959-A2E3-70B9FD9E8674}"/>
                </a:ext>
              </a:extLst>
            </p:cNvPr>
            <p:cNvSpPr/>
            <p:nvPr/>
          </p:nvSpPr>
          <p:spPr>
            <a:xfrm>
              <a:off x="4408931" y="2494788"/>
              <a:ext cx="1811020" cy="609600"/>
            </a:xfrm>
            <a:custGeom>
              <a:avLst/>
              <a:gdLst/>
              <a:ahLst/>
              <a:cxnLst/>
              <a:rect l="l" t="t" r="r" b="b"/>
              <a:pathLst>
                <a:path w="1811020" h="609600">
                  <a:moveTo>
                    <a:pt x="0" y="0"/>
                  </a:moveTo>
                  <a:lnTo>
                    <a:pt x="1810512" y="0"/>
                  </a:lnTo>
                  <a:lnTo>
                    <a:pt x="1810512" y="609600"/>
                  </a:lnTo>
                  <a:lnTo>
                    <a:pt x="0" y="609600"/>
                  </a:lnTo>
                  <a:lnTo>
                    <a:pt x="0" y="0"/>
                  </a:lnTo>
                  <a:close/>
                </a:path>
              </a:pathLst>
            </a:custGeom>
            <a:ln w="9144">
              <a:solidFill>
                <a:srgbClr val="000000"/>
              </a:solidFill>
            </a:ln>
          </p:spPr>
          <p:txBody>
            <a:bodyPr wrap="square" lIns="0" tIns="0" rIns="0" bIns="0" rtlCol="0"/>
            <a:lstStyle/>
            <a:p>
              <a:endParaRPr dirty="0"/>
            </a:p>
          </p:txBody>
        </p:sp>
      </p:grpSp>
      <p:pic>
        <p:nvPicPr>
          <p:cNvPr id="38" name="図 2089">
            <a:extLst>
              <a:ext uri="{FF2B5EF4-FFF2-40B4-BE49-F238E27FC236}">
                <a16:creationId xmlns:a16="http://schemas.microsoft.com/office/drawing/2014/main" id="{46A055E5-6045-4204-9095-2439B0A262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99375" y="3118079"/>
            <a:ext cx="1620000" cy="28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 name="object 13">
            <a:extLst>
              <a:ext uri="{FF2B5EF4-FFF2-40B4-BE49-F238E27FC236}">
                <a16:creationId xmlns:a16="http://schemas.microsoft.com/office/drawing/2014/main" id="{78B75C2C-087C-4F35-8C32-2889206A2D7F}"/>
              </a:ext>
            </a:extLst>
          </p:cNvPr>
          <p:cNvSpPr/>
          <p:nvPr/>
        </p:nvSpPr>
        <p:spPr>
          <a:xfrm>
            <a:off x="3310890" y="4392659"/>
            <a:ext cx="1777225" cy="914051"/>
          </a:xfrm>
          <a:custGeom>
            <a:avLst/>
            <a:gdLst/>
            <a:ahLst/>
            <a:cxnLst/>
            <a:rect l="l" t="t" r="r" b="b"/>
            <a:pathLst>
              <a:path w="1809114" h="1416050">
                <a:moveTo>
                  <a:pt x="0" y="0"/>
                </a:moveTo>
                <a:lnTo>
                  <a:pt x="1808988" y="0"/>
                </a:lnTo>
                <a:lnTo>
                  <a:pt x="1808988" y="1415796"/>
                </a:lnTo>
                <a:lnTo>
                  <a:pt x="0" y="1415796"/>
                </a:lnTo>
                <a:lnTo>
                  <a:pt x="0" y="0"/>
                </a:lnTo>
                <a:close/>
              </a:path>
            </a:pathLst>
          </a:custGeom>
          <a:ln w="9144">
            <a:solidFill>
              <a:srgbClr val="000000"/>
            </a:solidFill>
          </a:ln>
        </p:spPr>
        <p:txBody>
          <a:bodyPr wrap="square" lIns="0" tIns="0" rIns="0" bIns="0" rtlCol="0"/>
          <a:lstStyle/>
          <a:p>
            <a:endParaRPr dirty="0"/>
          </a:p>
        </p:txBody>
      </p:sp>
      <p:cxnSp>
        <p:nvCxnSpPr>
          <p:cNvPr id="28" name="カギ線コネクタ 27"/>
          <p:cNvCxnSpPr>
            <a:cxnSpLocks/>
          </p:cNvCxnSpPr>
          <p:nvPr/>
        </p:nvCxnSpPr>
        <p:spPr>
          <a:xfrm flipV="1">
            <a:off x="2248943" y="3379695"/>
            <a:ext cx="1080000" cy="1296000"/>
          </a:xfrm>
          <a:prstGeom prst="bentConnector3">
            <a:avLst>
              <a:gd name="adj1" fmla="val 5000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カギ線コネクタ 28"/>
          <p:cNvCxnSpPr>
            <a:cxnSpLocks/>
            <a:stCxn id="32" idx="3"/>
          </p:cNvCxnSpPr>
          <p:nvPr/>
        </p:nvCxnSpPr>
        <p:spPr>
          <a:xfrm flipV="1">
            <a:off x="4983614" y="3921802"/>
            <a:ext cx="2094479" cy="1189258"/>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1702426" y="4398315"/>
            <a:ext cx="558830" cy="5588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389209" y="4953337"/>
            <a:ext cx="1594405"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3395029" y="4589207"/>
            <a:ext cx="1594405"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3342067" y="3232167"/>
            <a:ext cx="1753846"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7112724" y="3769641"/>
            <a:ext cx="676184"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32BD7206-24AF-4ABB-8790-F8132F129EE7}"/>
              </a:ext>
            </a:extLst>
          </p:cNvPr>
          <p:cNvSpPr txBox="1"/>
          <p:nvPr/>
        </p:nvSpPr>
        <p:spPr>
          <a:xfrm>
            <a:off x="6577355" y="1442566"/>
            <a:ext cx="1282394" cy="707886"/>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右のＱＲコードを読取ることでインストールの画面が表示されます</a:t>
            </a:r>
            <a:endParaRPr kumimoji="1" lang="ja-JP" altLang="en-US" sz="1000" dirty="0">
              <a:latin typeface="メイリオ" panose="020B0604030504040204" pitchFamily="50" charset="-128"/>
              <a:ea typeface="メイリオ" panose="020B0604030504040204" pitchFamily="50" charset="-128"/>
            </a:endParaRPr>
          </a:p>
        </p:txBody>
      </p:sp>
      <p:pic>
        <p:nvPicPr>
          <p:cNvPr id="47" name="図 46">
            <a:extLst>
              <a:ext uri="{FF2B5EF4-FFF2-40B4-BE49-F238E27FC236}">
                <a16:creationId xmlns:a16="http://schemas.microsoft.com/office/drawing/2014/main" id="{B2245DE6-05FA-48C4-B900-FDF18007A4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7717" y="1431709"/>
            <a:ext cx="707886" cy="707886"/>
          </a:xfrm>
          <a:prstGeom prst="rect">
            <a:avLst/>
          </a:prstGeom>
        </p:spPr>
      </p:pic>
      <p:sp>
        <p:nvSpPr>
          <p:cNvPr id="53" name="テキスト ボックス 52">
            <a:extLst>
              <a:ext uri="{FF2B5EF4-FFF2-40B4-BE49-F238E27FC236}">
                <a16:creationId xmlns:a16="http://schemas.microsoft.com/office/drawing/2014/main" id="{87B9EAA8-5ACD-4C5B-9374-BE00FB1C0CE7}"/>
              </a:ext>
            </a:extLst>
          </p:cNvPr>
          <p:cNvSpPr txBox="1"/>
          <p:nvPr/>
        </p:nvSpPr>
        <p:spPr>
          <a:xfrm>
            <a:off x="3177624" y="4167199"/>
            <a:ext cx="2524600" cy="2185214"/>
          </a:xfrm>
          <a:prstGeom prst="rect">
            <a:avLst/>
          </a:prstGeom>
          <a:noFill/>
        </p:spPr>
        <p:txBody>
          <a:bodyPr wrap="square" rtlCol="0">
            <a:spAutoFit/>
          </a:bodyPr>
          <a:lstStyle/>
          <a:p>
            <a:endParaRPr lang="en-US" altLang="ja-JP" sz="12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pPr>
              <a:lnSpc>
                <a:spcPct val="150000"/>
              </a:lnSpc>
            </a:pPr>
            <a:endParaRPr lang="en-US" altLang="ja-JP" sz="1200" b="1" dirty="0">
              <a:latin typeface="Meiryo" charset="-128"/>
              <a:ea typeface="Meiryo" charset="-128"/>
              <a:cs typeface="Meiryo" charset="-128"/>
            </a:endParaRPr>
          </a:p>
          <a:p>
            <a:pPr>
              <a:lnSpc>
                <a:spcPct val="150000"/>
              </a:lnSpc>
            </a:pPr>
            <a:endParaRPr lang="en-US" altLang="ja-JP" sz="800" b="1" dirty="0">
              <a:solidFill>
                <a:srgbClr val="009650"/>
              </a:solidFill>
              <a:latin typeface="Meiryo" charset="-128"/>
              <a:ea typeface="Meiryo" charset="-128"/>
              <a:cs typeface="Meiryo" charset="-128"/>
            </a:endParaRPr>
          </a:p>
          <a:p>
            <a:pPr>
              <a:lnSpc>
                <a:spcPct val="150000"/>
              </a:lnSpc>
            </a:pPr>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「かんたんキレイな証明</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写真」を選択してタップ</a:t>
            </a:r>
            <a:endParaRPr kumimoji="1" lang="ja-JP" altLang="en-US" sz="1400" b="1" dirty="0">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E6954E67-5908-4FB3-8BB3-425C802C18B0}"/>
              </a:ext>
            </a:extLst>
          </p:cNvPr>
          <p:cNvSpPr txBox="1"/>
          <p:nvPr/>
        </p:nvSpPr>
        <p:spPr>
          <a:xfrm>
            <a:off x="6311899" y="6104092"/>
            <a:ext cx="2286523" cy="400110"/>
          </a:xfrm>
          <a:prstGeom prst="rect">
            <a:avLst/>
          </a:prstGeom>
          <a:noFill/>
        </p:spPr>
        <p:txBody>
          <a:bodyPr wrap="none" rtlCol="0">
            <a:spAutoFit/>
          </a:bodyPr>
          <a:lstStyle/>
          <a:p>
            <a:pPr marL="165600" indent="-1656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WEB</a:t>
            </a:r>
            <a:r>
              <a:rPr kumimoji="1" lang="ja-JP" altLang="en-US" sz="1000" dirty="0">
                <a:latin typeface="メイリオ" panose="020B0604030504040204" pitchFamily="50" charset="-128"/>
                <a:ea typeface="メイリオ" panose="020B0604030504040204" pitchFamily="50" charset="-128"/>
              </a:rPr>
              <a:t>サイトへ接続するため別途</a:t>
            </a:r>
            <a:r>
              <a:rPr kumimoji="1" lang="en-US" altLang="ja-JP" sz="1000" dirty="0">
                <a:latin typeface="メイリオ" panose="020B0604030504040204" pitchFamily="50" charset="-128"/>
                <a:ea typeface="メイリオ" panose="020B0604030504040204" pitchFamily="50" charset="-128"/>
              </a:rPr>
              <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通信料がかかることがあります。</a:t>
            </a:r>
          </a:p>
        </p:txBody>
      </p:sp>
      <p:sp>
        <p:nvSpPr>
          <p:cNvPr id="2" name="テキスト ボックス 1">
            <a:extLst>
              <a:ext uri="{FF2B5EF4-FFF2-40B4-BE49-F238E27FC236}">
                <a16:creationId xmlns:a16="http://schemas.microsoft.com/office/drawing/2014/main" id="{1E8967D4-79F2-4236-A317-72DA298AC91B}"/>
              </a:ext>
            </a:extLst>
          </p:cNvPr>
          <p:cNvSpPr txBox="1"/>
          <p:nvPr/>
        </p:nvSpPr>
        <p:spPr>
          <a:xfrm>
            <a:off x="3073640" y="4082328"/>
            <a:ext cx="2430110" cy="315987"/>
          </a:xfrm>
          <a:prstGeom prst="rect">
            <a:avLst/>
          </a:prstGeom>
          <a:solidFill>
            <a:schemeClr val="bg1"/>
          </a:solid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「かんたんキレイ」と入力</a:t>
            </a:r>
          </a:p>
        </p:txBody>
      </p:sp>
    </p:spTree>
    <p:extLst>
      <p:ext uri="{BB962C8B-B14F-4D97-AF65-F5344CB8AC3E}">
        <p14:creationId xmlns:p14="http://schemas.microsoft.com/office/powerpoint/2010/main" val="157900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5">
            <a:extLst>
              <a:ext uri="{FF2B5EF4-FFF2-40B4-BE49-F238E27FC236}">
                <a16:creationId xmlns:a16="http://schemas.microsoft.com/office/drawing/2014/main" id="{DE034883-269D-4D37-902C-DF4FB1BC2BFC}"/>
              </a:ext>
            </a:extLst>
          </p:cNvPr>
          <p:cNvSpPr/>
          <p:nvPr/>
        </p:nvSpPr>
        <p:spPr>
          <a:xfrm>
            <a:off x="1108897" y="3116822"/>
            <a:ext cx="1599040" cy="2844852"/>
          </a:xfrm>
          <a:prstGeom prst="rect">
            <a:avLst/>
          </a:prstGeom>
          <a:blipFill>
            <a:blip r:embed="rId3" cstate="print"/>
            <a:stretch>
              <a:fillRect/>
            </a:stretch>
          </a:blipFill>
        </p:spPr>
        <p:txBody>
          <a:bodyPr wrap="square" lIns="0" tIns="0" rIns="0" bIns="0" rtlCol="0"/>
          <a:lstStyle/>
          <a:p>
            <a:endParaRPr dirty="0"/>
          </a:p>
        </p:txBody>
      </p:sp>
      <p:sp>
        <p:nvSpPr>
          <p:cNvPr id="31" name="タイトル 1"/>
          <p:cNvSpPr>
            <a:spLocks noGrp="1"/>
          </p:cNvSpPr>
          <p:nvPr>
            <p:ph type="ctrTitle"/>
          </p:nvPr>
        </p:nvSpPr>
        <p:spPr>
          <a:xfrm>
            <a:off x="1728000" y="277200"/>
            <a:ext cx="4698722" cy="991041"/>
          </a:xfrm>
        </p:spPr>
        <p:txBody>
          <a:bodyPr wrap="none">
            <a:spAutoFit/>
          </a:bodyPr>
          <a:lstStyle/>
          <a:p>
            <a:r>
              <a:rPr lang="ja-JP" altLang="en-US" dirty="0"/>
              <a:t>証明用写真撮影アプリの</a:t>
            </a:r>
            <a:r>
              <a:rPr lang="en-US" altLang="ja-JP" dirty="0"/>
              <a:t/>
            </a:r>
            <a:br>
              <a:rPr lang="en-US" altLang="ja-JP" dirty="0"/>
            </a:br>
            <a:r>
              <a:rPr lang="ja-JP" altLang="en-US" dirty="0"/>
              <a:t>インストールのしかた</a:t>
            </a:r>
          </a:p>
        </p:txBody>
      </p:sp>
      <p:sp>
        <p:nvSpPr>
          <p:cNvPr id="33" name="Title Placeholder 1"/>
          <p:cNvSpPr txBox="1">
            <a:spLocks/>
          </p:cNvSpPr>
          <p:nvPr/>
        </p:nvSpPr>
        <p:spPr>
          <a:xfrm>
            <a:off x="540000" y="54000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6" name="テキスト ボックス 35">
            <a:extLst>
              <a:ext uri="{FF2B5EF4-FFF2-40B4-BE49-F238E27FC236}">
                <a16:creationId xmlns:a16="http://schemas.microsoft.com/office/drawing/2014/main" id="{B1C59996-9354-463B-8885-F605BBFBC29E}"/>
              </a:ext>
            </a:extLst>
          </p:cNvPr>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pic>
        <p:nvPicPr>
          <p:cNvPr id="38" name="図 37">
            <a:extLst>
              <a:ext uri="{FF2B5EF4-FFF2-40B4-BE49-F238E27FC236}">
                <a16:creationId xmlns:a16="http://schemas.microsoft.com/office/drawing/2014/main" id="{B835D073-C4AC-4BE2-9F62-1D955EB71D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0864" y="3126337"/>
            <a:ext cx="1591376" cy="2836993"/>
          </a:xfrm>
          <a:prstGeom prst="rect">
            <a:avLst/>
          </a:prstGeom>
          <a:ln>
            <a:solidFill>
              <a:schemeClr val="tx1"/>
            </a:solidFill>
          </a:ln>
        </p:spPr>
      </p:pic>
      <p:sp>
        <p:nvSpPr>
          <p:cNvPr id="39" name="サブタイトル 2"/>
          <p:cNvSpPr>
            <a:spLocks noGrp="1"/>
          </p:cNvSpPr>
          <p:nvPr>
            <p:ph type="subTitle" idx="4294967295"/>
          </p:nvPr>
        </p:nvSpPr>
        <p:spPr>
          <a:xfrm>
            <a:off x="1777324" y="1437903"/>
            <a:ext cx="6120000" cy="716297"/>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Ver1,0,02)</a:t>
            </a:r>
            <a:r>
              <a:rPr lang="nl-NL" altLang="ja-JP" sz="1400" b="0" dirty="0" err="1"/>
              <a:t>Recruit</a:t>
            </a:r>
            <a:r>
              <a:rPr lang="nl-NL" altLang="ja-JP" sz="1400" b="0" dirty="0"/>
              <a:t> Holdings Co.,</a:t>
            </a:r>
            <a:r>
              <a:rPr lang="nl-NL" altLang="ja-JP" sz="1400" b="0" dirty="0" err="1"/>
              <a:t>Ltd</a:t>
            </a:r>
            <a:r>
              <a:rPr lang="nl-NL" altLang="ja-JP" sz="1400" b="0" dirty="0"/>
              <a:t>.  </a:t>
            </a:r>
            <a:r>
              <a:rPr lang="ja-JP" altLang="nl-NL" sz="1400" b="0" dirty="0"/>
              <a:t>無料</a:t>
            </a:r>
          </a:p>
          <a:p>
            <a:pPr>
              <a:lnSpc>
                <a:spcPct val="100000"/>
              </a:lnSpc>
              <a:spcBef>
                <a:spcPts val="0"/>
              </a:spcBef>
            </a:pPr>
            <a:r>
              <a:rPr lang="ja-JP" altLang="en-US" sz="1400" b="0" dirty="0"/>
              <a:t>証明写真アプリです。</a:t>
            </a:r>
          </a:p>
        </p:txBody>
      </p:sp>
      <p:cxnSp>
        <p:nvCxnSpPr>
          <p:cNvPr id="40" name="直線コネクタ 39"/>
          <p:cNvCxnSpPr/>
          <p:nvPr/>
        </p:nvCxnSpPr>
        <p:spPr>
          <a:xfrm>
            <a:off x="3253854" y="3153324"/>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5849854" y="334661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807031" y="334661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pic>
        <p:nvPicPr>
          <p:cNvPr id="43" name="図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413" y="1465911"/>
            <a:ext cx="692744" cy="673850"/>
          </a:xfrm>
          <a:prstGeom prst="rect">
            <a:avLst/>
          </a:prstGeom>
        </p:spPr>
      </p:pic>
      <p:sp>
        <p:nvSpPr>
          <p:cNvPr id="53" name="テキスト ボックス 52"/>
          <p:cNvSpPr txBox="1"/>
          <p:nvPr/>
        </p:nvSpPr>
        <p:spPr>
          <a:xfrm>
            <a:off x="3210953" y="2221734"/>
            <a:ext cx="28800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「検索</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a:t>
            </a:r>
          </a:p>
        </p:txBody>
      </p:sp>
      <p:sp>
        <p:nvSpPr>
          <p:cNvPr id="52" name="テキスト ボックス 51"/>
          <p:cNvSpPr txBox="1"/>
          <p:nvPr/>
        </p:nvSpPr>
        <p:spPr>
          <a:xfrm>
            <a:off x="955486" y="2219905"/>
            <a:ext cx="2520000" cy="738664"/>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a:t>
            </a:r>
            <a:r>
              <a:rPr lang="en-US" altLang="ja-JP" sz="1400" b="1" dirty="0">
                <a:latin typeface="Meiryo" charset="-128"/>
                <a:ea typeface="Meiryo" charset="-128"/>
                <a:cs typeface="Meiryo" charset="-128"/>
              </a:rPr>
              <a:t>App Store</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a:t>
            </a:r>
            <a:endParaRPr lang="en-US" altLang="ja-JP" sz="1400" b="1" dirty="0">
              <a:latin typeface="Meiryo" charset="-128"/>
              <a:ea typeface="Meiryo" charset="-128"/>
              <a:cs typeface="Meiryo" charset="-128"/>
            </a:endParaRPr>
          </a:p>
        </p:txBody>
      </p:sp>
      <p:cxnSp>
        <p:nvCxnSpPr>
          <p:cNvPr id="58" name="カギ線コネクタ 57"/>
          <p:cNvCxnSpPr>
            <a:cxnSpLocks/>
          </p:cNvCxnSpPr>
          <p:nvPr/>
        </p:nvCxnSpPr>
        <p:spPr>
          <a:xfrm flipV="1">
            <a:off x="1578851" y="3393655"/>
            <a:ext cx="1763981" cy="1368000"/>
          </a:xfrm>
          <a:prstGeom prst="bentConnector3">
            <a:avLst>
              <a:gd name="adj1" fmla="val 75237"/>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3209855" y="3636864"/>
            <a:ext cx="2524600" cy="264687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「かんたんきれい</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と入力</a:t>
            </a:r>
            <a:endParaRPr lang="en-US" altLang="ja-JP" sz="14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endParaRPr lang="en-US" altLang="ja-JP" sz="1200" b="1" dirty="0">
              <a:latin typeface="Meiryo" charset="-128"/>
              <a:ea typeface="Meiryo" charset="-128"/>
              <a:cs typeface="Meiryo" charset="-128"/>
            </a:endParaRPr>
          </a:p>
          <a:p>
            <a:pPr>
              <a:lnSpc>
                <a:spcPct val="150000"/>
              </a:lnSpc>
            </a:pPr>
            <a:endParaRPr lang="en-US" altLang="ja-JP" sz="1200" b="1" dirty="0">
              <a:latin typeface="Meiryo" charset="-128"/>
              <a:ea typeface="Meiryo" charset="-128"/>
              <a:cs typeface="Meiryo" charset="-128"/>
            </a:endParaRPr>
          </a:p>
          <a:p>
            <a:pPr>
              <a:lnSpc>
                <a:spcPct val="150000"/>
              </a:lnSpc>
            </a:pPr>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「かんたんキレイな証明</a:t>
            </a:r>
            <a:endParaRPr lang="en-US" altLang="ja-JP" sz="1400" b="1" dirty="0">
              <a:latin typeface="Meiryo" charset="-128"/>
              <a:ea typeface="Meiryo" charset="-128"/>
              <a:cs typeface="Meiryo" charset="-128"/>
            </a:endParaRPr>
          </a:p>
          <a:p>
            <a:r>
              <a:rPr lang="ja-JP" altLang="en-US" sz="1400" b="1" dirty="0">
                <a:latin typeface="Meiryo" charset="-128"/>
                <a:ea typeface="Meiryo" charset="-128"/>
                <a:cs typeface="Meiryo" charset="-128"/>
              </a:rPr>
              <a:t>写真</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を選択してタップ</a:t>
            </a:r>
            <a:endParaRPr kumimoji="1" lang="ja-JP" altLang="en-US" sz="1400" b="1" dirty="0">
              <a:latin typeface="Meiryo" charset="-128"/>
              <a:ea typeface="Meiryo" charset="-128"/>
              <a:cs typeface="Meiryo" charset="-128"/>
            </a:endParaRPr>
          </a:p>
        </p:txBody>
      </p:sp>
      <p:sp>
        <p:nvSpPr>
          <p:cNvPr id="55" name="テキスト ボックス 54"/>
          <p:cNvSpPr txBox="1"/>
          <p:nvPr/>
        </p:nvSpPr>
        <p:spPr>
          <a:xfrm>
            <a:off x="6104400" y="2230712"/>
            <a:ext cx="2880000" cy="954107"/>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❺</a:t>
            </a:r>
            <a:endParaRPr lang="en-US" altLang="ja-JP" sz="2800" b="1" dirty="0">
              <a:solidFill>
                <a:srgbClr val="009650"/>
              </a:solidFill>
              <a:latin typeface="Meiryo" charset="-128"/>
              <a:ea typeface="Meiryo" charset="-128"/>
              <a:cs typeface="Meiryo" charset="-128"/>
            </a:endParaRPr>
          </a:p>
          <a:p>
            <a:r>
              <a:rPr lang="ja-JP" altLang="en-US" sz="1400" b="1" dirty="0">
                <a:latin typeface="Meiryo" charset="-128"/>
                <a:ea typeface="Meiryo" charset="-128"/>
                <a:cs typeface="Meiryo" charset="-128"/>
              </a:rPr>
              <a:t>「入手</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をタップ　</a:t>
            </a:r>
          </a:p>
          <a:p>
            <a:r>
              <a:rPr lang="ja-JP" altLang="en-US" sz="1400" b="1" dirty="0">
                <a:latin typeface="Meiryo" charset="-128"/>
                <a:ea typeface="Meiryo" charset="-128"/>
                <a:cs typeface="Meiryo" charset="-128"/>
              </a:rPr>
              <a:t>しばらく待って、完了です</a:t>
            </a:r>
          </a:p>
        </p:txBody>
      </p:sp>
      <p:sp>
        <p:nvSpPr>
          <p:cNvPr id="48" name="object 12"/>
          <p:cNvSpPr/>
          <p:nvPr/>
        </p:nvSpPr>
        <p:spPr>
          <a:xfrm>
            <a:off x="3316116" y="4363485"/>
            <a:ext cx="1799844" cy="753563"/>
          </a:xfrm>
          <a:prstGeom prst="rect">
            <a:avLst/>
          </a:prstGeom>
          <a:blipFill>
            <a:blip r:embed="rId6" cstate="print"/>
            <a:stretch>
              <a:fillRect/>
            </a:stretch>
          </a:blipFill>
        </p:spPr>
        <p:txBody>
          <a:bodyPr wrap="square" lIns="0" tIns="0" rIns="0" bIns="0" rtlCol="0"/>
          <a:lstStyle/>
          <a:p>
            <a:endParaRPr dirty="0"/>
          </a:p>
        </p:txBody>
      </p:sp>
      <p:sp>
        <p:nvSpPr>
          <p:cNvPr id="50" name="object 13"/>
          <p:cNvSpPr/>
          <p:nvPr/>
        </p:nvSpPr>
        <p:spPr>
          <a:xfrm>
            <a:off x="3331830" y="4328111"/>
            <a:ext cx="1777225" cy="914051"/>
          </a:xfrm>
          <a:custGeom>
            <a:avLst/>
            <a:gdLst/>
            <a:ahLst/>
            <a:cxnLst/>
            <a:rect l="l" t="t" r="r" b="b"/>
            <a:pathLst>
              <a:path w="1809114" h="1416050">
                <a:moveTo>
                  <a:pt x="0" y="0"/>
                </a:moveTo>
                <a:lnTo>
                  <a:pt x="1808988" y="0"/>
                </a:lnTo>
                <a:lnTo>
                  <a:pt x="1808988" y="1415796"/>
                </a:lnTo>
                <a:lnTo>
                  <a:pt x="0" y="1415796"/>
                </a:lnTo>
                <a:lnTo>
                  <a:pt x="0" y="0"/>
                </a:lnTo>
                <a:close/>
              </a:path>
            </a:pathLst>
          </a:custGeom>
          <a:ln w="6350">
            <a:solidFill>
              <a:srgbClr val="000000"/>
            </a:solidFill>
          </a:ln>
        </p:spPr>
        <p:txBody>
          <a:bodyPr wrap="square" lIns="0" tIns="0" rIns="0" bIns="0" rtlCol="0"/>
          <a:lstStyle/>
          <a:p>
            <a:endParaRPr dirty="0"/>
          </a:p>
        </p:txBody>
      </p:sp>
      <p:cxnSp>
        <p:nvCxnSpPr>
          <p:cNvPr id="59" name="カギ線コネクタ 58"/>
          <p:cNvCxnSpPr>
            <a:cxnSpLocks/>
          </p:cNvCxnSpPr>
          <p:nvPr/>
        </p:nvCxnSpPr>
        <p:spPr>
          <a:xfrm flipV="1">
            <a:off x="4990093" y="3691459"/>
            <a:ext cx="2268000" cy="1346604"/>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1032334" y="4475095"/>
            <a:ext cx="558830" cy="55883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a:off x="3389209" y="4888789"/>
            <a:ext cx="1594405"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3395029" y="4524659"/>
            <a:ext cx="1594405"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p:cNvSpPr/>
          <p:nvPr/>
        </p:nvSpPr>
        <p:spPr>
          <a:xfrm>
            <a:off x="7276101" y="3532315"/>
            <a:ext cx="55883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A7164F28-5098-42E7-8920-7897043A5F2C}"/>
              </a:ext>
            </a:extLst>
          </p:cNvPr>
          <p:cNvPicPr>
            <a:picLocks noChangeAspect="1"/>
          </p:cNvPicPr>
          <p:nvPr/>
        </p:nvPicPr>
        <p:blipFill>
          <a:blip r:embed="rId7"/>
          <a:stretch>
            <a:fillRect/>
          </a:stretch>
        </p:blipFill>
        <p:spPr>
          <a:xfrm>
            <a:off x="1907429" y="5007177"/>
            <a:ext cx="327688" cy="312447"/>
          </a:xfrm>
          <a:prstGeom prst="rect">
            <a:avLst/>
          </a:prstGeom>
        </p:spPr>
      </p:pic>
      <p:pic>
        <p:nvPicPr>
          <p:cNvPr id="7" name="図 6">
            <a:extLst>
              <a:ext uri="{FF2B5EF4-FFF2-40B4-BE49-F238E27FC236}">
                <a16:creationId xmlns:a16="http://schemas.microsoft.com/office/drawing/2014/main" id="{5458C5D0-FA7E-45E0-A235-E80E0A1D6F38}"/>
              </a:ext>
            </a:extLst>
          </p:cNvPr>
          <p:cNvPicPr>
            <a:picLocks noChangeAspect="1"/>
          </p:cNvPicPr>
          <p:nvPr/>
        </p:nvPicPr>
        <p:blipFill>
          <a:blip r:embed="rId8"/>
          <a:stretch>
            <a:fillRect/>
          </a:stretch>
        </p:blipFill>
        <p:spPr>
          <a:xfrm>
            <a:off x="1956963" y="5306944"/>
            <a:ext cx="228620" cy="91448"/>
          </a:xfrm>
          <a:prstGeom prst="rect">
            <a:avLst/>
          </a:prstGeom>
        </p:spPr>
      </p:pic>
      <p:grpSp>
        <p:nvGrpSpPr>
          <p:cNvPr id="2" name="グループ化 1">
            <a:extLst>
              <a:ext uri="{FF2B5EF4-FFF2-40B4-BE49-F238E27FC236}">
                <a16:creationId xmlns:a16="http://schemas.microsoft.com/office/drawing/2014/main" id="{36C1C6BD-2B99-45FC-BD2A-1D1206ACF224}"/>
              </a:ext>
            </a:extLst>
          </p:cNvPr>
          <p:cNvGrpSpPr/>
          <p:nvPr/>
        </p:nvGrpSpPr>
        <p:grpSpPr>
          <a:xfrm>
            <a:off x="3313267" y="2998935"/>
            <a:ext cx="1960385" cy="467164"/>
            <a:chOff x="4163708" y="2178317"/>
            <a:chExt cx="1960385" cy="467164"/>
          </a:xfrm>
        </p:grpSpPr>
        <p:sp>
          <p:nvSpPr>
            <p:cNvPr id="29" name="object 28">
              <a:extLst>
                <a:ext uri="{FF2B5EF4-FFF2-40B4-BE49-F238E27FC236}">
                  <a16:creationId xmlns:a16="http://schemas.microsoft.com/office/drawing/2014/main" id="{3C89B9EB-8E90-4500-8CFC-D088FBFB11F3}"/>
                </a:ext>
              </a:extLst>
            </p:cNvPr>
            <p:cNvSpPr/>
            <p:nvPr/>
          </p:nvSpPr>
          <p:spPr>
            <a:xfrm>
              <a:off x="4163708" y="2178317"/>
              <a:ext cx="1960385" cy="458707"/>
            </a:xfrm>
            <a:prstGeom prst="rect">
              <a:avLst/>
            </a:prstGeom>
            <a:blipFill>
              <a:blip r:embed="rId9" cstate="print"/>
              <a:stretch>
                <a:fillRect/>
              </a:stretch>
            </a:blipFill>
            <a:ln>
              <a:solidFill>
                <a:schemeClr val="tx1"/>
              </a:solidFill>
            </a:ln>
          </p:spPr>
          <p:txBody>
            <a:bodyPr wrap="square" lIns="0" tIns="0" rIns="0" bIns="0" rtlCol="0"/>
            <a:lstStyle/>
            <a:p>
              <a:endParaRPr dirty="0"/>
            </a:p>
          </p:txBody>
        </p:sp>
        <p:sp>
          <p:nvSpPr>
            <p:cNvPr id="63" name="正方形/長方形 62"/>
            <p:cNvSpPr/>
            <p:nvPr/>
          </p:nvSpPr>
          <p:spPr>
            <a:xfrm>
              <a:off x="4186411" y="2330036"/>
              <a:ext cx="1917989"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3D6BBD06-CBDD-4131-B5B3-59FA224DDEDC}"/>
              </a:ext>
            </a:extLst>
          </p:cNvPr>
          <p:cNvSpPr txBox="1"/>
          <p:nvPr/>
        </p:nvSpPr>
        <p:spPr>
          <a:xfrm>
            <a:off x="6585673" y="1410805"/>
            <a:ext cx="1282394" cy="707886"/>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右のＱＲコードを読取ることでインストールの画面が表示されます</a:t>
            </a:r>
            <a:endParaRPr kumimoji="1" lang="ja-JP" altLang="en-US" sz="1000" dirty="0">
              <a:latin typeface="メイリオ" panose="020B0604030504040204" pitchFamily="50" charset="-128"/>
              <a:ea typeface="メイリオ" panose="020B0604030504040204" pitchFamily="50" charset="-128"/>
            </a:endParaRPr>
          </a:p>
        </p:txBody>
      </p:sp>
      <p:pic>
        <p:nvPicPr>
          <p:cNvPr id="35" name="図 34">
            <a:extLst>
              <a:ext uri="{FF2B5EF4-FFF2-40B4-BE49-F238E27FC236}">
                <a16:creationId xmlns:a16="http://schemas.microsoft.com/office/drawing/2014/main" id="{5E359E91-E751-4486-A003-E57A6163F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16304" y="1404076"/>
            <a:ext cx="714615" cy="714615"/>
          </a:xfrm>
          <a:prstGeom prst="rect">
            <a:avLst/>
          </a:prstGeom>
        </p:spPr>
      </p:pic>
      <p:sp>
        <p:nvSpPr>
          <p:cNvPr id="8" name="正方形/長方形 7"/>
          <p:cNvSpPr/>
          <p:nvPr/>
        </p:nvSpPr>
        <p:spPr>
          <a:xfrm>
            <a:off x="6311901" y="3139037"/>
            <a:ext cx="219868" cy="7593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E6954E67-5908-4FB3-8BB3-425C802C18B0}"/>
              </a:ext>
            </a:extLst>
          </p:cNvPr>
          <p:cNvSpPr txBox="1"/>
          <p:nvPr/>
        </p:nvSpPr>
        <p:spPr>
          <a:xfrm>
            <a:off x="6311901" y="6094226"/>
            <a:ext cx="2275623" cy="400110"/>
          </a:xfrm>
          <a:prstGeom prst="rect">
            <a:avLst/>
          </a:prstGeom>
          <a:noFill/>
        </p:spPr>
        <p:txBody>
          <a:bodyPr wrap="none" rtlCol="0">
            <a:spAutoFit/>
          </a:bodyPr>
          <a:lstStyle/>
          <a:p>
            <a:pPr marL="165600" indent="-165600"/>
            <a:r>
              <a:rPr kumimoji="1" lang="en-US" altLang="ja-JP" sz="1000" dirty="0">
                <a:latin typeface="メイリオ" panose="020B0604030504040204" pitchFamily="50" charset="-128"/>
                <a:ea typeface="メイリオ" panose="020B0604030504040204" pitchFamily="50" charset="-128"/>
              </a:rPr>
              <a:t>※WEB</a:t>
            </a:r>
            <a:r>
              <a:rPr kumimoji="1" lang="ja-JP" altLang="en-US" sz="1000" dirty="0">
                <a:latin typeface="メイリオ" panose="020B0604030504040204" pitchFamily="50" charset="-128"/>
                <a:ea typeface="メイリオ" panose="020B0604030504040204" pitchFamily="50" charset="-128"/>
              </a:rPr>
              <a:t>サイトへ接続するため別途</a:t>
            </a:r>
            <a:r>
              <a:rPr kumimoji="1" lang="en-US" altLang="ja-JP" sz="1000" dirty="0">
                <a:latin typeface="メイリオ" panose="020B0604030504040204" pitchFamily="50" charset="-128"/>
                <a:ea typeface="メイリオ" panose="020B0604030504040204" pitchFamily="50" charset="-128"/>
              </a:rPr>
              <a:t/>
            </a:r>
            <a:br>
              <a:rPr kumimoji="1" lang="en-US" altLang="ja-JP" sz="1000" dirty="0">
                <a:latin typeface="メイリオ" panose="020B0604030504040204" pitchFamily="50" charset="-128"/>
                <a:ea typeface="メイリオ" panose="020B0604030504040204" pitchFamily="50" charset="-128"/>
              </a:rPr>
            </a:br>
            <a:r>
              <a:rPr kumimoji="1" lang="ja-JP" altLang="en-US" sz="1000" dirty="0">
                <a:latin typeface="メイリオ" panose="020B0604030504040204" pitchFamily="50" charset="-128"/>
                <a:ea typeface="メイリオ" panose="020B0604030504040204" pitchFamily="50" charset="-128"/>
              </a:rPr>
              <a:t>通信料がかかることがあります。</a:t>
            </a:r>
          </a:p>
        </p:txBody>
      </p:sp>
      <p:sp>
        <p:nvSpPr>
          <p:cNvPr id="34" name="テキスト ボックス 33">
            <a:extLst>
              <a:ext uri="{FF2B5EF4-FFF2-40B4-BE49-F238E27FC236}">
                <a16:creationId xmlns:a16="http://schemas.microsoft.com/office/drawing/2014/main" id="{BDCF7683-84BC-40DE-8C8C-962CD21215DB}"/>
              </a:ext>
            </a:extLst>
          </p:cNvPr>
          <p:cNvSpPr txBox="1"/>
          <p:nvPr/>
        </p:nvSpPr>
        <p:spPr>
          <a:xfrm>
            <a:off x="3073640" y="4001303"/>
            <a:ext cx="2430110" cy="315987"/>
          </a:xfrm>
          <a:prstGeom prst="rect">
            <a:avLst/>
          </a:prstGeom>
          <a:solidFill>
            <a:schemeClr val="bg1"/>
          </a:solidFill>
        </p:spPr>
        <p:txBody>
          <a:bodyPr wrap="square" rtlCol="0">
            <a:spAutoFit/>
          </a:bodyPr>
          <a:lstStyle/>
          <a:p>
            <a:r>
              <a:rPr kumimoji="1" lang="ja-JP" altLang="en-US" sz="1400" b="1" dirty="0">
                <a:latin typeface="メイリオ" panose="020B0604030504040204" pitchFamily="50" charset="-128"/>
                <a:ea typeface="メイリオ" panose="020B0604030504040204" pitchFamily="50" charset="-128"/>
              </a:rPr>
              <a:t>「かんたんキレイ」と入力</a:t>
            </a:r>
          </a:p>
        </p:txBody>
      </p:sp>
    </p:spTree>
    <p:extLst>
      <p:ext uri="{BB962C8B-B14F-4D97-AF65-F5344CB8AC3E}">
        <p14:creationId xmlns:p14="http://schemas.microsoft.com/office/powerpoint/2010/main" val="2360899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03484" y="1400818"/>
            <a:ext cx="2803973" cy="1384995"/>
          </a:xfrm>
          <a:prstGeom prst="rect">
            <a:avLst/>
          </a:prstGeom>
          <a:noFill/>
        </p:spPr>
        <p:txBody>
          <a:bodyPr wrap="none" rtlCol="0">
            <a:spAutoFit/>
          </a:bodyPr>
          <a:lstStyle/>
          <a:p>
            <a:r>
              <a:rPr lang="ja-JP" altLang="en-US" sz="1400" b="1" dirty="0">
                <a:latin typeface="Meiryo" charset="-128"/>
                <a:ea typeface="Meiryo" charset="-128"/>
                <a:cs typeface="Meiryo" charset="-128"/>
              </a:rPr>
              <a:t>適切な写真</a:t>
            </a:r>
          </a:p>
          <a:p>
            <a:pPr marL="171450" indent="-171450">
              <a:buFont typeface="Wingdings" charset="2"/>
              <a:buChar char="l"/>
            </a:pPr>
            <a:r>
              <a:rPr lang="ja-JP" altLang="en-US" sz="1400" dirty="0">
                <a:latin typeface="Meiryo" charset="-128"/>
                <a:ea typeface="Meiryo" charset="-128"/>
                <a:cs typeface="Meiryo" charset="-128"/>
              </a:rPr>
              <a:t>サイズ </a:t>
            </a:r>
            <a:r>
              <a:rPr lang="en-US" altLang="ja-JP" sz="1400" dirty="0">
                <a:latin typeface="Meiryo" charset="-128"/>
                <a:ea typeface="Meiryo" charset="-128"/>
                <a:cs typeface="Meiryo" charset="-128"/>
              </a:rPr>
              <a:t>3.5×4.5㎝</a:t>
            </a:r>
            <a:r>
              <a:rPr lang="ja-JP" altLang="en-US" sz="1400" dirty="0">
                <a:latin typeface="Meiryo" charset="-128"/>
                <a:ea typeface="Meiryo" charset="-128"/>
                <a:cs typeface="Meiryo" charset="-128"/>
              </a:rPr>
              <a:t>サイズ</a:t>
            </a:r>
          </a:p>
          <a:p>
            <a:pPr marL="171450" indent="-171450">
              <a:buFont typeface="Wingdings" charset="2"/>
              <a:buChar char="l"/>
            </a:pPr>
            <a:r>
              <a:rPr lang="ja-JP" altLang="en-US" sz="1400" dirty="0">
                <a:latin typeface="Meiryo" charset="-128"/>
                <a:ea typeface="Meiryo" charset="-128"/>
                <a:cs typeface="Meiryo" charset="-128"/>
              </a:rPr>
              <a:t>直近</a:t>
            </a:r>
            <a:r>
              <a:rPr lang="en-US" altLang="ja-JP" sz="1400" dirty="0">
                <a:latin typeface="Meiryo" charset="-128"/>
                <a:ea typeface="Meiryo" charset="-128"/>
                <a:cs typeface="Meiryo" charset="-128"/>
              </a:rPr>
              <a:t>6</a:t>
            </a:r>
            <a:r>
              <a:rPr lang="ja-JP" altLang="en-US" sz="1400" dirty="0">
                <a:latin typeface="Meiryo" charset="-128"/>
                <a:ea typeface="Meiryo" charset="-128"/>
                <a:cs typeface="Meiryo" charset="-128"/>
              </a:rPr>
              <a:t>ヶ月以内に撮影したもの</a:t>
            </a:r>
          </a:p>
          <a:p>
            <a:pPr marL="171450" indent="-171450">
              <a:buFont typeface="Wingdings" charset="2"/>
              <a:buChar char="l"/>
            </a:pPr>
            <a:r>
              <a:rPr lang="ja-JP" altLang="en-US" sz="1400" dirty="0">
                <a:latin typeface="Meiryo" charset="-128"/>
                <a:ea typeface="Meiryo" charset="-128"/>
                <a:cs typeface="Meiryo" charset="-128"/>
              </a:rPr>
              <a:t>正面、無帽、無背景のもの</a:t>
            </a:r>
          </a:p>
          <a:p>
            <a:pPr marL="171450" indent="-171450">
              <a:buFont typeface="Wingdings" charset="2"/>
              <a:buChar char="l"/>
            </a:pPr>
            <a:r>
              <a:rPr lang="ja-JP" altLang="en-US" sz="1400" dirty="0">
                <a:latin typeface="Meiryo" charset="-128"/>
                <a:ea typeface="Meiryo" charset="-128"/>
                <a:cs typeface="Meiryo" charset="-128"/>
              </a:rPr>
              <a:t>裏面に、氏名、生年月日を</a:t>
            </a:r>
            <a:r>
              <a:rPr lang="en-US" altLang="ja-JP" sz="1400" dirty="0">
                <a:latin typeface="Meiryo" charset="-128"/>
                <a:ea typeface="Meiryo" charset="-128"/>
                <a:cs typeface="Meiryo" charset="-128"/>
              </a:rPr>
              <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記入してください</a:t>
            </a:r>
          </a:p>
        </p:txBody>
      </p:sp>
      <p:sp>
        <p:nvSpPr>
          <p:cNvPr id="17" name="テキスト ボックス 16"/>
          <p:cNvSpPr txBox="1"/>
          <p:nvPr/>
        </p:nvSpPr>
        <p:spPr>
          <a:xfrm>
            <a:off x="5039524" y="1400818"/>
            <a:ext cx="3409908" cy="1815882"/>
          </a:xfrm>
          <a:prstGeom prst="rect">
            <a:avLst/>
          </a:prstGeom>
          <a:noFill/>
        </p:spPr>
        <p:txBody>
          <a:bodyPr wrap="none" rtlCol="0">
            <a:spAutoFit/>
          </a:bodyPr>
          <a:lstStyle/>
          <a:p>
            <a:r>
              <a:rPr lang="ja-JP" altLang="en-US" sz="1400" b="1" dirty="0">
                <a:latin typeface="Meiryo" charset="-128"/>
                <a:ea typeface="Meiryo" charset="-128"/>
                <a:cs typeface="Meiryo" charset="-128"/>
              </a:rPr>
              <a:t>不適切な写真</a:t>
            </a:r>
          </a:p>
          <a:p>
            <a:pPr marL="171450" indent="-171450">
              <a:buFont typeface="Wingdings" charset="2"/>
              <a:buChar char="l"/>
            </a:pPr>
            <a:r>
              <a:rPr lang="ja-JP" altLang="en-US" sz="1400" dirty="0">
                <a:latin typeface="Meiryo" charset="-128"/>
                <a:ea typeface="Meiryo" charset="-128"/>
                <a:cs typeface="Meiryo" charset="-128"/>
              </a:rPr>
              <a:t>顔が横向きのもの</a:t>
            </a:r>
          </a:p>
          <a:p>
            <a:pPr marL="171450" indent="-171450">
              <a:buFont typeface="Wingdings" charset="2"/>
              <a:buChar char="l"/>
            </a:pPr>
            <a:r>
              <a:rPr lang="ja-JP" altLang="en-US" sz="1400" dirty="0">
                <a:latin typeface="Meiryo" charset="-128"/>
                <a:ea typeface="Meiryo" charset="-128"/>
                <a:cs typeface="Meiryo" charset="-128"/>
              </a:rPr>
              <a:t>無背景でないもの</a:t>
            </a:r>
          </a:p>
          <a:p>
            <a:pPr marL="171450" indent="-171450">
              <a:buFont typeface="Wingdings" charset="2"/>
              <a:buChar char="l"/>
            </a:pPr>
            <a:r>
              <a:rPr lang="ja-JP" altLang="en-US" sz="1400" dirty="0">
                <a:latin typeface="Meiryo" charset="-128"/>
                <a:ea typeface="Meiryo" charset="-128"/>
                <a:cs typeface="Meiryo" charset="-128"/>
              </a:rPr>
              <a:t>現在の顔と著しく異なるもの</a:t>
            </a:r>
          </a:p>
          <a:p>
            <a:pPr marL="171450" indent="-171450">
              <a:buFont typeface="Wingdings" charset="2"/>
              <a:buChar char="l"/>
            </a:pPr>
            <a:r>
              <a:rPr lang="ja-JP" altLang="en-US" sz="1400" dirty="0">
                <a:latin typeface="Meiryo" charset="-128"/>
                <a:ea typeface="Meiryo" charset="-128"/>
                <a:cs typeface="Meiryo" charset="-128"/>
              </a:rPr>
              <a:t>背景に影のあるもの</a:t>
            </a:r>
          </a:p>
          <a:p>
            <a:pPr marL="171450" indent="-171450">
              <a:buFont typeface="Wingdings" charset="2"/>
              <a:buChar char="l"/>
            </a:pPr>
            <a:r>
              <a:rPr lang="ja-JP" altLang="en-US" sz="1400" dirty="0">
                <a:latin typeface="Meiryo" charset="-128"/>
                <a:ea typeface="Meiryo" charset="-128"/>
                <a:cs typeface="Meiryo" charset="-128"/>
              </a:rPr>
              <a:t>ピンボケや手ブレにより不鮮明なもの</a:t>
            </a:r>
          </a:p>
          <a:p>
            <a:pPr marL="171450" indent="-171450">
              <a:buFont typeface="Wingdings" charset="2"/>
              <a:buChar char="l"/>
            </a:pPr>
            <a:r>
              <a:rPr lang="ja-JP" altLang="en-US" sz="1400" dirty="0">
                <a:latin typeface="Meiryo" charset="-128"/>
                <a:ea typeface="Meiryo" charset="-128"/>
                <a:cs typeface="Meiryo" charset="-128"/>
              </a:rPr>
              <a:t>帽子、サングラスをかけ、</a:t>
            </a:r>
            <a:r>
              <a:rPr lang="en-US" altLang="ja-JP" sz="1400" dirty="0">
                <a:latin typeface="Meiryo" charset="-128"/>
                <a:ea typeface="Meiryo" charset="-128"/>
                <a:cs typeface="Meiryo" charset="-128"/>
              </a:rPr>
              <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人物を特定できないもの</a:t>
            </a:r>
          </a:p>
        </p:txBody>
      </p:sp>
      <p:grpSp>
        <p:nvGrpSpPr>
          <p:cNvPr id="40" name="図形グループ 39"/>
          <p:cNvGrpSpPr/>
          <p:nvPr/>
        </p:nvGrpSpPr>
        <p:grpSpPr>
          <a:xfrm>
            <a:off x="5331806" y="3533261"/>
            <a:ext cx="2717974" cy="2231208"/>
            <a:chOff x="4581446" y="3754545"/>
            <a:chExt cx="2717974" cy="2231208"/>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641" y="4905753"/>
              <a:ext cx="826364" cy="10800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50" y="4893053"/>
              <a:ext cx="822090" cy="10800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446" y="4899403"/>
              <a:ext cx="828271" cy="1080000"/>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992" y="3767245"/>
              <a:ext cx="824428" cy="1080000"/>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5585" y="3754545"/>
              <a:ext cx="828271" cy="1080000"/>
            </a:xfrm>
            <a:prstGeom prst="rect">
              <a:avLst/>
            </a:prstGeom>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1446" y="3754545"/>
              <a:ext cx="828271" cy="1080000"/>
            </a:xfrm>
            <a:prstGeom prst="rect">
              <a:avLst/>
            </a:prstGeom>
          </p:spPr>
        </p:pic>
      </p:grpSp>
      <p:pic>
        <p:nvPicPr>
          <p:cNvPr id="22" name="図 21"/>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824709" y="3200473"/>
            <a:ext cx="1535797" cy="2090483"/>
          </a:xfrm>
          <a:prstGeom prst="rect">
            <a:avLst/>
          </a:prstGeom>
        </p:spPr>
      </p:pic>
      <p:sp>
        <p:nvSpPr>
          <p:cNvPr id="33" name="円/楕円 32"/>
          <p:cNvSpPr/>
          <p:nvPr/>
        </p:nvSpPr>
        <p:spPr>
          <a:xfrm>
            <a:off x="1159727" y="2809313"/>
            <a:ext cx="2880000" cy="28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5220392" y="3213296"/>
            <a:ext cx="2880000" cy="288000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テキスト ボックス 38"/>
          <p:cNvSpPr txBox="1"/>
          <p:nvPr/>
        </p:nvSpPr>
        <p:spPr>
          <a:xfrm>
            <a:off x="487200" y="5710383"/>
            <a:ext cx="4031873" cy="646331"/>
          </a:xfrm>
          <a:prstGeom prst="rect">
            <a:avLst/>
          </a:prstGeom>
          <a:noFill/>
        </p:spPr>
        <p:txBody>
          <a:bodyPr wrap="none" rtlCol="0">
            <a:spAutoFit/>
          </a:bodyPr>
          <a:lstStyle/>
          <a:p>
            <a:r>
              <a:rPr lang="ja-JP" altLang="en-US" sz="1200" dirty="0">
                <a:latin typeface="Meiryo" charset="-128"/>
                <a:ea typeface="Meiryo" charset="-128"/>
                <a:cs typeface="Meiryo" charset="-128"/>
              </a:rPr>
              <a:t>個人番号カード交付の際、カードに貼付された</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顔写真と本人の同一性を確認する必要がある場合には、</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顔認証システムを使用する場合があります。</a:t>
            </a:r>
            <a:endParaRPr kumimoji="1" lang="ja-JP" altLang="en-US" sz="1200" dirty="0">
              <a:latin typeface="Meiryo" charset="-128"/>
              <a:ea typeface="Meiryo" charset="-128"/>
              <a:cs typeface="Meiryo" charset="-128"/>
            </a:endParaRPr>
          </a:p>
        </p:txBody>
      </p:sp>
      <p:cxnSp>
        <p:nvCxnSpPr>
          <p:cNvPr id="23" name="直線コネクタ 22"/>
          <p:cNvCxnSpPr/>
          <p:nvPr/>
        </p:nvCxnSpPr>
        <p:spPr>
          <a:xfrm>
            <a:off x="4535488" y="1258109"/>
            <a:ext cx="26354" cy="50441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4" name="タイトル 1"/>
          <p:cNvSpPr txBox="1">
            <a:spLocks/>
          </p:cNvSpPr>
          <p:nvPr/>
        </p:nvSpPr>
        <p:spPr>
          <a:xfrm>
            <a:off x="1728000" y="359174"/>
            <a:ext cx="5519460" cy="877163"/>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アプリを使った撮影のしかた</a:t>
            </a:r>
            <a:endParaRPr lang="en-US" altLang="ja-JP" dirty="0"/>
          </a:p>
          <a:p>
            <a:r>
              <a:rPr lang="ja-JP" altLang="en-US" sz="2400" dirty="0"/>
              <a:t>（適切な写真と不適切な写真の例）</a:t>
            </a:r>
          </a:p>
        </p:txBody>
      </p:sp>
      <p:sp>
        <p:nvSpPr>
          <p:cNvPr id="25" name="Title Placeholder 1"/>
          <p:cNvSpPr txBox="1">
            <a:spLocks/>
          </p:cNvSpPr>
          <p:nvPr/>
        </p:nvSpPr>
        <p:spPr>
          <a:xfrm>
            <a:off x="540000" y="5400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spTree>
    <p:extLst>
      <p:ext uri="{BB962C8B-B14F-4D97-AF65-F5344CB8AC3E}">
        <p14:creationId xmlns:p14="http://schemas.microsoft.com/office/powerpoint/2010/main" val="48094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40000"/>
            <a:ext cx="5519460" cy="547200"/>
          </a:xfrm>
        </p:spPr>
        <p:txBody>
          <a:bodyPr wrap="none">
            <a:spAutoFit/>
          </a:bodyPr>
          <a:lstStyle/>
          <a:p>
            <a:pPr>
              <a:lnSpc>
                <a:spcPct val="100000"/>
              </a:lnSpc>
            </a:pPr>
            <a:r>
              <a:rPr lang="ja-JP" altLang="en-US" dirty="0"/>
              <a:t>アプリを使った撮影のしかた</a:t>
            </a:r>
          </a:p>
        </p:txBody>
      </p:sp>
      <p:sp>
        <p:nvSpPr>
          <p:cNvPr id="3" name="サブタイトル 2"/>
          <p:cNvSpPr>
            <a:spLocks noGrp="1"/>
          </p:cNvSpPr>
          <p:nvPr>
            <p:ph type="subTitle" idx="4294967295"/>
          </p:nvPr>
        </p:nvSpPr>
        <p:spPr>
          <a:xfrm>
            <a:off x="475886" y="1403102"/>
            <a:ext cx="5392247" cy="4744889"/>
          </a:xfrm>
        </p:spPr>
        <p:txBody>
          <a:bodyPr>
            <a:spAutoFit/>
          </a:bodyPr>
          <a:lstStyle/>
          <a:p>
            <a:pPr marL="489600" indent="-489600">
              <a:lnSpc>
                <a:spcPct val="100000"/>
              </a:lnSpc>
              <a:spcBef>
                <a:spcPts val="0"/>
              </a:spcBef>
            </a:pPr>
            <a:r>
              <a:rPr lang="ja-JP" altLang="en-US" dirty="0"/>
              <a:t>アプリのアイコンをタップして起動させます。</a:t>
            </a:r>
            <a:endParaRPr lang="en-US" altLang="ja-JP" dirty="0"/>
          </a:p>
          <a:p>
            <a:pPr marL="489600" indent="-489600">
              <a:lnSpc>
                <a:spcPct val="100000"/>
              </a:lnSpc>
              <a:spcBef>
                <a:spcPts val="0"/>
              </a:spcBef>
            </a:pPr>
            <a:r>
              <a:rPr lang="ja-JP" altLang="en-US" sz="3200" dirty="0">
                <a:solidFill>
                  <a:srgbClr val="009650"/>
                </a:solidFill>
              </a:rPr>
              <a:t>❶</a:t>
            </a:r>
            <a:r>
              <a:rPr lang="ja-JP" altLang="en-US" dirty="0"/>
              <a:t>「撮影する</a:t>
            </a:r>
            <a:r>
              <a:rPr lang="ja-JP" altLang="en-US" spc="-1000" dirty="0"/>
              <a:t>」</a:t>
            </a:r>
            <a:r>
              <a:rPr lang="ja-JP" altLang="en-US" dirty="0"/>
              <a:t>をタップ</a:t>
            </a:r>
            <a:endParaRPr lang="en-US" altLang="ja-JP" dirty="0"/>
          </a:p>
          <a:p>
            <a:pPr marL="489600" indent="-489600">
              <a:lnSpc>
                <a:spcPct val="100000"/>
              </a:lnSpc>
              <a:spcBef>
                <a:spcPts val="1200"/>
              </a:spcBef>
            </a:pPr>
            <a:r>
              <a:rPr lang="ja-JP" altLang="en-US" sz="3200" dirty="0">
                <a:solidFill>
                  <a:srgbClr val="009650"/>
                </a:solidFill>
              </a:rPr>
              <a:t>❷</a:t>
            </a:r>
            <a:r>
              <a:rPr lang="ja-JP" altLang="en-US" dirty="0"/>
              <a:t> 上と下の線に顔の</a:t>
            </a:r>
            <a:endParaRPr lang="en-US" altLang="ja-JP" dirty="0"/>
          </a:p>
          <a:p>
            <a:pPr marL="489600" indent="-489600">
              <a:lnSpc>
                <a:spcPts val="1900"/>
              </a:lnSpc>
              <a:spcBef>
                <a:spcPts val="0"/>
              </a:spcBef>
            </a:pPr>
            <a:r>
              <a:rPr lang="en-US" altLang="ja-JP" dirty="0"/>
              <a:t>	</a:t>
            </a:r>
            <a:r>
              <a:rPr lang="ja-JP" altLang="en-US" dirty="0"/>
              <a:t>上下を合わせます</a:t>
            </a:r>
            <a:endParaRPr lang="en-US" altLang="ja-JP" dirty="0"/>
          </a:p>
          <a:p>
            <a:pPr marL="489600" indent="-489600">
              <a:lnSpc>
                <a:spcPct val="100000"/>
              </a:lnSpc>
              <a:spcBef>
                <a:spcPts val="500"/>
              </a:spcBef>
            </a:pPr>
            <a:r>
              <a:rPr lang="en-US" altLang="ja-JP" dirty="0"/>
              <a:t>	</a:t>
            </a:r>
            <a:r>
              <a:rPr lang="ja-JP" altLang="en-US" dirty="0"/>
              <a:t>楕円の中に顔を合</a:t>
            </a:r>
            <a:r>
              <a:rPr lang="en-US" altLang="ja-JP" dirty="0"/>
              <a:t/>
            </a:r>
            <a:br>
              <a:rPr lang="en-US" altLang="ja-JP" dirty="0"/>
            </a:br>
            <a:r>
              <a:rPr lang="ja-JP" altLang="en-US" dirty="0"/>
              <a:t>わせます</a:t>
            </a:r>
            <a:endParaRPr lang="en-US" altLang="ja-JP" dirty="0"/>
          </a:p>
          <a:p>
            <a:pPr marL="489600" indent="-489600">
              <a:lnSpc>
                <a:spcPct val="100000"/>
              </a:lnSpc>
              <a:spcBef>
                <a:spcPts val="1200"/>
              </a:spcBef>
            </a:pPr>
            <a:r>
              <a:rPr lang="ja-JP" altLang="en-US" sz="3200" dirty="0">
                <a:solidFill>
                  <a:srgbClr val="009650"/>
                </a:solidFill>
              </a:rPr>
              <a:t>❸</a:t>
            </a:r>
            <a:r>
              <a:rPr lang="ja-JP" altLang="en-US" dirty="0"/>
              <a:t> カメラアイコンを</a:t>
            </a:r>
            <a:endParaRPr lang="en-US" altLang="ja-JP" dirty="0"/>
          </a:p>
          <a:p>
            <a:pPr marL="489600" indent="-489600">
              <a:lnSpc>
                <a:spcPts val="1900"/>
              </a:lnSpc>
              <a:spcBef>
                <a:spcPts val="0"/>
              </a:spcBef>
            </a:pPr>
            <a:r>
              <a:rPr lang="en-US" altLang="ja-JP" dirty="0"/>
              <a:t>	</a:t>
            </a:r>
            <a:r>
              <a:rPr lang="ja-JP" altLang="en-US" dirty="0"/>
              <a:t>押して撮影します</a:t>
            </a:r>
            <a:endParaRPr lang="en-US" altLang="ja-JP" dirty="0"/>
          </a:p>
          <a:p>
            <a:pPr marL="358775" indent="-358775">
              <a:lnSpc>
                <a:spcPct val="100000"/>
              </a:lnSpc>
              <a:spcBef>
                <a:spcPts val="1200"/>
              </a:spcBef>
            </a:pPr>
            <a:r>
              <a:rPr lang="en-US" altLang="ja-JP" sz="1400" dirty="0"/>
              <a:t>	</a:t>
            </a:r>
            <a:r>
              <a:rPr lang="ja-JP" altLang="en-US" sz="1400" dirty="0"/>
              <a:t>気に入った写真が撮れる</a:t>
            </a:r>
            <a:r>
              <a:rPr lang="en-US" altLang="ja-JP" sz="1400" dirty="0"/>
              <a:t/>
            </a:r>
            <a:br>
              <a:rPr lang="en-US" altLang="ja-JP" sz="1400" dirty="0"/>
            </a:br>
            <a:r>
              <a:rPr lang="ja-JP" altLang="en-US" sz="1400" dirty="0"/>
              <a:t>まで何度でもチャレンジ！</a:t>
            </a:r>
            <a:endParaRPr lang="en-US" altLang="ja-JP" sz="1400" dirty="0"/>
          </a:p>
          <a:p>
            <a:pPr marL="489600" indent="-489600">
              <a:lnSpc>
                <a:spcPct val="100000"/>
              </a:lnSpc>
              <a:spcBef>
                <a:spcPts val="1800"/>
              </a:spcBef>
            </a:pPr>
            <a:r>
              <a:rPr lang="en-US" altLang="ja-JP" dirty="0"/>
              <a:t>	</a:t>
            </a:r>
            <a:r>
              <a:rPr lang="ja-JP" altLang="en-US" dirty="0"/>
              <a:t>撮影後「写真を</a:t>
            </a:r>
            <a:r>
              <a:rPr lang="en-US" altLang="ja-JP" dirty="0"/>
              <a:t/>
            </a:r>
            <a:br>
              <a:rPr lang="en-US" altLang="ja-JP" dirty="0"/>
            </a:br>
            <a:r>
              <a:rPr lang="ja-JP" altLang="en-US" dirty="0"/>
              <a:t>選ぶ」をタップ</a:t>
            </a:r>
          </a:p>
        </p:txBody>
      </p:sp>
      <p:sp>
        <p:nvSpPr>
          <p:cNvPr id="8" name="Title Placeholder 1"/>
          <p:cNvSpPr txBox="1">
            <a:spLocks/>
          </p:cNvSpPr>
          <p:nvPr/>
        </p:nvSpPr>
        <p:spPr>
          <a:xfrm>
            <a:off x="540000" y="540000"/>
            <a:ext cx="105189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cxnSp>
        <p:nvCxnSpPr>
          <p:cNvPr id="13" name="直線コネクタ 12"/>
          <p:cNvCxnSpPr/>
          <p:nvPr/>
        </p:nvCxnSpPr>
        <p:spPr>
          <a:xfrm>
            <a:off x="4577184"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469245"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0" name="object 2"/>
          <p:cNvSpPr/>
          <p:nvPr/>
        </p:nvSpPr>
        <p:spPr>
          <a:xfrm>
            <a:off x="3313045" y="2358025"/>
            <a:ext cx="1799843" cy="3200400"/>
          </a:xfrm>
          <a:prstGeom prst="rect">
            <a:avLst/>
          </a:prstGeom>
          <a:blipFill>
            <a:blip r:embed="rId3" cstate="print"/>
            <a:stretch>
              <a:fillRect/>
            </a:stretch>
          </a:blipFill>
        </p:spPr>
        <p:txBody>
          <a:bodyPr wrap="square" lIns="0" tIns="0" rIns="0" bIns="0" rtlCol="0"/>
          <a:lstStyle/>
          <a:p>
            <a:endParaRPr dirty="0"/>
          </a:p>
        </p:txBody>
      </p:sp>
      <p:grpSp>
        <p:nvGrpSpPr>
          <p:cNvPr id="11" name="object 3"/>
          <p:cNvGrpSpPr/>
          <p:nvPr/>
        </p:nvGrpSpPr>
        <p:grpSpPr>
          <a:xfrm>
            <a:off x="6201165" y="2358433"/>
            <a:ext cx="1800225" cy="3200400"/>
            <a:chOff x="6009132" y="2660904"/>
            <a:chExt cx="1800225" cy="3200400"/>
          </a:xfrm>
        </p:grpSpPr>
        <p:sp>
          <p:nvSpPr>
            <p:cNvPr id="12" name="object 4"/>
            <p:cNvSpPr/>
            <p:nvPr/>
          </p:nvSpPr>
          <p:spPr>
            <a:xfrm>
              <a:off x="6009132" y="2660904"/>
              <a:ext cx="1799844" cy="3200400"/>
            </a:xfrm>
            <a:prstGeom prst="rect">
              <a:avLst/>
            </a:prstGeom>
            <a:blipFill>
              <a:blip r:embed="rId4" cstate="print"/>
              <a:stretch>
                <a:fillRect/>
              </a:stretch>
            </a:blipFill>
          </p:spPr>
          <p:txBody>
            <a:bodyPr wrap="square" lIns="0" tIns="0" rIns="0" bIns="0" rtlCol="0"/>
            <a:lstStyle/>
            <a:p>
              <a:endParaRPr dirty="0"/>
            </a:p>
          </p:txBody>
        </p:sp>
        <p:sp>
          <p:nvSpPr>
            <p:cNvPr id="15" name="object 5"/>
            <p:cNvSpPr/>
            <p:nvPr/>
          </p:nvSpPr>
          <p:spPr>
            <a:xfrm>
              <a:off x="6591300" y="4692396"/>
              <a:ext cx="303275" cy="222503"/>
            </a:xfrm>
            <a:prstGeom prst="rect">
              <a:avLst/>
            </a:prstGeom>
            <a:blipFill>
              <a:blip r:embed="rId5" cstate="print"/>
              <a:stretch>
                <a:fillRect/>
              </a:stretch>
            </a:blipFill>
          </p:spPr>
          <p:txBody>
            <a:bodyPr wrap="square" lIns="0" tIns="0" rIns="0" bIns="0" rtlCol="0"/>
            <a:lstStyle/>
            <a:p>
              <a:endParaRPr dirty="0"/>
            </a:p>
          </p:txBody>
        </p:sp>
      </p:grpSp>
      <p:pic>
        <p:nvPicPr>
          <p:cNvPr id="33" name="図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6624" y="3012097"/>
            <a:ext cx="1056583" cy="1368000"/>
          </a:xfrm>
          <a:prstGeom prst="rect">
            <a:avLst/>
          </a:prstGeom>
        </p:spPr>
      </p:pic>
      <p:sp>
        <p:nvSpPr>
          <p:cNvPr id="5" name="円/楕円 4"/>
          <p:cNvSpPr/>
          <p:nvPr/>
        </p:nvSpPr>
        <p:spPr>
          <a:xfrm>
            <a:off x="6698269" y="3093544"/>
            <a:ext cx="829306" cy="990132"/>
          </a:xfrm>
          <a:prstGeom prst="ellipse">
            <a:avLst/>
          </a:prstGeom>
          <a:noFill/>
          <a:ln w="12700">
            <a:solidFill>
              <a:srgbClr val="FF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コネクタ 34"/>
          <p:cNvCxnSpPr/>
          <p:nvPr/>
        </p:nvCxnSpPr>
        <p:spPr>
          <a:xfrm>
            <a:off x="6581685" y="4078895"/>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110718" y="3086437"/>
            <a:ext cx="0" cy="1332000"/>
          </a:xfrm>
          <a:prstGeom prst="line">
            <a:avLst/>
          </a:prstGeom>
          <a:ln>
            <a:solidFill>
              <a:srgbClr val="FF9696"/>
            </a:solidFill>
            <a:prstDash val="dash"/>
          </a:ln>
        </p:spPr>
        <p:style>
          <a:lnRef idx="1">
            <a:schemeClr val="accent1"/>
          </a:lnRef>
          <a:fillRef idx="0">
            <a:schemeClr val="accent1"/>
          </a:fillRef>
          <a:effectRef idx="0">
            <a:schemeClr val="accent1"/>
          </a:effectRef>
          <a:fontRef idx="minor">
            <a:schemeClr val="tx1"/>
          </a:fontRef>
        </p:style>
      </p:cxnSp>
      <p:grpSp>
        <p:nvGrpSpPr>
          <p:cNvPr id="34" name="図形グループ 33"/>
          <p:cNvGrpSpPr/>
          <p:nvPr/>
        </p:nvGrpSpPr>
        <p:grpSpPr>
          <a:xfrm>
            <a:off x="5304585" y="3650637"/>
            <a:ext cx="720000" cy="691832"/>
            <a:chOff x="2743754" y="4622188"/>
            <a:chExt cx="720000" cy="691832"/>
          </a:xfrm>
        </p:grpSpPr>
        <p:cxnSp>
          <p:nvCxnSpPr>
            <p:cNvPr id="36" name="直線コネクタ 35"/>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正方形/長方形 47"/>
          <p:cNvSpPr/>
          <p:nvPr/>
        </p:nvSpPr>
        <p:spPr>
          <a:xfrm>
            <a:off x="3487610" y="3541599"/>
            <a:ext cx="743802" cy="7438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6698703" y="4293863"/>
            <a:ext cx="461843" cy="381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084764" y="4858091"/>
            <a:ext cx="818182" cy="381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グループ化 40">
            <a:extLst>
              <a:ext uri="{FF2B5EF4-FFF2-40B4-BE49-F238E27FC236}">
                <a16:creationId xmlns:a16="http://schemas.microsoft.com/office/drawing/2014/main" id="{78FF76F2-11B7-4050-8846-E33D3F4D57F2}"/>
              </a:ext>
            </a:extLst>
          </p:cNvPr>
          <p:cNvGrpSpPr/>
          <p:nvPr/>
        </p:nvGrpSpPr>
        <p:grpSpPr>
          <a:xfrm>
            <a:off x="3431159" y="3710522"/>
            <a:ext cx="270000" cy="400110"/>
            <a:chOff x="5588889" y="3598762"/>
            <a:chExt cx="270000" cy="400110"/>
          </a:xfrm>
        </p:grpSpPr>
        <p:sp>
          <p:nvSpPr>
            <p:cNvPr id="42" name="円/楕円 1">
              <a:extLst>
                <a:ext uri="{FF2B5EF4-FFF2-40B4-BE49-F238E27FC236}">
                  <a16:creationId xmlns:a16="http://schemas.microsoft.com/office/drawing/2014/main" id="{C4357CE5-503E-467B-806E-1B4504EDBB86}"/>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B5C1F825-1504-4C6C-8DDE-9718907FD59F}"/>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4" name="グループ化 43">
            <a:extLst>
              <a:ext uri="{FF2B5EF4-FFF2-40B4-BE49-F238E27FC236}">
                <a16:creationId xmlns:a16="http://schemas.microsoft.com/office/drawing/2014/main" id="{BC11AC85-C37D-465C-A1A8-96DEB53E4367}"/>
              </a:ext>
            </a:extLst>
          </p:cNvPr>
          <p:cNvGrpSpPr/>
          <p:nvPr/>
        </p:nvGrpSpPr>
        <p:grpSpPr>
          <a:xfrm>
            <a:off x="7277447" y="2964893"/>
            <a:ext cx="441146" cy="400110"/>
            <a:chOff x="5150197" y="4825443"/>
            <a:chExt cx="441146" cy="400110"/>
          </a:xfrm>
        </p:grpSpPr>
        <p:sp>
          <p:nvSpPr>
            <p:cNvPr id="45" name="円/楕円 29">
              <a:extLst>
                <a:ext uri="{FF2B5EF4-FFF2-40B4-BE49-F238E27FC236}">
                  <a16:creationId xmlns:a16="http://schemas.microsoft.com/office/drawing/2014/main" id="{2CF7F6E9-6FBF-4AD2-8A3B-251EBA73A7CE}"/>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6" name="正方形/長方形 45">
              <a:extLst>
                <a:ext uri="{FF2B5EF4-FFF2-40B4-BE49-F238E27FC236}">
                  <a16:creationId xmlns:a16="http://schemas.microsoft.com/office/drawing/2014/main" id="{388FCF97-2163-48B7-A0A3-74483CB81B1B}"/>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7" name="グループ化 46">
            <a:extLst>
              <a:ext uri="{FF2B5EF4-FFF2-40B4-BE49-F238E27FC236}">
                <a16:creationId xmlns:a16="http://schemas.microsoft.com/office/drawing/2014/main" id="{25048721-EBBE-4F8A-A7A7-8A14ED41069B}"/>
              </a:ext>
            </a:extLst>
          </p:cNvPr>
          <p:cNvGrpSpPr/>
          <p:nvPr/>
        </p:nvGrpSpPr>
        <p:grpSpPr>
          <a:xfrm>
            <a:off x="7267486" y="4374207"/>
            <a:ext cx="441146" cy="400110"/>
            <a:chOff x="4422686" y="1453207"/>
            <a:chExt cx="441146" cy="400110"/>
          </a:xfrm>
        </p:grpSpPr>
        <p:sp>
          <p:nvSpPr>
            <p:cNvPr id="51" name="円/楕円 48">
              <a:extLst>
                <a:ext uri="{FF2B5EF4-FFF2-40B4-BE49-F238E27FC236}">
                  <a16:creationId xmlns:a16="http://schemas.microsoft.com/office/drawing/2014/main" id="{B43FE3FD-ABFC-4D77-BCBA-887E5DE6B68E}"/>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4" name="正方形/長方形 53">
              <a:extLst>
                <a:ext uri="{FF2B5EF4-FFF2-40B4-BE49-F238E27FC236}">
                  <a16:creationId xmlns:a16="http://schemas.microsoft.com/office/drawing/2014/main" id="{8CADFE20-F3EC-4CA9-985E-5ED7C09406B3}"/>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090448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4758429" y="268359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7474627" y="268359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82961" y="1440000"/>
            <a:ext cx="3600000" cy="265970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写真を選択してから</a:t>
            </a:r>
            <a:endParaRPr lang="en-US" altLang="ja-JP" sz="2000" b="1" dirty="0">
              <a:latin typeface="Meiryo" charset="-128"/>
              <a:ea typeface="Meiryo" charset="-128"/>
              <a:cs typeface="Meiryo" charset="-128"/>
            </a:endParaRPr>
          </a:p>
          <a:p>
            <a:pPr marL="468000" indent="-4680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「補正する</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「保存する</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358775" indent="-129600">
              <a:lnSpc>
                <a:spcPct val="150000"/>
              </a:lnSpc>
            </a:pPr>
            <a:r>
              <a:rPr lang="ja-JP" altLang="en-US" sz="1400" dirty="0">
                <a:latin typeface="Meiryo" charset="-128"/>
                <a:ea typeface="Meiryo" charset="-128"/>
                <a:cs typeface="Meiryo" charset="-128"/>
              </a:rPr>
              <a:t>　マイナンバーカードの申請書</a:t>
            </a:r>
            <a:endParaRPr lang="en-US" altLang="ja-JP" sz="1400" dirty="0">
              <a:latin typeface="Meiryo" charset="-128"/>
              <a:ea typeface="Meiryo" charset="-128"/>
              <a:cs typeface="Meiryo" charset="-128"/>
            </a:endParaRPr>
          </a:p>
          <a:p>
            <a:pPr marL="358775" indent="-130175"/>
            <a:r>
              <a:rPr lang="ja-JP" altLang="en-US" sz="1400" dirty="0">
                <a:latin typeface="Meiryo" charset="-128"/>
                <a:ea typeface="Meiryo" charset="-128"/>
                <a:cs typeface="Meiryo" charset="-128"/>
              </a:rPr>
              <a:t>規定では、写真の補正は認め</a:t>
            </a:r>
            <a:endParaRPr lang="en-US" altLang="ja-JP" sz="1400" dirty="0">
              <a:latin typeface="Meiryo" charset="-128"/>
              <a:ea typeface="Meiryo" charset="-128"/>
              <a:cs typeface="Meiryo" charset="-128"/>
            </a:endParaRPr>
          </a:p>
          <a:p>
            <a:pPr marL="358775" indent="-130175"/>
            <a:r>
              <a:rPr lang="ja-JP" altLang="en-US" sz="1400" dirty="0">
                <a:latin typeface="Meiryo" charset="-128"/>
                <a:ea typeface="Meiryo" charset="-128"/>
                <a:cs typeface="Meiryo" charset="-128"/>
              </a:rPr>
              <a:t>られていませんので補正はせ</a:t>
            </a:r>
            <a:endParaRPr lang="en-US" altLang="ja-JP" sz="1400" dirty="0">
              <a:latin typeface="Meiryo" charset="-128"/>
              <a:ea typeface="Meiryo" charset="-128"/>
              <a:cs typeface="Meiryo" charset="-128"/>
            </a:endParaRPr>
          </a:p>
          <a:p>
            <a:pPr marL="358775" indent="-130175"/>
            <a:r>
              <a:rPr lang="ja-JP" altLang="en-US" sz="1400" dirty="0">
                <a:latin typeface="Meiryo" charset="-128"/>
                <a:ea typeface="Meiryo" charset="-128"/>
                <a:cs typeface="Meiryo" charset="-128"/>
              </a:rPr>
              <a:t>ずにそのまま「保存する」を</a:t>
            </a:r>
            <a:endParaRPr lang="en-US" altLang="ja-JP" sz="1400" dirty="0">
              <a:latin typeface="Meiryo" charset="-128"/>
              <a:ea typeface="Meiryo" charset="-128"/>
              <a:cs typeface="Meiryo" charset="-128"/>
            </a:endParaRPr>
          </a:p>
          <a:p>
            <a:pPr marL="358775" indent="-130175"/>
            <a:r>
              <a:rPr lang="ja-JP" altLang="en-US" sz="1400" dirty="0">
                <a:latin typeface="Meiryo" charset="-128"/>
                <a:ea typeface="Meiryo" charset="-128"/>
                <a:cs typeface="Meiryo" charset="-128"/>
              </a:rPr>
              <a:t>タップ</a:t>
            </a:r>
            <a:endParaRPr lang="en-US" altLang="ja-JP" sz="1400" dirty="0">
              <a:latin typeface="Meiryo" charset="-128"/>
              <a:ea typeface="Meiryo" charset="-128"/>
              <a:cs typeface="Meiryo" charset="-128"/>
            </a:endParaRPr>
          </a:p>
        </p:txBody>
      </p:sp>
      <p:sp>
        <p:nvSpPr>
          <p:cNvPr id="34" name="タイトル 1"/>
          <p:cNvSpPr>
            <a:spLocks noGrp="1"/>
          </p:cNvSpPr>
          <p:nvPr>
            <p:ph type="ctrTitle"/>
          </p:nvPr>
        </p:nvSpPr>
        <p:spPr>
          <a:xfrm>
            <a:off x="1728000" y="540000"/>
            <a:ext cx="6741140" cy="547200"/>
          </a:xfrm>
        </p:spPr>
        <p:txBody>
          <a:bodyPr>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540000" y="5400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sp>
        <p:nvSpPr>
          <p:cNvPr id="20" name="object 2"/>
          <p:cNvSpPr/>
          <p:nvPr/>
        </p:nvSpPr>
        <p:spPr>
          <a:xfrm>
            <a:off x="3496755" y="1996469"/>
            <a:ext cx="2008840" cy="2777641"/>
          </a:xfrm>
          <a:prstGeom prst="rect">
            <a:avLst/>
          </a:prstGeom>
          <a:blipFill>
            <a:blip r:embed="rId3" cstate="print"/>
            <a:stretch>
              <a:fillRect/>
            </a:stretch>
          </a:blipFill>
        </p:spPr>
        <p:txBody>
          <a:bodyPr wrap="square" lIns="0" tIns="0" rIns="0" bIns="0" rtlCol="0"/>
          <a:lstStyle/>
          <a:p>
            <a:endParaRPr dirty="0"/>
          </a:p>
        </p:txBody>
      </p:sp>
      <p:grpSp>
        <p:nvGrpSpPr>
          <p:cNvPr id="21" name="object 3"/>
          <p:cNvGrpSpPr/>
          <p:nvPr/>
        </p:nvGrpSpPr>
        <p:grpSpPr>
          <a:xfrm>
            <a:off x="6541457" y="1987939"/>
            <a:ext cx="2009265" cy="2855909"/>
            <a:chOff x="6031991" y="2371344"/>
            <a:chExt cx="1800225" cy="2613660"/>
          </a:xfrm>
        </p:grpSpPr>
        <p:sp>
          <p:nvSpPr>
            <p:cNvPr id="22" name="object 4"/>
            <p:cNvSpPr/>
            <p:nvPr/>
          </p:nvSpPr>
          <p:spPr>
            <a:xfrm>
              <a:off x="6031991" y="2371344"/>
              <a:ext cx="1799843" cy="2613659"/>
            </a:xfrm>
            <a:prstGeom prst="rect">
              <a:avLst/>
            </a:prstGeom>
            <a:blipFill>
              <a:blip r:embed="rId4" cstate="print"/>
              <a:stretch>
                <a:fillRect/>
              </a:stretch>
            </a:blipFill>
          </p:spPr>
          <p:txBody>
            <a:bodyPr wrap="square" lIns="0" tIns="0" rIns="0" bIns="0" rtlCol="0"/>
            <a:lstStyle/>
            <a:p>
              <a:endParaRPr dirty="0"/>
            </a:p>
          </p:txBody>
        </p:sp>
        <p:sp>
          <p:nvSpPr>
            <p:cNvPr id="23" name="object 5"/>
            <p:cNvSpPr/>
            <p:nvPr/>
          </p:nvSpPr>
          <p:spPr>
            <a:xfrm>
              <a:off x="6963155" y="4681727"/>
              <a:ext cx="784859" cy="201168"/>
            </a:xfrm>
            <a:prstGeom prst="rect">
              <a:avLst/>
            </a:prstGeom>
            <a:blipFill>
              <a:blip r:embed="rId5" cstate="print"/>
              <a:stretch>
                <a:fillRect/>
              </a:stretch>
            </a:blipFill>
          </p:spPr>
          <p:txBody>
            <a:bodyPr wrap="square" lIns="0" tIns="0" rIns="0" bIns="0" rtlCol="0"/>
            <a:lstStyle/>
            <a:p>
              <a:endParaRPr dirty="0"/>
            </a:p>
          </p:txBody>
        </p:sp>
      </p:grpSp>
      <p:grpSp>
        <p:nvGrpSpPr>
          <p:cNvPr id="24" name="図形グループ 23"/>
          <p:cNvGrpSpPr/>
          <p:nvPr/>
        </p:nvGrpSpPr>
        <p:grpSpPr>
          <a:xfrm>
            <a:off x="5544208" y="2749655"/>
            <a:ext cx="900000" cy="755955"/>
            <a:chOff x="2743754" y="4622188"/>
            <a:chExt cx="720000" cy="691832"/>
          </a:xfrm>
        </p:grpSpPr>
        <p:cxnSp>
          <p:nvCxnSpPr>
            <p:cNvPr id="25" name="直線コネクタ 2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1" name="図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6362" y="2070630"/>
            <a:ext cx="1148239" cy="1455457"/>
          </a:xfrm>
          <a:prstGeom prst="rect">
            <a:avLst/>
          </a:prstGeom>
        </p:spPr>
      </p:pic>
      <p:pic>
        <p:nvPicPr>
          <p:cNvPr id="32" name="図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1756" y="2070630"/>
            <a:ext cx="1148239" cy="1455457"/>
          </a:xfrm>
          <a:prstGeom prst="rect">
            <a:avLst/>
          </a:prstGeom>
        </p:spPr>
      </p:pic>
      <p:pic>
        <p:nvPicPr>
          <p:cNvPr id="33" name="図 32"/>
          <p:cNvPicPr>
            <a:picLocks noChangeAspect="1"/>
          </p:cNvPicPr>
          <p:nvPr/>
        </p:nvPicPr>
        <p:blipFill rotWithShape="1">
          <a:blip r:embed="rId7">
            <a:extLst>
              <a:ext uri="{28A0092B-C50C-407E-A947-70E740481C1C}">
                <a14:useLocalDpi xmlns:a14="http://schemas.microsoft.com/office/drawing/2010/main" val="0"/>
              </a:ext>
            </a:extLst>
          </a:blip>
          <a:srcRect r="-1206"/>
          <a:stretch/>
        </p:blipFill>
        <p:spPr>
          <a:xfrm>
            <a:off x="4163711" y="3817813"/>
            <a:ext cx="467540" cy="472040"/>
          </a:xfrm>
          <a:prstGeom prst="rect">
            <a:avLst/>
          </a:prstGeom>
        </p:spPr>
      </p:pic>
      <p:pic>
        <p:nvPicPr>
          <p:cNvPr id="38" name="図 37"/>
          <p:cNvPicPr>
            <a:picLocks/>
          </p:cNvPicPr>
          <p:nvPr/>
        </p:nvPicPr>
        <p:blipFill rotWithShape="1">
          <a:blip r:embed="rId8">
            <a:extLst>
              <a:ext uri="{28A0092B-C50C-407E-A947-70E740481C1C}">
                <a14:useLocalDpi xmlns:a14="http://schemas.microsoft.com/office/drawing/2010/main" val="0"/>
              </a:ext>
            </a:extLst>
          </a:blip>
          <a:srcRect l="-12113" r="-10939"/>
          <a:stretch/>
        </p:blipFill>
        <p:spPr>
          <a:xfrm>
            <a:off x="3540154" y="3821752"/>
            <a:ext cx="562524" cy="461109"/>
          </a:xfrm>
          <a:prstGeom prst="rect">
            <a:avLst/>
          </a:prstGeom>
        </p:spPr>
      </p:pic>
      <p:sp>
        <p:nvSpPr>
          <p:cNvPr id="36" name="正方形/長方形 35"/>
          <p:cNvSpPr/>
          <p:nvPr/>
        </p:nvSpPr>
        <p:spPr>
          <a:xfrm>
            <a:off x="7507325" y="4421044"/>
            <a:ext cx="1004507" cy="3791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4496303" y="4442655"/>
            <a:ext cx="1004507" cy="3791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4106076" y="3773742"/>
            <a:ext cx="567019" cy="5551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D14AFB1-F7B9-4EE4-8C8E-263122081455}"/>
              </a:ext>
            </a:extLst>
          </p:cNvPr>
          <p:cNvSpPr txBox="1"/>
          <p:nvPr/>
        </p:nvSpPr>
        <p:spPr>
          <a:xfrm>
            <a:off x="6336000" y="936000"/>
            <a:ext cx="2303387"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30" name="グループ化 29">
            <a:extLst>
              <a:ext uri="{FF2B5EF4-FFF2-40B4-BE49-F238E27FC236}">
                <a16:creationId xmlns:a16="http://schemas.microsoft.com/office/drawing/2014/main" id="{8E188309-8B94-4F79-A19E-F1931025DB86}"/>
              </a:ext>
            </a:extLst>
          </p:cNvPr>
          <p:cNvGrpSpPr/>
          <p:nvPr/>
        </p:nvGrpSpPr>
        <p:grpSpPr>
          <a:xfrm>
            <a:off x="4791893" y="4042091"/>
            <a:ext cx="441146" cy="400110"/>
            <a:chOff x="4988923" y="3305555"/>
            <a:chExt cx="441146" cy="400110"/>
          </a:xfrm>
        </p:grpSpPr>
        <p:sp>
          <p:nvSpPr>
            <p:cNvPr id="40" name="円/楕円 40">
              <a:extLst>
                <a:ext uri="{FF2B5EF4-FFF2-40B4-BE49-F238E27FC236}">
                  <a16:creationId xmlns:a16="http://schemas.microsoft.com/office/drawing/2014/main" id="{396E8833-F051-4462-B013-E30546C7BDDA}"/>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10E535EF-4A76-4864-B63A-3F277CA329F9}"/>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46" name="グループ化 45">
            <a:extLst>
              <a:ext uri="{FF2B5EF4-FFF2-40B4-BE49-F238E27FC236}">
                <a16:creationId xmlns:a16="http://schemas.microsoft.com/office/drawing/2014/main" id="{DFE7AC96-5704-4DC5-9625-BE9EDE580A02}"/>
              </a:ext>
            </a:extLst>
          </p:cNvPr>
          <p:cNvGrpSpPr/>
          <p:nvPr/>
        </p:nvGrpSpPr>
        <p:grpSpPr>
          <a:xfrm>
            <a:off x="7790728" y="4829654"/>
            <a:ext cx="441146" cy="400110"/>
            <a:chOff x="5083985" y="3181417"/>
            <a:chExt cx="441146" cy="400110"/>
          </a:xfrm>
        </p:grpSpPr>
        <p:sp>
          <p:nvSpPr>
            <p:cNvPr id="47" name="円/楕円 77">
              <a:extLst>
                <a:ext uri="{FF2B5EF4-FFF2-40B4-BE49-F238E27FC236}">
                  <a16:creationId xmlns:a16="http://schemas.microsoft.com/office/drawing/2014/main" id="{FE793F90-720E-4551-A058-4BC1271D82AD}"/>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C345B23-CDCA-435C-8A43-393F5675D7F4}"/>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613094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DCC2816A-213F-4C2F-8469-6459FFF8C73A}"/>
              </a:ext>
            </a:extLst>
          </p:cNvPr>
          <p:cNvGrpSpPr/>
          <p:nvPr/>
        </p:nvGrpSpPr>
        <p:grpSpPr>
          <a:xfrm>
            <a:off x="2749995" y="2080620"/>
            <a:ext cx="1781568" cy="2762350"/>
            <a:chOff x="2702729" y="2058407"/>
            <a:chExt cx="1781568" cy="2762350"/>
          </a:xfrm>
        </p:grpSpPr>
        <p:sp>
          <p:nvSpPr>
            <p:cNvPr id="60" name="object 2">
              <a:extLst>
                <a:ext uri="{FF2B5EF4-FFF2-40B4-BE49-F238E27FC236}">
                  <a16:creationId xmlns:a16="http://schemas.microsoft.com/office/drawing/2014/main" id="{CB784639-DE26-4063-99E2-BED07E97EDB5}"/>
                </a:ext>
              </a:extLst>
            </p:cNvPr>
            <p:cNvSpPr/>
            <p:nvPr/>
          </p:nvSpPr>
          <p:spPr>
            <a:xfrm>
              <a:off x="2702729" y="2058407"/>
              <a:ext cx="1781568" cy="2761627"/>
            </a:xfrm>
            <a:prstGeom prst="rect">
              <a:avLst/>
            </a:prstGeom>
            <a:blipFill>
              <a:blip r:embed="rId3" cstate="print"/>
              <a:stretch>
                <a:fillRect/>
              </a:stretch>
            </a:blipFill>
          </p:spPr>
          <p:txBody>
            <a:bodyPr wrap="square" lIns="0" tIns="0" rIns="0" bIns="0" rtlCol="0"/>
            <a:lstStyle/>
            <a:p>
              <a:endParaRPr dirty="0"/>
            </a:p>
          </p:txBody>
        </p:sp>
        <p:sp>
          <p:nvSpPr>
            <p:cNvPr id="37" name="正方形/長方形 36"/>
            <p:cNvSpPr/>
            <p:nvPr/>
          </p:nvSpPr>
          <p:spPr>
            <a:xfrm>
              <a:off x="3676075" y="4544062"/>
              <a:ext cx="713127" cy="2766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図 60">
              <a:extLst>
                <a:ext uri="{FF2B5EF4-FFF2-40B4-BE49-F238E27FC236}">
                  <a16:creationId xmlns:a16="http://schemas.microsoft.com/office/drawing/2014/main" id="{5CD14C98-E213-4813-8F2F-5EAFA6887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615" y="2167215"/>
              <a:ext cx="1148239" cy="1455457"/>
            </a:xfrm>
            <a:prstGeom prst="rect">
              <a:avLst/>
            </a:prstGeom>
          </p:spPr>
        </p:pic>
        <p:pic>
          <p:nvPicPr>
            <p:cNvPr id="62" name="図 61">
              <a:extLst>
                <a:ext uri="{FF2B5EF4-FFF2-40B4-BE49-F238E27FC236}">
                  <a16:creationId xmlns:a16="http://schemas.microsoft.com/office/drawing/2014/main" id="{F8DA3349-984D-42D7-BAB6-83167EF5EB4E}"/>
                </a:ext>
              </a:extLst>
            </p:cNvPr>
            <p:cNvPicPr>
              <a:picLocks noChangeAspect="1"/>
            </p:cNvPicPr>
            <p:nvPr/>
          </p:nvPicPr>
          <p:blipFill rotWithShape="1">
            <a:blip r:embed="rId5">
              <a:extLst>
                <a:ext uri="{28A0092B-C50C-407E-A947-70E740481C1C}">
                  <a14:useLocalDpi xmlns:a14="http://schemas.microsoft.com/office/drawing/2010/main" val="0"/>
                </a:ext>
              </a:extLst>
            </a:blip>
            <a:srcRect r="-1206"/>
            <a:stretch/>
          </p:blipFill>
          <p:spPr>
            <a:xfrm>
              <a:off x="3248425" y="3864220"/>
              <a:ext cx="467540" cy="472040"/>
            </a:xfrm>
            <a:prstGeom prst="rect">
              <a:avLst/>
            </a:prstGeom>
          </p:spPr>
        </p:pic>
        <p:pic>
          <p:nvPicPr>
            <p:cNvPr id="64" name="図 63">
              <a:extLst>
                <a:ext uri="{FF2B5EF4-FFF2-40B4-BE49-F238E27FC236}">
                  <a16:creationId xmlns:a16="http://schemas.microsoft.com/office/drawing/2014/main" id="{C817ABDD-818F-496B-9D4D-B81621FE9363}"/>
                </a:ext>
              </a:extLst>
            </p:cNvPr>
            <p:cNvPicPr>
              <a:picLocks/>
            </p:cNvPicPr>
            <p:nvPr/>
          </p:nvPicPr>
          <p:blipFill rotWithShape="1">
            <a:blip r:embed="rId6">
              <a:extLst>
                <a:ext uri="{28A0092B-C50C-407E-A947-70E740481C1C}">
                  <a14:useLocalDpi xmlns:a14="http://schemas.microsoft.com/office/drawing/2010/main" val="0"/>
                </a:ext>
              </a:extLst>
            </a:blip>
            <a:srcRect l="-12113" r="-10939"/>
            <a:stretch/>
          </p:blipFill>
          <p:spPr>
            <a:xfrm>
              <a:off x="2704562" y="3876821"/>
              <a:ext cx="562524" cy="461109"/>
            </a:xfrm>
            <a:prstGeom prst="rect">
              <a:avLst/>
            </a:prstGeom>
          </p:spPr>
        </p:pic>
        <p:sp>
          <p:nvSpPr>
            <p:cNvPr id="39" name="正方形/長方形 38"/>
            <p:cNvSpPr/>
            <p:nvPr/>
          </p:nvSpPr>
          <p:spPr>
            <a:xfrm>
              <a:off x="3184356" y="3835809"/>
              <a:ext cx="567019" cy="5551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3" name="直線コネクタ 12"/>
          <p:cNvCxnSpPr/>
          <p:nvPr/>
        </p:nvCxnSpPr>
        <p:spPr>
          <a:xfrm>
            <a:off x="5558358" y="3427888"/>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038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82960" y="1409770"/>
            <a:ext cx="2409161" cy="3426579"/>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写真を選択し</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てから「補正</a:t>
            </a:r>
            <a:endParaRPr lang="en-US" altLang="ja-JP" sz="2000" b="1" dirty="0">
              <a:latin typeface="Meiryo" charset="-128"/>
              <a:ea typeface="Meiryo" charset="-128"/>
              <a:cs typeface="Meiryo" charset="-128"/>
            </a:endParaRPr>
          </a:p>
          <a:p>
            <a:pPr marL="489600" indent="-48960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する</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r>
              <a:rPr lang="ja-JP" altLang="en-US" sz="32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「サイズ選択」</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179388">
              <a:lnSpc>
                <a:spcPct val="150000"/>
              </a:lnSpc>
              <a:spcBef>
                <a:spcPts val="1200"/>
              </a:spcBef>
            </a:pPr>
            <a:r>
              <a:rPr lang="ja-JP" altLang="en-US" sz="1400" dirty="0">
                <a:latin typeface="Meiryo" charset="-128"/>
                <a:ea typeface="Meiryo" charset="-128"/>
                <a:cs typeface="Meiryo" charset="-128"/>
              </a:rPr>
              <a:t>　マイナンバーカード</a:t>
            </a:r>
            <a:endParaRPr lang="en-US" altLang="ja-JP" sz="1400" dirty="0">
              <a:latin typeface="Meiryo" charset="-128"/>
              <a:ea typeface="Meiryo" charset="-128"/>
              <a:cs typeface="Meiryo" charset="-128"/>
            </a:endParaRPr>
          </a:p>
          <a:p>
            <a:pPr marL="179388"/>
            <a:r>
              <a:rPr lang="ja-JP" altLang="en-US" sz="1400" dirty="0">
                <a:latin typeface="Meiryo" charset="-128"/>
                <a:ea typeface="Meiryo" charset="-128"/>
                <a:cs typeface="Meiryo" charset="-128"/>
              </a:rPr>
              <a:t>の申請書規定では、</a:t>
            </a:r>
            <a:endParaRPr lang="en-US" altLang="ja-JP" sz="1400" dirty="0">
              <a:latin typeface="Meiryo" charset="-128"/>
              <a:ea typeface="Meiryo" charset="-128"/>
              <a:cs typeface="Meiryo" charset="-128"/>
            </a:endParaRPr>
          </a:p>
          <a:p>
            <a:pPr marL="179388"/>
            <a:r>
              <a:rPr lang="ja-JP" altLang="en-US" sz="1400" dirty="0">
                <a:latin typeface="Meiryo" charset="-128"/>
                <a:ea typeface="Meiryo" charset="-128"/>
                <a:cs typeface="Meiryo" charset="-128"/>
              </a:rPr>
              <a:t>写真の補正は認められ</a:t>
            </a:r>
            <a:endParaRPr lang="en-US" altLang="ja-JP" sz="1400" dirty="0">
              <a:latin typeface="Meiryo" charset="-128"/>
              <a:ea typeface="Meiryo" charset="-128"/>
              <a:cs typeface="Meiryo" charset="-128"/>
            </a:endParaRPr>
          </a:p>
          <a:p>
            <a:pPr marL="179388"/>
            <a:r>
              <a:rPr lang="ja-JP" altLang="en-US" sz="1400" dirty="0">
                <a:latin typeface="Meiryo" charset="-128"/>
                <a:ea typeface="Meiryo" charset="-128"/>
                <a:cs typeface="Meiryo" charset="-128"/>
              </a:rPr>
              <a:t>ていませんので補正は</a:t>
            </a:r>
            <a:endParaRPr lang="en-US" altLang="ja-JP" sz="1400" dirty="0">
              <a:latin typeface="Meiryo" charset="-128"/>
              <a:ea typeface="Meiryo" charset="-128"/>
              <a:cs typeface="Meiryo" charset="-128"/>
            </a:endParaRPr>
          </a:p>
          <a:p>
            <a:pPr marL="179388"/>
            <a:r>
              <a:rPr lang="ja-JP" altLang="en-US" sz="1400" dirty="0">
                <a:latin typeface="Meiryo" charset="-128"/>
                <a:ea typeface="Meiryo" charset="-128"/>
                <a:cs typeface="Meiryo" charset="-128"/>
              </a:rPr>
              <a:t>せずにそのまま「サイ</a:t>
            </a:r>
            <a:endParaRPr lang="en-US" altLang="ja-JP" sz="1400" dirty="0">
              <a:latin typeface="Meiryo" charset="-128"/>
              <a:ea typeface="Meiryo" charset="-128"/>
              <a:cs typeface="Meiryo" charset="-128"/>
            </a:endParaRPr>
          </a:p>
          <a:p>
            <a:pPr marL="179388"/>
            <a:r>
              <a:rPr lang="ja-JP" altLang="en-US" sz="1400" dirty="0">
                <a:latin typeface="Meiryo" charset="-128"/>
                <a:ea typeface="Meiryo" charset="-128"/>
                <a:cs typeface="Meiryo" charset="-128"/>
              </a:rPr>
              <a:t>ズの選択」をタップ</a:t>
            </a:r>
            <a:endParaRPr lang="en-US" altLang="ja-JP" sz="1400" dirty="0">
              <a:latin typeface="Meiryo" charset="-128"/>
              <a:ea typeface="Meiryo" charset="-128"/>
              <a:cs typeface="Meiryo" charset="-128"/>
            </a:endParaRPr>
          </a:p>
        </p:txBody>
      </p:sp>
      <p:sp>
        <p:nvSpPr>
          <p:cNvPr id="34" name="タイトル 1"/>
          <p:cNvSpPr>
            <a:spLocks noGrp="1"/>
          </p:cNvSpPr>
          <p:nvPr>
            <p:ph type="ctrTitle"/>
          </p:nvPr>
        </p:nvSpPr>
        <p:spPr>
          <a:xfrm>
            <a:off x="1728000" y="540000"/>
            <a:ext cx="5519460" cy="547200"/>
          </a:xfrm>
        </p:spPr>
        <p:txBody>
          <a:bodyPr wrap="none">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540000" y="5400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grpSp>
        <p:nvGrpSpPr>
          <p:cNvPr id="24" name="図形グループ 23"/>
          <p:cNvGrpSpPr/>
          <p:nvPr/>
        </p:nvGrpSpPr>
        <p:grpSpPr>
          <a:xfrm>
            <a:off x="4536897" y="3048738"/>
            <a:ext cx="264909" cy="379150"/>
            <a:chOff x="2743754" y="4622188"/>
            <a:chExt cx="720000" cy="691832"/>
          </a:xfrm>
        </p:grpSpPr>
        <p:cxnSp>
          <p:nvCxnSpPr>
            <p:cNvPr id="25" name="直線コネクタ 24"/>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object 3">
            <a:extLst>
              <a:ext uri="{FF2B5EF4-FFF2-40B4-BE49-F238E27FC236}">
                <a16:creationId xmlns:a16="http://schemas.microsoft.com/office/drawing/2014/main" id="{A8AFB7D8-C960-45DE-8D3D-41694B671677}"/>
              </a:ext>
            </a:extLst>
          </p:cNvPr>
          <p:cNvSpPr/>
          <p:nvPr/>
        </p:nvSpPr>
        <p:spPr>
          <a:xfrm>
            <a:off x="6984913" y="2048061"/>
            <a:ext cx="1746576" cy="2817876"/>
          </a:xfrm>
          <a:prstGeom prst="rect">
            <a:avLst/>
          </a:prstGeom>
          <a:blipFill>
            <a:blip r:embed="rId7" cstate="print"/>
            <a:stretch>
              <a:fillRect/>
            </a:stretch>
          </a:blipFill>
        </p:spPr>
        <p:txBody>
          <a:bodyPr wrap="square" lIns="0" tIns="0" rIns="0" bIns="0" rtlCol="0"/>
          <a:lstStyle/>
          <a:p>
            <a:endParaRPr dirty="0"/>
          </a:p>
        </p:txBody>
      </p:sp>
      <p:pic>
        <p:nvPicPr>
          <p:cNvPr id="7" name="図 6">
            <a:extLst>
              <a:ext uri="{FF2B5EF4-FFF2-40B4-BE49-F238E27FC236}">
                <a16:creationId xmlns:a16="http://schemas.microsoft.com/office/drawing/2014/main" id="{6042170F-5A12-410D-8608-D8C33E260869}"/>
              </a:ext>
            </a:extLst>
          </p:cNvPr>
          <p:cNvPicPr>
            <a:picLocks noChangeAspect="1"/>
          </p:cNvPicPr>
          <p:nvPr/>
        </p:nvPicPr>
        <p:blipFill>
          <a:blip r:embed="rId8"/>
          <a:stretch>
            <a:fillRect/>
          </a:stretch>
        </p:blipFill>
        <p:spPr>
          <a:xfrm>
            <a:off x="4862498" y="2044830"/>
            <a:ext cx="1729740" cy="2775204"/>
          </a:xfrm>
          <a:prstGeom prst="rect">
            <a:avLst/>
          </a:prstGeom>
        </p:spPr>
      </p:pic>
      <p:grpSp>
        <p:nvGrpSpPr>
          <p:cNvPr id="48" name="図形グループ 23">
            <a:extLst>
              <a:ext uri="{FF2B5EF4-FFF2-40B4-BE49-F238E27FC236}">
                <a16:creationId xmlns:a16="http://schemas.microsoft.com/office/drawing/2014/main" id="{B5BC0FA4-0B16-41C9-89DA-7D9D42D06831}"/>
              </a:ext>
            </a:extLst>
          </p:cNvPr>
          <p:cNvGrpSpPr/>
          <p:nvPr/>
        </p:nvGrpSpPr>
        <p:grpSpPr>
          <a:xfrm>
            <a:off x="6637073" y="3082645"/>
            <a:ext cx="264909" cy="379150"/>
            <a:chOff x="2743754" y="4622188"/>
            <a:chExt cx="720000" cy="691832"/>
          </a:xfrm>
        </p:grpSpPr>
        <p:cxnSp>
          <p:nvCxnSpPr>
            <p:cNvPr id="49" name="直線コネクタ 48">
              <a:extLst>
                <a:ext uri="{FF2B5EF4-FFF2-40B4-BE49-F238E27FC236}">
                  <a16:creationId xmlns:a16="http://schemas.microsoft.com/office/drawing/2014/main" id="{6549D3A5-480F-41E0-83D2-7EFCA05D0B75}"/>
                </a:ext>
              </a:extLst>
            </p:cNvPr>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0A87A74B-3A78-44DF-8B17-745F6E4A45EE}"/>
                </a:ext>
              </a:extLst>
            </p:cNvPr>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4421B21B-D627-4AC8-96E3-229F54DECE4D}"/>
                </a:ext>
              </a:extLst>
            </p:cNvPr>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正方形/長方形 51">
            <a:extLst>
              <a:ext uri="{FF2B5EF4-FFF2-40B4-BE49-F238E27FC236}">
                <a16:creationId xmlns:a16="http://schemas.microsoft.com/office/drawing/2014/main" id="{E4FC7D8A-A93E-4C56-9B85-6C071A9467D5}"/>
              </a:ext>
            </a:extLst>
          </p:cNvPr>
          <p:cNvSpPr/>
          <p:nvPr/>
        </p:nvSpPr>
        <p:spPr>
          <a:xfrm>
            <a:off x="5799191" y="4457832"/>
            <a:ext cx="713127" cy="2766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59487945-0EF7-42DF-9DB5-F830354C3341}"/>
              </a:ext>
            </a:extLst>
          </p:cNvPr>
          <p:cNvSpPr txBox="1"/>
          <p:nvPr/>
        </p:nvSpPr>
        <p:spPr>
          <a:xfrm>
            <a:off x="482960" y="5294508"/>
            <a:ext cx="3447345" cy="595676"/>
          </a:xfrm>
          <a:prstGeom prst="rect">
            <a:avLst/>
          </a:prstGeom>
          <a:noFill/>
        </p:spPr>
        <p:txBody>
          <a:bodyPr wrap="square" rtlCol="0">
            <a:spAutoFit/>
          </a:bodyPr>
          <a:lstStyle/>
          <a:p>
            <a:pPr marL="489600" indent="-490538">
              <a:lnSpc>
                <a:spcPts val="1900"/>
              </a:lnSpc>
            </a:pPr>
            <a:r>
              <a:rPr lang="ja-JP" altLang="en-US" sz="3200" b="1" dirty="0">
                <a:solidFill>
                  <a:srgbClr val="009650"/>
                </a:solidFill>
                <a:latin typeface="Meiryo" charset="-128"/>
                <a:ea typeface="Meiryo" charset="-128"/>
                <a:cs typeface="Meiryo" charset="-128"/>
              </a:rPr>
              <a:t>❻</a:t>
            </a:r>
            <a:r>
              <a:rPr lang="ja-JP" altLang="en-US"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3.5×4.5cm</a:t>
            </a:r>
            <a:r>
              <a:rPr lang="ja-JP" altLang="en-US" sz="2000" b="1" dirty="0">
                <a:latin typeface="Meiryo" charset="-128"/>
                <a:ea typeface="Meiryo" charset="-128"/>
                <a:cs typeface="Meiryo" charset="-128"/>
              </a:rPr>
              <a:t>」を選び、</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「保存する」をタップ</a:t>
            </a:r>
            <a:endParaRPr lang="en-US" altLang="ja-JP" sz="2000" b="1" dirty="0">
              <a:latin typeface="Meiryo" charset="-128"/>
              <a:ea typeface="Meiryo" charset="-128"/>
              <a:cs typeface="Meiryo" charset="-128"/>
            </a:endParaRPr>
          </a:p>
        </p:txBody>
      </p:sp>
      <p:sp>
        <p:nvSpPr>
          <p:cNvPr id="54" name="テキスト ボックス 53">
            <a:extLst>
              <a:ext uri="{FF2B5EF4-FFF2-40B4-BE49-F238E27FC236}">
                <a16:creationId xmlns:a16="http://schemas.microsoft.com/office/drawing/2014/main" id="{78566715-EA78-4646-A16F-81FD9D314603}"/>
              </a:ext>
            </a:extLst>
          </p:cNvPr>
          <p:cNvSpPr txBox="1"/>
          <p:nvPr/>
        </p:nvSpPr>
        <p:spPr>
          <a:xfrm>
            <a:off x="482960" y="5748926"/>
            <a:ext cx="3271719" cy="307777"/>
          </a:xfrm>
          <a:prstGeom prst="rect">
            <a:avLst/>
          </a:prstGeom>
          <a:noFill/>
        </p:spPr>
        <p:txBody>
          <a:bodyPr wrap="square" rtlCol="0">
            <a:spAutoFit/>
          </a:bodyPr>
          <a:lstStyle/>
          <a:p>
            <a:endParaRPr lang="en-US" altLang="ja-JP" sz="1400" b="1" dirty="0">
              <a:latin typeface="Meiryo" charset="-128"/>
              <a:ea typeface="Meiryo" charset="-128"/>
              <a:cs typeface="Meiryo" charset="-128"/>
            </a:endParaRPr>
          </a:p>
        </p:txBody>
      </p:sp>
      <p:sp>
        <p:nvSpPr>
          <p:cNvPr id="55" name="正方形/長方形 54">
            <a:extLst>
              <a:ext uri="{FF2B5EF4-FFF2-40B4-BE49-F238E27FC236}">
                <a16:creationId xmlns:a16="http://schemas.microsoft.com/office/drawing/2014/main" id="{2129E60A-602A-4F16-BE42-3BF5CBE7A905}"/>
              </a:ext>
            </a:extLst>
          </p:cNvPr>
          <p:cNvSpPr/>
          <p:nvPr/>
        </p:nvSpPr>
        <p:spPr>
          <a:xfrm>
            <a:off x="7000738" y="3508449"/>
            <a:ext cx="1730752" cy="4616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a:spLocks noChangeAspect="1"/>
          </p:cNvSpPr>
          <p:nvPr/>
        </p:nvSpPr>
        <p:spPr>
          <a:xfrm>
            <a:off x="7324933" y="3717745"/>
            <a:ext cx="42871" cy="1574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CCB0CA30-0CB8-4B32-83D7-0852E7534E32}"/>
              </a:ext>
            </a:extLst>
          </p:cNvPr>
          <p:cNvSpPr txBox="1"/>
          <p:nvPr/>
        </p:nvSpPr>
        <p:spPr>
          <a:xfrm>
            <a:off x="6336000" y="936000"/>
            <a:ext cx="2175596"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38" name="グループ化 37">
            <a:extLst>
              <a:ext uri="{FF2B5EF4-FFF2-40B4-BE49-F238E27FC236}">
                <a16:creationId xmlns:a16="http://schemas.microsoft.com/office/drawing/2014/main" id="{03016F91-2678-4212-A79B-66952CB7EA40}"/>
              </a:ext>
            </a:extLst>
          </p:cNvPr>
          <p:cNvGrpSpPr/>
          <p:nvPr/>
        </p:nvGrpSpPr>
        <p:grpSpPr>
          <a:xfrm>
            <a:off x="3807810" y="4092891"/>
            <a:ext cx="441146" cy="400110"/>
            <a:chOff x="4988923" y="3305555"/>
            <a:chExt cx="441146" cy="400110"/>
          </a:xfrm>
        </p:grpSpPr>
        <p:sp>
          <p:nvSpPr>
            <p:cNvPr id="40" name="円/楕円 40">
              <a:extLst>
                <a:ext uri="{FF2B5EF4-FFF2-40B4-BE49-F238E27FC236}">
                  <a16:creationId xmlns:a16="http://schemas.microsoft.com/office/drawing/2014/main" id="{F6A021BC-82AD-4D72-AEF0-C65BE04ABBC5}"/>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93C57851-3C69-4A86-A574-707A65237F34}"/>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46" name="グループ化 45">
            <a:extLst>
              <a:ext uri="{FF2B5EF4-FFF2-40B4-BE49-F238E27FC236}">
                <a16:creationId xmlns:a16="http://schemas.microsoft.com/office/drawing/2014/main" id="{5B0970F4-E466-4934-AAFB-09A694956BEA}"/>
              </a:ext>
            </a:extLst>
          </p:cNvPr>
          <p:cNvGrpSpPr/>
          <p:nvPr/>
        </p:nvGrpSpPr>
        <p:grpSpPr>
          <a:xfrm>
            <a:off x="5961928" y="4791554"/>
            <a:ext cx="441146" cy="400110"/>
            <a:chOff x="5083985" y="3181417"/>
            <a:chExt cx="441146" cy="400110"/>
          </a:xfrm>
        </p:grpSpPr>
        <p:sp>
          <p:nvSpPr>
            <p:cNvPr id="56" name="円/楕円 77">
              <a:extLst>
                <a:ext uri="{FF2B5EF4-FFF2-40B4-BE49-F238E27FC236}">
                  <a16:creationId xmlns:a16="http://schemas.microsoft.com/office/drawing/2014/main" id="{0156406A-B92F-4C8B-98EE-C878954E4732}"/>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4A2F53F0-5A17-4116-8632-6C3C475CB24D}"/>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grpSp>
        <p:nvGrpSpPr>
          <p:cNvPr id="65" name="グループ化 64">
            <a:extLst>
              <a:ext uri="{FF2B5EF4-FFF2-40B4-BE49-F238E27FC236}">
                <a16:creationId xmlns:a16="http://schemas.microsoft.com/office/drawing/2014/main" id="{EE067B92-AF23-4226-905E-75D11DB36008}"/>
              </a:ext>
            </a:extLst>
          </p:cNvPr>
          <p:cNvGrpSpPr/>
          <p:nvPr/>
        </p:nvGrpSpPr>
        <p:grpSpPr>
          <a:xfrm>
            <a:off x="6633648" y="3546326"/>
            <a:ext cx="441146" cy="400110"/>
            <a:chOff x="5102491" y="4268575"/>
            <a:chExt cx="441146" cy="400110"/>
          </a:xfrm>
        </p:grpSpPr>
        <p:sp>
          <p:nvSpPr>
            <p:cNvPr id="66" name="円/楕円 52">
              <a:extLst>
                <a:ext uri="{FF2B5EF4-FFF2-40B4-BE49-F238E27FC236}">
                  <a16:creationId xmlns:a16="http://schemas.microsoft.com/office/drawing/2014/main" id="{B20190A4-D763-4DF8-97E3-DA1BD476CA96}"/>
                </a:ext>
              </a:extLst>
            </p:cNvPr>
            <p:cNvSpPr>
              <a:spLocks noChangeAspect="1"/>
            </p:cNvSpPr>
            <p:nvPr/>
          </p:nvSpPr>
          <p:spPr>
            <a:xfrm>
              <a:off x="5222264" y="4338530"/>
              <a:ext cx="204496" cy="204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67" name="正方形/長方形 66">
              <a:extLst>
                <a:ext uri="{FF2B5EF4-FFF2-40B4-BE49-F238E27FC236}">
                  <a16:creationId xmlns:a16="http://schemas.microsoft.com/office/drawing/2014/main" id="{AA9A98C4-CE75-48D8-B8FC-A97E018081B8}"/>
                </a:ext>
              </a:extLst>
            </p:cNvPr>
            <p:cNvSpPr/>
            <p:nvPr/>
          </p:nvSpPr>
          <p:spPr>
            <a:xfrm>
              <a:off x="5102491" y="426857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❻</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55022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699254" y="37440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pPr>
              <a:lnSpc>
                <a:spcPct val="100000"/>
              </a:lnSpc>
            </a:pPr>
            <a:r>
              <a:rPr lang="ja-JP" altLang="en-US" sz="4800" dirty="0">
                <a:solidFill>
                  <a:srgbClr val="009650"/>
                </a:solidFill>
              </a:rPr>
              <a:t>マイナンバーカードを</a:t>
            </a:r>
            <a:endParaRPr lang="en-US" altLang="ja-JP" sz="4800" dirty="0">
              <a:solidFill>
                <a:srgbClr val="009650"/>
              </a:solidFill>
            </a:endParaRPr>
          </a:p>
          <a:p>
            <a:pPr>
              <a:lnSpc>
                <a:spcPct val="100000"/>
              </a:lnSpc>
            </a:pPr>
            <a:r>
              <a:rPr lang="ja-JP" altLang="en-US" sz="4800" dirty="0">
                <a:solidFill>
                  <a:srgbClr val="009650"/>
                </a:solidFill>
              </a:rPr>
              <a:t>オンラインで</a:t>
            </a:r>
            <a:endParaRPr lang="en-US" altLang="ja-JP" sz="4800" dirty="0">
              <a:solidFill>
                <a:srgbClr val="009650"/>
              </a:solidFill>
            </a:endParaRPr>
          </a:p>
          <a:p>
            <a:pPr>
              <a:lnSpc>
                <a:spcPct val="100000"/>
              </a:lnSpc>
            </a:pPr>
            <a:r>
              <a:rPr lang="ja-JP" altLang="en-US" sz="4800" dirty="0">
                <a:solidFill>
                  <a:srgbClr val="009650"/>
                </a:solidFill>
              </a:rPr>
              <a:t>申請しましょう</a:t>
            </a:r>
            <a:endParaRPr lang="en-US" altLang="ja-JP" sz="4800" dirty="0">
              <a:solidFill>
                <a:srgbClr val="009650"/>
              </a:solidFill>
            </a:endParaRP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270881"/>
            <a:ext cx="1290274" cy="1592252"/>
          </a:xfrm>
          <a:prstGeom prst="rect">
            <a:avLst/>
          </a:prstGeom>
        </p:spPr>
      </p:pic>
    </p:spTree>
    <p:extLst>
      <p:ext uri="{BB962C8B-B14F-4D97-AF65-F5344CB8AC3E}">
        <p14:creationId xmlns:p14="http://schemas.microsoft.com/office/powerpoint/2010/main" val="3755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277200"/>
            <a:ext cx="5109091" cy="991041"/>
          </a:xfrm>
        </p:spPr>
        <p:txBody>
          <a:bodyPr wrap="none">
            <a:spAutoFit/>
          </a:bodyPr>
          <a:lstStyle/>
          <a:p>
            <a:r>
              <a:rPr lang="ja-JP" altLang="en-US" dirty="0"/>
              <a:t>申請するウェブサイトへの</a:t>
            </a:r>
            <a:r>
              <a:rPr lang="en-US" altLang="ja-JP" dirty="0"/>
              <a:t/>
            </a:r>
            <a:br>
              <a:rPr lang="en-US" altLang="ja-JP" dirty="0"/>
            </a:br>
            <a:r>
              <a:rPr lang="ja-JP" altLang="en-US" dirty="0"/>
              <a:t>接続のしかた</a:t>
            </a:r>
          </a:p>
        </p:txBody>
      </p:sp>
      <p:sp>
        <p:nvSpPr>
          <p:cNvPr id="3" name="サブタイトル 2"/>
          <p:cNvSpPr>
            <a:spLocks noGrp="1"/>
          </p:cNvSpPr>
          <p:nvPr>
            <p:ph type="subTitle" idx="4294967295"/>
          </p:nvPr>
        </p:nvSpPr>
        <p:spPr>
          <a:xfrm>
            <a:off x="1774211" y="1463504"/>
            <a:ext cx="7046262" cy="3495829"/>
          </a:xfrm>
        </p:spPr>
        <p:txBody>
          <a:bodyPr wrap="square">
            <a:spAutoFit/>
          </a:bodyPr>
          <a:lstStyle/>
          <a:p>
            <a:pPr>
              <a:lnSpc>
                <a:spcPct val="100000"/>
              </a:lnSpc>
              <a:spcBef>
                <a:spcPts val="500"/>
              </a:spcBef>
            </a:pPr>
            <a:r>
              <a:rPr lang="ja-JP" altLang="en-US" sz="2400" dirty="0"/>
              <a:t>　マイナンバーカードは</a:t>
            </a:r>
            <a:r>
              <a:rPr lang="ja-JP" altLang="en-US" sz="2400" spc="-2000" dirty="0"/>
              <a:t>、</a:t>
            </a:r>
            <a:r>
              <a:rPr lang="ja-JP" altLang="en-US" sz="2400" dirty="0"/>
              <a:t>「個人番号カード</a:t>
            </a:r>
            <a:endParaRPr lang="en-US" altLang="ja-JP" sz="2400" dirty="0"/>
          </a:p>
          <a:p>
            <a:pPr>
              <a:lnSpc>
                <a:spcPct val="100000"/>
              </a:lnSpc>
              <a:spcBef>
                <a:spcPts val="500"/>
              </a:spcBef>
            </a:pPr>
            <a:r>
              <a:rPr lang="ja-JP" altLang="en-US" sz="2400" dirty="0"/>
              <a:t>交付申請書</a:t>
            </a:r>
            <a:r>
              <a:rPr lang="ja-JP" altLang="en-US" sz="2400" spc="-1000" dirty="0"/>
              <a:t>」</a:t>
            </a:r>
            <a:r>
              <a:rPr lang="ja-JP" altLang="en-US" sz="2400" dirty="0"/>
              <a:t>にある</a:t>
            </a:r>
            <a:r>
              <a:rPr lang="en-US" altLang="ja-JP" sz="2400" dirty="0"/>
              <a:t>QR</a:t>
            </a:r>
            <a:r>
              <a:rPr lang="ja-JP" altLang="en-US" sz="2400" dirty="0"/>
              <a:t>コードを読取ることで</a:t>
            </a:r>
            <a:endParaRPr lang="en-US" altLang="ja-JP" sz="2400" dirty="0"/>
          </a:p>
          <a:p>
            <a:pPr>
              <a:lnSpc>
                <a:spcPct val="100000"/>
              </a:lnSpc>
              <a:spcBef>
                <a:spcPts val="500"/>
              </a:spcBef>
            </a:pPr>
            <a:r>
              <a:rPr lang="ja-JP" altLang="en-US" sz="2400" dirty="0"/>
              <a:t>申請を行います。</a:t>
            </a:r>
            <a:endParaRPr lang="en-US" altLang="ja-JP" sz="2400" dirty="0"/>
          </a:p>
          <a:p>
            <a:pPr>
              <a:lnSpc>
                <a:spcPct val="100000"/>
              </a:lnSpc>
              <a:spcBef>
                <a:spcPts val="500"/>
              </a:spcBef>
            </a:pPr>
            <a:r>
              <a:rPr lang="ja-JP" altLang="en-US" sz="2400" dirty="0"/>
              <a:t>　読取りアプリには様々なものがありますので、</a:t>
            </a:r>
            <a:endParaRPr lang="en-US" altLang="ja-JP" sz="2400" dirty="0"/>
          </a:p>
          <a:p>
            <a:pPr>
              <a:lnSpc>
                <a:spcPct val="100000"/>
              </a:lnSpc>
              <a:spcBef>
                <a:spcPts val="500"/>
              </a:spcBef>
            </a:pPr>
            <a:r>
              <a:rPr lang="en-US" altLang="ja-JP" sz="2400" dirty="0"/>
              <a:t>Google</a:t>
            </a:r>
            <a:r>
              <a:rPr lang="ja-JP" altLang="en-US" sz="2400" dirty="0"/>
              <a:t>の</a:t>
            </a:r>
            <a:r>
              <a:rPr lang="en-US" altLang="ja-JP" sz="2400" dirty="0"/>
              <a:t>Play</a:t>
            </a:r>
            <a:r>
              <a:rPr lang="ja-JP" altLang="en-US" sz="2400" dirty="0"/>
              <a:t>ストア、または</a:t>
            </a:r>
            <a:r>
              <a:rPr lang="en-US" altLang="ja-JP" sz="2400" dirty="0"/>
              <a:t>App</a:t>
            </a:r>
            <a:r>
              <a:rPr lang="ja-JP" altLang="en-US" sz="2400" dirty="0"/>
              <a:t> </a:t>
            </a:r>
            <a:r>
              <a:rPr lang="en-US" altLang="ja-JP" sz="2400" dirty="0"/>
              <a:t>Store</a:t>
            </a:r>
            <a:r>
              <a:rPr lang="ja-JP" altLang="en-US" sz="2400" dirty="0"/>
              <a:t>から</a:t>
            </a:r>
            <a:endParaRPr lang="en-US" altLang="ja-JP" sz="2400" dirty="0"/>
          </a:p>
          <a:p>
            <a:pPr>
              <a:lnSpc>
                <a:spcPct val="100000"/>
              </a:lnSpc>
              <a:spcBef>
                <a:spcPts val="500"/>
              </a:spcBef>
            </a:pPr>
            <a:r>
              <a:rPr lang="ja-JP" altLang="en-US" sz="2400" dirty="0"/>
              <a:t>お好みのアプリをダウンロードしお使いください。</a:t>
            </a:r>
            <a:endParaRPr lang="en-US" altLang="ja-JP" sz="2400" dirty="0"/>
          </a:p>
          <a:p>
            <a:pPr>
              <a:lnSpc>
                <a:spcPct val="100000"/>
              </a:lnSpc>
              <a:spcBef>
                <a:spcPts val="500"/>
              </a:spcBef>
            </a:pPr>
            <a:r>
              <a:rPr lang="ja-JP" altLang="en-US" sz="2400" dirty="0"/>
              <a:t>　ここでは、</a:t>
            </a:r>
            <a:r>
              <a:rPr lang="en-US" altLang="ja-JP" sz="2400" dirty="0"/>
              <a:t>Google</a:t>
            </a:r>
            <a:r>
              <a:rPr lang="ja-JP" altLang="en-US" sz="2400" dirty="0"/>
              <a:t>レンズと</a:t>
            </a:r>
            <a:r>
              <a:rPr lang="en-US" altLang="ja-JP" sz="2400" dirty="0"/>
              <a:t>iPhone</a:t>
            </a:r>
            <a:r>
              <a:rPr lang="ja-JP" altLang="en-US" sz="2400" dirty="0"/>
              <a:t>のカメラ</a:t>
            </a:r>
            <a:endParaRPr lang="en-US" altLang="ja-JP" sz="2400" dirty="0"/>
          </a:p>
          <a:p>
            <a:pPr>
              <a:lnSpc>
                <a:spcPct val="100000"/>
              </a:lnSpc>
              <a:spcBef>
                <a:spcPts val="500"/>
              </a:spcBef>
            </a:pPr>
            <a:r>
              <a:rPr lang="ja-JP" altLang="en-US" sz="2400" dirty="0"/>
              <a:t>機能を使って説明します。</a:t>
            </a:r>
            <a:endParaRPr lang="ja-JP" altLang="en-US" sz="1400" dirty="0"/>
          </a:p>
        </p:txBody>
      </p:sp>
      <p:sp>
        <p:nvSpPr>
          <p:cNvPr id="8" name="Title Placeholder 1"/>
          <p:cNvSpPr txBox="1">
            <a:spLocks/>
          </p:cNvSpPr>
          <p:nvPr/>
        </p:nvSpPr>
        <p:spPr>
          <a:xfrm>
            <a:off x="540000" y="5400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6" name="サブタイトル 2"/>
          <p:cNvSpPr txBox="1">
            <a:spLocks/>
          </p:cNvSpPr>
          <p:nvPr/>
        </p:nvSpPr>
        <p:spPr>
          <a:xfrm>
            <a:off x="2856113" y="5282232"/>
            <a:ext cx="6120000" cy="90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67945">
              <a:lnSpc>
                <a:spcPct val="100000"/>
              </a:lnSpc>
              <a:spcBef>
                <a:spcPts val="254"/>
              </a:spcBef>
            </a:pPr>
            <a:r>
              <a:rPr lang="en-US" altLang="ja-JP" sz="1400" dirty="0"/>
              <a:t>Google</a:t>
            </a:r>
            <a:r>
              <a:rPr lang="ja-JP" altLang="en-US" sz="1400" spc="5" dirty="0"/>
              <a:t>レ</a:t>
            </a:r>
            <a:r>
              <a:rPr lang="ja-JP" altLang="en-US" sz="1400" spc="-10" dirty="0"/>
              <a:t>ン</a:t>
            </a:r>
            <a:r>
              <a:rPr lang="ja-JP" altLang="en-US" sz="1400" spc="5" dirty="0"/>
              <a:t>ズ</a:t>
            </a:r>
            <a:r>
              <a:rPr lang="en-US" altLang="ja-JP" sz="1400" spc="5" dirty="0"/>
              <a:t> </a:t>
            </a:r>
            <a:r>
              <a:rPr lang="en-US" altLang="ja-JP" sz="1400" b="0" dirty="0"/>
              <a:t>Google</a:t>
            </a:r>
            <a:r>
              <a:rPr lang="ja-JP" altLang="en-US" sz="1400" b="0" spc="-15" dirty="0"/>
              <a:t> </a:t>
            </a:r>
            <a:r>
              <a:rPr lang="en-US" altLang="ja-JP" sz="1400" b="0" spc="-5" dirty="0"/>
              <a:t>LLC </a:t>
            </a:r>
            <a:r>
              <a:rPr lang="ja-JP" altLang="nl-NL" sz="1400" b="0" dirty="0"/>
              <a:t>無料</a:t>
            </a:r>
          </a:p>
          <a:p>
            <a:pPr marL="67945" algn="just">
              <a:lnSpc>
                <a:spcPct val="100000"/>
              </a:lnSpc>
              <a:spcBef>
                <a:spcPts val="0"/>
              </a:spcBef>
            </a:pPr>
            <a:r>
              <a:rPr lang="en-US" altLang="ja-JP" sz="1400" b="0" dirty="0"/>
              <a:t>Google</a:t>
            </a:r>
            <a:r>
              <a:rPr lang="ja-JP" altLang="en-US" sz="1400" b="0" spc="5" dirty="0"/>
              <a:t>レ</a:t>
            </a:r>
            <a:r>
              <a:rPr lang="ja-JP" altLang="en-US" sz="1400" b="0" spc="-10" dirty="0"/>
              <a:t>ン</a:t>
            </a:r>
            <a:r>
              <a:rPr lang="ja-JP" altLang="en-US" sz="1400" b="0" spc="5" dirty="0"/>
              <a:t>ズ</a:t>
            </a:r>
            <a:r>
              <a:rPr lang="ja-JP" altLang="en-US" sz="1400" b="0" spc="-10" dirty="0"/>
              <a:t>は、</a:t>
            </a:r>
            <a:r>
              <a:rPr lang="en-US" altLang="ja-JP" sz="1400" b="0" spc="5" dirty="0"/>
              <a:t>AI</a:t>
            </a:r>
            <a:r>
              <a:rPr lang="ja-JP" altLang="en-US" sz="1400" b="0" spc="-10" dirty="0"/>
              <a:t>を</a:t>
            </a:r>
            <a:r>
              <a:rPr lang="ja-JP" altLang="en-US" sz="1400" b="0" spc="5" dirty="0"/>
              <a:t>活用</a:t>
            </a:r>
            <a:r>
              <a:rPr lang="ja-JP" altLang="en-US" sz="1400" b="0" spc="-10" dirty="0"/>
              <a:t>し</a:t>
            </a:r>
            <a:r>
              <a:rPr lang="ja-JP" altLang="en-US" sz="1400" b="0" spc="5" dirty="0"/>
              <a:t>た</a:t>
            </a:r>
            <a:r>
              <a:rPr lang="ja-JP" altLang="en-US" sz="1400" b="0" spc="-10" dirty="0"/>
              <a:t>画</a:t>
            </a:r>
            <a:r>
              <a:rPr lang="ja-JP" altLang="en-US" sz="1400" b="0" spc="5" dirty="0"/>
              <a:t>像</a:t>
            </a:r>
            <a:r>
              <a:rPr lang="ja-JP" altLang="en-US" sz="1400" b="0" spc="-20" dirty="0"/>
              <a:t>検</a:t>
            </a:r>
            <a:r>
              <a:rPr lang="ja-JP" altLang="en-US" sz="1400" b="0" spc="5" dirty="0"/>
              <a:t>索</a:t>
            </a:r>
            <a:r>
              <a:rPr lang="ja-JP" altLang="en-US" sz="1400" b="0" spc="-10" dirty="0"/>
              <a:t>ア</a:t>
            </a:r>
            <a:r>
              <a:rPr lang="ja-JP" altLang="en-US" sz="1400" b="0" spc="5" dirty="0"/>
              <a:t>プ</a:t>
            </a:r>
            <a:r>
              <a:rPr lang="ja-JP" altLang="en-US" sz="1400" b="0" spc="-10" dirty="0"/>
              <a:t>リ</a:t>
            </a:r>
            <a:r>
              <a:rPr lang="ja-JP" altLang="en-US" sz="1400" b="0" spc="5" dirty="0"/>
              <a:t>。</a:t>
            </a:r>
            <a:endParaRPr lang="en-US" altLang="ja-JP" sz="1400" b="0" dirty="0"/>
          </a:p>
          <a:p>
            <a:pPr marL="67945" algn="just">
              <a:lnSpc>
                <a:spcPct val="100000"/>
              </a:lnSpc>
              <a:spcBef>
                <a:spcPts val="0"/>
              </a:spcBef>
            </a:pPr>
            <a:r>
              <a:rPr lang="ja-JP" altLang="en-US" sz="1400" b="0" dirty="0"/>
              <a:t>テキ</a:t>
            </a:r>
            <a:r>
              <a:rPr lang="ja-JP" altLang="en-US" sz="1400" b="0" spc="-15" dirty="0"/>
              <a:t>ス</a:t>
            </a:r>
            <a:r>
              <a:rPr lang="ja-JP" altLang="en-US" sz="1400" b="0" dirty="0"/>
              <a:t>ト</a:t>
            </a:r>
            <a:r>
              <a:rPr lang="ja-JP" altLang="en-US" sz="1400" b="0" spc="-15" dirty="0"/>
              <a:t>情</a:t>
            </a:r>
            <a:r>
              <a:rPr lang="ja-JP" altLang="en-US" sz="1400" b="0" dirty="0"/>
              <a:t>報</a:t>
            </a:r>
            <a:r>
              <a:rPr lang="ja-JP" altLang="en-US" sz="1400" b="0" spc="-15" dirty="0"/>
              <a:t>の</a:t>
            </a:r>
            <a:r>
              <a:rPr lang="ja-JP" altLang="en-US" sz="1400" b="0" dirty="0"/>
              <a:t>読込</a:t>
            </a:r>
            <a:r>
              <a:rPr lang="ja-JP" altLang="en-US" sz="1400" b="0" spc="-215" dirty="0"/>
              <a:t>、</a:t>
            </a:r>
            <a:r>
              <a:rPr lang="ja-JP" altLang="en-US" sz="1400" b="0" dirty="0"/>
              <a:t>類</a:t>
            </a:r>
            <a:r>
              <a:rPr lang="ja-JP" altLang="en-US" sz="1400" b="0" spc="-15" dirty="0"/>
              <a:t>似</a:t>
            </a:r>
            <a:r>
              <a:rPr lang="ja-JP" altLang="en-US" sz="1400" b="0" dirty="0"/>
              <a:t>の</a:t>
            </a:r>
            <a:r>
              <a:rPr lang="ja-JP" altLang="en-US" sz="1400" b="0" spc="-15" dirty="0"/>
              <a:t>商</a:t>
            </a:r>
            <a:r>
              <a:rPr lang="ja-JP" altLang="en-US" sz="1400" b="0" dirty="0"/>
              <a:t>品</a:t>
            </a:r>
            <a:r>
              <a:rPr lang="ja-JP" altLang="en-US" sz="1400" b="0" spc="-25" dirty="0"/>
              <a:t>の</a:t>
            </a:r>
            <a:r>
              <a:rPr lang="ja-JP" altLang="en-US" sz="1400" b="0" dirty="0"/>
              <a:t>検索</a:t>
            </a:r>
            <a:r>
              <a:rPr lang="ja-JP" altLang="en-US" sz="1400" b="0" spc="-225" dirty="0"/>
              <a:t>、</a:t>
            </a:r>
            <a:r>
              <a:rPr lang="ja-JP" altLang="en-US" sz="1400" b="0" dirty="0"/>
              <a:t>周辺</a:t>
            </a:r>
            <a:r>
              <a:rPr lang="ja-JP" altLang="en-US" sz="1400" b="0" spc="5" dirty="0"/>
              <a:t>のス</a:t>
            </a:r>
            <a:r>
              <a:rPr lang="ja-JP" altLang="en-US" sz="1400" b="0" spc="-10" dirty="0"/>
              <a:t>ポ</a:t>
            </a:r>
            <a:r>
              <a:rPr lang="ja-JP" altLang="en-US" sz="1400" b="0" spc="5" dirty="0"/>
              <a:t>ッ</a:t>
            </a:r>
            <a:r>
              <a:rPr lang="ja-JP" altLang="en-US" sz="1400" b="0" spc="-10" dirty="0"/>
              <a:t>ト</a:t>
            </a:r>
            <a:r>
              <a:rPr lang="ja-JP" altLang="en-US" sz="1400" b="0" spc="5" dirty="0"/>
              <a:t>を</a:t>
            </a:r>
            <a:endParaRPr lang="en-US" altLang="ja-JP" sz="1400" b="0" spc="5" dirty="0"/>
          </a:p>
          <a:p>
            <a:pPr marL="67945" algn="just">
              <a:lnSpc>
                <a:spcPct val="100000"/>
              </a:lnSpc>
              <a:spcBef>
                <a:spcPts val="0"/>
              </a:spcBef>
            </a:pPr>
            <a:r>
              <a:rPr lang="ja-JP" altLang="en-US" sz="1400" b="0" spc="-10" dirty="0"/>
              <a:t>調</a:t>
            </a:r>
            <a:r>
              <a:rPr lang="ja-JP" altLang="en-US" sz="1400" b="0" spc="5" dirty="0"/>
              <a:t>べる</a:t>
            </a:r>
            <a:r>
              <a:rPr lang="ja-JP" altLang="en-US" sz="1400" b="0" spc="-170" dirty="0"/>
              <a:t>、</a:t>
            </a:r>
            <a:r>
              <a:rPr lang="en-US" altLang="ja-JP" sz="1400" b="0" spc="-10" dirty="0"/>
              <a:t>QR</a:t>
            </a:r>
            <a:r>
              <a:rPr lang="ja-JP" altLang="en-US" sz="1400" b="0" spc="5" dirty="0"/>
              <a:t>コー</a:t>
            </a:r>
            <a:r>
              <a:rPr lang="ja-JP" altLang="en-US" sz="1400" b="0" spc="-10" dirty="0"/>
              <a:t>ド</a:t>
            </a:r>
            <a:r>
              <a:rPr lang="ja-JP" altLang="en-US" sz="1400" b="0" spc="5" dirty="0"/>
              <a:t>を</a:t>
            </a:r>
            <a:r>
              <a:rPr lang="ja-JP" altLang="en-US" sz="1400" b="0" spc="-10" dirty="0"/>
              <a:t>ス</a:t>
            </a:r>
            <a:r>
              <a:rPr lang="ja-JP" altLang="en-US" sz="1400" b="0" spc="5" dirty="0"/>
              <a:t>キ</a:t>
            </a:r>
            <a:r>
              <a:rPr lang="ja-JP" altLang="en-US" sz="1400" b="0" spc="-10" dirty="0"/>
              <a:t>ャ</a:t>
            </a:r>
            <a:r>
              <a:rPr lang="ja-JP" altLang="en-US" sz="1400" b="0" spc="5" dirty="0"/>
              <a:t>ン</a:t>
            </a:r>
            <a:r>
              <a:rPr lang="ja-JP" altLang="en-US" sz="1400" b="0" spc="-20" dirty="0"/>
              <a:t>す</a:t>
            </a:r>
            <a:r>
              <a:rPr lang="ja-JP" altLang="en-US" sz="1400" b="0" spc="5" dirty="0"/>
              <a:t>る等がで</a:t>
            </a:r>
            <a:r>
              <a:rPr lang="ja-JP" altLang="en-US" sz="1400" b="0" spc="-10" dirty="0"/>
              <a:t>き</a:t>
            </a:r>
            <a:r>
              <a:rPr lang="ja-JP" altLang="en-US" sz="1400" b="0" spc="5" dirty="0"/>
              <a:t>ま</a:t>
            </a:r>
            <a:r>
              <a:rPr lang="ja-JP" altLang="en-US" sz="1400" b="0" spc="-10" dirty="0"/>
              <a:t>す</a:t>
            </a:r>
            <a:r>
              <a:rPr lang="ja-JP" altLang="en-US" sz="1400" b="0" spc="5" dirty="0"/>
              <a:t>。</a:t>
            </a:r>
            <a:endParaRPr lang="ja-JP" altLang="en-US" sz="1400" b="0" dirty="0"/>
          </a:p>
        </p:txBody>
      </p:sp>
      <p:sp>
        <p:nvSpPr>
          <p:cNvPr id="10" name="角丸四角形 611">
            <a:extLst>
              <a:ext uri="{FF2B5EF4-FFF2-40B4-BE49-F238E27FC236}">
                <a16:creationId xmlns:a16="http://schemas.microsoft.com/office/drawing/2014/main" id="{B5018953-63D2-457F-A02F-0060B9ABEB65}"/>
              </a:ext>
            </a:extLst>
          </p:cNvPr>
          <p:cNvSpPr>
            <a:spLocks noChangeArrowheads="1"/>
          </p:cNvSpPr>
          <p:nvPr/>
        </p:nvSpPr>
        <p:spPr bwMode="auto">
          <a:xfrm>
            <a:off x="1854345" y="5298141"/>
            <a:ext cx="857885" cy="865505"/>
          </a:xfrm>
          <a:prstGeom prst="roundRect">
            <a:avLst>
              <a:gd name="adj" fmla="val 24606"/>
            </a:avLst>
          </a:prstGeom>
          <a:blipFill dpi="0" rotWithShape="1">
            <a:blip r:embed="rId3"/>
            <a:srcRect/>
            <a:stretch>
              <a:fillRect/>
            </a:stretch>
          </a:blipFill>
          <a:ln w="3175">
            <a:solidFill>
              <a:srgbClr val="BFBFBF"/>
            </a:solidFill>
            <a:miter lim="800000"/>
            <a:headEnd/>
            <a:tailEnd/>
          </a:ln>
        </p:spPr>
        <p:txBody>
          <a:bodyPr rot="0" vert="horz" wrap="square" lIns="91440" tIns="45720" rIns="91440" bIns="45720" anchor="ctr" anchorCtr="0" upright="1">
            <a:noAutofit/>
          </a:bodyPr>
          <a:lstStyle/>
          <a:p>
            <a:endParaRPr lang="ja-JP" altLang="en-US" dirty="0"/>
          </a:p>
        </p:txBody>
      </p:sp>
      <p:cxnSp>
        <p:nvCxnSpPr>
          <p:cNvPr id="9" name="直線コネクタ 8"/>
          <p:cNvCxnSpPr/>
          <p:nvPr/>
        </p:nvCxnSpPr>
        <p:spPr>
          <a:xfrm>
            <a:off x="1692275" y="127482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0" y="4149100"/>
            <a:ext cx="1211213" cy="1964828"/>
          </a:xfrm>
          <a:prstGeom prst="rect">
            <a:avLst/>
          </a:prstGeom>
        </p:spPr>
      </p:pic>
    </p:spTree>
    <p:extLst>
      <p:ext uri="{BB962C8B-B14F-4D97-AF65-F5344CB8AC3E}">
        <p14:creationId xmlns:p14="http://schemas.microsoft.com/office/powerpoint/2010/main" val="340237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08114" y="463779"/>
            <a:ext cx="7200000" cy="5909310"/>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１．マイナンバーカードを知りましょう</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マイナンバーカードとは</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マイナンバーカードを使ってできること</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マイナンバーカードは安全です</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マイナンバーカードの申請のしかた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マイナンバーカード申請に必要なもの</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マイナンバーカードの申請から受取までの流れ</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endParaRPr lang="en-US" altLang="ja-JP" b="1" dirty="0">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２．マイナンバーカード申請のための写真撮影をしましょう</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証明用写真撮影アプリのインストールのしかた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アプリを使った撮影のしかた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３．マイナンバーカードをオンラインで申請しましょう</a:t>
            </a:r>
            <a:endParaRPr lang="en-US" altLang="ja-JP" b="1" dirty="0">
              <a:solidFill>
                <a:srgbClr val="009650"/>
              </a:solidFill>
              <a:latin typeface="Meiryo" charset="-128"/>
              <a:ea typeface="Meiryo" charset="-128"/>
              <a:cs typeface="Meiryo" charset="-128"/>
            </a:endParaRP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申請するウェブサイトへの接続のしかた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利用者規約の確認</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23</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メールアドレスの登録とメールの受信</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24</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顔写真の登録のしかた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26</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申請情報の登録のしかた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27</a:t>
            </a:r>
          </a:p>
          <a:p>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マイナンバーカードの受取りかた</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29</a:t>
            </a:r>
          </a:p>
          <a:p>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　マイナンバーカードのお問い合わせ</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30</a:t>
            </a:r>
            <a:endParaRPr kumimoji="1" lang="ja-JP" altLang="en-US" b="1" dirty="0">
              <a:latin typeface="Meiryo" charset="-128"/>
              <a:ea typeface="Meiryo" charset="-128"/>
              <a:cs typeface="Meiryo" charset="-128"/>
            </a:endParaRP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459596"/>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4" name="直線コネクタ 3"/>
          <p:cNvCxnSpPr/>
          <p:nvPr/>
        </p:nvCxnSpPr>
        <p:spPr>
          <a:xfrm>
            <a:off x="1682496" y="254823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691640" y="369467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689618" y="582906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270881"/>
            <a:ext cx="1290274" cy="1592252"/>
          </a:xfrm>
          <a:prstGeom prst="rect">
            <a:avLst/>
          </a:prstGeom>
        </p:spPr>
      </p:pic>
    </p:spTree>
    <p:extLst>
      <p:ext uri="{BB962C8B-B14F-4D97-AF65-F5344CB8AC3E}">
        <p14:creationId xmlns:p14="http://schemas.microsoft.com/office/powerpoint/2010/main" val="35994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487796" y="1441541"/>
            <a:ext cx="3740126" cy="1200329"/>
          </a:xfrm>
        </p:spPr>
        <p:txBody>
          <a:bodyPr wrap="non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a:t>
            </a:r>
            <a:endParaRPr lang="en-US" altLang="ja-JP" sz="2400" dirty="0"/>
          </a:p>
          <a:p>
            <a:pPr>
              <a:lnSpc>
                <a:spcPct val="100000"/>
              </a:lnSpc>
              <a:spcBef>
                <a:spcPts val="0"/>
              </a:spcBef>
            </a:pPr>
            <a:r>
              <a:rPr lang="ja-JP" altLang="en-US" sz="2400" dirty="0"/>
              <a:t>読取り、申請するホーム</a:t>
            </a:r>
            <a:endParaRPr lang="en-US" altLang="ja-JP" sz="2400" dirty="0"/>
          </a:p>
          <a:p>
            <a:pPr>
              <a:lnSpc>
                <a:spcPct val="100000"/>
              </a:lnSpc>
              <a:spcBef>
                <a:spcPts val="0"/>
              </a:spcBef>
            </a:pPr>
            <a:r>
              <a:rPr lang="ja-JP" altLang="en-US" sz="2400" dirty="0"/>
              <a:t>ページに接続します。</a:t>
            </a:r>
          </a:p>
        </p:txBody>
      </p:sp>
      <p:sp>
        <p:nvSpPr>
          <p:cNvPr id="26" name="テキスト ボックス 25"/>
          <p:cNvSpPr txBox="1"/>
          <p:nvPr/>
        </p:nvSpPr>
        <p:spPr>
          <a:xfrm>
            <a:off x="498685" y="2831255"/>
            <a:ext cx="4204531" cy="2885405"/>
          </a:xfrm>
          <a:prstGeom prst="rect">
            <a:avLst/>
          </a:prstGeom>
          <a:noFill/>
        </p:spPr>
        <p:txBody>
          <a:bodyPr wrap="square" rtlCol="0">
            <a:spAutoFit/>
          </a:bodyPr>
          <a:lstStyle/>
          <a:p>
            <a:pPr marL="490538" indent="-490538"/>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レンズを起動させます</a:t>
            </a:r>
            <a:endParaRPr lang="en-US" altLang="ja-JP" sz="2000" b="1" dirty="0">
              <a:latin typeface="Meiryo" charset="-128"/>
              <a:ea typeface="Meiryo" charset="-128"/>
              <a:cs typeface="Meiryo" charset="-128"/>
            </a:endParaRPr>
          </a:p>
          <a:p>
            <a:pPr marL="490538" indent="-490538">
              <a:lnSpc>
                <a:spcPts val="1900"/>
              </a:lnSpc>
              <a:spcBef>
                <a:spcPts val="3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ホームボタンを長押しして</a:t>
            </a:r>
            <a:endParaRPr lang="en-US" altLang="ja-JP" sz="2000" b="1" dirty="0">
              <a:latin typeface="Meiryo" charset="-128"/>
              <a:ea typeface="Meiryo" charset="-128"/>
              <a:cs typeface="Meiryo" charset="-128"/>
            </a:endParaRPr>
          </a:p>
          <a:p>
            <a:pPr marL="490538" indent="-490538">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アシスタント</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を起動させる</a:t>
            </a:r>
            <a:r>
              <a:rPr lang="ja-JP" altLang="en-US" sz="2000" b="1" spc="-1000" dirty="0">
                <a:latin typeface="Meiryo" charset="-128"/>
                <a:ea typeface="Meiryo" charset="-128"/>
                <a:cs typeface="Meiryo" charset="-128"/>
              </a:rPr>
              <a:t>と</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レンズ」ボタンが表示されます</a:t>
            </a:r>
            <a:endParaRPr lang="en-US" altLang="ja-JP" sz="2000" b="1" dirty="0">
              <a:latin typeface="Meiryo" charset="-128"/>
              <a:ea typeface="Meiryo" charset="-128"/>
              <a:cs typeface="Meiryo" charset="-128"/>
            </a:endParaRPr>
          </a:p>
          <a:p>
            <a:pPr marL="490538" indent="-490538"/>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marL="490538" indent="-490538">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タップし</a:t>
            </a:r>
            <a:r>
              <a:rPr lang="ja-JP" altLang="en-US" sz="2000" b="1" spc="-1000" dirty="0">
                <a:latin typeface="Meiryo" charset="-128"/>
                <a:ea typeface="Meiryo" charset="-128"/>
                <a:cs typeface="Meiryo" charset="-128"/>
              </a:rPr>
              <a:t>て</a:t>
            </a:r>
            <a:r>
              <a:rPr lang="ja-JP" altLang="en-US" sz="2000" b="1" dirty="0">
                <a:latin typeface="Meiryo" charset="-128"/>
                <a:ea typeface="Meiryo" charset="-128"/>
                <a:cs typeface="Meiryo" charset="-128"/>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endParaRPr lang="en-US" altLang="ja-JP" sz="2000" b="1" dirty="0">
              <a:latin typeface="Meiryo" charset="-128"/>
              <a:ea typeface="Meiryo" charset="-128"/>
              <a:cs typeface="Meiryo" charset="-128"/>
            </a:endParaRPr>
          </a:p>
          <a:p>
            <a:pPr marL="490538" indent="-490538">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を起動させます</a:t>
            </a:r>
            <a:endParaRPr lang="en-US" altLang="ja-JP" sz="2000" b="1" dirty="0">
              <a:latin typeface="Meiryo" charset="-128"/>
              <a:ea typeface="Meiryo" charset="-128"/>
              <a:cs typeface="Meiryo" charset="-128"/>
            </a:endParaRPr>
          </a:p>
        </p:txBody>
      </p:sp>
      <p:grpSp>
        <p:nvGrpSpPr>
          <p:cNvPr id="7" name="object 4"/>
          <p:cNvGrpSpPr>
            <a:grpSpLocks noChangeAspect="1"/>
          </p:cNvGrpSpPr>
          <p:nvPr/>
        </p:nvGrpSpPr>
        <p:grpSpPr>
          <a:xfrm>
            <a:off x="4824243" y="1417210"/>
            <a:ext cx="2394000" cy="531356"/>
            <a:chOff x="1615439" y="2532888"/>
            <a:chExt cx="2094230" cy="464820"/>
          </a:xfrm>
        </p:grpSpPr>
        <p:sp>
          <p:nvSpPr>
            <p:cNvPr id="9" name="object 5"/>
            <p:cNvSpPr/>
            <p:nvPr/>
          </p:nvSpPr>
          <p:spPr>
            <a:xfrm>
              <a:off x="1615439" y="2532888"/>
              <a:ext cx="2093976" cy="464819"/>
            </a:xfrm>
            <a:prstGeom prst="rect">
              <a:avLst/>
            </a:prstGeom>
            <a:blipFill>
              <a:blip r:embed="rId3" cstate="print"/>
              <a:stretch>
                <a:fillRect/>
              </a:stretch>
            </a:blipFill>
          </p:spPr>
          <p:txBody>
            <a:bodyPr wrap="square" lIns="0" tIns="0" rIns="0" bIns="0" rtlCol="0"/>
            <a:lstStyle/>
            <a:p>
              <a:endParaRPr sz="1697" dirty="0"/>
            </a:p>
          </p:txBody>
        </p:sp>
        <p:sp>
          <p:nvSpPr>
            <p:cNvPr id="10" name="object 6"/>
            <p:cNvSpPr/>
            <p:nvPr/>
          </p:nvSpPr>
          <p:spPr>
            <a:xfrm>
              <a:off x="2209799" y="2676144"/>
              <a:ext cx="1054735" cy="207645"/>
            </a:xfrm>
            <a:custGeom>
              <a:avLst/>
              <a:gdLst/>
              <a:ahLst/>
              <a:cxnLst/>
              <a:rect l="l" t="t" r="r" b="b"/>
              <a:pathLst>
                <a:path w="1054735" h="207644">
                  <a:moveTo>
                    <a:pt x="1054608" y="207264"/>
                  </a:moveTo>
                  <a:lnTo>
                    <a:pt x="0" y="207264"/>
                  </a:lnTo>
                  <a:lnTo>
                    <a:pt x="0" y="0"/>
                  </a:lnTo>
                  <a:lnTo>
                    <a:pt x="1054608" y="0"/>
                  </a:lnTo>
                  <a:lnTo>
                    <a:pt x="1054608" y="207264"/>
                  </a:lnTo>
                  <a:close/>
                </a:path>
              </a:pathLst>
            </a:custGeom>
            <a:solidFill>
              <a:srgbClr val="E1EFF4"/>
            </a:solidFill>
          </p:spPr>
          <p:txBody>
            <a:bodyPr wrap="square" lIns="0" tIns="0" rIns="0" bIns="0" rtlCol="0"/>
            <a:lstStyle/>
            <a:p>
              <a:endParaRPr sz="1697" dirty="0"/>
            </a:p>
          </p:txBody>
        </p:sp>
      </p:grpSp>
      <p:sp>
        <p:nvSpPr>
          <p:cNvPr id="12" name="object 8"/>
          <p:cNvSpPr/>
          <p:nvPr/>
        </p:nvSpPr>
        <p:spPr>
          <a:xfrm>
            <a:off x="4827209" y="1974563"/>
            <a:ext cx="2375445" cy="2108122"/>
          </a:xfrm>
          <a:prstGeom prst="rect">
            <a:avLst/>
          </a:prstGeom>
          <a:blipFill>
            <a:blip r:embed="rId4" cstate="print"/>
            <a:stretch>
              <a:fillRect/>
            </a:stretch>
          </a:blipFill>
          <a:ln w="6350">
            <a:solidFill>
              <a:schemeClr val="tx1"/>
            </a:solidFill>
          </a:ln>
        </p:spPr>
        <p:txBody>
          <a:bodyPr wrap="square" lIns="0" tIns="0" rIns="0" bIns="0" rtlCol="0"/>
          <a:lstStyle/>
          <a:p>
            <a:endParaRPr sz="1697" dirty="0"/>
          </a:p>
        </p:txBody>
      </p:sp>
      <p:sp>
        <p:nvSpPr>
          <p:cNvPr id="15" name="object 11"/>
          <p:cNvSpPr/>
          <p:nvPr/>
        </p:nvSpPr>
        <p:spPr>
          <a:xfrm>
            <a:off x="4827776" y="4241650"/>
            <a:ext cx="2372061" cy="1905093"/>
          </a:xfrm>
          <a:prstGeom prst="rect">
            <a:avLst/>
          </a:prstGeom>
          <a:blipFill>
            <a:blip r:embed="rId5" cstate="print"/>
            <a:stretch>
              <a:fillRect/>
            </a:stretch>
          </a:blipFill>
          <a:ln w="6350">
            <a:solidFill>
              <a:schemeClr val="tx1"/>
            </a:solidFill>
          </a:ln>
        </p:spPr>
        <p:txBody>
          <a:bodyPr wrap="square" lIns="0" tIns="0" rIns="0" bIns="0" rtlCol="0"/>
          <a:lstStyle/>
          <a:p>
            <a:endParaRPr sz="1697" dirty="0"/>
          </a:p>
        </p:txBody>
      </p:sp>
      <p:sp>
        <p:nvSpPr>
          <p:cNvPr id="25" name="タイトル 1"/>
          <p:cNvSpPr>
            <a:spLocks noGrp="1"/>
          </p:cNvSpPr>
          <p:nvPr>
            <p:ph type="ctrTitle"/>
          </p:nvPr>
        </p:nvSpPr>
        <p:spPr>
          <a:xfrm>
            <a:off x="1728000" y="277200"/>
            <a:ext cx="5109091" cy="991041"/>
          </a:xfrm>
        </p:spPr>
        <p:txBody>
          <a:bodyPr wrap="none">
            <a:spAutoFit/>
          </a:bodyPr>
          <a:lstStyle/>
          <a:p>
            <a:pPr>
              <a:spcBef>
                <a:spcPts val="600"/>
              </a:spcBef>
            </a:pPr>
            <a:r>
              <a:rPr lang="ja-JP" altLang="en-US" dirty="0"/>
              <a:t>申請するウェブサイトへの</a:t>
            </a:r>
            <a:r>
              <a:rPr lang="en-US" altLang="ja-JP" dirty="0"/>
              <a:t/>
            </a:r>
            <a:br>
              <a:rPr lang="en-US" altLang="ja-JP" dirty="0"/>
            </a:br>
            <a:r>
              <a:rPr lang="ja-JP" altLang="en-US" dirty="0"/>
              <a:t>接続のしかた</a:t>
            </a:r>
            <a:endParaRPr lang="ja-JP" altLang="en-US" b="0" dirty="0"/>
          </a:p>
        </p:txBody>
      </p:sp>
      <p:sp>
        <p:nvSpPr>
          <p:cNvPr id="27" name="Title Placeholder 1"/>
          <p:cNvSpPr txBox="1">
            <a:spLocks/>
          </p:cNvSpPr>
          <p:nvPr/>
        </p:nvSpPr>
        <p:spPr>
          <a:xfrm>
            <a:off x="540000" y="5400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5" name="円/楕円 4"/>
          <p:cNvSpPr/>
          <p:nvPr/>
        </p:nvSpPr>
        <p:spPr>
          <a:xfrm>
            <a:off x="5787288" y="3729352"/>
            <a:ext cx="432000" cy="432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416177" y="4942736"/>
            <a:ext cx="432000" cy="432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カギ線コネクタ 7"/>
          <p:cNvCxnSpPr>
            <a:stCxn id="5" idx="4"/>
          </p:cNvCxnSpPr>
          <p:nvPr/>
        </p:nvCxnSpPr>
        <p:spPr>
          <a:xfrm rot="5400000">
            <a:off x="5446912" y="4333810"/>
            <a:ext cx="728834" cy="383918"/>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5C44808B-38C5-4D06-8FDD-D13544ED2DF5}"/>
              </a:ext>
            </a:extLst>
          </p:cNvPr>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11" name="図 1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514159" y="4121807"/>
            <a:ext cx="1180057" cy="2076756"/>
          </a:xfrm>
          <a:prstGeom prst="rect">
            <a:avLst/>
          </a:prstGeom>
        </p:spPr>
      </p:pic>
      <p:grpSp>
        <p:nvGrpSpPr>
          <p:cNvPr id="21" name="グループ化 20">
            <a:extLst>
              <a:ext uri="{FF2B5EF4-FFF2-40B4-BE49-F238E27FC236}">
                <a16:creationId xmlns:a16="http://schemas.microsoft.com/office/drawing/2014/main" id="{25B72321-0B4D-4ED6-8C48-3E83B20A2843}"/>
              </a:ext>
            </a:extLst>
          </p:cNvPr>
          <p:cNvGrpSpPr/>
          <p:nvPr/>
        </p:nvGrpSpPr>
        <p:grpSpPr>
          <a:xfrm>
            <a:off x="5513959" y="3926422"/>
            <a:ext cx="270000" cy="400110"/>
            <a:chOff x="5588889" y="3598762"/>
            <a:chExt cx="270000" cy="400110"/>
          </a:xfrm>
        </p:grpSpPr>
        <p:sp>
          <p:nvSpPr>
            <p:cNvPr id="22" name="円/楕円 1">
              <a:extLst>
                <a:ext uri="{FF2B5EF4-FFF2-40B4-BE49-F238E27FC236}">
                  <a16:creationId xmlns:a16="http://schemas.microsoft.com/office/drawing/2014/main" id="{1EA6185B-44AE-408A-BDA0-A226F983041F}"/>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CF6AC72C-960E-4F83-B760-C2E4B8F948F5}"/>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3" name="グループ化 32">
            <a:extLst>
              <a:ext uri="{FF2B5EF4-FFF2-40B4-BE49-F238E27FC236}">
                <a16:creationId xmlns:a16="http://schemas.microsoft.com/office/drawing/2014/main" id="{6FA51ED4-5AFB-42EB-81AB-47E5A57AB6F1}"/>
              </a:ext>
            </a:extLst>
          </p:cNvPr>
          <p:cNvGrpSpPr/>
          <p:nvPr/>
        </p:nvGrpSpPr>
        <p:grpSpPr>
          <a:xfrm>
            <a:off x="5067647" y="4793693"/>
            <a:ext cx="441146" cy="400110"/>
            <a:chOff x="5150197" y="4825443"/>
            <a:chExt cx="441146" cy="400110"/>
          </a:xfrm>
        </p:grpSpPr>
        <p:sp>
          <p:nvSpPr>
            <p:cNvPr id="34" name="円/楕円 29">
              <a:extLst>
                <a:ext uri="{FF2B5EF4-FFF2-40B4-BE49-F238E27FC236}">
                  <a16:creationId xmlns:a16="http://schemas.microsoft.com/office/drawing/2014/main" id="{DED8A384-E124-4862-AA7B-CE7A392DF5D3}"/>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5" name="正方形/長方形 34">
              <a:extLst>
                <a:ext uri="{FF2B5EF4-FFF2-40B4-BE49-F238E27FC236}">
                  <a16:creationId xmlns:a16="http://schemas.microsoft.com/office/drawing/2014/main" id="{6F562ACD-68AF-44C3-9314-B380BAA043B4}"/>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7903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477361" y="1400119"/>
            <a:ext cx="2692296" cy="4526880"/>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交付申請書」に</a:t>
            </a:r>
            <a:endParaRPr lang="en-US" altLang="ja-JP" sz="2000" b="1" dirty="0">
              <a:latin typeface="Meiryo" charset="-128"/>
              <a:ea typeface="Meiryo" charset="-128"/>
              <a:cs typeface="Meiryo" charset="-128"/>
            </a:endParaRPr>
          </a:p>
          <a:p>
            <a:pPr marL="489600" indent="-489600">
              <a:spcBef>
                <a:spcPts val="1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ある</a:t>
            </a:r>
            <a:r>
              <a:rPr lang="en-US" altLang="ja-JP" sz="2000" b="1" dirty="0">
                <a:latin typeface="Meiryo" charset="-128"/>
                <a:ea typeface="Meiryo" charset="-128"/>
                <a:cs typeface="Meiryo" charset="-128"/>
              </a:rPr>
              <a:t>QR</a:t>
            </a:r>
            <a:r>
              <a:rPr lang="ja-JP" altLang="en-US" sz="2000" b="1" dirty="0">
                <a:latin typeface="Meiryo" charset="-128"/>
                <a:ea typeface="Meiryo" charset="-128"/>
                <a:cs typeface="Meiryo" charset="-128"/>
              </a:rPr>
              <a:t>コードにカメラをかざすと、ウェブサイトのアドレスが表示されます</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a:t>
            </a:r>
            <a:r>
              <a:rPr lang="ja-JP" altLang="en-US" sz="2000" b="1" spc="-150" dirty="0">
                <a:latin typeface="Meiryo" charset="-128"/>
                <a:ea typeface="Meiryo" charset="-128"/>
                <a:cs typeface="Meiryo" charset="-128"/>
              </a:rPr>
              <a:t>アドレスをタップ</a:t>
            </a:r>
            <a:endParaRPr lang="en-US" altLang="ja-JP" sz="2000" b="1" spc="-150"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してウェブサイ</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トに接続しますウェブサイトの指示に従って申請します</a:t>
            </a:r>
          </a:p>
        </p:txBody>
      </p:sp>
      <p:pic>
        <p:nvPicPr>
          <p:cNvPr id="35" name="図 34">
            <a:extLst>
              <a:ext uri="{FF2B5EF4-FFF2-40B4-BE49-F238E27FC236}">
                <a16:creationId xmlns:a16="http://schemas.microsoft.com/office/drawing/2014/main" id="{5863952B-9CDD-4497-A7B8-41A223A2AF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922" y="2031043"/>
            <a:ext cx="1440000" cy="2880000"/>
          </a:xfrm>
          <a:prstGeom prst="rect">
            <a:avLst/>
          </a:prstGeom>
          <a:noFill/>
          <a:ln>
            <a:noFill/>
          </a:ln>
        </p:spPr>
      </p:pic>
      <p:sp>
        <p:nvSpPr>
          <p:cNvPr id="16" name="タイトル 1"/>
          <p:cNvSpPr>
            <a:spLocks noGrp="1"/>
          </p:cNvSpPr>
          <p:nvPr>
            <p:ph type="ctrTitle"/>
          </p:nvPr>
        </p:nvSpPr>
        <p:spPr>
          <a:xfrm>
            <a:off x="1728000" y="277200"/>
            <a:ext cx="5109091" cy="991041"/>
          </a:xfrm>
        </p:spPr>
        <p:txBody>
          <a:bodyPr wrap="none">
            <a:spAutoFit/>
          </a:bodyPr>
          <a:lstStyle/>
          <a:p>
            <a:r>
              <a:rPr lang="ja-JP" altLang="en-US" dirty="0"/>
              <a:t>申請するウェブサイトへの</a:t>
            </a:r>
            <a:r>
              <a:rPr lang="en-US" altLang="ja-JP" dirty="0"/>
              <a:t/>
            </a:r>
            <a:br>
              <a:rPr lang="en-US" altLang="ja-JP" dirty="0"/>
            </a:br>
            <a:r>
              <a:rPr lang="ja-JP" altLang="en-US" dirty="0"/>
              <a:t>接続のしかた</a:t>
            </a:r>
          </a:p>
        </p:txBody>
      </p:sp>
      <p:sp>
        <p:nvSpPr>
          <p:cNvPr id="17" name="Title Placeholder 1"/>
          <p:cNvSpPr txBox="1">
            <a:spLocks/>
          </p:cNvSpPr>
          <p:nvPr/>
        </p:nvSpPr>
        <p:spPr>
          <a:xfrm>
            <a:off x="540000" y="5400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pic>
        <p:nvPicPr>
          <p:cNvPr id="19" name="図 18"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312" y="2019468"/>
            <a:ext cx="1828999" cy="2648903"/>
          </a:xfrm>
          <a:prstGeom prst="rect">
            <a:avLst/>
          </a:prstGeom>
        </p:spPr>
      </p:pic>
      <p:sp>
        <p:nvSpPr>
          <p:cNvPr id="20" name="object 5"/>
          <p:cNvSpPr/>
          <p:nvPr/>
        </p:nvSpPr>
        <p:spPr>
          <a:xfrm>
            <a:off x="4986026" y="2024061"/>
            <a:ext cx="1673928" cy="2586683"/>
          </a:xfrm>
          <a:prstGeom prst="rect">
            <a:avLst/>
          </a:prstGeom>
          <a:blipFill>
            <a:blip r:embed="rId5" cstate="print"/>
            <a:stretch>
              <a:fillRect/>
            </a:stretch>
          </a:blipFill>
        </p:spPr>
        <p:txBody>
          <a:bodyPr wrap="square" lIns="0" tIns="0" rIns="0" bIns="0" rtlCol="0"/>
          <a:lstStyle/>
          <a:p>
            <a:endParaRPr sz="1697" dirty="0"/>
          </a:p>
        </p:txBody>
      </p:sp>
      <p:sp>
        <p:nvSpPr>
          <p:cNvPr id="2" name="正方形/長方形 1"/>
          <p:cNvSpPr/>
          <p:nvPr/>
        </p:nvSpPr>
        <p:spPr>
          <a:xfrm>
            <a:off x="4979057" y="2031043"/>
            <a:ext cx="1673928" cy="258668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990811" y="3601581"/>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8221467" y="4328383"/>
            <a:ext cx="360000" cy="36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cxnSpLocks/>
          </p:cNvCxnSpPr>
          <p:nvPr/>
        </p:nvCxnSpPr>
        <p:spPr>
          <a:xfrm rot="10800000">
            <a:off x="4493040" y="3234779"/>
            <a:ext cx="674773" cy="366346"/>
          </a:xfrm>
          <a:prstGeom prst="bentConnector3">
            <a:avLst>
              <a:gd name="adj1" fmla="val 2348"/>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カギ線コネクタ 31"/>
          <p:cNvCxnSpPr>
            <a:cxnSpLocks/>
            <a:stCxn id="23" idx="0"/>
          </p:cNvCxnSpPr>
          <p:nvPr/>
        </p:nvCxnSpPr>
        <p:spPr>
          <a:xfrm rot="16200000" flipV="1">
            <a:off x="5637197" y="1564112"/>
            <a:ext cx="1615328" cy="3913213"/>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3408254" y="2564022"/>
            <a:ext cx="1080000" cy="108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808A81C-99CD-4F47-A927-5D003A5C2565}"/>
              </a:ext>
            </a:extLst>
          </p:cNvPr>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26" name="Text Box 497">
            <a:extLst>
              <a:ext uri="{FF2B5EF4-FFF2-40B4-BE49-F238E27FC236}">
                <a16:creationId xmlns:a16="http://schemas.microsoft.com/office/drawing/2014/main" id="{2A2B8F98-D6F5-491D-8F7B-C39752E2481E}"/>
              </a:ext>
            </a:extLst>
          </p:cNvPr>
          <p:cNvSpPr txBox="1">
            <a:spLocks noChangeArrowheads="1"/>
          </p:cNvSpPr>
          <p:nvPr/>
        </p:nvSpPr>
        <p:spPr bwMode="auto">
          <a:xfrm>
            <a:off x="4804022" y="5170545"/>
            <a:ext cx="3913213" cy="687328"/>
          </a:xfrm>
          <a:prstGeom prst="rect">
            <a:avLst/>
          </a:prstGeom>
          <a:noFill/>
          <a:ln>
            <a:noFill/>
          </a:ln>
        </p:spPr>
        <p:txBody>
          <a:bodyPr rot="0" vert="horz" wrap="square" lIns="91440" tIns="45720" rIns="91440" bIns="45720" anchor="t" anchorCtr="0" upright="1">
            <a:noAutofit/>
          </a:bodyPr>
          <a:lstStyle/>
          <a:p>
            <a:r>
              <a:rPr lang="en-US" altLang="ja-JP" sz="1200" b="1" kern="100" dirty="0">
                <a:latin typeface="Meiryo" charset="-128"/>
                <a:ea typeface="Meiryo" charset="-128"/>
                <a:cs typeface="Meiryo" charset="-128"/>
              </a:rPr>
              <a:t>i</a:t>
            </a:r>
            <a:r>
              <a:rPr lang="en-US" altLang="ja-JP" sz="1200" b="1" kern="100" dirty="0">
                <a:effectLst/>
                <a:latin typeface="Meiryo" charset="-128"/>
                <a:ea typeface="Meiryo" charset="-128"/>
                <a:cs typeface="Meiryo" charset="-128"/>
              </a:rPr>
              <a:t>Phone</a:t>
            </a:r>
            <a:r>
              <a:rPr lang="ja-JP" altLang="en-US" sz="1200" b="1" kern="100" dirty="0">
                <a:effectLst/>
                <a:latin typeface="Meiryo" charset="-128"/>
                <a:ea typeface="Meiryo" charset="-128"/>
                <a:cs typeface="Meiryo" charset="-128"/>
              </a:rPr>
              <a:t>の場合も「カメラ機能」を使い、</a:t>
            </a:r>
            <a:endParaRPr lang="en-US" altLang="ja-JP" sz="1200" b="1" kern="100" dirty="0">
              <a:effectLst/>
              <a:latin typeface="Meiryo" charset="-128"/>
              <a:ea typeface="Meiryo" charset="-128"/>
              <a:cs typeface="Meiryo" charset="-128"/>
            </a:endParaRPr>
          </a:p>
          <a:p>
            <a:r>
              <a:rPr lang="ja-JP" altLang="en-US" sz="1200" b="1" kern="100" dirty="0">
                <a:effectLst/>
                <a:latin typeface="Meiryo" charset="-128"/>
                <a:ea typeface="Meiryo" charset="-128"/>
                <a:cs typeface="Meiryo" charset="-128"/>
              </a:rPr>
              <a:t>上の図と同じように、「個人番号カード交付申請書」にあるＱＲコードを読込んでください。</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24" name="グループ化 23">
            <a:extLst>
              <a:ext uri="{FF2B5EF4-FFF2-40B4-BE49-F238E27FC236}">
                <a16:creationId xmlns:a16="http://schemas.microsoft.com/office/drawing/2014/main" id="{7FEA5AF2-799C-4E80-A450-1069C2AF2ED6}"/>
              </a:ext>
            </a:extLst>
          </p:cNvPr>
          <p:cNvGrpSpPr/>
          <p:nvPr/>
        </p:nvGrpSpPr>
        <p:grpSpPr>
          <a:xfrm>
            <a:off x="4714786" y="3447107"/>
            <a:ext cx="441146" cy="400110"/>
            <a:chOff x="4422686" y="1453207"/>
            <a:chExt cx="441146" cy="400110"/>
          </a:xfrm>
        </p:grpSpPr>
        <p:sp>
          <p:nvSpPr>
            <p:cNvPr id="25" name="円/楕円 48">
              <a:extLst>
                <a:ext uri="{FF2B5EF4-FFF2-40B4-BE49-F238E27FC236}">
                  <a16:creationId xmlns:a16="http://schemas.microsoft.com/office/drawing/2014/main" id="{ED4CD16D-6D05-4349-96D1-74D0D66887FE}"/>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28" name="正方形/長方形 27">
              <a:extLst>
                <a:ext uri="{FF2B5EF4-FFF2-40B4-BE49-F238E27FC236}">
                  <a16:creationId xmlns:a16="http://schemas.microsoft.com/office/drawing/2014/main" id="{84509637-DDDF-457F-8FAF-A3F5BE4C86E2}"/>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29" name="グループ化 28">
            <a:extLst>
              <a:ext uri="{FF2B5EF4-FFF2-40B4-BE49-F238E27FC236}">
                <a16:creationId xmlns:a16="http://schemas.microsoft.com/office/drawing/2014/main" id="{D01AA369-1585-4345-8841-76BFBE080CBB}"/>
              </a:ext>
            </a:extLst>
          </p:cNvPr>
          <p:cNvGrpSpPr/>
          <p:nvPr/>
        </p:nvGrpSpPr>
        <p:grpSpPr>
          <a:xfrm>
            <a:off x="8194586" y="4666307"/>
            <a:ext cx="441146" cy="400110"/>
            <a:chOff x="4422686" y="1453207"/>
            <a:chExt cx="441146" cy="400110"/>
          </a:xfrm>
        </p:grpSpPr>
        <p:sp>
          <p:nvSpPr>
            <p:cNvPr id="30" name="円/楕円 48">
              <a:extLst>
                <a:ext uri="{FF2B5EF4-FFF2-40B4-BE49-F238E27FC236}">
                  <a16:creationId xmlns:a16="http://schemas.microsoft.com/office/drawing/2014/main" id="{5D62883A-6C33-4EA0-8052-AF371FB40DE2}"/>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31" name="正方形/長方形 30">
              <a:extLst>
                <a:ext uri="{FF2B5EF4-FFF2-40B4-BE49-F238E27FC236}">
                  <a16:creationId xmlns:a16="http://schemas.microsoft.com/office/drawing/2014/main" id="{351C002B-3B5D-4238-BFCD-56AC4AD23DF3}"/>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33" name="グループ化 32">
            <a:extLst>
              <a:ext uri="{FF2B5EF4-FFF2-40B4-BE49-F238E27FC236}">
                <a16:creationId xmlns:a16="http://schemas.microsoft.com/office/drawing/2014/main" id="{C9E3CF97-EF09-49BD-892C-EEAED00A3BBD}"/>
              </a:ext>
            </a:extLst>
          </p:cNvPr>
          <p:cNvGrpSpPr/>
          <p:nvPr/>
        </p:nvGrpSpPr>
        <p:grpSpPr>
          <a:xfrm>
            <a:off x="3198210" y="3610291"/>
            <a:ext cx="441146" cy="400110"/>
            <a:chOff x="4988923" y="3305555"/>
            <a:chExt cx="441146" cy="400110"/>
          </a:xfrm>
        </p:grpSpPr>
        <p:sp>
          <p:nvSpPr>
            <p:cNvPr id="34" name="円/楕円 40">
              <a:extLst>
                <a:ext uri="{FF2B5EF4-FFF2-40B4-BE49-F238E27FC236}">
                  <a16:creationId xmlns:a16="http://schemas.microsoft.com/office/drawing/2014/main" id="{F0A5D997-43F4-4180-A4DB-AF36FF566B89}"/>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915925C-D297-486C-99C1-C7A5E36892DE}"/>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773985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711" y="2326319"/>
            <a:ext cx="1839468" cy="3259912"/>
          </a:xfrm>
          <a:prstGeom prst="rect">
            <a:avLst/>
          </a:prstGeom>
        </p:spPr>
      </p:pic>
      <p:sp>
        <p:nvSpPr>
          <p:cNvPr id="3" name="サブタイトル 2"/>
          <p:cNvSpPr>
            <a:spLocks noGrp="1"/>
          </p:cNvSpPr>
          <p:nvPr>
            <p:ph type="subTitle" idx="4294967295"/>
          </p:nvPr>
        </p:nvSpPr>
        <p:spPr>
          <a:xfrm>
            <a:off x="487796" y="1441541"/>
            <a:ext cx="5416868" cy="830997"/>
          </a:xfrm>
        </p:spPr>
        <p:txBody>
          <a:bodyPr wrap="non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コードを読取り、</a:t>
            </a:r>
            <a:endParaRPr lang="en-US" altLang="ja-JP" sz="2400" dirty="0"/>
          </a:p>
          <a:p>
            <a:pPr>
              <a:lnSpc>
                <a:spcPct val="100000"/>
              </a:lnSpc>
              <a:spcBef>
                <a:spcPts val="0"/>
              </a:spcBef>
            </a:pPr>
            <a:r>
              <a:rPr lang="ja-JP" altLang="en-US" sz="2400" dirty="0"/>
              <a:t>申請するホームページに接続します。</a:t>
            </a:r>
          </a:p>
        </p:txBody>
      </p:sp>
      <p:sp>
        <p:nvSpPr>
          <p:cNvPr id="25" name="タイトル 1"/>
          <p:cNvSpPr>
            <a:spLocks noGrp="1"/>
          </p:cNvSpPr>
          <p:nvPr>
            <p:ph type="ctrTitle"/>
          </p:nvPr>
        </p:nvSpPr>
        <p:spPr>
          <a:xfrm>
            <a:off x="1728000" y="277200"/>
            <a:ext cx="5109091" cy="991041"/>
          </a:xfrm>
        </p:spPr>
        <p:txBody>
          <a:bodyPr wrap="none">
            <a:spAutoFit/>
          </a:bodyPr>
          <a:lstStyle/>
          <a:p>
            <a:r>
              <a:rPr lang="ja-JP" altLang="en-US" dirty="0"/>
              <a:t>申請するウェブサイトへの</a:t>
            </a:r>
            <a:r>
              <a:rPr lang="en-US" altLang="ja-JP" dirty="0"/>
              <a:t/>
            </a:r>
            <a:br>
              <a:rPr lang="en-US" altLang="ja-JP" dirty="0"/>
            </a:br>
            <a:r>
              <a:rPr lang="ja-JP" altLang="en-US" dirty="0"/>
              <a:t>接続のしかた</a:t>
            </a:r>
          </a:p>
        </p:txBody>
      </p:sp>
      <p:sp>
        <p:nvSpPr>
          <p:cNvPr id="27" name="Title Placeholder 1"/>
          <p:cNvSpPr txBox="1">
            <a:spLocks/>
          </p:cNvSpPr>
          <p:nvPr/>
        </p:nvSpPr>
        <p:spPr>
          <a:xfrm>
            <a:off x="540000" y="54000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24" name="object 2">
            <a:extLst>
              <a:ext uri="{FF2B5EF4-FFF2-40B4-BE49-F238E27FC236}">
                <a16:creationId xmlns:a16="http://schemas.microsoft.com/office/drawing/2014/main" id="{56F55199-5B2C-43AB-8831-DF6BAED09D1E}"/>
              </a:ext>
            </a:extLst>
          </p:cNvPr>
          <p:cNvSpPr txBox="1"/>
          <p:nvPr/>
        </p:nvSpPr>
        <p:spPr>
          <a:xfrm>
            <a:off x="507296" y="2339848"/>
            <a:ext cx="3099999" cy="2908489"/>
          </a:xfrm>
          <a:prstGeom prst="rect">
            <a:avLst/>
          </a:prstGeom>
        </p:spPr>
        <p:txBody>
          <a:bodyPr vert="horz" wrap="square" lIns="0" tIns="12700" rIns="0" bIns="0" rtlCol="0">
            <a:spAutoFit/>
          </a:bodyPr>
          <a:lstStyle/>
          <a:p>
            <a:pPr marL="489600" marR="0" lvl="0" indent="-48960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2000" b="1" i="0" u="none" strike="noStrike" kern="1200" cap="none" spc="-25" normalizeH="0" baseline="0" noProof="0" dirty="0">
                <a:ln>
                  <a:noFill/>
                </a:ln>
                <a:solidFill>
                  <a:srgbClr val="009650"/>
                </a:solidFill>
                <a:effectLst/>
                <a:uLnTx/>
                <a:uFillTx/>
                <a:latin typeface="Meiryo" charset="-128"/>
                <a:ea typeface="Meiryo" charset="-128"/>
                <a:cs typeface="Meiryo" charset="-128"/>
              </a:rPr>
              <a:t> </a:t>
            </a:r>
            <a:r>
              <a:rPr lang="ja-JP" altLang="en-US" sz="2000" b="1" spc="-5" dirty="0">
                <a:latin typeface="Meiryo" charset="-128"/>
                <a:ea typeface="Meiryo" charset="-128"/>
                <a:cs typeface="Meiryo" charset="-128"/>
              </a:rPr>
              <a:t>こ</a:t>
            </a:r>
            <a:r>
              <a:rPr lang="ja-JP" altLang="en-US" sz="2000" b="1" spc="-40" dirty="0">
                <a:latin typeface="Meiryo" charset="-128"/>
                <a:ea typeface="Meiryo" charset="-128"/>
                <a:cs typeface="Meiryo" charset="-128"/>
              </a:rPr>
              <a:t>の</a:t>
            </a:r>
            <a:r>
              <a:rPr lang="ja-JP" altLang="en-US" sz="2000" b="1" dirty="0">
                <a:latin typeface="Meiryo" charset="-128"/>
                <a:ea typeface="Meiryo" charset="-128"/>
                <a:cs typeface="Meiryo" charset="-128"/>
              </a:rPr>
              <a:t>テ</a:t>
            </a:r>
            <a:r>
              <a:rPr lang="ja-JP" altLang="en-US" sz="2000" b="1" spc="-25" dirty="0">
                <a:latin typeface="Meiryo" charset="-128"/>
                <a:ea typeface="Meiryo" charset="-128"/>
                <a:cs typeface="Meiryo" charset="-128"/>
              </a:rPr>
              <a:t>キ</a:t>
            </a:r>
            <a:r>
              <a:rPr lang="ja-JP" altLang="en-US" sz="2000" b="1" spc="-15" dirty="0">
                <a:latin typeface="Meiryo" charset="-128"/>
                <a:ea typeface="Meiryo" charset="-128"/>
                <a:cs typeface="Meiryo" charset="-128"/>
              </a:rPr>
              <a:t>ス</a:t>
            </a:r>
            <a:r>
              <a:rPr lang="ja-JP" altLang="en-US" sz="2000" b="1" dirty="0">
                <a:latin typeface="Meiryo" charset="-128"/>
                <a:ea typeface="Meiryo" charset="-128"/>
                <a:cs typeface="Meiryo" charset="-128"/>
              </a:rPr>
              <a:t>トでは</a:t>
            </a:r>
            <a:endParaRPr lang="en-US" altLang="ja-JP" sz="2000" b="1" dirty="0">
              <a:latin typeface="Meiryo" charset="-128"/>
              <a:ea typeface="Meiryo" charset="-128"/>
              <a:cs typeface="Meiryo" charset="-128"/>
            </a:endParaRPr>
          </a:p>
          <a:p>
            <a:pPr marL="489600" lvl="0" indent="-489600">
              <a:lnSpc>
                <a:spcPts val="1900"/>
              </a:lnSpc>
              <a:defRPr/>
            </a:pPr>
            <a:r>
              <a:rPr lang="en-US" altLang="ja-JP" sz="2000" b="1" dirty="0">
                <a:latin typeface="Meiryo" charset="-128"/>
                <a:ea typeface="Meiryo" charset="-128"/>
                <a:cs typeface="Meiryo" charset="-128"/>
              </a:rPr>
              <a:t>	iPhone</a:t>
            </a:r>
            <a:r>
              <a:rPr lang="ja-JP" altLang="en-US" sz="2000" b="1" dirty="0">
                <a:latin typeface="Meiryo" charset="-128"/>
                <a:ea typeface="Meiryo" charset="-128"/>
                <a:cs typeface="Meiryo" charset="-128"/>
              </a:rPr>
              <a:t>の「カメラ機</a:t>
            </a:r>
            <a:endParaRPr lang="en-US" altLang="ja-JP" sz="2000" b="1" dirty="0">
              <a:latin typeface="Meiryo" charset="-128"/>
              <a:ea typeface="Meiryo" charset="-128"/>
              <a:cs typeface="Meiryo" charset="-128"/>
            </a:endParaRPr>
          </a:p>
          <a:p>
            <a:pPr marL="489600" lvl="0" indent="-489600">
              <a:spcBef>
                <a:spcPts val="200"/>
              </a:spcBef>
              <a:defRPr/>
            </a:pPr>
            <a:r>
              <a:rPr lang="en-US" altLang="ja-JP" sz="2000" b="1" spc="30" dirty="0">
                <a:latin typeface="Meiryo" charset="-128"/>
                <a:ea typeface="Meiryo" charset="-128"/>
                <a:cs typeface="Meiryo" charset="-128"/>
              </a:rPr>
              <a:t>	</a:t>
            </a:r>
            <a:r>
              <a:rPr lang="ja-JP" altLang="en-US" sz="2000" b="1" dirty="0">
                <a:latin typeface="Meiryo" charset="-128"/>
                <a:ea typeface="Meiryo" charset="-128"/>
                <a:cs typeface="Meiryo" charset="-128"/>
              </a:rPr>
              <a:t>能」</a:t>
            </a:r>
            <a:r>
              <a:rPr lang="ja-JP" altLang="en-US" sz="2000" b="1" spc="45" dirty="0">
                <a:latin typeface="Meiryo" charset="-128"/>
                <a:ea typeface="Meiryo" charset="-128"/>
                <a:cs typeface="Meiryo" charset="-128"/>
              </a:rPr>
              <a:t>を</a:t>
            </a:r>
            <a:r>
              <a:rPr lang="ja-JP" altLang="en-US" sz="2000" b="1" dirty="0">
                <a:latin typeface="Meiryo" charset="-128"/>
                <a:ea typeface="Meiryo" charset="-128"/>
                <a:cs typeface="Meiryo" charset="-128"/>
              </a:rPr>
              <a:t>使用</a:t>
            </a:r>
            <a:r>
              <a:rPr lang="ja-JP" altLang="en-US" sz="2000" b="1" spc="30" dirty="0">
                <a:latin typeface="Meiryo" charset="-128"/>
                <a:ea typeface="Meiryo" charset="-128"/>
                <a:cs typeface="Meiryo" charset="-128"/>
              </a:rPr>
              <a:t>し</a:t>
            </a:r>
            <a:r>
              <a:rPr lang="ja-JP" altLang="en-US" sz="2000" b="1" spc="35" dirty="0">
                <a:latin typeface="Meiryo" charset="-128"/>
                <a:ea typeface="Meiryo" charset="-128"/>
                <a:cs typeface="Meiryo" charset="-128"/>
              </a:rPr>
              <a:t>ています</a:t>
            </a:r>
            <a:endParaRPr lang="en-US" altLang="ja-JP" sz="2000" b="1" spc="35" dirty="0">
              <a:latin typeface="Meiryo" charset="-128"/>
              <a:ea typeface="Meiryo" charset="-128"/>
              <a:cs typeface="Meiryo" charset="-128"/>
            </a:endParaRPr>
          </a:p>
          <a:p>
            <a:pPr marL="489600" marR="0" lvl="0" indent="-489600" algn="l" defTabSz="914400" rtl="0" eaLnBrk="1" fontAlgn="auto" latinLnBrk="0" hangingPunct="1">
              <a:lnSpc>
                <a:spcPct val="100000"/>
              </a:lnSpc>
              <a:spcBef>
                <a:spcPts val="120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「カメラ機能」で「個</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89600" marR="0" lvl="0" indent="-489600" algn="l" defTabSz="914400" rtl="0" eaLnBrk="1" fontAlgn="auto" latinLnBrk="0" hangingPunct="1">
              <a:lnSpc>
                <a:spcPts val="1900"/>
              </a:lnSpc>
              <a:spcBef>
                <a:spcPts val="0"/>
              </a:spcBef>
              <a:spcAft>
                <a:spcPts val="0"/>
              </a:spcAft>
              <a:buClrTx/>
              <a:buSzTx/>
              <a:buFontTx/>
              <a:buNone/>
              <a:tabLst/>
              <a:defRPr/>
            </a:pPr>
            <a:r>
              <a:rPr lang="en-US" altLang="ja-JP" sz="2000" b="1" dirty="0">
                <a:solidFill>
                  <a:prstClr val="black"/>
                </a:solidFill>
                <a:latin typeface="Meiryo" charset="-128"/>
                <a:ea typeface="Meiryo" charset="-128"/>
                <a:cs typeface="Meiryo" charset="-128"/>
              </a:rPr>
              <a:t>	</a:t>
            </a:r>
            <a:r>
              <a:rPr lang="ja-JP" altLang="en-US" sz="2000" b="1" dirty="0">
                <a:solidFill>
                  <a:prstClr val="black"/>
                </a:solidFill>
                <a:latin typeface="Meiryo" charset="-128"/>
                <a:ea typeface="Meiryo" charset="-128"/>
                <a:cs typeface="Meiryo" charset="-128"/>
              </a:rPr>
              <a:t>人</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番号カード交付申請</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89600" marR="0" lvl="0" indent="-489600" algn="l" defTabSz="914400" rtl="0" eaLnBrk="1" fontAlgn="auto" latinLnBrk="0" hangingPunct="1">
              <a:spcBef>
                <a:spcPts val="20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書」にある</a:t>
            </a:r>
            <a:r>
              <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rPr>
              <a:t>QR</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コードを読取り表示された接続先アドレスをタップ</a:t>
            </a:r>
            <a:endPar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Text Box 497">
            <a:extLst>
              <a:ext uri="{FF2B5EF4-FFF2-40B4-BE49-F238E27FC236}">
                <a16:creationId xmlns:a16="http://schemas.microsoft.com/office/drawing/2014/main" id="{782052D7-30A5-4B71-A44A-33AF1D536362}"/>
              </a:ext>
            </a:extLst>
          </p:cNvPr>
          <p:cNvSpPr txBox="1">
            <a:spLocks noChangeArrowheads="1"/>
          </p:cNvSpPr>
          <p:nvPr/>
        </p:nvSpPr>
        <p:spPr bwMode="auto">
          <a:xfrm>
            <a:off x="6553830" y="5635350"/>
            <a:ext cx="1985645" cy="651166"/>
          </a:xfrm>
          <a:prstGeom prst="rect">
            <a:avLst/>
          </a:prstGeom>
          <a:noFill/>
          <a:ln>
            <a:noFill/>
          </a:ln>
        </p:spPr>
        <p:txBody>
          <a:bodyPr rot="0" vert="horz" wrap="square" lIns="91440" tIns="45720" rIns="91440" bIns="45720" anchor="t" anchorCtr="0" upright="1">
            <a:noAutofit/>
          </a:bodyPr>
          <a:lstStyle/>
          <a:p>
            <a:r>
              <a:rPr lang="ja-JP" altLang="en-US" sz="1200" b="1" kern="100" dirty="0">
                <a:effectLst/>
                <a:latin typeface="Meiryo" charset="-128"/>
                <a:ea typeface="Meiryo" charset="-128"/>
                <a:cs typeface="Meiryo" charset="-128"/>
              </a:rPr>
              <a:t>撮影画面に</a:t>
            </a:r>
            <a:r>
              <a:rPr lang="ja-JP" sz="1200" b="1" kern="100" dirty="0">
                <a:effectLst/>
                <a:latin typeface="Meiryo" charset="-128"/>
                <a:ea typeface="Meiryo" charset="-128"/>
                <a:cs typeface="Meiryo" charset="-128"/>
              </a:rPr>
              <a:t>ＱＲコードを</a:t>
            </a:r>
            <a:r>
              <a:rPr lang="ja-JP" altLang="en-US" sz="1200" b="1" kern="100" dirty="0">
                <a:effectLst/>
                <a:latin typeface="Meiryo" charset="-128"/>
                <a:ea typeface="Meiryo" charset="-128"/>
                <a:cs typeface="Meiryo" charset="-128"/>
              </a:rPr>
              <a:t>入れ、表示された</a:t>
            </a:r>
            <a:r>
              <a:rPr lang="ja-JP" sz="1200" b="1" kern="100" dirty="0">
                <a:effectLst/>
                <a:latin typeface="Meiryo" charset="-128"/>
                <a:ea typeface="Meiryo" charset="-128"/>
                <a:cs typeface="Meiryo" charset="-128"/>
              </a:rPr>
              <a:t>ＵＲＬをタップ</a:t>
            </a:r>
            <a:r>
              <a:rPr lang="ja-JP" altLang="en-US" sz="1200" b="1" kern="100" dirty="0">
                <a:effectLst/>
                <a:latin typeface="Meiryo" charset="-128"/>
                <a:ea typeface="Meiryo" charset="-128"/>
                <a:cs typeface="Meiryo" charset="-128"/>
              </a:rPr>
              <a:t>して開く</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EADF0A11-2491-4E95-BB6D-D9B80EE8CD0A}"/>
              </a:ext>
            </a:extLst>
          </p:cNvPr>
          <p:cNvSpPr txBox="1"/>
          <p:nvPr/>
        </p:nvSpPr>
        <p:spPr>
          <a:xfrm>
            <a:off x="6311900"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9" name="正方形/長方形 38"/>
          <p:cNvSpPr/>
          <p:nvPr/>
        </p:nvSpPr>
        <p:spPr>
          <a:xfrm>
            <a:off x="7048665" y="3249680"/>
            <a:ext cx="900000" cy="900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553830" y="2275946"/>
            <a:ext cx="1929231" cy="6761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1ED49A-4B97-4728-9363-57B69F6206C1}"/>
              </a:ext>
            </a:extLst>
          </p:cNvPr>
          <p:cNvSpPr txBox="1"/>
          <p:nvPr/>
        </p:nvSpPr>
        <p:spPr>
          <a:xfrm>
            <a:off x="630921" y="5678591"/>
            <a:ext cx="2872602" cy="461665"/>
          </a:xfrm>
          <a:prstGeom prst="rect">
            <a:avLst/>
          </a:prstGeom>
          <a:noFill/>
        </p:spPr>
        <p:txBody>
          <a:bodyPr wrap="square" rtlCol="0">
            <a:spAutoFit/>
          </a:bodyPr>
          <a:lstStyle/>
          <a:p>
            <a:pPr marL="205200" marR="5080" indent="-205200"/>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 </a:t>
            </a:r>
            <a:r>
              <a:rPr lang="en-US" altLang="ja-JP" sz="1200" b="1" spc="20" dirty="0">
                <a:latin typeface="メイリオ" panose="020B0604030504040204" pitchFamily="50" charset="-128"/>
                <a:ea typeface="メイリオ" panose="020B0604030504040204" pitchFamily="50" charset="-128"/>
                <a:cs typeface="Meiryo" charset="-128"/>
              </a:rPr>
              <a:t>iOS</a:t>
            </a:r>
            <a:r>
              <a:rPr lang="ja-JP" altLang="en-US" sz="1200" b="1" spc="20" dirty="0">
                <a:latin typeface="メイリオ" panose="020B0604030504040204" pitchFamily="50" charset="-128"/>
                <a:ea typeface="メイリオ" panose="020B0604030504040204" pitchFamily="50" charset="-128"/>
                <a:cs typeface="Meiryo" charset="-128"/>
              </a:rPr>
              <a:t>の</a:t>
            </a:r>
            <a:r>
              <a:rPr lang="en-US" altLang="ja-JP" sz="1200" b="1" spc="20" dirty="0">
                <a:latin typeface="メイリオ" panose="020B0604030504040204" pitchFamily="50" charset="-128"/>
                <a:ea typeface="メイリオ" panose="020B0604030504040204" pitchFamily="50" charset="-128"/>
                <a:cs typeface="Meiryo" charset="-128"/>
              </a:rPr>
              <a:t>11.0</a:t>
            </a:r>
            <a:r>
              <a:rPr lang="ja-JP" altLang="en-US" sz="1200" b="1" spc="20" dirty="0">
                <a:latin typeface="メイリオ" panose="020B0604030504040204" pitchFamily="50" charset="-128"/>
                <a:ea typeface="メイリオ" panose="020B0604030504040204" pitchFamily="50" charset="-128"/>
                <a:cs typeface="Meiryo" charset="-128"/>
              </a:rPr>
              <a:t>以上の</a:t>
            </a:r>
            <a:r>
              <a:rPr lang="en-US" altLang="ja-JP" sz="1200" b="1" spc="20" dirty="0">
                <a:latin typeface="メイリオ" panose="020B0604030504040204" pitchFamily="50" charset="-128"/>
                <a:ea typeface="メイリオ" panose="020B0604030504040204" pitchFamily="50" charset="-128"/>
                <a:cs typeface="Meiryo" charset="-128"/>
              </a:rPr>
              <a:t>iPhone</a:t>
            </a:r>
            <a:r>
              <a:rPr lang="ja-JP" altLang="en-US" sz="1200" b="1" spc="20" dirty="0">
                <a:latin typeface="メイリオ" panose="020B0604030504040204" pitchFamily="50" charset="-128"/>
                <a:ea typeface="メイリオ" panose="020B0604030504040204" pitchFamily="50" charset="-128"/>
                <a:cs typeface="Meiryo" charset="-128"/>
              </a:rPr>
              <a:t>には</a:t>
            </a:r>
            <a:r>
              <a:rPr lang="ja-JP" altLang="en-US" sz="1200" b="1" dirty="0">
                <a:latin typeface="メイリオ" panose="020B0604030504040204" pitchFamily="50" charset="-128"/>
                <a:ea typeface="メイリオ" panose="020B0604030504040204" pitchFamily="50" charset="-128"/>
                <a:cs typeface="Meiryo" charset="-128"/>
              </a:rPr>
              <a:t>最初から「カメラ機能」が入</a:t>
            </a:r>
            <a:r>
              <a:rPr lang="ja-JP" altLang="en-US" sz="1200" b="1" spc="-40" dirty="0">
                <a:latin typeface="メイリオ" panose="020B0604030504040204" pitchFamily="50" charset="-128"/>
                <a:ea typeface="メイリオ" panose="020B0604030504040204" pitchFamily="50" charset="-128"/>
                <a:cs typeface="Meiryo" charset="-128"/>
              </a:rPr>
              <a:t>っ</a:t>
            </a:r>
            <a:r>
              <a:rPr lang="ja-JP" altLang="en-US" sz="1200" b="1" spc="35" dirty="0">
                <a:latin typeface="メイリオ" panose="020B0604030504040204" pitchFamily="50" charset="-128"/>
                <a:ea typeface="メイリオ" panose="020B0604030504040204" pitchFamily="50" charset="-128"/>
                <a:cs typeface="Meiryo" charset="-128"/>
              </a:rPr>
              <a:t>て</a:t>
            </a:r>
            <a:r>
              <a:rPr lang="ja-JP" altLang="en-US" sz="1200" b="1" spc="-15" dirty="0">
                <a:latin typeface="メイリオ" panose="020B0604030504040204" pitchFamily="50" charset="-128"/>
                <a:ea typeface="メイリオ" panose="020B0604030504040204" pitchFamily="50" charset="-128"/>
                <a:cs typeface="Meiryo" charset="-128"/>
              </a:rPr>
              <a:t>い</a:t>
            </a:r>
            <a:r>
              <a:rPr lang="ja-JP" altLang="en-US" sz="1200" b="1" spc="10" dirty="0">
                <a:latin typeface="メイリオ" panose="020B0604030504040204" pitchFamily="50" charset="-128"/>
                <a:ea typeface="メイリオ" panose="020B0604030504040204" pitchFamily="50" charset="-128"/>
                <a:cs typeface="Meiryo" charset="-128"/>
              </a:rPr>
              <a:t>ま</a:t>
            </a:r>
            <a:r>
              <a:rPr lang="ja-JP" altLang="en-US" sz="1200" b="1" spc="-10" dirty="0">
                <a:latin typeface="メイリオ" panose="020B0604030504040204" pitchFamily="50" charset="-128"/>
                <a:ea typeface="メイリオ" panose="020B0604030504040204" pitchFamily="50" charset="-128"/>
                <a:cs typeface="Meiryo" charset="-128"/>
              </a:rPr>
              <a:t>す</a:t>
            </a:r>
            <a:r>
              <a:rPr lang="ja-JP" altLang="en-US" sz="1200" b="1" spc="20" dirty="0">
                <a:latin typeface="メイリオ" panose="020B0604030504040204" pitchFamily="50" charset="-128"/>
                <a:ea typeface="メイリオ" panose="020B0604030504040204" pitchFamily="50" charset="-128"/>
                <a:cs typeface="Meiryo" charset="-128"/>
              </a:rPr>
              <a:t>。</a:t>
            </a:r>
            <a:endParaRPr lang="ja-JP" altLang="en-US" sz="1200" b="1" dirty="0">
              <a:latin typeface="メイリオ" panose="020B0604030504040204" pitchFamily="50" charset="-128"/>
              <a:ea typeface="メイリオ" panose="020B0604030504040204" pitchFamily="50" charset="-128"/>
              <a:cs typeface="Meiryo" charset="-128"/>
            </a:endParaRPr>
          </a:p>
        </p:txBody>
      </p:sp>
      <p:cxnSp>
        <p:nvCxnSpPr>
          <p:cNvPr id="5" name="直線矢印コネクタ 4">
            <a:extLst>
              <a:ext uri="{FF2B5EF4-FFF2-40B4-BE49-F238E27FC236}">
                <a16:creationId xmlns:a16="http://schemas.microsoft.com/office/drawing/2014/main" id="{2BFBAF04-BE5B-4E5F-8B7F-011B42087311}"/>
              </a:ext>
            </a:extLst>
          </p:cNvPr>
          <p:cNvCxnSpPr>
            <a:cxnSpLocks/>
            <a:endCxn id="26" idx="3"/>
          </p:cNvCxnSpPr>
          <p:nvPr/>
        </p:nvCxnSpPr>
        <p:spPr>
          <a:xfrm flipH="1">
            <a:off x="5619778" y="2483865"/>
            <a:ext cx="400776" cy="2631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3B02DD2-B958-4386-BB31-6C0F4F36C3F3}"/>
              </a:ext>
            </a:extLst>
          </p:cNvPr>
          <p:cNvCxnSpPr>
            <a:cxnSpLocks/>
          </p:cNvCxnSpPr>
          <p:nvPr/>
        </p:nvCxnSpPr>
        <p:spPr>
          <a:xfrm flipV="1">
            <a:off x="6335556" y="3722021"/>
            <a:ext cx="617885" cy="3519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object 5">
            <a:extLst>
              <a:ext uri="{FF2B5EF4-FFF2-40B4-BE49-F238E27FC236}">
                <a16:creationId xmlns:a16="http://schemas.microsoft.com/office/drawing/2014/main" id="{114B310D-3688-44BB-81B2-8AC9CD448100}"/>
              </a:ext>
            </a:extLst>
          </p:cNvPr>
          <p:cNvSpPr/>
          <p:nvPr/>
        </p:nvSpPr>
        <p:spPr>
          <a:xfrm>
            <a:off x="3865122" y="2404261"/>
            <a:ext cx="1782898" cy="3181970"/>
          </a:xfrm>
          <a:prstGeom prst="rect">
            <a:avLst/>
          </a:prstGeom>
          <a:blipFill>
            <a:blip r:embed="rId4" cstate="print"/>
            <a:stretch>
              <a:fillRect/>
            </a:stretch>
          </a:blipFill>
        </p:spPr>
        <p:txBody>
          <a:bodyPr wrap="square" lIns="0" tIns="0" rIns="0" bIns="0" rtlCol="0"/>
          <a:lstStyle/>
          <a:p>
            <a:endParaRPr dirty="0"/>
          </a:p>
        </p:txBody>
      </p:sp>
      <p:sp>
        <p:nvSpPr>
          <p:cNvPr id="26" name="正方形/長方形 25">
            <a:extLst>
              <a:ext uri="{FF2B5EF4-FFF2-40B4-BE49-F238E27FC236}">
                <a16:creationId xmlns:a16="http://schemas.microsoft.com/office/drawing/2014/main" id="{2CD1F143-5929-42EE-89A4-ADDEFB0DB8CF}"/>
              </a:ext>
            </a:extLst>
          </p:cNvPr>
          <p:cNvSpPr/>
          <p:nvPr/>
        </p:nvSpPr>
        <p:spPr>
          <a:xfrm>
            <a:off x="5166931" y="2476759"/>
            <a:ext cx="452847" cy="5404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3C505A57-18EA-49C5-89ED-875491163EAE}"/>
              </a:ext>
            </a:extLst>
          </p:cNvPr>
          <p:cNvCxnSpPr>
            <a:cxnSpLocks/>
          </p:cNvCxnSpPr>
          <p:nvPr/>
        </p:nvCxnSpPr>
        <p:spPr>
          <a:xfrm flipV="1">
            <a:off x="6182332" y="2870290"/>
            <a:ext cx="277131" cy="10362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946DC3C7-E154-449D-BCB2-C8367EA58B32}"/>
              </a:ext>
            </a:extLst>
          </p:cNvPr>
          <p:cNvGrpSpPr/>
          <p:nvPr/>
        </p:nvGrpSpPr>
        <p:grpSpPr>
          <a:xfrm>
            <a:off x="6030192" y="2224622"/>
            <a:ext cx="270000" cy="400110"/>
            <a:chOff x="5588889" y="3598762"/>
            <a:chExt cx="270000" cy="400110"/>
          </a:xfrm>
        </p:grpSpPr>
        <p:sp>
          <p:nvSpPr>
            <p:cNvPr id="31" name="円/楕円 1">
              <a:extLst>
                <a:ext uri="{FF2B5EF4-FFF2-40B4-BE49-F238E27FC236}">
                  <a16:creationId xmlns:a16="http://schemas.microsoft.com/office/drawing/2014/main" id="{66B5E6F6-EBB3-4367-8379-9F8AAAC5FDE8}"/>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AEED54A-EAE1-4EF0-9302-726F3639AF20}"/>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4" name="グループ化 33">
            <a:extLst>
              <a:ext uri="{FF2B5EF4-FFF2-40B4-BE49-F238E27FC236}">
                <a16:creationId xmlns:a16="http://schemas.microsoft.com/office/drawing/2014/main" id="{98B1850E-4975-4E49-8937-AF505B6BDA02}"/>
              </a:ext>
            </a:extLst>
          </p:cNvPr>
          <p:cNvGrpSpPr/>
          <p:nvPr/>
        </p:nvGrpSpPr>
        <p:grpSpPr>
          <a:xfrm>
            <a:off x="5905847" y="3904693"/>
            <a:ext cx="441146" cy="400110"/>
            <a:chOff x="5150197" y="4825443"/>
            <a:chExt cx="441146" cy="400110"/>
          </a:xfrm>
        </p:grpSpPr>
        <p:sp>
          <p:nvSpPr>
            <p:cNvPr id="35" name="円/楕円 29">
              <a:extLst>
                <a:ext uri="{FF2B5EF4-FFF2-40B4-BE49-F238E27FC236}">
                  <a16:creationId xmlns:a16="http://schemas.microsoft.com/office/drawing/2014/main" id="{93BC05A0-78D1-484C-A054-C2FBB0CC5707}"/>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6" name="正方形/長方形 35">
              <a:extLst>
                <a:ext uri="{FF2B5EF4-FFF2-40B4-BE49-F238E27FC236}">
                  <a16:creationId xmlns:a16="http://schemas.microsoft.com/office/drawing/2014/main" id="{239B5483-AC74-4F94-95B9-8BA03C37BDD5}"/>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075782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503588" y="1469490"/>
            <a:ext cx="3238511" cy="2693045"/>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利用者規約が表示され</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ます　</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内容を確認してください</a:t>
            </a:r>
            <a:endParaRPr lang="en-US" altLang="ja-JP" sz="2000" b="1" dirty="0">
              <a:latin typeface="Meiryo" charset="-128"/>
              <a:ea typeface="Meiryo" charset="-128"/>
              <a:cs typeface="Meiryo" charset="-128"/>
            </a:endParaRPr>
          </a:p>
          <a:p>
            <a:pPr marL="489600" marR="0" lvl="0" indent="-489600" algn="l" defTabSz="914400" rtl="0" eaLnBrk="1" fontAlgn="auto" latinLnBrk="0" hangingPunct="1">
              <a:lnSpc>
                <a:spcPct val="100000"/>
              </a:lnSpc>
              <a:spcBef>
                <a:spcPts val="120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 利用者確認をチェック</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89600" marR="0" lvl="0" indent="-489600" algn="l" defTabSz="914400" rtl="0" eaLnBrk="1" fontAlgn="auto" latinLnBrk="0" hangingPunct="1">
              <a:lnSpc>
                <a:spcPts val="1900"/>
              </a:lnSpc>
              <a:spcBef>
                <a:spcPts val="0"/>
              </a:spcBef>
              <a:spcAft>
                <a:spcPts val="0"/>
              </a:spcAft>
              <a:buClrTx/>
              <a:buSzTx/>
              <a:buFontTx/>
              <a:buNone/>
              <a:tabLst/>
              <a:defRPr/>
            </a:pPr>
            <a:r>
              <a:rPr lang="en-US" altLang="ja-JP" sz="2000" b="1" dirty="0">
                <a:solidFill>
                  <a:prstClr val="black"/>
                </a:solidFill>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し、最後に「確認」を</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489600" marR="0" lvl="0" indent="-489600" algn="l" defTabSz="914400" rtl="0" eaLnBrk="1" fontAlgn="auto" latinLnBrk="0" hangingPunct="1">
              <a:lnSpc>
                <a:spcPct val="100000"/>
              </a:lnSpc>
              <a:spcBef>
                <a:spcPts val="200"/>
              </a:spcBef>
              <a:spcAft>
                <a:spcPts val="0"/>
              </a:spcAft>
              <a:buClrTx/>
              <a:buSzTx/>
              <a:buFontTx/>
              <a:buNone/>
              <a:tabLst/>
              <a:defRPr/>
            </a:pPr>
            <a:r>
              <a:rPr lang="en-US" altLang="ja-JP" sz="2000" b="1" dirty="0">
                <a:solidFill>
                  <a:prstClr val="black"/>
                </a:solidFill>
                <a:latin typeface="Meiryo" charset="-128"/>
                <a:ea typeface="Meiryo" charset="-128"/>
                <a:cs typeface="Meiryo" charset="-128"/>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タップ</a:t>
            </a:r>
          </a:p>
        </p:txBody>
      </p:sp>
      <p:cxnSp>
        <p:nvCxnSpPr>
          <p:cNvPr id="41" name="カギ線コネクタ 40"/>
          <p:cNvCxnSpPr>
            <a:cxnSpLocks/>
          </p:cNvCxnSpPr>
          <p:nvPr/>
        </p:nvCxnSpPr>
        <p:spPr>
          <a:xfrm flipV="1">
            <a:off x="6433964" y="4526312"/>
            <a:ext cx="373842" cy="291131"/>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カギ線コネクタ 41"/>
          <p:cNvCxnSpPr/>
          <p:nvPr/>
        </p:nvCxnSpPr>
        <p:spPr>
          <a:xfrm flipV="1">
            <a:off x="6417240" y="5207592"/>
            <a:ext cx="450000" cy="4500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タイトル 1"/>
          <p:cNvSpPr>
            <a:spLocks noGrp="1"/>
          </p:cNvSpPr>
          <p:nvPr>
            <p:ph type="ctrTitle"/>
          </p:nvPr>
        </p:nvSpPr>
        <p:spPr>
          <a:xfrm>
            <a:off x="1728000" y="540000"/>
            <a:ext cx="3467616" cy="547842"/>
          </a:xfrm>
        </p:spPr>
        <p:txBody>
          <a:bodyPr wrap="none">
            <a:spAutoFit/>
          </a:bodyPr>
          <a:lstStyle/>
          <a:p>
            <a:r>
              <a:rPr lang="ja-JP" altLang="en-US" dirty="0"/>
              <a:t>利用者規約の確認</a:t>
            </a:r>
          </a:p>
        </p:txBody>
      </p:sp>
      <p:sp>
        <p:nvSpPr>
          <p:cNvPr id="20" name="Title Placeholder 1"/>
          <p:cNvSpPr txBox="1">
            <a:spLocks/>
          </p:cNvSpPr>
          <p:nvPr/>
        </p:nvSpPr>
        <p:spPr>
          <a:xfrm>
            <a:off x="540000" y="5400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3-B</a:t>
            </a:r>
            <a:endParaRPr lang="en-US" sz="3600" dirty="0">
              <a:solidFill>
                <a:srgbClr val="009650"/>
              </a:solidFill>
            </a:endParaRPr>
          </a:p>
        </p:txBody>
      </p:sp>
      <p:sp>
        <p:nvSpPr>
          <p:cNvPr id="26" name="object 13"/>
          <p:cNvSpPr txBox="1"/>
          <p:nvPr/>
        </p:nvSpPr>
        <p:spPr>
          <a:xfrm>
            <a:off x="6790347" y="5142981"/>
            <a:ext cx="2341817" cy="243257"/>
          </a:xfrm>
          <a:prstGeom prst="rect">
            <a:avLst/>
          </a:prstGeom>
        </p:spPr>
        <p:txBody>
          <a:bodyPr vert="horz" wrap="square" lIns="0" tIns="27544" rIns="0" bIns="0" rtlCol="0">
            <a:spAutoFit/>
          </a:bodyPr>
          <a:lstStyle/>
          <a:p>
            <a:pPr marL="11976">
              <a:spcBef>
                <a:spcPts val="1014"/>
              </a:spcBef>
            </a:pPr>
            <a:r>
              <a:rPr sz="1400" b="1" spc="9" dirty="0">
                <a:latin typeface="Meiryo" charset="-128"/>
                <a:ea typeface="Meiryo" charset="-128"/>
                <a:cs typeface="Meiryo" charset="-128"/>
              </a:rPr>
              <a:t>「</a:t>
            </a:r>
            <a:r>
              <a:rPr sz="1400" b="1" dirty="0">
                <a:latin typeface="Meiryo" charset="-128"/>
                <a:ea typeface="Meiryo" charset="-128"/>
                <a:cs typeface="Meiryo" charset="-128"/>
              </a:rPr>
              <a:t>確</a:t>
            </a:r>
            <a:r>
              <a:rPr sz="1400" b="1" spc="9" dirty="0">
                <a:latin typeface="Meiryo" charset="-128"/>
                <a:ea typeface="Meiryo" charset="-128"/>
                <a:cs typeface="Meiryo" charset="-128"/>
              </a:rPr>
              <a:t>認</a:t>
            </a:r>
            <a:r>
              <a:rPr sz="1400" b="1" spc="-38" dirty="0">
                <a:latin typeface="Meiryo" charset="-128"/>
                <a:ea typeface="Meiryo" charset="-128"/>
                <a:cs typeface="Meiryo" charset="-128"/>
              </a:rPr>
              <a:t>」</a:t>
            </a:r>
            <a:r>
              <a:rPr sz="1400" b="1" spc="33" dirty="0">
                <a:latin typeface="Meiryo" charset="-128"/>
                <a:ea typeface="Meiryo" charset="-128"/>
                <a:cs typeface="Meiryo" charset="-128"/>
              </a:rPr>
              <a:t>を</a:t>
            </a:r>
            <a:r>
              <a:rPr sz="1400" b="1" spc="-14" dirty="0">
                <a:latin typeface="Meiryo" charset="-128"/>
                <a:ea typeface="Meiryo" charset="-128"/>
                <a:cs typeface="Meiryo" charset="-128"/>
              </a:rPr>
              <a:t>タ</a:t>
            </a:r>
            <a:r>
              <a:rPr sz="1400" b="1" spc="14" dirty="0">
                <a:latin typeface="Meiryo" charset="-128"/>
                <a:ea typeface="Meiryo" charset="-128"/>
                <a:cs typeface="Meiryo" charset="-128"/>
              </a:rPr>
              <a:t>ッ</a:t>
            </a:r>
            <a:r>
              <a:rPr sz="1400" b="1" spc="-5" dirty="0">
                <a:latin typeface="Meiryo" charset="-128"/>
                <a:ea typeface="Meiryo" charset="-128"/>
                <a:cs typeface="Meiryo" charset="-128"/>
              </a:rPr>
              <a:t>プ</a:t>
            </a:r>
            <a:endParaRPr sz="1400" b="1" dirty="0">
              <a:latin typeface="Meiryo" charset="-128"/>
              <a:ea typeface="Meiryo" charset="-128"/>
              <a:cs typeface="Meiryo" charset="-128"/>
            </a:endParaRPr>
          </a:p>
        </p:txBody>
      </p:sp>
      <p:pic>
        <p:nvPicPr>
          <p:cNvPr id="29" name="図 2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28967" y="4328916"/>
            <a:ext cx="1180057" cy="2076756"/>
          </a:xfrm>
          <a:prstGeom prst="rect">
            <a:avLst/>
          </a:prstGeom>
        </p:spPr>
      </p:pic>
      <p:grpSp>
        <p:nvGrpSpPr>
          <p:cNvPr id="10" name="グループ化 9">
            <a:extLst>
              <a:ext uri="{FF2B5EF4-FFF2-40B4-BE49-F238E27FC236}">
                <a16:creationId xmlns:a16="http://schemas.microsoft.com/office/drawing/2014/main" id="{066A6FC6-FBFC-492B-A663-B039D7A1E14F}"/>
              </a:ext>
            </a:extLst>
          </p:cNvPr>
          <p:cNvGrpSpPr/>
          <p:nvPr/>
        </p:nvGrpSpPr>
        <p:grpSpPr>
          <a:xfrm>
            <a:off x="3873873" y="1469490"/>
            <a:ext cx="2428317" cy="4694465"/>
            <a:chOff x="1612795" y="1061868"/>
            <a:chExt cx="2233984" cy="4694465"/>
          </a:xfrm>
        </p:grpSpPr>
        <p:pic>
          <p:nvPicPr>
            <p:cNvPr id="3" name="図 2">
              <a:extLst>
                <a:ext uri="{FF2B5EF4-FFF2-40B4-BE49-F238E27FC236}">
                  <a16:creationId xmlns:a16="http://schemas.microsoft.com/office/drawing/2014/main" id="{CE7CA1DB-AECA-402A-A1E5-F48AF4067EC3}"/>
                </a:ext>
              </a:extLst>
            </p:cNvPr>
            <p:cNvPicPr>
              <a:picLocks noChangeAspect="1"/>
            </p:cNvPicPr>
            <p:nvPr/>
          </p:nvPicPr>
          <p:blipFill>
            <a:blip r:embed="rId4"/>
            <a:stretch>
              <a:fillRect/>
            </a:stretch>
          </p:blipFill>
          <p:spPr>
            <a:xfrm>
              <a:off x="1612795" y="1141950"/>
              <a:ext cx="2223676" cy="4286843"/>
            </a:xfrm>
            <a:prstGeom prst="rect">
              <a:avLst/>
            </a:prstGeom>
          </p:spPr>
        </p:pic>
        <p:sp>
          <p:nvSpPr>
            <p:cNvPr id="4" name="正方形/長方形 3">
              <a:extLst>
                <a:ext uri="{FF2B5EF4-FFF2-40B4-BE49-F238E27FC236}">
                  <a16:creationId xmlns:a16="http://schemas.microsoft.com/office/drawing/2014/main" id="{514A2FBD-C8C3-460F-BF62-B6CB18AF44D7}"/>
                </a:ext>
              </a:extLst>
            </p:cNvPr>
            <p:cNvSpPr/>
            <p:nvPr/>
          </p:nvSpPr>
          <p:spPr>
            <a:xfrm>
              <a:off x="1623103" y="1061868"/>
              <a:ext cx="2223676" cy="46944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BB20B45-DC11-41DE-8722-6D078A45CC4D}"/>
                </a:ext>
              </a:extLst>
            </p:cNvPr>
            <p:cNvPicPr>
              <a:picLocks noChangeAspect="1"/>
            </p:cNvPicPr>
            <p:nvPr/>
          </p:nvPicPr>
          <p:blipFill>
            <a:blip r:embed="rId5"/>
            <a:stretch>
              <a:fillRect/>
            </a:stretch>
          </p:blipFill>
          <p:spPr>
            <a:xfrm>
              <a:off x="1689653" y="5392793"/>
              <a:ext cx="2121582" cy="339476"/>
            </a:xfrm>
            <a:prstGeom prst="rect">
              <a:avLst/>
            </a:prstGeom>
          </p:spPr>
        </p:pic>
      </p:grpSp>
      <p:sp>
        <p:nvSpPr>
          <p:cNvPr id="23" name="正方形/長方形 22"/>
          <p:cNvSpPr/>
          <p:nvPr/>
        </p:nvSpPr>
        <p:spPr>
          <a:xfrm>
            <a:off x="3908201" y="4526312"/>
            <a:ext cx="2382784" cy="7951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903328" y="5386238"/>
            <a:ext cx="2386829" cy="4618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object 13">
            <a:extLst>
              <a:ext uri="{FF2B5EF4-FFF2-40B4-BE49-F238E27FC236}">
                <a16:creationId xmlns:a16="http://schemas.microsoft.com/office/drawing/2014/main" id="{D30A09EF-0896-4A8A-83A0-1B5D03002298}"/>
              </a:ext>
            </a:extLst>
          </p:cNvPr>
          <p:cNvSpPr txBox="1"/>
          <p:nvPr/>
        </p:nvSpPr>
        <p:spPr>
          <a:xfrm>
            <a:off x="6790346" y="4416588"/>
            <a:ext cx="2341817" cy="243257"/>
          </a:xfrm>
          <a:prstGeom prst="rect">
            <a:avLst/>
          </a:prstGeom>
        </p:spPr>
        <p:txBody>
          <a:bodyPr vert="horz" wrap="square" lIns="0" tIns="27544" rIns="0" bIns="0" rtlCol="0">
            <a:spAutoFit/>
          </a:bodyPr>
          <a:lstStyle/>
          <a:p>
            <a:pPr marL="54491">
              <a:spcBef>
                <a:spcPts val="216"/>
              </a:spcBef>
            </a:pPr>
            <a:r>
              <a:rPr lang="ja-JP" altLang="en-US" sz="1400" b="1" spc="9" dirty="0">
                <a:latin typeface="Meiryo" charset="-128"/>
                <a:ea typeface="Meiryo" charset="-128"/>
                <a:cs typeface="Meiryo" charset="-128"/>
              </a:rPr>
              <a:t>利用者確認にチェック</a:t>
            </a:r>
            <a:endParaRPr sz="1400" b="1" dirty="0">
              <a:latin typeface="Meiryo" charset="-128"/>
              <a:ea typeface="Meiryo" charset="-128"/>
              <a:cs typeface="Meiryo" charset="-128"/>
            </a:endParaRPr>
          </a:p>
        </p:txBody>
      </p:sp>
      <p:pic>
        <p:nvPicPr>
          <p:cNvPr id="14" name="図 13">
            <a:extLst>
              <a:ext uri="{FF2B5EF4-FFF2-40B4-BE49-F238E27FC236}">
                <a16:creationId xmlns:a16="http://schemas.microsoft.com/office/drawing/2014/main" id="{24911A2A-EDEA-4456-8DA0-6F4B7F95DD12}"/>
              </a:ext>
            </a:extLst>
          </p:cNvPr>
          <p:cNvPicPr>
            <a:picLocks noChangeAspect="1"/>
          </p:cNvPicPr>
          <p:nvPr/>
        </p:nvPicPr>
        <p:blipFill>
          <a:blip r:embed="rId6"/>
          <a:stretch>
            <a:fillRect/>
          </a:stretch>
        </p:blipFill>
        <p:spPr>
          <a:xfrm>
            <a:off x="3945562" y="5453782"/>
            <a:ext cx="2296144" cy="317861"/>
          </a:xfrm>
          <a:prstGeom prst="rect">
            <a:avLst/>
          </a:prstGeom>
        </p:spPr>
      </p:pic>
      <p:grpSp>
        <p:nvGrpSpPr>
          <p:cNvPr id="22" name="グループ化 21">
            <a:extLst>
              <a:ext uri="{FF2B5EF4-FFF2-40B4-BE49-F238E27FC236}">
                <a16:creationId xmlns:a16="http://schemas.microsoft.com/office/drawing/2014/main" id="{9827EE6C-D66C-4B0D-840E-C2D9871C65B2}"/>
              </a:ext>
            </a:extLst>
          </p:cNvPr>
          <p:cNvGrpSpPr/>
          <p:nvPr/>
        </p:nvGrpSpPr>
        <p:grpSpPr>
          <a:xfrm>
            <a:off x="6339459" y="3164422"/>
            <a:ext cx="270000" cy="400110"/>
            <a:chOff x="5588889" y="3598762"/>
            <a:chExt cx="270000" cy="400110"/>
          </a:xfrm>
        </p:grpSpPr>
        <p:sp>
          <p:nvSpPr>
            <p:cNvPr id="28" name="円/楕円 1">
              <a:extLst>
                <a:ext uri="{FF2B5EF4-FFF2-40B4-BE49-F238E27FC236}">
                  <a16:creationId xmlns:a16="http://schemas.microsoft.com/office/drawing/2014/main" id="{386B7D4F-4C35-463F-9925-09966726EA18}"/>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A93512D-0B02-4833-AF1D-4D94625677A4}"/>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2" name="グループ化 31">
            <a:extLst>
              <a:ext uri="{FF2B5EF4-FFF2-40B4-BE49-F238E27FC236}">
                <a16:creationId xmlns:a16="http://schemas.microsoft.com/office/drawing/2014/main" id="{79738D96-9CF6-4EA1-A209-978ED465B5B9}"/>
              </a:ext>
            </a:extLst>
          </p:cNvPr>
          <p:cNvGrpSpPr/>
          <p:nvPr/>
        </p:nvGrpSpPr>
        <p:grpSpPr>
          <a:xfrm>
            <a:off x="6756747" y="4704793"/>
            <a:ext cx="441146" cy="400110"/>
            <a:chOff x="5150197" y="4825443"/>
            <a:chExt cx="441146" cy="400110"/>
          </a:xfrm>
        </p:grpSpPr>
        <p:sp>
          <p:nvSpPr>
            <p:cNvPr id="33" name="円/楕円 29">
              <a:extLst>
                <a:ext uri="{FF2B5EF4-FFF2-40B4-BE49-F238E27FC236}">
                  <a16:creationId xmlns:a16="http://schemas.microsoft.com/office/drawing/2014/main" id="{374860ED-C6AD-4E9D-AEE1-24F299E0391E}"/>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4" name="正方形/長方形 33">
              <a:extLst>
                <a:ext uri="{FF2B5EF4-FFF2-40B4-BE49-F238E27FC236}">
                  <a16:creationId xmlns:a16="http://schemas.microsoft.com/office/drawing/2014/main" id="{EAF8EBC3-4E71-4663-817C-9747781A3D59}"/>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80335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277200"/>
            <a:ext cx="4698722" cy="991041"/>
          </a:xfrm>
        </p:spPr>
        <p:txBody>
          <a:bodyPr wrap="none">
            <a:spAutoFit/>
          </a:bodyPr>
          <a:lstStyle/>
          <a:p>
            <a:r>
              <a:rPr lang="ja-JP" altLang="en-US" dirty="0"/>
              <a:t>メールアドレスの登録と</a:t>
            </a:r>
            <a:r>
              <a:rPr lang="en-US" altLang="ja-JP" dirty="0"/>
              <a:t/>
            </a:r>
            <a:br>
              <a:rPr lang="en-US" altLang="ja-JP" dirty="0"/>
            </a:br>
            <a:r>
              <a:rPr lang="ja-JP" altLang="en-US" dirty="0"/>
              <a:t>メールの受信</a:t>
            </a:r>
          </a:p>
        </p:txBody>
      </p:sp>
      <p:sp>
        <p:nvSpPr>
          <p:cNvPr id="8" name="Title Placeholder 1"/>
          <p:cNvSpPr txBox="1">
            <a:spLocks/>
          </p:cNvSpPr>
          <p:nvPr/>
        </p:nvSpPr>
        <p:spPr>
          <a:xfrm>
            <a:off x="540000" y="5400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20" name="テキスト ボックス 19"/>
          <p:cNvSpPr txBox="1"/>
          <p:nvPr/>
        </p:nvSpPr>
        <p:spPr>
          <a:xfrm>
            <a:off x="360000" y="1835235"/>
            <a:ext cx="2700000" cy="1231106"/>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申請書</a:t>
            </a:r>
            <a:r>
              <a:rPr lang="en-US" altLang="ja-JP" sz="2000" b="1" dirty="0">
                <a:latin typeface="Meiryo" charset="-128"/>
                <a:ea typeface="Meiryo" charset="-128"/>
                <a:cs typeface="Meiryo" charset="-128"/>
              </a:rPr>
              <a:t>ID</a:t>
            </a:r>
          </a:p>
          <a:p>
            <a:pPr marL="179388"/>
            <a:r>
              <a:rPr lang="ja-JP" altLang="en-US" sz="1400" b="1" dirty="0">
                <a:latin typeface="Meiryo" charset="-128"/>
                <a:ea typeface="Meiryo" charset="-128"/>
                <a:cs typeface="Meiryo" charset="-128"/>
              </a:rPr>
              <a:t>交付申請書の</a:t>
            </a:r>
            <a:r>
              <a:rPr lang="en-US" altLang="ja-JP" sz="1400" b="1" dirty="0">
                <a:latin typeface="Meiryo" charset="-128"/>
                <a:ea typeface="Meiryo" charset="-128"/>
                <a:cs typeface="Meiryo" charset="-128"/>
              </a:rPr>
              <a:t>QR</a:t>
            </a:r>
            <a:r>
              <a:rPr lang="ja-JP" altLang="en-US" sz="1400" b="1" dirty="0">
                <a:latin typeface="Meiryo" charset="-128"/>
                <a:ea typeface="Meiryo" charset="-128"/>
                <a:cs typeface="Meiryo" charset="-128"/>
              </a:rPr>
              <a:t>コードから</a:t>
            </a:r>
            <a:endParaRPr lang="en-US" altLang="ja-JP" sz="1400" b="1" dirty="0">
              <a:latin typeface="Meiryo" charset="-128"/>
              <a:ea typeface="Meiryo" charset="-128"/>
              <a:cs typeface="Meiryo" charset="-128"/>
            </a:endParaRPr>
          </a:p>
          <a:p>
            <a:pPr marL="179388"/>
            <a:r>
              <a:rPr lang="ja-JP" altLang="en-US" sz="1400" b="1" dirty="0">
                <a:latin typeface="Meiryo" charset="-128"/>
                <a:ea typeface="Meiryo" charset="-128"/>
                <a:cs typeface="Meiryo" charset="-128"/>
              </a:rPr>
              <a:t>アクセスされた方は自動的に</a:t>
            </a:r>
            <a:endParaRPr lang="en-US" altLang="ja-JP" sz="1400" b="1" dirty="0">
              <a:latin typeface="Meiryo" charset="-128"/>
              <a:ea typeface="Meiryo" charset="-128"/>
              <a:cs typeface="Meiryo" charset="-128"/>
            </a:endParaRPr>
          </a:p>
          <a:p>
            <a:pPr marL="179388"/>
            <a:r>
              <a:rPr lang="ja-JP" altLang="en-US" sz="1400" b="1" dirty="0">
                <a:latin typeface="Meiryo" charset="-128"/>
                <a:ea typeface="Meiryo" charset="-128"/>
                <a:cs typeface="Meiryo" charset="-128"/>
              </a:rPr>
              <a:t>入力されています。</a:t>
            </a:r>
            <a:endParaRPr lang="ja-JP" altLang="en-US" sz="2000" b="1" dirty="0">
              <a:latin typeface="Meiryo" charset="-128"/>
              <a:ea typeface="Meiryo" charset="-128"/>
              <a:cs typeface="Meiryo" charset="-128"/>
            </a:endParaRPr>
          </a:p>
        </p:txBody>
      </p:sp>
      <p:grpSp>
        <p:nvGrpSpPr>
          <p:cNvPr id="9" name="グループ化 8">
            <a:extLst>
              <a:ext uri="{FF2B5EF4-FFF2-40B4-BE49-F238E27FC236}">
                <a16:creationId xmlns:a16="http://schemas.microsoft.com/office/drawing/2014/main" id="{C18B3FD8-7F5F-4654-8A6F-9B9CB1130D32}"/>
              </a:ext>
            </a:extLst>
          </p:cNvPr>
          <p:cNvGrpSpPr/>
          <p:nvPr/>
        </p:nvGrpSpPr>
        <p:grpSpPr>
          <a:xfrm>
            <a:off x="3286594" y="1933907"/>
            <a:ext cx="1875209" cy="3660832"/>
            <a:chOff x="1042570" y="2242956"/>
            <a:chExt cx="1875209" cy="3617096"/>
          </a:xfrm>
        </p:grpSpPr>
        <p:pic>
          <p:nvPicPr>
            <p:cNvPr id="6" name="図 5">
              <a:extLst>
                <a:ext uri="{FF2B5EF4-FFF2-40B4-BE49-F238E27FC236}">
                  <a16:creationId xmlns:a16="http://schemas.microsoft.com/office/drawing/2014/main" id="{F412C419-C998-490E-AD77-F559B0661A9E}"/>
                </a:ext>
              </a:extLst>
            </p:cNvPr>
            <p:cNvPicPr>
              <a:picLocks noChangeAspect="1"/>
            </p:cNvPicPr>
            <p:nvPr/>
          </p:nvPicPr>
          <p:blipFill>
            <a:blip r:embed="rId3"/>
            <a:stretch>
              <a:fillRect/>
            </a:stretch>
          </p:blipFill>
          <p:spPr>
            <a:xfrm>
              <a:off x="1062276" y="2242956"/>
              <a:ext cx="1808548" cy="3617096"/>
            </a:xfrm>
            <a:prstGeom prst="rect">
              <a:avLst/>
            </a:prstGeom>
          </p:spPr>
        </p:pic>
        <p:sp>
          <p:nvSpPr>
            <p:cNvPr id="7" name="正方形/長方形 6">
              <a:extLst>
                <a:ext uri="{FF2B5EF4-FFF2-40B4-BE49-F238E27FC236}">
                  <a16:creationId xmlns:a16="http://schemas.microsoft.com/office/drawing/2014/main" id="{0FA2199F-C407-41C6-A4CC-4F9D136FA134}"/>
                </a:ext>
              </a:extLst>
            </p:cNvPr>
            <p:cNvSpPr/>
            <p:nvPr/>
          </p:nvSpPr>
          <p:spPr>
            <a:xfrm>
              <a:off x="1042570" y="2242956"/>
              <a:ext cx="1875209" cy="36046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grpSp>
        <p:nvGrpSpPr>
          <p:cNvPr id="16" name="グループ化 15">
            <a:extLst>
              <a:ext uri="{FF2B5EF4-FFF2-40B4-BE49-F238E27FC236}">
                <a16:creationId xmlns:a16="http://schemas.microsoft.com/office/drawing/2014/main" id="{0AB0F417-C3B4-489B-B8CE-499C9794CB1F}"/>
              </a:ext>
            </a:extLst>
          </p:cNvPr>
          <p:cNvGrpSpPr/>
          <p:nvPr/>
        </p:nvGrpSpPr>
        <p:grpSpPr>
          <a:xfrm>
            <a:off x="5319294" y="1910173"/>
            <a:ext cx="1808548" cy="3660832"/>
            <a:chOff x="1417832" y="1511983"/>
            <a:chExt cx="2081000" cy="4087043"/>
          </a:xfrm>
        </p:grpSpPr>
        <p:pic>
          <p:nvPicPr>
            <p:cNvPr id="12" name="図 11">
              <a:extLst>
                <a:ext uri="{FF2B5EF4-FFF2-40B4-BE49-F238E27FC236}">
                  <a16:creationId xmlns:a16="http://schemas.microsoft.com/office/drawing/2014/main" id="{24B4C1E1-CB15-4219-A2F9-F5057738EE44}"/>
                </a:ext>
              </a:extLst>
            </p:cNvPr>
            <p:cNvPicPr>
              <a:picLocks noChangeAspect="1"/>
            </p:cNvPicPr>
            <p:nvPr/>
          </p:nvPicPr>
          <p:blipFill>
            <a:blip r:embed="rId4"/>
            <a:stretch>
              <a:fillRect/>
            </a:stretch>
          </p:blipFill>
          <p:spPr>
            <a:xfrm>
              <a:off x="1429952" y="1511983"/>
              <a:ext cx="2043522" cy="4087043"/>
            </a:xfrm>
            <a:prstGeom prst="rect">
              <a:avLst/>
            </a:prstGeom>
          </p:spPr>
        </p:pic>
        <p:sp>
          <p:nvSpPr>
            <p:cNvPr id="13" name="正方形/長方形 12">
              <a:extLst>
                <a:ext uri="{FF2B5EF4-FFF2-40B4-BE49-F238E27FC236}">
                  <a16:creationId xmlns:a16="http://schemas.microsoft.com/office/drawing/2014/main" id="{4EF93C67-DB4C-4F72-95AD-93521D823DCC}"/>
                </a:ext>
              </a:extLst>
            </p:cNvPr>
            <p:cNvSpPr/>
            <p:nvPr/>
          </p:nvSpPr>
          <p:spPr>
            <a:xfrm>
              <a:off x="1417832" y="1511983"/>
              <a:ext cx="2081000" cy="4087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テキスト ボックス 36">
            <a:extLst>
              <a:ext uri="{FF2B5EF4-FFF2-40B4-BE49-F238E27FC236}">
                <a16:creationId xmlns:a16="http://schemas.microsoft.com/office/drawing/2014/main" id="{23AD3976-FB38-4959-ACF6-7020DD800729}"/>
              </a:ext>
            </a:extLst>
          </p:cNvPr>
          <p:cNvSpPr txBox="1"/>
          <p:nvPr/>
        </p:nvSpPr>
        <p:spPr>
          <a:xfrm>
            <a:off x="449865" y="1471905"/>
            <a:ext cx="7926551" cy="400110"/>
          </a:xfrm>
          <a:prstGeom prst="rect">
            <a:avLst/>
          </a:prstGeom>
          <a:noFill/>
        </p:spPr>
        <p:txBody>
          <a:bodyPr wrap="square" rtlCol="0">
            <a:spAutoFit/>
          </a:bodyPr>
          <a:lstStyle/>
          <a:p>
            <a:r>
              <a:rPr lang="ja-JP" altLang="en-US" sz="2000" b="1" dirty="0">
                <a:latin typeface="Meiryo" charset="-128"/>
                <a:ea typeface="Meiryo" charset="-128"/>
                <a:cs typeface="Meiryo" charset="-128"/>
              </a:rPr>
              <a:t>以下の項目について、入力・確認してください。</a:t>
            </a:r>
          </a:p>
        </p:txBody>
      </p:sp>
      <p:sp>
        <p:nvSpPr>
          <p:cNvPr id="38" name="テキスト ボックス 37">
            <a:extLst>
              <a:ext uri="{FF2B5EF4-FFF2-40B4-BE49-F238E27FC236}">
                <a16:creationId xmlns:a16="http://schemas.microsoft.com/office/drawing/2014/main" id="{1B13929E-7714-457E-88F2-25E4267E971C}"/>
              </a:ext>
            </a:extLst>
          </p:cNvPr>
          <p:cNvSpPr txBox="1"/>
          <p:nvPr/>
        </p:nvSpPr>
        <p:spPr>
          <a:xfrm>
            <a:off x="360000" y="3140968"/>
            <a:ext cx="2721110" cy="188513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メール連絡用氏名</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とメールアドレス</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の入力</a:t>
            </a:r>
            <a:endParaRPr lang="en-US" altLang="ja-JP" sz="1400" dirty="0">
              <a:latin typeface="Meiryo" charset="-128"/>
              <a:ea typeface="Meiryo" charset="-128"/>
              <a:cs typeface="Meiryo" charset="-128"/>
            </a:endParaRPr>
          </a:p>
          <a:p>
            <a:pPr marL="179388">
              <a:spcBef>
                <a:spcPts val="600"/>
              </a:spcBef>
            </a:pPr>
            <a:r>
              <a:rPr lang="ja-JP" altLang="en-US" sz="1400" b="1" dirty="0">
                <a:latin typeface="Meiryo" charset="-128"/>
                <a:ea typeface="Meiryo" charset="-128"/>
                <a:cs typeface="Meiryo" charset="-128"/>
              </a:rPr>
              <a:t>スマートフォンで受取れる</a:t>
            </a:r>
            <a:endParaRPr lang="en-US" altLang="ja-JP" sz="1400" b="1" dirty="0">
              <a:latin typeface="Meiryo" charset="-128"/>
              <a:ea typeface="Meiryo" charset="-128"/>
              <a:cs typeface="Meiryo" charset="-128"/>
            </a:endParaRPr>
          </a:p>
          <a:p>
            <a:pPr marL="179388"/>
            <a:r>
              <a:rPr lang="ja-JP" altLang="en-US" sz="1400" b="1" dirty="0">
                <a:latin typeface="Meiryo" charset="-128"/>
                <a:ea typeface="Meiryo" charset="-128"/>
                <a:cs typeface="Meiryo" charset="-128"/>
              </a:rPr>
              <a:t>メールアドレスを入力して</a:t>
            </a:r>
            <a:endParaRPr lang="en-US" altLang="ja-JP" sz="1400" b="1" dirty="0">
              <a:latin typeface="Meiryo" charset="-128"/>
              <a:ea typeface="Meiryo" charset="-128"/>
              <a:cs typeface="Meiryo" charset="-128"/>
            </a:endParaRPr>
          </a:p>
          <a:p>
            <a:pPr marL="179388"/>
            <a:r>
              <a:rPr lang="ja-JP" altLang="en-US" sz="1400" b="1" dirty="0">
                <a:latin typeface="Meiryo" charset="-128"/>
                <a:ea typeface="Meiryo" charset="-128"/>
                <a:cs typeface="Meiryo" charset="-128"/>
              </a:rPr>
              <a:t>ください</a:t>
            </a:r>
            <a:endParaRPr lang="ja-JP" altLang="en-US" sz="2000" b="1" dirty="0">
              <a:latin typeface="Meiryo" charset="-128"/>
              <a:ea typeface="Meiryo" charset="-128"/>
              <a:cs typeface="Meiryo" charset="-128"/>
            </a:endParaRPr>
          </a:p>
        </p:txBody>
      </p:sp>
      <p:sp>
        <p:nvSpPr>
          <p:cNvPr id="39" name="テキスト ボックス 38">
            <a:extLst>
              <a:ext uri="{FF2B5EF4-FFF2-40B4-BE49-F238E27FC236}">
                <a16:creationId xmlns:a16="http://schemas.microsoft.com/office/drawing/2014/main" id="{63AF789C-CF1D-4F90-8EA3-FE723683A71D}"/>
              </a:ext>
            </a:extLst>
          </p:cNvPr>
          <p:cNvSpPr txBox="1"/>
          <p:nvPr/>
        </p:nvSpPr>
        <p:spPr>
          <a:xfrm>
            <a:off x="360000" y="5078214"/>
            <a:ext cx="3347904" cy="1231106"/>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画像認証</a:t>
            </a:r>
            <a:endParaRPr lang="en-US" altLang="ja-JP" sz="1400" dirty="0">
              <a:latin typeface="Meiryo" charset="-128"/>
              <a:ea typeface="Meiryo" charset="-128"/>
              <a:cs typeface="Meiryo" charset="-128"/>
            </a:endParaRPr>
          </a:p>
          <a:p>
            <a:pPr marL="179388"/>
            <a:r>
              <a:rPr lang="ja-JP" altLang="en-US" sz="1400" b="1" dirty="0">
                <a:latin typeface="Meiryo" charset="-128"/>
                <a:ea typeface="Meiryo" charset="-128"/>
                <a:cs typeface="Meiryo" charset="-128"/>
              </a:rPr>
              <a:t>見えているコードを入力して</a:t>
            </a:r>
            <a:r>
              <a:rPr lang="en-US" altLang="ja-JP" sz="1400" b="1" dirty="0">
                <a:latin typeface="Meiryo" charset="-128"/>
                <a:ea typeface="Meiryo" charset="-128"/>
                <a:cs typeface="Meiryo" charset="-128"/>
              </a:rPr>
              <a:t/>
            </a:r>
            <a:br>
              <a:rPr lang="en-US" altLang="ja-JP" sz="1400" b="1" dirty="0">
                <a:latin typeface="Meiryo" charset="-128"/>
                <a:ea typeface="Meiryo" charset="-128"/>
                <a:cs typeface="Meiryo" charset="-128"/>
              </a:rPr>
            </a:br>
            <a:r>
              <a:rPr lang="ja-JP" altLang="en-US" sz="1400" b="1" dirty="0">
                <a:latin typeface="Meiryo" charset="-128"/>
                <a:ea typeface="Meiryo" charset="-128"/>
                <a:cs typeface="Meiryo" charset="-128"/>
              </a:rPr>
              <a:t>ください　　　　　　　　　　　　全て入力できたら「確認」をタップ</a:t>
            </a:r>
            <a:endParaRPr lang="ja-JP" altLang="en-US" sz="2000" b="1" dirty="0">
              <a:latin typeface="Meiryo" charset="-128"/>
              <a:ea typeface="Meiryo" charset="-128"/>
              <a:cs typeface="Meiryo" charset="-128"/>
            </a:endParaRPr>
          </a:p>
        </p:txBody>
      </p:sp>
      <p:sp>
        <p:nvSpPr>
          <p:cNvPr id="47" name="正方形/長方形 46">
            <a:extLst>
              <a:ext uri="{FF2B5EF4-FFF2-40B4-BE49-F238E27FC236}">
                <a16:creationId xmlns:a16="http://schemas.microsoft.com/office/drawing/2014/main" id="{08EEDE7E-6616-4B6B-8792-B474D30AA897}"/>
              </a:ext>
            </a:extLst>
          </p:cNvPr>
          <p:cNvSpPr/>
          <p:nvPr/>
        </p:nvSpPr>
        <p:spPr>
          <a:xfrm>
            <a:off x="6814562" y="5730626"/>
            <a:ext cx="1753846" cy="381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065BF6B3-6357-4854-A07B-07DBBA172969}"/>
              </a:ext>
            </a:extLst>
          </p:cNvPr>
          <p:cNvSpPr/>
          <p:nvPr/>
        </p:nvSpPr>
        <p:spPr>
          <a:xfrm>
            <a:off x="3347275" y="4918262"/>
            <a:ext cx="1753846" cy="5075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293C79BD-96F0-4F52-980B-B40AEAE28C40}"/>
              </a:ext>
            </a:extLst>
          </p:cNvPr>
          <p:cNvSpPr/>
          <p:nvPr/>
        </p:nvSpPr>
        <p:spPr>
          <a:xfrm>
            <a:off x="5340892" y="2920348"/>
            <a:ext cx="1753846" cy="3816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177C8649-C297-47F1-8CFB-4C9B2EF1B578}"/>
              </a:ext>
            </a:extLst>
          </p:cNvPr>
          <p:cNvSpPr/>
          <p:nvPr/>
        </p:nvSpPr>
        <p:spPr>
          <a:xfrm>
            <a:off x="5348866" y="4246219"/>
            <a:ext cx="1753846" cy="70699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8D3A2639-9216-4E68-AF5D-85392B97FDDF}"/>
              </a:ext>
            </a:extLst>
          </p:cNvPr>
          <p:cNvGrpSpPr/>
          <p:nvPr/>
        </p:nvGrpSpPr>
        <p:grpSpPr>
          <a:xfrm>
            <a:off x="6776580" y="3948814"/>
            <a:ext cx="1835026" cy="2176679"/>
            <a:chOff x="6064800" y="4117853"/>
            <a:chExt cx="1835026" cy="2176679"/>
          </a:xfrm>
        </p:grpSpPr>
        <p:pic>
          <p:nvPicPr>
            <p:cNvPr id="34" name="図 33">
              <a:extLst>
                <a:ext uri="{FF2B5EF4-FFF2-40B4-BE49-F238E27FC236}">
                  <a16:creationId xmlns:a16="http://schemas.microsoft.com/office/drawing/2014/main" id="{69390288-C48C-4067-BE1C-B61B4ADB62FE}"/>
                </a:ext>
              </a:extLst>
            </p:cNvPr>
            <p:cNvPicPr>
              <a:picLocks noChangeAspect="1"/>
            </p:cNvPicPr>
            <p:nvPr/>
          </p:nvPicPr>
          <p:blipFill>
            <a:blip r:embed="rId5"/>
            <a:stretch>
              <a:fillRect/>
            </a:stretch>
          </p:blipFill>
          <p:spPr>
            <a:xfrm>
              <a:off x="6090750" y="4117853"/>
              <a:ext cx="1809076" cy="2176679"/>
            </a:xfrm>
            <a:prstGeom prst="rect">
              <a:avLst/>
            </a:prstGeom>
          </p:spPr>
        </p:pic>
        <p:sp>
          <p:nvSpPr>
            <p:cNvPr id="35" name="正方形/長方形 34">
              <a:extLst>
                <a:ext uri="{FF2B5EF4-FFF2-40B4-BE49-F238E27FC236}">
                  <a16:creationId xmlns:a16="http://schemas.microsoft.com/office/drawing/2014/main" id="{36FC6244-4649-48B5-B326-C5B30C6FE4D8}"/>
                </a:ext>
              </a:extLst>
            </p:cNvPr>
            <p:cNvSpPr/>
            <p:nvPr/>
          </p:nvSpPr>
          <p:spPr>
            <a:xfrm>
              <a:off x="6064800" y="4117853"/>
              <a:ext cx="1835026" cy="21766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AECC2CCA-6808-4B45-9D75-AA2CD4BE3C00}"/>
              </a:ext>
            </a:extLst>
          </p:cNvPr>
          <p:cNvGrpSpPr/>
          <p:nvPr/>
        </p:nvGrpSpPr>
        <p:grpSpPr>
          <a:xfrm>
            <a:off x="4853559" y="4713822"/>
            <a:ext cx="270000" cy="400110"/>
            <a:chOff x="5588889" y="3598762"/>
            <a:chExt cx="270000" cy="400110"/>
          </a:xfrm>
        </p:grpSpPr>
        <p:sp>
          <p:nvSpPr>
            <p:cNvPr id="27" name="円/楕円 1">
              <a:extLst>
                <a:ext uri="{FF2B5EF4-FFF2-40B4-BE49-F238E27FC236}">
                  <a16:creationId xmlns:a16="http://schemas.microsoft.com/office/drawing/2014/main" id="{BDD3B15F-6A04-4761-9F44-A22E47F5B7E4}"/>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9874303-247C-45A3-B722-832D004D8ABA}"/>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29" name="グループ化 28">
            <a:extLst>
              <a:ext uri="{FF2B5EF4-FFF2-40B4-BE49-F238E27FC236}">
                <a16:creationId xmlns:a16="http://schemas.microsoft.com/office/drawing/2014/main" id="{61051018-35BD-4894-A725-B0B7DD7D329B}"/>
              </a:ext>
            </a:extLst>
          </p:cNvPr>
          <p:cNvGrpSpPr/>
          <p:nvPr/>
        </p:nvGrpSpPr>
        <p:grpSpPr>
          <a:xfrm>
            <a:off x="7074247" y="2939493"/>
            <a:ext cx="441146" cy="400110"/>
            <a:chOff x="5150197" y="4825443"/>
            <a:chExt cx="441146" cy="400110"/>
          </a:xfrm>
        </p:grpSpPr>
        <p:sp>
          <p:nvSpPr>
            <p:cNvPr id="30" name="円/楕円 29">
              <a:extLst>
                <a:ext uri="{FF2B5EF4-FFF2-40B4-BE49-F238E27FC236}">
                  <a16:creationId xmlns:a16="http://schemas.microsoft.com/office/drawing/2014/main" id="{5B66A75C-7121-407E-A0C2-D1B14A0A0594}"/>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1" name="正方形/長方形 30">
              <a:extLst>
                <a:ext uri="{FF2B5EF4-FFF2-40B4-BE49-F238E27FC236}">
                  <a16:creationId xmlns:a16="http://schemas.microsoft.com/office/drawing/2014/main" id="{1B8FB80C-A8D9-4C4C-A3AE-DDFCDB50F63C}"/>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32" name="グループ化 31">
            <a:extLst>
              <a:ext uri="{FF2B5EF4-FFF2-40B4-BE49-F238E27FC236}">
                <a16:creationId xmlns:a16="http://schemas.microsoft.com/office/drawing/2014/main" id="{0718D1E4-384C-4851-8BCC-5BBD8C350D8C}"/>
              </a:ext>
            </a:extLst>
          </p:cNvPr>
          <p:cNvGrpSpPr/>
          <p:nvPr/>
        </p:nvGrpSpPr>
        <p:grpSpPr>
          <a:xfrm>
            <a:off x="6911886" y="5263207"/>
            <a:ext cx="441146" cy="400110"/>
            <a:chOff x="4422686" y="1453207"/>
            <a:chExt cx="441146" cy="400110"/>
          </a:xfrm>
        </p:grpSpPr>
        <p:sp>
          <p:nvSpPr>
            <p:cNvPr id="33" name="円/楕円 48">
              <a:extLst>
                <a:ext uri="{FF2B5EF4-FFF2-40B4-BE49-F238E27FC236}">
                  <a16:creationId xmlns:a16="http://schemas.microsoft.com/office/drawing/2014/main" id="{B95F410F-B97A-492B-A11B-DB46A0AFAE7A}"/>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0" name="正方形/長方形 39">
              <a:extLst>
                <a:ext uri="{FF2B5EF4-FFF2-40B4-BE49-F238E27FC236}">
                  <a16:creationId xmlns:a16="http://schemas.microsoft.com/office/drawing/2014/main" id="{83ABA4EF-B75F-4619-9E76-988A67A5CE04}"/>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64731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5"/>
          <p:cNvSpPr/>
          <p:nvPr/>
        </p:nvSpPr>
        <p:spPr>
          <a:xfrm>
            <a:off x="4217808" y="3013903"/>
            <a:ext cx="4279747" cy="2224861"/>
          </a:xfrm>
          <a:prstGeom prst="rect">
            <a:avLst/>
          </a:prstGeom>
          <a:blipFill>
            <a:blip r:embed="rId3" cstate="print"/>
            <a:stretch>
              <a:fillRect/>
            </a:stretch>
          </a:blipFill>
        </p:spPr>
        <p:txBody>
          <a:bodyPr wrap="square" lIns="0" tIns="0" rIns="0" bIns="0" rtlCol="0"/>
          <a:lstStyle/>
          <a:p>
            <a:endParaRPr sz="1697" dirty="0"/>
          </a:p>
        </p:txBody>
      </p:sp>
      <p:sp>
        <p:nvSpPr>
          <p:cNvPr id="22" name="object 6"/>
          <p:cNvSpPr/>
          <p:nvPr/>
        </p:nvSpPr>
        <p:spPr>
          <a:xfrm>
            <a:off x="4210623" y="3006718"/>
            <a:ext cx="4294597" cy="2471849"/>
          </a:xfrm>
          <a:custGeom>
            <a:avLst/>
            <a:gdLst/>
            <a:ahLst/>
            <a:cxnLst/>
            <a:rect l="l" t="t" r="r" b="b"/>
            <a:pathLst>
              <a:path w="4554220" h="2621279">
                <a:moveTo>
                  <a:pt x="0" y="0"/>
                </a:moveTo>
                <a:lnTo>
                  <a:pt x="4553711" y="0"/>
                </a:lnTo>
                <a:lnTo>
                  <a:pt x="4553711" y="2621279"/>
                </a:lnTo>
                <a:lnTo>
                  <a:pt x="0" y="2621279"/>
                </a:lnTo>
                <a:lnTo>
                  <a:pt x="0" y="0"/>
                </a:lnTo>
                <a:close/>
              </a:path>
            </a:pathLst>
          </a:custGeom>
          <a:ln w="12700">
            <a:solidFill>
              <a:srgbClr val="00AF50"/>
            </a:solidFill>
          </a:ln>
        </p:spPr>
        <p:txBody>
          <a:bodyPr wrap="square" lIns="0" tIns="0" rIns="0" bIns="0" rtlCol="0"/>
          <a:lstStyle/>
          <a:p>
            <a:endParaRPr sz="1697" dirty="0"/>
          </a:p>
        </p:txBody>
      </p:sp>
      <p:pic>
        <p:nvPicPr>
          <p:cNvPr id="25" name="図 24">
            <a:extLst>
              <a:ext uri="{FF2B5EF4-FFF2-40B4-BE49-F238E27FC236}">
                <a16:creationId xmlns:a16="http://schemas.microsoft.com/office/drawing/2014/main" id="{7F8484DE-2203-485C-812F-66DC76FEF23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591" y="3027781"/>
            <a:ext cx="1697599" cy="3019751"/>
          </a:xfrm>
          <a:prstGeom prst="rect">
            <a:avLst/>
          </a:prstGeom>
          <a:noFill/>
          <a:ln w="6350">
            <a:solidFill>
              <a:srgbClr val="000000"/>
            </a:solidFill>
            <a:miter lim="800000"/>
            <a:headEnd/>
            <a:tailEnd/>
          </a:ln>
        </p:spPr>
      </p:pic>
      <p:sp>
        <p:nvSpPr>
          <p:cNvPr id="26" name="テキスト ボックス 25"/>
          <p:cNvSpPr txBox="1"/>
          <p:nvPr/>
        </p:nvSpPr>
        <p:spPr>
          <a:xfrm>
            <a:off x="480993" y="1443382"/>
            <a:ext cx="4320000"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登録したメールアドレスに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メールが届きます</a:t>
            </a:r>
          </a:p>
        </p:txBody>
      </p:sp>
      <p:sp>
        <p:nvSpPr>
          <p:cNvPr id="27" name="テキスト ボックス 26"/>
          <p:cNvSpPr txBox="1"/>
          <p:nvPr/>
        </p:nvSpPr>
        <p:spPr>
          <a:xfrm>
            <a:off x="4127918" y="1443380"/>
            <a:ext cx="324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届いたメールを開いて、</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記載してあるウェブサイト</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アドレスをタップ</a:t>
            </a:r>
          </a:p>
        </p:txBody>
      </p:sp>
      <p:grpSp>
        <p:nvGrpSpPr>
          <p:cNvPr id="29" name="図形グループ 28"/>
          <p:cNvGrpSpPr/>
          <p:nvPr/>
        </p:nvGrpSpPr>
        <p:grpSpPr>
          <a:xfrm>
            <a:off x="3118413" y="3675045"/>
            <a:ext cx="720000" cy="691832"/>
            <a:chOff x="2743754" y="4622188"/>
            <a:chExt cx="720000" cy="691832"/>
          </a:xfrm>
        </p:grpSpPr>
        <p:cxnSp>
          <p:nvCxnSpPr>
            <p:cNvPr id="30" name="直線コネクタ 29"/>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タイトル 1"/>
          <p:cNvSpPr>
            <a:spLocks noGrp="1"/>
          </p:cNvSpPr>
          <p:nvPr>
            <p:ph type="ctrTitle"/>
          </p:nvPr>
        </p:nvSpPr>
        <p:spPr>
          <a:xfrm>
            <a:off x="1728000" y="277200"/>
            <a:ext cx="4698722" cy="991041"/>
          </a:xfrm>
        </p:spPr>
        <p:txBody>
          <a:bodyPr wrap="none">
            <a:spAutoFit/>
          </a:bodyPr>
          <a:lstStyle/>
          <a:p>
            <a:r>
              <a:rPr lang="ja-JP" altLang="en-US" dirty="0"/>
              <a:t>メールアドレスの登録と</a:t>
            </a:r>
            <a:r>
              <a:rPr lang="en-US" altLang="ja-JP" dirty="0"/>
              <a:t/>
            </a:r>
            <a:br>
              <a:rPr lang="en-US" altLang="ja-JP" dirty="0"/>
            </a:br>
            <a:r>
              <a:rPr lang="ja-JP" altLang="en-US" dirty="0"/>
              <a:t>メールの受信</a:t>
            </a:r>
          </a:p>
        </p:txBody>
      </p:sp>
      <p:sp>
        <p:nvSpPr>
          <p:cNvPr id="19" name="Title Placeholder 1"/>
          <p:cNvSpPr txBox="1">
            <a:spLocks/>
          </p:cNvSpPr>
          <p:nvPr/>
        </p:nvSpPr>
        <p:spPr>
          <a:xfrm>
            <a:off x="540000" y="5400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17" name="正方形/長方形 16"/>
          <p:cNvSpPr/>
          <p:nvPr/>
        </p:nvSpPr>
        <p:spPr>
          <a:xfrm>
            <a:off x="4148745" y="4113401"/>
            <a:ext cx="4135479" cy="1958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A833D1C3-30F1-431E-9AFF-B05F70467EA6}"/>
              </a:ext>
            </a:extLst>
          </p:cNvPr>
          <p:cNvGrpSpPr/>
          <p:nvPr/>
        </p:nvGrpSpPr>
        <p:grpSpPr>
          <a:xfrm>
            <a:off x="3833210" y="3153091"/>
            <a:ext cx="441146" cy="400110"/>
            <a:chOff x="4988923" y="3305555"/>
            <a:chExt cx="441146" cy="400110"/>
          </a:xfrm>
        </p:grpSpPr>
        <p:sp>
          <p:nvSpPr>
            <p:cNvPr id="15" name="円/楕円 40">
              <a:extLst>
                <a:ext uri="{FF2B5EF4-FFF2-40B4-BE49-F238E27FC236}">
                  <a16:creationId xmlns:a16="http://schemas.microsoft.com/office/drawing/2014/main" id="{00B6E3EE-F565-4382-87CF-DEAAC451C604}"/>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B7CE8E8-F8BE-4685-8EFA-A083F50901E7}"/>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grpSp>
        <p:nvGrpSpPr>
          <p:cNvPr id="20" name="グループ化 19">
            <a:extLst>
              <a:ext uri="{FF2B5EF4-FFF2-40B4-BE49-F238E27FC236}">
                <a16:creationId xmlns:a16="http://schemas.microsoft.com/office/drawing/2014/main" id="{56356807-FDFF-4EA3-B1B8-EE65F97B244D}"/>
              </a:ext>
            </a:extLst>
          </p:cNvPr>
          <p:cNvGrpSpPr/>
          <p:nvPr/>
        </p:nvGrpSpPr>
        <p:grpSpPr>
          <a:xfrm>
            <a:off x="8057428" y="3902554"/>
            <a:ext cx="441146" cy="400110"/>
            <a:chOff x="5083985" y="3181417"/>
            <a:chExt cx="441146" cy="400110"/>
          </a:xfrm>
        </p:grpSpPr>
        <p:sp>
          <p:nvSpPr>
            <p:cNvPr id="23" name="円/楕円 77">
              <a:extLst>
                <a:ext uri="{FF2B5EF4-FFF2-40B4-BE49-F238E27FC236}">
                  <a16:creationId xmlns:a16="http://schemas.microsoft.com/office/drawing/2014/main" id="{35579C61-967C-446B-9914-DCC1DBA07F89}"/>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08EDFD13-9AD4-4419-870B-AEA311DAEE93}"/>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grpSp>
      <p:sp>
        <p:nvSpPr>
          <p:cNvPr id="28" name="テキスト ボックス 27">
            <a:extLst>
              <a:ext uri="{FF2B5EF4-FFF2-40B4-BE49-F238E27FC236}">
                <a16:creationId xmlns:a16="http://schemas.microsoft.com/office/drawing/2014/main" id="{736CEF60-CFBB-4226-B1E3-7F6C51B02335}"/>
              </a:ext>
            </a:extLst>
          </p:cNvPr>
          <p:cNvSpPr txBox="1"/>
          <p:nvPr/>
        </p:nvSpPr>
        <p:spPr>
          <a:xfrm>
            <a:off x="4151852" y="5647688"/>
            <a:ext cx="4039870" cy="461665"/>
          </a:xfrm>
          <a:prstGeom prst="rect">
            <a:avLst/>
          </a:prstGeom>
          <a:noFill/>
        </p:spPr>
        <p:txBody>
          <a:bodyPr wrap="square" rtlCol="0">
            <a:spAutoFit/>
          </a:bodyPr>
          <a:lstStyle/>
          <a:p>
            <a:pPr marL="201600" marR="5080" indent="-201600"/>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 メールの件名（タイトル）は、</a:t>
            </a:r>
            <a:r>
              <a:rPr lang="ja-JP" altLang="en-US" sz="1200" b="1" spc="-300"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個人番号カード</a:t>
            </a:r>
            <a:r>
              <a:rPr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申請情報登録</a:t>
            </a:r>
            <a:r>
              <a:rPr kumimoji="1" lang="en-US" altLang="ja-JP" sz="1200" b="1" dirty="0">
                <a:latin typeface="メイリオ" panose="020B0604030504040204" pitchFamily="50" charset="-128"/>
                <a:ea typeface="メイリオ" panose="020B0604030504040204" pitchFamily="50" charset="-128"/>
              </a:rPr>
              <a:t>URL</a:t>
            </a:r>
            <a:r>
              <a:rPr kumimoji="1" lang="ja-JP" altLang="en-US" sz="1200" b="1" dirty="0">
                <a:latin typeface="メイリオ" panose="020B0604030504040204" pitchFamily="50" charset="-128"/>
                <a:ea typeface="メイリオ" panose="020B0604030504040204" pitchFamily="50" charset="-128"/>
              </a:rPr>
              <a:t>のご</a:t>
            </a:r>
            <a:r>
              <a:rPr lang="ja-JP" altLang="en-US" sz="1200" b="1" dirty="0">
                <a:latin typeface="メイリオ" panose="020B0604030504040204" pitchFamily="50" charset="-128"/>
                <a:ea typeface="メイリオ" panose="020B0604030504040204" pitchFamily="50" charset="-128"/>
              </a:rPr>
              <a:t>案内」です</a:t>
            </a:r>
            <a:endParaRPr lang="ja-JP" altLang="en-US" sz="1200" b="1" dirty="0">
              <a:latin typeface="メイリオ" panose="020B0604030504040204" pitchFamily="50" charset="-128"/>
              <a:ea typeface="メイリオ" panose="020B0604030504040204" pitchFamily="50" charset="-128"/>
              <a:cs typeface="Meiryo" charset="-128"/>
            </a:endParaRPr>
          </a:p>
        </p:txBody>
      </p:sp>
    </p:spTree>
    <p:extLst>
      <p:ext uri="{BB962C8B-B14F-4D97-AF65-F5344CB8AC3E}">
        <p14:creationId xmlns:p14="http://schemas.microsoft.com/office/powerpoint/2010/main" val="287491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39358"/>
            <a:ext cx="4288353" cy="547842"/>
          </a:xfrm>
        </p:spPr>
        <p:txBody>
          <a:bodyPr wrap="none">
            <a:spAutoFit/>
          </a:bodyPr>
          <a:lstStyle/>
          <a:p>
            <a:r>
              <a:rPr lang="ja-JP" altLang="en-US" dirty="0"/>
              <a:t>顔写真の登録のしかた</a:t>
            </a:r>
          </a:p>
        </p:txBody>
      </p:sp>
      <p:sp>
        <p:nvSpPr>
          <p:cNvPr id="8" name="Title Placeholder 1"/>
          <p:cNvSpPr txBox="1">
            <a:spLocks/>
          </p:cNvSpPr>
          <p:nvPr/>
        </p:nvSpPr>
        <p:spPr>
          <a:xfrm>
            <a:off x="540000" y="540000"/>
            <a:ext cx="1079142"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3-D</a:t>
            </a:r>
            <a:endParaRPr lang="en-US" sz="3600" dirty="0">
              <a:solidFill>
                <a:srgbClr val="009650"/>
              </a:solidFill>
            </a:endParaRPr>
          </a:p>
        </p:txBody>
      </p:sp>
      <p:sp>
        <p:nvSpPr>
          <p:cNvPr id="6" name="object 3"/>
          <p:cNvSpPr>
            <a:spLocks noChangeAspect="1"/>
          </p:cNvSpPr>
          <p:nvPr/>
        </p:nvSpPr>
        <p:spPr>
          <a:xfrm>
            <a:off x="7707069" y="1496436"/>
            <a:ext cx="900000" cy="1605120"/>
          </a:xfrm>
          <a:prstGeom prst="rect">
            <a:avLst/>
          </a:prstGeom>
          <a:blipFill>
            <a:blip r:embed="rId3" cstate="print"/>
            <a:stretch>
              <a:fillRect/>
            </a:stretch>
          </a:blipFill>
          <a:ln w="6350">
            <a:solidFill>
              <a:schemeClr val="tx1"/>
            </a:solidFill>
          </a:ln>
        </p:spPr>
        <p:txBody>
          <a:bodyPr wrap="square" lIns="0" tIns="0" rIns="0" bIns="0" rtlCol="0"/>
          <a:lstStyle/>
          <a:p>
            <a:endParaRPr dirty="0"/>
          </a:p>
        </p:txBody>
      </p:sp>
      <p:sp>
        <p:nvSpPr>
          <p:cNvPr id="9" name="object 6"/>
          <p:cNvSpPr>
            <a:spLocks noChangeAspect="1"/>
          </p:cNvSpPr>
          <p:nvPr/>
        </p:nvSpPr>
        <p:spPr>
          <a:xfrm>
            <a:off x="4214248" y="3874250"/>
            <a:ext cx="1279302" cy="2279267"/>
          </a:xfrm>
          <a:prstGeom prst="rect">
            <a:avLst/>
          </a:prstGeom>
          <a:blipFill>
            <a:blip r:embed="rId4" cstate="print"/>
            <a:stretch>
              <a:fillRect/>
            </a:stretch>
          </a:blipFill>
          <a:ln w="6350">
            <a:solidFill>
              <a:schemeClr val="tx1"/>
            </a:solidFill>
          </a:ln>
        </p:spPr>
        <p:txBody>
          <a:bodyPr wrap="square" lIns="0" tIns="0" rIns="0" bIns="0" rtlCol="0"/>
          <a:lstStyle/>
          <a:p>
            <a:endParaRPr dirty="0"/>
          </a:p>
        </p:txBody>
      </p:sp>
      <p:sp>
        <p:nvSpPr>
          <p:cNvPr id="11" name="object 8"/>
          <p:cNvSpPr/>
          <p:nvPr/>
        </p:nvSpPr>
        <p:spPr>
          <a:xfrm>
            <a:off x="4213616" y="1449815"/>
            <a:ext cx="1293611" cy="2293703"/>
          </a:xfrm>
          <a:prstGeom prst="rect">
            <a:avLst/>
          </a:prstGeom>
          <a:blipFill>
            <a:blip r:embed="rId5" cstate="print"/>
            <a:stretch>
              <a:fillRect/>
            </a:stretch>
          </a:blipFill>
          <a:ln w="6350">
            <a:solidFill>
              <a:schemeClr val="tx1"/>
            </a:solidFill>
          </a:ln>
        </p:spPr>
        <p:txBody>
          <a:bodyPr wrap="square" lIns="0" tIns="0" rIns="0" bIns="0" rtlCol="0"/>
          <a:lstStyle/>
          <a:p>
            <a:endParaRPr dirty="0"/>
          </a:p>
        </p:txBody>
      </p:sp>
      <p:sp>
        <p:nvSpPr>
          <p:cNvPr id="13" name="object 10"/>
          <p:cNvSpPr>
            <a:spLocks noChangeAspect="1"/>
          </p:cNvSpPr>
          <p:nvPr/>
        </p:nvSpPr>
        <p:spPr>
          <a:xfrm>
            <a:off x="5661299" y="1996412"/>
            <a:ext cx="1534205" cy="1079999"/>
          </a:xfrm>
          <a:prstGeom prst="rect">
            <a:avLst/>
          </a:prstGeom>
          <a:blipFill>
            <a:blip r:embed="rId6" cstate="print"/>
            <a:stretch>
              <a:fillRect/>
            </a:stretch>
          </a:blipFill>
          <a:ln w="6350">
            <a:solidFill>
              <a:schemeClr val="tx1"/>
            </a:solidFill>
          </a:ln>
        </p:spPr>
        <p:txBody>
          <a:bodyPr wrap="square" lIns="0" tIns="0" rIns="0" bIns="0" rtlCol="0"/>
          <a:lstStyle/>
          <a:p>
            <a:endParaRPr dirty="0"/>
          </a:p>
        </p:txBody>
      </p:sp>
      <p:sp>
        <p:nvSpPr>
          <p:cNvPr id="20" name="object 17"/>
          <p:cNvSpPr>
            <a:spLocks noChangeAspect="1"/>
          </p:cNvSpPr>
          <p:nvPr/>
        </p:nvSpPr>
        <p:spPr>
          <a:xfrm>
            <a:off x="5964574" y="3879790"/>
            <a:ext cx="1255116" cy="1147308"/>
          </a:xfrm>
          <a:prstGeom prst="rect">
            <a:avLst/>
          </a:prstGeom>
          <a:blipFill>
            <a:blip r:embed="rId7" cstate="print"/>
            <a:stretch>
              <a:fillRect/>
            </a:stretch>
          </a:blipFill>
          <a:ln w="6350">
            <a:solidFill>
              <a:schemeClr val="tx1"/>
            </a:solidFill>
          </a:ln>
        </p:spPr>
        <p:txBody>
          <a:bodyPr wrap="square" lIns="0" tIns="0" rIns="0" bIns="0" rtlCol="0"/>
          <a:lstStyle/>
          <a:p>
            <a:endParaRPr dirty="0"/>
          </a:p>
        </p:txBody>
      </p:sp>
      <p:sp>
        <p:nvSpPr>
          <p:cNvPr id="30" name="テキスト ボックス 29"/>
          <p:cNvSpPr txBox="1"/>
          <p:nvPr/>
        </p:nvSpPr>
        <p:spPr>
          <a:xfrm>
            <a:off x="488182" y="1450630"/>
            <a:ext cx="3576038" cy="4527521"/>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「顔写真登録」のページ</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です　</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「こちら」をタップすると、「適正な写真」の説明がありますので確認しましょう</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アップロードをタップ</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撮影した写真を選択して</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「確認</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をタップ</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顔写真が登録されました</a:t>
            </a:r>
          </a:p>
        </p:txBody>
      </p:sp>
      <p:pic>
        <p:nvPicPr>
          <p:cNvPr id="25" name="図 24"/>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752921" y="4796265"/>
            <a:ext cx="842653" cy="1176734"/>
          </a:xfrm>
          <a:prstGeom prst="rect">
            <a:avLst/>
          </a:prstGeom>
        </p:spPr>
      </p:pic>
      <p:sp>
        <p:nvSpPr>
          <p:cNvPr id="27" name="正方形/長方形 26"/>
          <p:cNvSpPr/>
          <p:nvPr/>
        </p:nvSpPr>
        <p:spPr>
          <a:xfrm>
            <a:off x="4711166" y="5212128"/>
            <a:ext cx="743802" cy="215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199698" y="5478256"/>
            <a:ext cx="1317690" cy="3154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カギ線コネクタ 15"/>
          <p:cNvCxnSpPr>
            <a:cxnSpLocks/>
            <a:stCxn id="20" idx="3"/>
            <a:endCxn id="25" idx="0"/>
          </p:cNvCxnSpPr>
          <p:nvPr/>
        </p:nvCxnSpPr>
        <p:spPr>
          <a:xfrm>
            <a:off x="7219690" y="4453444"/>
            <a:ext cx="954558" cy="342821"/>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5649544" y="2645156"/>
            <a:ext cx="1159373" cy="1780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a:cxnSpLocks/>
          </p:cNvCxnSpPr>
          <p:nvPr/>
        </p:nvCxnSpPr>
        <p:spPr>
          <a:xfrm>
            <a:off x="6849557" y="2734186"/>
            <a:ext cx="78693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コネクタ: カギ線 11">
            <a:extLst>
              <a:ext uri="{FF2B5EF4-FFF2-40B4-BE49-F238E27FC236}">
                <a16:creationId xmlns:a16="http://schemas.microsoft.com/office/drawing/2014/main" id="{44C4CF0F-6046-4C87-BCF2-E7AB4880A8F5}"/>
              </a:ext>
            </a:extLst>
          </p:cNvPr>
          <p:cNvCxnSpPr>
            <a:cxnSpLocks/>
            <a:stCxn id="27" idx="3"/>
            <a:endCxn id="20" idx="1"/>
          </p:cNvCxnSpPr>
          <p:nvPr/>
        </p:nvCxnSpPr>
        <p:spPr>
          <a:xfrm flipV="1">
            <a:off x="5454968" y="4453444"/>
            <a:ext cx="509606" cy="866411"/>
          </a:xfrm>
          <a:prstGeom prst="bentConnector3">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グループ化 27">
            <a:extLst>
              <a:ext uri="{FF2B5EF4-FFF2-40B4-BE49-F238E27FC236}">
                <a16:creationId xmlns:a16="http://schemas.microsoft.com/office/drawing/2014/main" id="{C7B0AAE6-D16C-4C92-B522-5430F3D7DDE7}"/>
              </a:ext>
            </a:extLst>
          </p:cNvPr>
          <p:cNvGrpSpPr/>
          <p:nvPr/>
        </p:nvGrpSpPr>
        <p:grpSpPr>
          <a:xfrm>
            <a:off x="6758559" y="2770722"/>
            <a:ext cx="270000" cy="400110"/>
            <a:chOff x="5588889" y="3598762"/>
            <a:chExt cx="270000" cy="400110"/>
          </a:xfrm>
        </p:grpSpPr>
        <p:sp>
          <p:nvSpPr>
            <p:cNvPr id="29" name="円/楕円 1">
              <a:extLst>
                <a:ext uri="{FF2B5EF4-FFF2-40B4-BE49-F238E27FC236}">
                  <a16:creationId xmlns:a16="http://schemas.microsoft.com/office/drawing/2014/main" id="{5FB06377-3C6F-4146-91C3-8CD166432283}"/>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6A547BA9-A239-4D35-98CF-F88725A540B1}"/>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34" name="グループ化 33">
            <a:extLst>
              <a:ext uri="{FF2B5EF4-FFF2-40B4-BE49-F238E27FC236}">
                <a16:creationId xmlns:a16="http://schemas.microsoft.com/office/drawing/2014/main" id="{63BB1175-302D-4423-AFF8-94A755C712C9}"/>
              </a:ext>
            </a:extLst>
          </p:cNvPr>
          <p:cNvGrpSpPr/>
          <p:nvPr/>
        </p:nvGrpSpPr>
        <p:grpSpPr>
          <a:xfrm>
            <a:off x="5270847" y="4920693"/>
            <a:ext cx="441146" cy="400110"/>
            <a:chOff x="5150197" y="4825443"/>
            <a:chExt cx="441146" cy="400110"/>
          </a:xfrm>
        </p:grpSpPr>
        <p:sp>
          <p:nvSpPr>
            <p:cNvPr id="42" name="円/楕円 29">
              <a:extLst>
                <a:ext uri="{FF2B5EF4-FFF2-40B4-BE49-F238E27FC236}">
                  <a16:creationId xmlns:a16="http://schemas.microsoft.com/office/drawing/2014/main" id="{53FFA00D-8AE5-4B4E-96D4-4F2F0628C370}"/>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3" name="正方形/長方形 42">
              <a:extLst>
                <a:ext uri="{FF2B5EF4-FFF2-40B4-BE49-F238E27FC236}">
                  <a16:creationId xmlns:a16="http://schemas.microsoft.com/office/drawing/2014/main" id="{2460AB93-B59B-4744-B330-05757B256964}"/>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5" name="グループ化 44">
            <a:extLst>
              <a:ext uri="{FF2B5EF4-FFF2-40B4-BE49-F238E27FC236}">
                <a16:creationId xmlns:a16="http://schemas.microsoft.com/office/drawing/2014/main" id="{D9C52160-C5C7-4FD7-A3E6-3C3CC145FBB8}"/>
              </a:ext>
            </a:extLst>
          </p:cNvPr>
          <p:cNvGrpSpPr/>
          <p:nvPr/>
        </p:nvGrpSpPr>
        <p:grpSpPr>
          <a:xfrm>
            <a:off x="7369086" y="4933007"/>
            <a:ext cx="441146" cy="400110"/>
            <a:chOff x="4422686" y="1453207"/>
            <a:chExt cx="441146" cy="400110"/>
          </a:xfrm>
        </p:grpSpPr>
        <p:sp>
          <p:nvSpPr>
            <p:cNvPr id="46" name="円/楕円 48">
              <a:extLst>
                <a:ext uri="{FF2B5EF4-FFF2-40B4-BE49-F238E27FC236}">
                  <a16:creationId xmlns:a16="http://schemas.microsoft.com/office/drawing/2014/main" id="{B99C7523-7F5B-4834-8A10-21A7662C36B0}"/>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7" name="正方形/長方形 46">
              <a:extLst>
                <a:ext uri="{FF2B5EF4-FFF2-40B4-BE49-F238E27FC236}">
                  <a16:creationId xmlns:a16="http://schemas.microsoft.com/office/drawing/2014/main" id="{79720960-A123-496C-A2B7-8143921FB98B}"/>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grpSp>
        <p:nvGrpSpPr>
          <p:cNvPr id="51" name="グループ化 50">
            <a:extLst>
              <a:ext uri="{FF2B5EF4-FFF2-40B4-BE49-F238E27FC236}">
                <a16:creationId xmlns:a16="http://schemas.microsoft.com/office/drawing/2014/main" id="{56727B9B-E053-47CF-800D-769FF9E6A1E9}"/>
              </a:ext>
            </a:extLst>
          </p:cNvPr>
          <p:cNvGrpSpPr/>
          <p:nvPr/>
        </p:nvGrpSpPr>
        <p:grpSpPr>
          <a:xfrm>
            <a:off x="5458810" y="5464491"/>
            <a:ext cx="441146" cy="400110"/>
            <a:chOff x="4988923" y="3305555"/>
            <a:chExt cx="441146" cy="400110"/>
          </a:xfrm>
        </p:grpSpPr>
        <p:sp>
          <p:nvSpPr>
            <p:cNvPr id="52" name="円/楕円 40">
              <a:extLst>
                <a:ext uri="{FF2B5EF4-FFF2-40B4-BE49-F238E27FC236}">
                  <a16:creationId xmlns:a16="http://schemas.microsoft.com/office/drawing/2014/main" id="{2008CDE5-57BF-4DC3-A59D-0DD01BC6851D}"/>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68700F9F-541F-442E-B464-641E09C17BC5}"/>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19887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40000"/>
            <a:ext cx="4698722" cy="547842"/>
          </a:xfrm>
        </p:spPr>
        <p:txBody>
          <a:bodyPr wrap="none">
            <a:spAutoFit/>
          </a:bodyPr>
          <a:lstStyle/>
          <a:p>
            <a:r>
              <a:rPr lang="ja-JP" altLang="en-US" dirty="0"/>
              <a:t>申請情報の登録のしかた</a:t>
            </a:r>
          </a:p>
        </p:txBody>
      </p:sp>
      <p:sp>
        <p:nvSpPr>
          <p:cNvPr id="3" name="サブタイトル 2"/>
          <p:cNvSpPr>
            <a:spLocks noGrp="1"/>
          </p:cNvSpPr>
          <p:nvPr>
            <p:ph type="subTitle" idx="4294967295"/>
          </p:nvPr>
        </p:nvSpPr>
        <p:spPr>
          <a:xfrm>
            <a:off x="312594" y="1454462"/>
            <a:ext cx="8374205" cy="1340236"/>
          </a:xfrm>
        </p:spPr>
        <p:txBody>
          <a:bodyPr>
            <a:noAutofit/>
          </a:bodyPr>
          <a:lstStyle/>
          <a:p>
            <a:r>
              <a:rPr lang="ja-JP" altLang="en-US" sz="2400" dirty="0"/>
              <a:t>「申請情報登録</a:t>
            </a:r>
            <a:r>
              <a:rPr lang="ja-JP" altLang="en-US" sz="2400" spc="-1000" dirty="0"/>
              <a:t>」</a:t>
            </a:r>
            <a:r>
              <a:rPr lang="ja-JP" altLang="en-US" sz="2400" dirty="0"/>
              <a:t>のページで</a:t>
            </a:r>
            <a:r>
              <a:rPr lang="ja-JP" altLang="en-US" sz="2400" spc="-1000" dirty="0"/>
              <a:t>、</a:t>
            </a:r>
            <a:r>
              <a:rPr lang="ja-JP" altLang="en-US" sz="2400" dirty="0"/>
              <a:t>必要事項を登録しましょう。</a:t>
            </a:r>
          </a:p>
        </p:txBody>
      </p:sp>
      <p:sp>
        <p:nvSpPr>
          <p:cNvPr id="8" name="Title Placeholder 1"/>
          <p:cNvSpPr txBox="1">
            <a:spLocks/>
          </p:cNvSpPr>
          <p:nvPr/>
        </p:nvSpPr>
        <p:spPr>
          <a:xfrm>
            <a:off x="540000" y="5400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grpSp>
        <p:nvGrpSpPr>
          <p:cNvPr id="6" name="object 2"/>
          <p:cNvGrpSpPr/>
          <p:nvPr/>
        </p:nvGrpSpPr>
        <p:grpSpPr>
          <a:xfrm>
            <a:off x="3014648" y="1991100"/>
            <a:ext cx="2563494" cy="4068000"/>
            <a:chOff x="2369820" y="2001012"/>
            <a:chExt cx="2563494" cy="4022090"/>
          </a:xfrm>
        </p:grpSpPr>
        <p:sp>
          <p:nvSpPr>
            <p:cNvPr id="7" name="object 3"/>
            <p:cNvSpPr/>
            <p:nvPr/>
          </p:nvSpPr>
          <p:spPr>
            <a:xfrm>
              <a:off x="2374392" y="2005584"/>
              <a:ext cx="1799844" cy="3217164"/>
            </a:xfrm>
            <a:prstGeom prst="rect">
              <a:avLst/>
            </a:prstGeom>
            <a:blipFill>
              <a:blip r:embed="rId3" cstate="print"/>
              <a:stretch>
                <a:fillRect/>
              </a:stretch>
            </a:blipFill>
          </p:spPr>
          <p:txBody>
            <a:bodyPr wrap="square" lIns="0" tIns="0" rIns="0" bIns="0" rtlCol="0"/>
            <a:lstStyle/>
            <a:p>
              <a:endParaRPr dirty="0"/>
            </a:p>
          </p:txBody>
        </p:sp>
        <p:sp>
          <p:nvSpPr>
            <p:cNvPr id="9" name="object 4"/>
            <p:cNvSpPr/>
            <p:nvPr/>
          </p:nvSpPr>
          <p:spPr>
            <a:xfrm>
              <a:off x="2369820" y="2001012"/>
              <a:ext cx="1809114" cy="3226435"/>
            </a:xfrm>
            <a:custGeom>
              <a:avLst/>
              <a:gdLst/>
              <a:ahLst/>
              <a:cxnLst/>
              <a:rect l="l" t="t" r="r" b="b"/>
              <a:pathLst>
                <a:path w="1809114" h="3226435">
                  <a:moveTo>
                    <a:pt x="0" y="0"/>
                  </a:moveTo>
                  <a:lnTo>
                    <a:pt x="1808988" y="0"/>
                  </a:lnTo>
                  <a:lnTo>
                    <a:pt x="1808988" y="3226307"/>
                  </a:lnTo>
                  <a:lnTo>
                    <a:pt x="0" y="3226307"/>
                  </a:lnTo>
                  <a:lnTo>
                    <a:pt x="0" y="0"/>
                  </a:lnTo>
                  <a:close/>
                </a:path>
              </a:pathLst>
            </a:custGeom>
            <a:ln w="9144">
              <a:solidFill>
                <a:srgbClr val="000000"/>
              </a:solidFill>
            </a:ln>
          </p:spPr>
          <p:txBody>
            <a:bodyPr wrap="square" lIns="0" tIns="0" rIns="0" bIns="0" rtlCol="0"/>
            <a:lstStyle/>
            <a:p>
              <a:endParaRPr dirty="0"/>
            </a:p>
          </p:txBody>
        </p:sp>
        <p:sp>
          <p:nvSpPr>
            <p:cNvPr id="10" name="object 5"/>
            <p:cNvSpPr/>
            <p:nvPr/>
          </p:nvSpPr>
          <p:spPr>
            <a:xfrm>
              <a:off x="3128772" y="3453384"/>
              <a:ext cx="1799844" cy="2564891"/>
            </a:xfrm>
            <a:prstGeom prst="rect">
              <a:avLst/>
            </a:prstGeom>
            <a:blipFill>
              <a:blip r:embed="rId4" cstate="print"/>
              <a:stretch>
                <a:fillRect/>
              </a:stretch>
            </a:blipFill>
          </p:spPr>
          <p:txBody>
            <a:bodyPr wrap="square" lIns="0" tIns="0" rIns="0" bIns="0" rtlCol="0"/>
            <a:lstStyle/>
            <a:p>
              <a:endParaRPr dirty="0"/>
            </a:p>
          </p:txBody>
        </p:sp>
        <p:sp>
          <p:nvSpPr>
            <p:cNvPr id="11" name="object 6"/>
            <p:cNvSpPr/>
            <p:nvPr/>
          </p:nvSpPr>
          <p:spPr>
            <a:xfrm>
              <a:off x="3124200" y="3448812"/>
              <a:ext cx="1809114" cy="2574290"/>
            </a:xfrm>
            <a:custGeom>
              <a:avLst/>
              <a:gdLst/>
              <a:ahLst/>
              <a:cxnLst/>
              <a:rect l="l" t="t" r="r" b="b"/>
              <a:pathLst>
                <a:path w="1809114" h="2574290">
                  <a:moveTo>
                    <a:pt x="0" y="0"/>
                  </a:moveTo>
                  <a:lnTo>
                    <a:pt x="1808987" y="0"/>
                  </a:lnTo>
                  <a:lnTo>
                    <a:pt x="1808987" y="2574036"/>
                  </a:lnTo>
                  <a:lnTo>
                    <a:pt x="0" y="2574036"/>
                  </a:lnTo>
                  <a:lnTo>
                    <a:pt x="0" y="0"/>
                  </a:lnTo>
                  <a:close/>
                </a:path>
              </a:pathLst>
            </a:custGeom>
            <a:ln w="9144">
              <a:solidFill>
                <a:srgbClr val="000000"/>
              </a:solidFill>
            </a:ln>
          </p:spPr>
          <p:txBody>
            <a:bodyPr wrap="square" lIns="0" tIns="0" rIns="0" bIns="0" rtlCol="0"/>
            <a:lstStyle/>
            <a:p>
              <a:endParaRPr dirty="0"/>
            </a:p>
          </p:txBody>
        </p:sp>
      </p:grpSp>
      <p:sp>
        <p:nvSpPr>
          <p:cNvPr id="15" name="object 10"/>
          <p:cNvSpPr/>
          <p:nvPr/>
        </p:nvSpPr>
        <p:spPr>
          <a:xfrm>
            <a:off x="6094755" y="2004268"/>
            <a:ext cx="1799844" cy="3217164"/>
          </a:xfrm>
          <a:prstGeom prst="rect">
            <a:avLst/>
          </a:prstGeom>
          <a:blipFill>
            <a:blip r:embed="rId5" cstate="print"/>
            <a:stretch>
              <a:fillRect/>
            </a:stretch>
          </a:blipFill>
        </p:spPr>
        <p:txBody>
          <a:bodyPr wrap="square" lIns="0" tIns="0" rIns="0" bIns="0" rtlCol="0"/>
          <a:lstStyle/>
          <a:p>
            <a:endParaRPr dirty="0"/>
          </a:p>
        </p:txBody>
      </p:sp>
      <p:sp>
        <p:nvSpPr>
          <p:cNvPr id="16" name="object 11"/>
          <p:cNvSpPr/>
          <p:nvPr/>
        </p:nvSpPr>
        <p:spPr>
          <a:xfrm>
            <a:off x="6090183" y="1999696"/>
            <a:ext cx="1809114" cy="3226435"/>
          </a:xfrm>
          <a:custGeom>
            <a:avLst/>
            <a:gdLst/>
            <a:ahLst/>
            <a:cxnLst/>
            <a:rect l="l" t="t" r="r" b="b"/>
            <a:pathLst>
              <a:path w="1809115" h="3226435">
                <a:moveTo>
                  <a:pt x="0" y="0"/>
                </a:moveTo>
                <a:lnTo>
                  <a:pt x="1808988" y="0"/>
                </a:lnTo>
                <a:lnTo>
                  <a:pt x="1808988" y="3226307"/>
                </a:lnTo>
                <a:lnTo>
                  <a:pt x="0" y="3226307"/>
                </a:lnTo>
                <a:lnTo>
                  <a:pt x="0" y="0"/>
                </a:lnTo>
                <a:close/>
              </a:path>
            </a:pathLst>
          </a:custGeom>
          <a:ln w="9144">
            <a:solidFill>
              <a:srgbClr val="000000"/>
            </a:solidFill>
          </a:ln>
        </p:spPr>
        <p:txBody>
          <a:bodyPr wrap="square" lIns="0" tIns="0" rIns="0" bIns="0" rtlCol="0"/>
          <a:lstStyle/>
          <a:p>
            <a:endParaRPr dirty="0"/>
          </a:p>
        </p:txBody>
      </p:sp>
      <p:sp>
        <p:nvSpPr>
          <p:cNvPr id="17" name="object 12"/>
          <p:cNvSpPr/>
          <p:nvPr/>
        </p:nvSpPr>
        <p:spPr>
          <a:xfrm>
            <a:off x="6786651" y="3473404"/>
            <a:ext cx="1799844" cy="2305811"/>
          </a:xfrm>
          <a:prstGeom prst="rect">
            <a:avLst/>
          </a:prstGeom>
          <a:blipFill>
            <a:blip r:embed="rId6" cstate="print"/>
            <a:stretch>
              <a:fillRect/>
            </a:stretch>
          </a:blipFill>
        </p:spPr>
        <p:txBody>
          <a:bodyPr wrap="square" lIns="0" tIns="0" rIns="0" bIns="0" rtlCol="0"/>
          <a:lstStyle/>
          <a:p>
            <a:endParaRPr dirty="0"/>
          </a:p>
        </p:txBody>
      </p:sp>
      <p:sp>
        <p:nvSpPr>
          <p:cNvPr id="18" name="object 13"/>
          <p:cNvSpPr/>
          <p:nvPr/>
        </p:nvSpPr>
        <p:spPr>
          <a:xfrm>
            <a:off x="6782079" y="3468832"/>
            <a:ext cx="1809114" cy="2315210"/>
          </a:xfrm>
          <a:custGeom>
            <a:avLst/>
            <a:gdLst/>
            <a:ahLst/>
            <a:cxnLst/>
            <a:rect l="l" t="t" r="r" b="b"/>
            <a:pathLst>
              <a:path w="1809115" h="2315210">
                <a:moveTo>
                  <a:pt x="0" y="0"/>
                </a:moveTo>
                <a:lnTo>
                  <a:pt x="1808988" y="0"/>
                </a:lnTo>
                <a:lnTo>
                  <a:pt x="1808988" y="2314955"/>
                </a:lnTo>
                <a:lnTo>
                  <a:pt x="0" y="2314955"/>
                </a:lnTo>
                <a:lnTo>
                  <a:pt x="0" y="0"/>
                </a:lnTo>
                <a:close/>
              </a:path>
            </a:pathLst>
          </a:custGeom>
          <a:ln w="9144">
            <a:solidFill>
              <a:srgbClr val="000000"/>
            </a:solidFill>
          </a:ln>
        </p:spPr>
        <p:txBody>
          <a:bodyPr wrap="square" lIns="0" tIns="0" rIns="0" bIns="0" rtlCol="0"/>
          <a:lstStyle/>
          <a:p>
            <a:endParaRPr dirty="0"/>
          </a:p>
        </p:txBody>
      </p:sp>
      <p:sp>
        <p:nvSpPr>
          <p:cNvPr id="34" name="テキスト ボックス 33"/>
          <p:cNvSpPr txBox="1"/>
          <p:nvPr/>
        </p:nvSpPr>
        <p:spPr>
          <a:xfrm>
            <a:off x="489600" y="1925743"/>
            <a:ext cx="2475358" cy="3993401"/>
          </a:xfrm>
          <a:prstGeom prst="rect">
            <a:avLst/>
          </a:prstGeom>
          <a:noFill/>
        </p:spPr>
        <p:txBody>
          <a:bodyPr wrap="square" rtlCol="0">
            <a:spAutoFit/>
          </a:bodyPr>
          <a:lstStyle/>
          <a:p>
            <a:pPr marL="489600" indent="-48960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生年月日を入力</a:t>
            </a:r>
            <a:endParaRPr lang="en-US" altLang="ja-JP" sz="2000" b="1" dirty="0">
              <a:latin typeface="Meiryo" charset="-128"/>
              <a:ea typeface="Meiryo" charset="-128"/>
              <a:cs typeface="Meiryo" charset="-128"/>
            </a:endParaRPr>
          </a:p>
          <a:p>
            <a:pPr marL="488950" indent="-306388">
              <a:buClr>
                <a:srgbClr val="009650"/>
              </a:buClr>
              <a:buFont typeface="Wingdings" panose="05000000000000000000" pitchFamily="2" charset="2"/>
              <a:buChar char="l"/>
            </a:pPr>
            <a:r>
              <a:rPr lang="ja-JP" altLang="en-US" sz="2000" b="1" dirty="0">
                <a:latin typeface="Meiryo" charset="-128"/>
                <a:ea typeface="Meiryo" charset="-128"/>
                <a:cs typeface="Meiryo" charset="-128"/>
              </a:rPr>
              <a:t>電子証明書の</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発行希望有無の</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確認</a:t>
            </a:r>
            <a:endParaRPr lang="en-US" altLang="ja-JP" sz="2000" b="1" dirty="0">
              <a:latin typeface="Meiryo" charset="-128"/>
              <a:ea typeface="Meiryo" charset="-128"/>
              <a:cs typeface="Meiryo" charset="-128"/>
            </a:endParaRPr>
          </a:p>
          <a:p>
            <a:pPr marL="488950" indent="-306388">
              <a:buClr>
                <a:srgbClr val="009650"/>
              </a:buClr>
              <a:buFont typeface="Wingdings" panose="05000000000000000000" pitchFamily="2" charset="2"/>
              <a:buChar char="l"/>
            </a:pPr>
            <a:r>
              <a:rPr lang="ja-JP" altLang="en-US" sz="2000" b="1" dirty="0">
                <a:latin typeface="Meiryo" charset="-128"/>
                <a:ea typeface="Meiryo" charset="-128"/>
                <a:cs typeface="Meiryo" charset="-128"/>
              </a:rPr>
              <a:t>氏名点字の希望</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有無を確認</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❷</a:t>
            </a:r>
            <a:r>
              <a:rPr lang="ja-JP" altLang="en-US"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確認をタップ</a:t>
            </a:r>
            <a:endParaRPr lang="en-US" altLang="ja-JP" sz="2000" b="1" dirty="0">
              <a:latin typeface="Meiryo" charset="-128"/>
              <a:ea typeface="Meiryo" charset="-128"/>
              <a:cs typeface="Meiryo" charset="-128"/>
            </a:endParaRPr>
          </a:p>
          <a:p>
            <a:pPr marL="489600" indent="-489600">
              <a:spcBef>
                <a:spcPts val="12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内容をよく確認</a:t>
            </a:r>
            <a:endParaRPr lang="en-US" altLang="ja-JP" sz="2000" b="1" dirty="0">
              <a:latin typeface="Meiryo" charset="-128"/>
              <a:ea typeface="Meiryo" charset="-128"/>
              <a:cs typeface="Meiryo" charset="-128"/>
            </a:endParaRPr>
          </a:p>
          <a:p>
            <a:pPr marL="489600" indent="-489600">
              <a:lnSpc>
                <a:spcPts val="1900"/>
              </a:lnSpc>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し</a:t>
            </a:r>
            <a:r>
              <a:rPr lang="ja-JP" altLang="en-US" sz="2000" b="1" spc="-1000" dirty="0">
                <a:latin typeface="Meiryo" charset="-128"/>
                <a:ea typeface="Meiryo" charset="-128"/>
                <a:cs typeface="Meiryo" charset="-128"/>
              </a:rPr>
              <a:t>て</a:t>
            </a:r>
            <a:r>
              <a:rPr lang="ja-JP" altLang="en-US" sz="2000" b="1" dirty="0">
                <a:latin typeface="Meiryo" charset="-128"/>
                <a:ea typeface="Meiryo" charset="-128"/>
                <a:cs typeface="Meiryo" charset="-128"/>
              </a:rPr>
              <a:t>「登録」を</a:t>
            </a:r>
            <a:endParaRPr lang="en-US" altLang="ja-JP" sz="2000" b="1" dirty="0">
              <a:latin typeface="Meiryo" charset="-128"/>
              <a:ea typeface="Meiryo" charset="-128"/>
              <a:cs typeface="Meiryo" charset="-128"/>
            </a:endParaRPr>
          </a:p>
          <a:p>
            <a:pPr marL="489600" indent="-48960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タップ</a:t>
            </a:r>
          </a:p>
        </p:txBody>
      </p:sp>
      <p:grpSp>
        <p:nvGrpSpPr>
          <p:cNvPr id="36" name="図形グループ 35"/>
          <p:cNvGrpSpPr/>
          <p:nvPr/>
        </p:nvGrpSpPr>
        <p:grpSpPr>
          <a:xfrm>
            <a:off x="5294032" y="2586557"/>
            <a:ext cx="720000" cy="691832"/>
            <a:chOff x="2743754" y="4622188"/>
            <a:chExt cx="720000" cy="691832"/>
          </a:xfrm>
        </p:grpSpPr>
        <p:cxnSp>
          <p:nvCxnSpPr>
            <p:cNvPr id="37" name="直線コネクタ 36"/>
            <p:cNvCxnSpPr/>
            <p:nvPr/>
          </p:nvCxnSpPr>
          <p:spPr>
            <a:xfrm>
              <a:off x="2743754" y="4968104"/>
              <a:ext cx="71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3105970" y="4956237"/>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105970" y="462218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正方形/長方形 3"/>
          <p:cNvSpPr/>
          <p:nvPr/>
        </p:nvSpPr>
        <p:spPr>
          <a:xfrm>
            <a:off x="3819694" y="3493723"/>
            <a:ext cx="1721901" cy="17871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776034" y="5500939"/>
            <a:ext cx="1800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776344" y="4864583"/>
            <a:ext cx="1800000" cy="39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56EC731-A0AD-4616-9D8C-3F937A747795}"/>
              </a:ext>
            </a:extLst>
          </p:cNvPr>
          <p:cNvSpPr/>
          <p:nvPr/>
        </p:nvSpPr>
        <p:spPr>
          <a:xfrm>
            <a:off x="4139952" y="3566677"/>
            <a:ext cx="169901" cy="8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C7E3E564-E07F-4579-849F-B51994E18A39}"/>
              </a:ext>
            </a:extLst>
          </p:cNvPr>
          <p:cNvGrpSpPr/>
          <p:nvPr/>
        </p:nvGrpSpPr>
        <p:grpSpPr>
          <a:xfrm>
            <a:off x="5590159" y="3774022"/>
            <a:ext cx="270000" cy="400110"/>
            <a:chOff x="5588889" y="3598762"/>
            <a:chExt cx="270000" cy="400110"/>
          </a:xfrm>
        </p:grpSpPr>
        <p:sp>
          <p:nvSpPr>
            <p:cNvPr id="33" name="円/楕円 1">
              <a:extLst>
                <a:ext uri="{FF2B5EF4-FFF2-40B4-BE49-F238E27FC236}">
                  <a16:creationId xmlns:a16="http://schemas.microsoft.com/office/drawing/2014/main" id="{318C02AA-E329-4AF2-A00B-FA39C52E5FA1}"/>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AB259CD2-6F79-402F-BA0B-4561B205E5E0}"/>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0" name="グループ化 39">
            <a:extLst>
              <a:ext uri="{FF2B5EF4-FFF2-40B4-BE49-F238E27FC236}">
                <a16:creationId xmlns:a16="http://schemas.microsoft.com/office/drawing/2014/main" id="{D9B63B37-53FF-44AD-8B89-D77D66212B72}"/>
              </a:ext>
            </a:extLst>
          </p:cNvPr>
          <p:cNvGrpSpPr/>
          <p:nvPr/>
        </p:nvGrpSpPr>
        <p:grpSpPr>
          <a:xfrm>
            <a:off x="5512147" y="5517593"/>
            <a:ext cx="441146" cy="400110"/>
            <a:chOff x="5150197" y="4825443"/>
            <a:chExt cx="441146" cy="400110"/>
          </a:xfrm>
        </p:grpSpPr>
        <p:sp>
          <p:nvSpPr>
            <p:cNvPr id="41" name="円/楕円 29">
              <a:extLst>
                <a:ext uri="{FF2B5EF4-FFF2-40B4-BE49-F238E27FC236}">
                  <a16:creationId xmlns:a16="http://schemas.microsoft.com/office/drawing/2014/main" id="{37099C86-DC10-486D-B55D-FA865D210812}"/>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2" name="正方形/長方形 41">
              <a:extLst>
                <a:ext uri="{FF2B5EF4-FFF2-40B4-BE49-F238E27FC236}">
                  <a16:creationId xmlns:a16="http://schemas.microsoft.com/office/drawing/2014/main" id="{47ACA225-D694-4A75-91BD-A35A8BF99E82}"/>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43" name="グループ化 42">
            <a:extLst>
              <a:ext uri="{FF2B5EF4-FFF2-40B4-BE49-F238E27FC236}">
                <a16:creationId xmlns:a16="http://schemas.microsoft.com/office/drawing/2014/main" id="{A985A1FC-6441-4081-AC2E-0B67C8CC176B}"/>
              </a:ext>
            </a:extLst>
          </p:cNvPr>
          <p:cNvGrpSpPr/>
          <p:nvPr/>
        </p:nvGrpSpPr>
        <p:grpSpPr>
          <a:xfrm>
            <a:off x="8219986" y="4564707"/>
            <a:ext cx="441146" cy="400110"/>
            <a:chOff x="4422686" y="1453207"/>
            <a:chExt cx="441146" cy="400110"/>
          </a:xfrm>
        </p:grpSpPr>
        <p:sp>
          <p:nvSpPr>
            <p:cNvPr id="44" name="円/楕円 48">
              <a:extLst>
                <a:ext uri="{FF2B5EF4-FFF2-40B4-BE49-F238E27FC236}">
                  <a16:creationId xmlns:a16="http://schemas.microsoft.com/office/drawing/2014/main" id="{2B65A11B-605D-4363-BB3F-292D5169BC76}"/>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5" name="正方形/長方形 44">
              <a:extLst>
                <a:ext uri="{FF2B5EF4-FFF2-40B4-BE49-F238E27FC236}">
                  <a16:creationId xmlns:a16="http://schemas.microsoft.com/office/drawing/2014/main" id="{11D1F250-CF83-440E-B270-6ADC89C40987}"/>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46" name="正方形/長方形 45">
            <a:extLst>
              <a:ext uri="{FF2B5EF4-FFF2-40B4-BE49-F238E27FC236}">
                <a16:creationId xmlns:a16="http://schemas.microsoft.com/office/drawing/2014/main" id="{B9F2D952-BF73-46E3-AA26-F0A3DCEF0352}"/>
              </a:ext>
            </a:extLst>
          </p:cNvPr>
          <p:cNvSpPr/>
          <p:nvPr/>
        </p:nvSpPr>
        <p:spPr>
          <a:xfrm>
            <a:off x="4120694" y="3886299"/>
            <a:ext cx="140414" cy="8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25B925FF-5BF0-4314-A947-5418D90A5116}"/>
              </a:ext>
            </a:extLst>
          </p:cNvPr>
          <p:cNvSpPr/>
          <p:nvPr/>
        </p:nvSpPr>
        <p:spPr>
          <a:xfrm>
            <a:off x="4120694" y="4204396"/>
            <a:ext cx="140414" cy="8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7294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4294967295"/>
          </p:nvPr>
        </p:nvSpPr>
        <p:spPr>
          <a:xfrm>
            <a:off x="489599" y="1444988"/>
            <a:ext cx="2088000" cy="2700739"/>
          </a:xfrm>
        </p:spPr>
        <p:txBody>
          <a:bodyPr wrap="square">
            <a:spAutoFit/>
          </a:bodyPr>
          <a:lstStyle/>
          <a:p>
            <a:pPr marL="489600" indent="-489600">
              <a:lnSpc>
                <a:spcPct val="100000"/>
              </a:lnSpc>
              <a:spcBef>
                <a:spcPts val="0"/>
              </a:spcBef>
            </a:pPr>
            <a:r>
              <a:rPr lang="ja-JP" altLang="en-US" sz="3200" dirty="0">
                <a:solidFill>
                  <a:srgbClr val="009650"/>
                </a:solidFill>
              </a:rPr>
              <a:t>❹</a:t>
            </a:r>
            <a:r>
              <a:rPr lang="ja-JP" altLang="en-US" dirty="0"/>
              <a:t>「申請情報</a:t>
            </a:r>
            <a:endParaRPr lang="en-US" altLang="ja-JP" dirty="0"/>
          </a:p>
          <a:p>
            <a:pPr marL="489600" indent="-489600">
              <a:lnSpc>
                <a:spcPts val="1900"/>
              </a:lnSpc>
              <a:spcBef>
                <a:spcPts val="0"/>
              </a:spcBef>
            </a:pPr>
            <a:r>
              <a:rPr lang="en-US" altLang="ja-JP" dirty="0"/>
              <a:t>	</a:t>
            </a:r>
            <a:r>
              <a:rPr lang="ja-JP" altLang="en-US" dirty="0"/>
              <a:t>登録完了」</a:t>
            </a:r>
            <a:endParaRPr lang="en-US" altLang="ja-JP" dirty="0"/>
          </a:p>
          <a:p>
            <a:pPr marL="489600" indent="-489600">
              <a:lnSpc>
                <a:spcPct val="100000"/>
              </a:lnSpc>
              <a:spcBef>
                <a:spcPts val="200"/>
              </a:spcBef>
            </a:pPr>
            <a:r>
              <a:rPr lang="en-US" altLang="ja-JP" dirty="0"/>
              <a:t>	</a:t>
            </a:r>
            <a:r>
              <a:rPr lang="ja-JP" altLang="en-US" dirty="0"/>
              <a:t>の画面が表示されます</a:t>
            </a:r>
            <a:endParaRPr lang="en-US" altLang="ja-JP" dirty="0"/>
          </a:p>
          <a:p>
            <a:pPr marL="489600" indent="-489600">
              <a:lnSpc>
                <a:spcPct val="100000"/>
              </a:lnSpc>
              <a:spcBef>
                <a:spcPts val="0"/>
              </a:spcBef>
            </a:pPr>
            <a:r>
              <a:rPr lang="en-US" altLang="ja-JP" dirty="0"/>
              <a:t>	</a:t>
            </a:r>
            <a:r>
              <a:rPr lang="ja-JP" altLang="en-US" dirty="0"/>
              <a:t>登録済みのメールアドレスに届きます</a:t>
            </a:r>
          </a:p>
        </p:txBody>
      </p:sp>
      <p:grpSp>
        <p:nvGrpSpPr>
          <p:cNvPr id="6" name="object 2"/>
          <p:cNvGrpSpPr/>
          <p:nvPr/>
        </p:nvGrpSpPr>
        <p:grpSpPr>
          <a:xfrm>
            <a:off x="2592907" y="1983161"/>
            <a:ext cx="2152088" cy="3651520"/>
            <a:chOff x="2100072" y="2758440"/>
            <a:chExt cx="1818639" cy="3217545"/>
          </a:xfrm>
        </p:grpSpPr>
        <p:sp>
          <p:nvSpPr>
            <p:cNvPr id="7" name="object 3"/>
            <p:cNvSpPr/>
            <p:nvPr/>
          </p:nvSpPr>
          <p:spPr>
            <a:xfrm>
              <a:off x="2109216" y="2767584"/>
              <a:ext cx="1799843" cy="3198875"/>
            </a:xfrm>
            <a:prstGeom prst="rect">
              <a:avLst/>
            </a:prstGeom>
            <a:blipFill>
              <a:blip r:embed="rId3" cstate="print"/>
              <a:stretch>
                <a:fillRect/>
              </a:stretch>
            </a:blipFill>
          </p:spPr>
          <p:txBody>
            <a:bodyPr wrap="square" lIns="0" tIns="0" rIns="0" bIns="0" rtlCol="0"/>
            <a:lstStyle/>
            <a:p>
              <a:endParaRPr dirty="0"/>
            </a:p>
          </p:txBody>
        </p:sp>
        <p:sp>
          <p:nvSpPr>
            <p:cNvPr id="9" name="object 4"/>
            <p:cNvSpPr/>
            <p:nvPr/>
          </p:nvSpPr>
          <p:spPr>
            <a:xfrm>
              <a:off x="2104644" y="2763012"/>
              <a:ext cx="1809114" cy="3208020"/>
            </a:xfrm>
            <a:custGeom>
              <a:avLst/>
              <a:gdLst/>
              <a:ahLst/>
              <a:cxnLst/>
              <a:rect l="l" t="t" r="r" b="b"/>
              <a:pathLst>
                <a:path w="1809114" h="3208020">
                  <a:moveTo>
                    <a:pt x="0" y="0"/>
                  </a:moveTo>
                  <a:lnTo>
                    <a:pt x="1808987" y="0"/>
                  </a:lnTo>
                  <a:lnTo>
                    <a:pt x="1808987" y="3208019"/>
                  </a:lnTo>
                  <a:lnTo>
                    <a:pt x="0" y="3208019"/>
                  </a:lnTo>
                  <a:lnTo>
                    <a:pt x="0" y="0"/>
                  </a:lnTo>
                  <a:close/>
                </a:path>
              </a:pathLst>
            </a:custGeom>
            <a:ln w="9144">
              <a:solidFill>
                <a:srgbClr val="000000"/>
              </a:solidFill>
            </a:ln>
          </p:spPr>
          <p:txBody>
            <a:bodyPr wrap="square" lIns="0" tIns="0" rIns="0" bIns="0" rtlCol="0"/>
            <a:lstStyle/>
            <a:p>
              <a:endParaRPr dirty="0"/>
            </a:p>
          </p:txBody>
        </p:sp>
      </p:grpSp>
      <p:grpSp>
        <p:nvGrpSpPr>
          <p:cNvPr id="10" name="object 5"/>
          <p:cNvGrpSpPr>
            <a:grpSpLocks noChangeAspect="1"/>
          </p:cNvGrpSpPr>
          <p:nvPr/>
        </p:nvGrpSpPr>
        <p:grpSpPr>
          <a:xfrm>
            <a:off x="5024254" y="1988929"/>
            <a:ext cx="3755260" cy="2848084"/>
            <a:chOff x="4640580" y="2699003"/>
            <a:chExt cx="4258310" cy="3229610"/>
          </a:xfrm>
        </p:grpSpPr>
        <p:sp>
          <p:nvSpPr>
            <p:cNvPr id="11" name="object 6"/>
            <p:cNvSpPr/>
            <p:nvPr/>
          </p:nvSpPr>
          <p:spPr>
            <a:xfrm>
              <a:off x="4652772" y="2711196"/>
              <a:ext cx="4233672" cy="3089303"/>
            </a:xfrm>
            <a:prstGeom prst="rect">
              <a:avLst/>
            </a:prstGeom>
            <a:blipFill>
              <a:blip r:embed="rId4" cstate="print"/>
              <a:stretch>
                <a:fillRect/>
              </a:stretch>
            </a:blipFill>
          </p:spPr>
          <p:txBody>
            <a:bodyPr wrap="square" lIns="0" tIns="0" rIns="0" bIns="0" rtlCol="0"/>
            <a:lstStyle/>
            <a:p>
              <a:endParaRPr dirty="0"/>
            </a:p>
          </p:txBody>
        </p:sp>
        <p:sp>
          <p:nvSpPr>
            <p:cNvPr id="12" name="object 7"/>
            <p:cNvSpPr/>
            <p:nvPr/>
          </p:nvSpPr>
          <p:spPr>
            <a:xfrm>
              <a:off x="4640580" y="2699003"/>
              <a:ext cx="4258310" cy="3229610"/>
            </a:xfrm>
            <a:custGeom>
              <a:avLst/>
              <a:gdLst/>
              <a:ahLst/>
              <a:cxnLst/>
              <a:rect l="l" t="t" r="r" b="b"/>
              <a:pathLst>
                <a:path w="4258309" h="3229610">
                  <a:moveTo>
                    <a:pt x="0" y="0"/>
                  </a:moveTo>
                  <a:lnTo>
                    <a:pt x="4258056" y="0"/>
                  </a:lnTo>
                  <a:lnTo>
                    <a:pt x="4258056" y="3229355"/>
                  </a:lnTo>
                  <a:lnTo>
                    <a:pt x="0" y="3229355"/>
                  </a:lnTo>
                  <a:lnTo>
                    <a:pt x="0" y="0"/>
                  </a:lnTo>
                  <a:close/>
                </a:path>
              </a:pathLst>
            </a:custGeom>
            <a:ln w="12700">
              <a:solidFill>
                <a:srgbClr val="00AF50"/>
              </a:solidFill>
            </a:ln>
          </p:spPr>
          <p:txBody>
            <a:bodyPr wrap="square" lIns="0" tIns="0" rIns="0" bIns="0" rtlCol="0"/>
            <a:lstStyle/>
            <a:p>
              <a:endParaRPr dirty="0"/>
            </a:p>
          </p:txBody>
        </p:sp>
      </p:grpSp>
      <p:sp>
        <p:nvSpPr>
          <p:cNvPr id="13" name="サブタイトル 2"/>
          <p:cNvSpPr txBox="1">
            <a:spLocks/>
          </p:cNvSpPr>
          <p:nvPr/>
        </p:nvSpPr>
        <p:spPr>
          <a:xfrm>
            <a:off x="2845499" y="5884422"/>
            <a:ext cx="5887021" cy="57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spcBef>
                <a:spcPts val="0"/>
              </a:spcBef>
            </a:pPr>
            <a:r>
              <a:rPr lang="ja-JP" altLang="en-US" sz="2000" dirty="0"/>
              <a:t>これで、マイナンバーカードの申請は完了です</a:t>
            </a:r>
            <a:endParaRPr lang="en-US" altLang="ja-JP" sz="2000" dirty="0"/>
          </a:p>
        </p:txBody>
      </p:sp>
      <p:sp>
        <p:nvSpPr>
          <p:cNvPr id="14" name="タイトル 1"/>
          <p:cNvSpPr>
            <a:spLocks noGrp="1"/>
          </p:cNvSpPr>
          <p:nvPr>
            <p:ph type="ctrTitle"/>
          </p:nvPr>
        </p:nvSpPr>
        <p:spPr>
          <a:xfrm>
            <a:off x="1728000" y="540000"/>
            <a:ext cx="4698722" cy="547842"/>
          </a:xfrm>
        </p:spPr>
        <p:txBody>
          <a:bodyPr wrap="none">
            <a:spAutoFit/>
          </a:bodyPr>
          <a:lstStyle/>
          <a:p>
            <a:r>
              <a:rPr lang="ja-JP" altLang="en-US" dirty="0"/>
              <a:t>申請情報の登録のしかた</a:t>
            </a:r>
          </a:p>
        </p:txBody>
      </p:sp>
      <p:sp>
        <p:nvSpPr>
          <p:cNvPr id="15" name="Title Placeholder 1"/>
          <p:cNvSpPr txBox="1">
            <a:spLocks/>
          </p:cNvSpPr>
          <p:nvPr/>
        </p:nvSpPr>
        <p:spPr>
          <a:xfrm>
            <a:off x="540000" y="540000"/>
            <a:ext cx="101502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0028" y="4232865"/>
            <a:ext cx="1211213" cy="1964828"/>
          </a:xfrm>
          <a:prstGeom prst="rect">
            <a:avLst/>
          </a:prstGeom>
        </p:spPr>
      </p:pic>
      <p:grpSp>
        <p:nvGrpSpPr>
          <p:cNvPr id="16" name="グループ化 15">
            <a:extLst>
              <a:ext uri="{FF2B5EF4-FFF2-40B4-BE49-F238E27FC236}">
                <a16:creationId xmlns:a16="http://schemas.microsoft.com/office/drawing/2014/main" id="{B2FA37E8-CF8A-4D22-8D84-EC2A8CC4BD8A}"/>
              </a:ext>
            </a:extLst>
          </p:cNvPr>
          <p:cNvGrpSpPr/>
          <p:nvPr/>
        </p:nvGrpSpPr>
        <p:grpSpPr>
          <a:xfrm>
            <a:off x="5789010" y="1654491"/>
            <a:ext cx="441146" cy="400110"/>
            <a:chOff x="4988923" y="3305555"/>
            <a:chExt cx="441146" cy="400110"/>
          </a:xfrm>
        </p:grpSpPr>
        <p:sp>
          <p:nvSpPr>
            <p:cNvPr id="17" name="円/楕円 40">
              <a:extLst>
                <a:ext uri="{FF2B5EF4-FFF2-40B4-BE49-F238E27FC236}">
                  <a16:creationId xmlns:a16="http://schemas.microsoft.com/office/drawing/2014/main" id="{AE1BCC67-322F-4CB7-9A67-BAD6B17C4BCB}"/>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7CF80D2-AB91-4D1A-A4A6-68CB9AB6C770}"/>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19" name="テキスト ボックス 18">
            <a:extLst>
              <a:ext uri="{FF2B5EF4-FFF2-40B4-BE49-F238E27FC236}">
                <a16:creationId xmlns:a16="http://schemas.microsoft.com/office/drawing/2014/main" id="{E0B239DE-621C-4875-BCC7-CE46C0129403}"/>
              </a:ext>
            </a:extLst>
          </p:cNvPr>
          <p:cNvSpPr txBox="1"/>
          <p:nvPr/>
        </p:nvSpPr>
        <p:spPr>
          <a:xfrm>
            <a:off x="4920079" y="4983559"/>
            <a:ext cx="4011355" cy="461665"/>
          </a:xfrm>
          <a:prstGeom prst="rect">
            <a:avLst/>
          </a:prstGeom>
          <a:noFill/>
        </p:spPr>
        <p:txBody>
          <a:bodyPr wrap="none" rtlCol="0">
            <a:spAutoFit/>
          </a:bodyPr>
          <a:lstStyle/>
          <a:p>
            <a:pPr marL="201600" marR="5080" indent="-201600"/>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 メールの件名（タイトル）は</a:t>
            </a:r>
            <a:r>
              <a:rPr kumimoji="1" lang="ja-JP" altLang="en-US" sz="1200" b="1" spc="-300" dirty="0">
                <a:latin typeface="メイリオ" panose="020B0604030504040204" pitchFamily="50" charset="-128"/>
                <a:ea typeface="メイリオ" panose="020B0604030504040204" pitchFamily="50" charset="-128"/>
              </a:rPr>
              <a:t>、</a:t>
            </a:r>
            <a:r>
              <a:rPr lang="ja-JP" altLang="en-US" sz="1200" b="1" spc="-300" dirty="0">
                <a:latin typeface="メイリオ" panose="020B0604030504040204" pitchFamily="50" charset="-128"/>
                <a:ea typeface="メイリオ" panose="020B0604030504040204" pitchFamily="50" charset="-128"/>
              </a:rPr>
              <a:t>「</a:t>
            </a:r>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個人番号カード</a:t>
            </a:r>
            <a:r>
              <a:rPr kumimoji="1" lang="en-US" altLang="ja-JP" sz="1200" b="1" dirty="0">
                <a:latin typeface="メイリオ" panose="020B0604030504040204" pitchFamily="50" charset="-128"/>
                <a:ea typeface="メイリオ" panose="020B0604030504040204" pitchFamily="50" charset="-128"/>
              </a:rPr>
              <a:t>】</a:t>
            </a:r>
            <a:br>
              <a:rPr kumimoji="1" lang="en-US" altLang="ja-JP" sz="1200" b="1" dirty="0">
                <a:latin typeface="メイリオ" panose="020B0604030504040204" pitchFamily="50" charset="-128"/>
                <a:ea typeface="メイリオ" panose="020B0604030504040204" pitchFamily="50" charset="-128"/>
              </a:rPr>
            </a:br>
            <a:r>
              <a:rPr kumimoji="1" lang="ja-JP" altLang="en-US" sz="1200" b="1" dirty="0">
                <a:latin typeface="メイリオ" panose="020B0604030504040204" pitchFamily="50" charset="-128"/>
                <a:ea typeface="メイリオ" panose="020B0604030504040204" pitchFamily="50" charset="-128"/>
              </a:rPr>
              <a:t>申請受付完了のお知らせ</a:t>
            </a:r>
            <a:r>
              <a:rPr lang="ja-JP" altLang="en-US" sz="1200" b="1" dirty="0">
                <a:latin typeface="メイリオ" panose="020B0604030504040204" pitchFamily="50" charset="-128"/>
                <a:ea typeface="メイリオ" panose="020B0604030504040204" pitchFamily="50" charset="-128"/>
              </a:rPr>
              <a:t>」です</a:t>
            </a:r>
            <a:endParaRPr lang="ja-JP" altLang="en-US" sz="1200" b="1" dirty="0">
              <a:latin typeface="メイリオ" panose="020B0604030504040204" pitchFamily="50" charset="-128"/>
              <a:ea typeface="メイリオ" panose="020B0604030504040204" pitchFamily="50" charset="-128"/>
              <a:cs typeface="Meiryo" charset="-128"/>
            </a:endParaRPr>
          </a:p>
        </p:txBody>
      </p:sp>
    </p:spTree>
    <p:extLst>
      <p:ext uri="{BB962C8B-B14F-4D97-AF65-F5344CB8AC3E}">
        <p14:creationId xmlns:p14="http://schemas.microsoft.com/office/powerpoint/2010/main" val="11787995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40000"/>
            <a:ext cx="6340197" cy="547842"/>
          </a:xfrm>
        </p:spPr>
        <p:txBody>
          <a:bodyPr wrap="none">
            <a:spAutoFit/>
          </a:bodyPr>
          <a:lstStyle/>
          <a:p>
            <a:r>
              <a:rPr lang="ja-JP" altLang="en-US" dirty="0"/>
              <a:t>マイナンバーカードの受取りかた</a:t>
            </a:r>
          </a:p>
        </p:txBody>
      </p:sp>
      <p:sp>
        <p:nvSpPr>
          <p:cNvPr id="8" name="Title Placeholder 1"/>
          <p:cNvSpPr txBox="1">
            <a:spLocks/>
          </p:cNvSpPr>
          <p:nvPr/>
        </p:nvSpPr>
        <p:spPr>
          <a:xfrm>
            <a:off x="540000" y="540000"/>
            <a:ext cx="997389"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3-F</a:t>
            </a:r>
            <a:endParaRPr lang="en-US" sz="3600" dirty="0">
              <a:solidFill>
                <a:srgbClr val="009650"/>
              </a:solidFill>
            </a:endParaRPr>
          </a:p>
        </p:txBody>
      </p:sp>
      <p:sp>
        <p:nvSpPr>
          <p:cNvPr id="5" name="テキスト ボックス 4"/>
          <p:cNvSpPr txBox="1"/>
          <p:nvPr/>
        </p:nvSpPr>
        <p:spPr>
          <a:xfrm>
            <a:off x="393301" y="4604105"/>
            <a:ext cx="2880000" cy="1323439"/>
          </a:xfrm>
          <a:prstGeom prst="rect">
            <a:avLst/>
          </a:prstGeom>
          <a:noFill/>
        </p:spPr>
        <p:txBody>
          <a:bodyPr wrap="square" rtlCol="0">
            <a:spAutoFit/>
          </a:bodyPr>
          <a:lstStyle/>
          <a:p>
            <a:r>
              <a:rPr lang="ja-JP" altLang="en-US" sz="2000" b="1" dirty="0">
                <a:latin typeface="Meiryo" charset="-128"/>
                <a:ea typeface="Meiryo" charset="-128"/>
                <a:cs typeface="Meiryo" charset="-128"/>
              </a:rPr>
              <a:t>マイナンバーカードの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交付の準備ができると</a:t>
            </a:r>
            <a:r>
              <a:rPr lang="ja-JP" altLang="en-US" sz="2000" b="1" spc="-500" dirty="0">
                <a:latin typeface="Meiryo" charset="-128"/>
                <a:ea typeface="Meiryo" charset="-128"/>
                <a:cs typeface="Meiryo" charset="-128"/>
              </a:rPr>
              <a:t>、</a:t>
            </a:r>
            <a:r>
              <a:rPr lang="ja-JP" altLang="en-US" sz="2000" b="1" dirty="0">
                <a:solidFill>
                  <a:srgbClr val="FF0000"/>
                </a:solidFill>
                <a:latin typeface="Meiryo" charset="-128"/>
                <a:ea typeface="Meiryo" charset="-128"/>
                <a:cs typeface="Meiryo" charset="-128"/>
              </a:rPr>
              <a:t>交付通知</a:t>
            </a:r>
            <a:r>
              <a:rPr lang="ja-JP" altLang="en-US" sz="2000" b="1" spc="-1000" dirty="0">
                <a:solidFill>
                  <a:srgbClr val="FF0000"/>
                </a:solidFill>
                <a:latin typeface="Meiryo" charset="-128"/>
                <a:ea typeface="Meiryo" charset="-128"/>
                <a:cs typeface="Meiryo" charset="-128"/>
              </a:rPr>
              <a:t>書　</a:t>
            </a:r>
            <a:r>
              <a:rPr lang="ja-JP" altLang="en-US" sz="2000" b="1" dirty="0">
                <a:solidFill>
                  <a:srgbClr val="FF0000"/>
                </a:solidFill>
                <a:latin typeface="Meiryo" charset="-128"/>
                <a:ea typeface="Meiryo" charset="-128"/>
                <a:cs typeface="Meiryo" charset="-128"/>
              </a:rPr>
              <a:t>が自宅に届きます</a:t>
            </a:r>
            <a:r>
              <a:rPr lang="ja-JP" altLang="en-US" sz="2000" b="1" dirty="0">
                <a:latin typeface="Meiryo" charset="-128"/>
                <a:ea typeface="Meiryo" charset="-128"/>
                <a:cs typeface="Meiryo" charset="-128"/>
              </a:rPr>
              <a:t>。</a:t>
            </a:r>
          </a:p>
        </p:txBody>
      </p:sp>
      <p:sp>
        <p:nvSpPr>
          <p:cNvPr id="7" name="テキスト ボックス 6"/>
          <p:cNvSpPr txBox="1"/>
          <p:nvPr/>
        </p:nvSpPr>
        <p:spPr>
          <a:xfrm>
            <a:off x="3222484" y="4610650"/>
            <a:ext cx="2880000" cy="1323439"/>
          </a:xfrm>
          <a:prstGeom prst="rect">
            <a:avLst/>
          </a:prstGeom>
          <a:noFill/>
        </p:spPr>
        <p:txBody>
          <a:bodyPr wrap="square" rtlCol="0">
            <a:spAutoFit/>
          </a:bodyPr>
          <a:lstStyle/>
          <a:p>
            <a:r>
              <a:rPr lang="ja-JP" altLang="en-US" sz="2000" b="1" dirty="0">
                <a:latin typeface="Meiryo" charset="-128"/>
                <a:ea typeface="Meiryo" charset="-128"/>
                <a:cs typeface="Meiryo" charset="-128"/>
              </a:rPr>
              <a:t>必要なものを持参し、交付通知書に記載された期限までに</a:t>
            </a:r>
            <a:r>
              <a:rPr lang="ja-JP" altLang="en-US" sz="2000" b="1" spc="-500" dirty="0">
                <a:latin typeface="Meiryo" charset="-128"/>
                <a:ea typeface="Meiryo" charset="-128"/>
                <a:cs typeface="Meiryo" charset="-128"/>
              </a:rPr>
              <a:t>、</a:t>
            </a:r>
            <a:r>
              <a:rPr lang="ja-JP" altLang="en-US" sz="2000" b="1" dirty="0">
                <a:solidFill>
                  <a:srgbClr val="FF0000"/>
                </a:solidFill>
                <a:latin typeface="Meiryo" charset="-128"/>
                <a:ea typeface="Meiryo" charset="-128"/>
                <a:cs typeface="Meiryo" charset="-128"/>
              </a:rPr>
              <a:t>本人が受取りに行きます</a:t>
            </a:r>
            <a:r>
              <a:rPr lang="ja-JP" altLang="en-US" sz="2000" b="1" dirty="0">
                <a:latin typeface="Meiryo" charset="-128"/>
                <a:ea typeface="Meiryo" charset="-128"/>
                <a:cs typeface="Meiryo" charset="-128"/>
              </a:rPr>
              <a:t>。</a:t>
            </a:r>
          </a:p>
        </p:txBody>
      </p:sp>
      <p:sp>
        <p:nvSpPr>
          <p:cNvPr id="9" name="テキスト ボックス 8"/>
          <p:cNvSpPr txBox="1"/>
          <p:nvPr/>
        </p:nvSpPr>
        <p:spPr>
          <a:xfrm>
            <a:off x="6229709" y="4589195"/>
            <a:ext cx="2785997" cy="1631216"/>
          </a:xfrm>
          <a:prstGeom prst="rect">
            <a:avLst/>
          </a:prstGeom>
          <a:noFill/>
        </p:spPr>
        <p:txBody>
          <a:bodyPr wrap="square" rtlCol="0">
            <a:spAutoFit/>
          </a:bodyPr>
          <a:lstStyle/>
          <a:p>
            <a:r>
              <a:rPr lang="ja-JP" altLang="en-US" sz="2000" b="1" dirty="0">
                <a:solidFill>
                  <a:srgbClr val="FF0000"/>
                </a:solidFill>
                <a:latin typeface="Meiryo" charset="-128"/>
                <a:ea typeface="Meiryo" charset="-128"/>
                <a:cs typeface="Meiryo" charset="-128"/>
              </a:rPr>
              <a:t>交付窓口で本人</a:t>
            </a:r>
            <a:endParaRPr lang="en-US" altLang="ja-JP" sz="2000" b="1" dirty="0">
              <a:solidFill>
                <a:srgbClr val="FF000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確認</a:t>
            </a:r>
            <a:r>
              <a:rPr lang="ja-JP" altLang="en-US" sz="2000" b="1" dirty="0">
                <a:latin typeface="Meiryo" charset="-128"/>
                <a:ea typeface="Meiryo" charset="-128"/>
                <a:cs typeface="Meiryo" charset="-128"/>
              </a:rPr>
              <a:t>のうえ</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暗証番号を設定</a:t>
            </a:r>
            <a:r>
              <a:rPr lang="ja-JP" altLang="en-US" sz="2000" b="1" dirty="0">
                <a:latin typeface="Meiryo" charset="-128"/>
                <a:ea typeface="Meiryo" charset="-128"/>
                <a:cs typeface="Meiryo" charset="-128"/>
              </a:rPr>
              <a:t>する</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ことによりカードが</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交付されます。</a:t>
            </a:r>
          </a:p>
        </p:txBody>
      </p:sp>
      <p:cxnSp>
        <p:nvCxnSpPr>
          <p:cNvPr id="13" name="直線コネクタ 12"/>
          <p:cNvCxnSpPr/>
          <p:nvPr/>
        </p:nvCxnSpPr>
        <p:spPr>
          <a:xfrm>
            <a:off x="3513265"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042359"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999536"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22" name="図形グループ 21"/>
          <p:cNvGrpSpPr/>
          <p:nvPr/>
        </p:nvGrpSpPr>
        <p:grpSpPr>
          <a:xfrm>
            <a:off x="2377367" y="3053523"/>
            <a:ext cx="1206371" cy="691832"/>
            <a:chOff x="1898847" y="5264878"/>
            <a:chExt cx="1206371" cy="691832"/>
          </a:xfrm>
        </p:grpSpPr>
        <p:cxnSp>
          <p:nvCxnSpPr>
            <p:cNvPr id="16" name="直線コネクタ 15"/>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854" y="2849357"/>
            <a:ext cx="1285289" cy="1066838"/>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282" y="2839732"/>
            <a:ext cx="1229268" cy="1080000"/>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961" y="2849357"/>
            <a:ext cx="1238049" cy="1080000"/>
          </a:xfrm>
          <a:prstGeom prst="rect">
            <a:avLst/>
          </a:prstGeom>
        </p:spPr>
      </p:pic>
      <p:sp>
        <p:nvSpPr>
          <p:cNvPr id="4" name="テキスト ボックス 3"/>
          <p:cNvSpPr txBox="1"/>
          <p:nvPr/>
        </p:nvSpPr>
        <p:spPr>
          <a:xfrm>
            <a:off x="580521" y="1448181"/>
            <a:ext cx="7984359" cy="1200329"/>
          </a:xfrm>
          <a:prstGeom prst="rect">
            <a:avLst/>
          </a:prstGeom>
          <a:noFill/>
        </p:spPr>
        <p:txBody>
          <a:bodyPr wrap="square" rtlCol="0">
            <a:spAutoFit/>
          </a:bodyPr>
          <a:lstStyle/>
          <a:p>
            <a:pPr indent="84138"/>
            <a:r>
              <a:rPr lang="ja-JP" altLang="en-US" sz="2400" b="1" dirty="0">
                <a:latin typeface="メイリオ" panose="020B0604030504040204" pitchFamily="50" charset="-128"/>
                <a:ea typeface="メイリオ" panose="020B0604030504040204" pitchFamily="50" charset="-128"/>
              </a:rPr>
              <a:t>申請してから概ね一か月後に、お住まいの市区町村から</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交付通知書（はがき）が自宅に郵送されます。届いたら</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市区町村の窓口へ受取りに行くことになります。</a:t>
            </a:r>
            <a:endParaRPr lang="en-US" altLang="ja-JP" sz="2400" b="1" dirty="0">
              <a:latin typeface="メイリオ" panose="020B0604030504040204" pitchFamily="50" charset="-128"/>
              <a:ea typeface="メイリオ" panose="020B0604030504040204" pitchFamily="50" charset="-128"/>
            </a:endParaRPr>
          </a:p>
        </p:txBody>
      </p:sp>
      <p:grpSp>
        <p:nvGrpSpPr>
          <p:cNvPr id="28" name="図形グループ 27"/>
          <p:cNvGrpSpPr/>
          <p:nvPr/>
        </p:nvGrpSpPr>
        <p:grpSpPr>
          <a:xfrm>
            <a:off x="5363463" y="3065390"/>
            <a:ext cx="1206371" cy="691832"/>
            <a:chOff x="1898847" y="5264878"/>
            <a:chExt cx="1206371" cy="691832"/>
          </a:xfrm>
        </p:grpSpPr>
        <p:cxnSp>
          <p:nvCxnSpPr>
            <p:cNvPr id="29" name="直線コネクタ 28"/>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テキスト ボックス 2">
            <a:extLst>
              <a:ext uri="{FF2B5EF4-FFF2-40B4-BE49-F238E27FC236}">
                <a16:creationId xmlns:a16="http://schemas.microsoft.com/office/drawing/2014/main" id="{04F29E92-3E6F-4F78-AD76-06FE09D59802}"/>
              </a:ext>
            </a:extLst>
          </p:cNvPr>
          <p:cNvSpPr txBox="1"/>
          <p:nvPr/>
        </p:nvSpPr>
        <p:spPr>
          <a:xfrm>
            <a:off x="344800" y="4122617"/>
            <a:ext cx="1025559" cy="107721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endParaRPr kumimoji="1" lang="ja-JP" altLang="en-US" sz="3200" dirty="0"/>
          </a:p>
        </p:txBody>
      </p:sp>
      <p:sp>
        <p:nvSpPr>
          <p:cNvPr id="6" name="テキスト ボックス 5">
            <a:extLst>
              <a:ext uri="{FF2B5EF4-FFF2-40B4-BE49-F238E27FC236}">
                <a16:creationId xmlns:a16="http://schemas.microsoft.com/office/drawing/2014/main" id="{597C7BE0-5DE4-4885-B9CA-2C02BE2301AC}"/>
              </a:ext>
            </a:extLst>
          </p:cNvPr>
          <p:cNvSpPr txBox="1"/>
          <p:nvPr/>
        </p:nvSpPr>
        <p:spPr>
          <a:xfrm>
            <a:off x="3235503" y="4122617"/>
            <a:ext cx="514801" cy="107721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endParaRPr kumimoji="1" lang="ja-JP" altLang="en-US" sz="3200" dirty="0"/>
          </a:p>
        </p:txBody>
      </p:sp>
      <p:sp>
        <p:nvSpPr>
          <p:cNvPr id="10" name="テキスト ボックス 9">
            <a:extLst>
              <a:ext uri="{FF2B5EF4-FFF2-40B4-BE49-F238E27FC236}">
                <a16:creationId xmlns:a16="http://schemas.microsoft.com/office/drawing/2014/main" id="{3BBD60CE-6621-46DB-8AE2-507C62F0495E}"/>
              </a:ext>
            </a:extLst>
          </p:cNvPr>
          <p:cNvSpPr txBox="1"/>
          <p:nvPr/>
        </p:nvSpPr>
        <p:spPr>
          <a:xfrm>
            <a:off x="6205434" y="4122617"/>
            <a:ext cx="514801"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673460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09955" y="41318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pPr>
              <a:lnSpc>
                <a:spcPct val="100000"/>
              </a:lnSpc>
            </a:pPr>
            <a:r>
              <a:rPr lang="ja-JP" altLang="en-US" sz="4800" dirty="0">
                <a:solidFill>
                  <a:srgbClr val="009650"/>
                </a:solidFill>
              </a:rPr>
              <a:t>マイナンバーカードを</a:t>
            </a:r>
            <a:endParaRPr lang="en-US" altLang="ja-JP" sz="4800" dirty="0">
              <a:solidFill>
                <a:srgbClr val="009650"/>
              </a:solidFill>
            </a:endParaRPr>
          </a:p>
          <a:p>
            <a:pPr>
              <a:lnSpc>
                <a:spcPct val="100000"/>
              </a:lnSpc>
            </a:pPr>
            <a:r>
              <a:rPr lang="ja-JP" altLang="en-US" sz="4800" dirty="0">
                <a:solidFill>
                  <a:srgbClr val="009650"/>
                </a:solidFill>
              </a:rPr>
              <a:t>知りましょう</a:t>
            </a:r>
            <a:endParaRPr lang="en-US" altLang="ja-JP" sz="4800" dirty="0">
              <a:solidFill>
                <a:srgbClr val="009650"/>
              </a:solidFill>
            </a:endParaRPr>
          </a:p>
        </p:txBody>
      </p:sp>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7557" y="4154757"/>
            <a:ext cx="1286750" cy="1748893"/>
          </a:xfrm>
          <a:prstGeom prst="rect">
            <a:avLst/>
          </a:prstGeom>
        </p:spPr>
      </p:pic>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800000" y="462954"/>
            <a:ext cx="5437707" cy="5035225"/>
          </a:xfrm>
          <a:prstGeom prst="rect">
            <a:avLst/>
          </a:prstGeom>
        </p:spPr>
        <p:txBody>
          <a:bodyPr wrap="none">
            <a:spAutoFit/>
          </a:bodyPr>
          <a:lstStyle/>
          <a:p>
            <a:r>
              <a:rPr lang="ja-JP" altLang="en-US" sz="2400" b="1" dirty="0">
                <a:solidFill>
                  <a:srgbClr val="009650"/>
                </a:solidFill>
                <a:latin typeface="Meiryo" charset="-128"/>
                <a:ea typeface="Meiryo" charset="-128"/>
                <a:cs typeface="Meiryo" charset="-128"/>
              </a:rPr>
              <a:t>マイナンバーカードのお問い合わせ</a:t>
            </a:r>
          </a:p>
          <a:p>
            <a:endParaRPr lang="en-US" altLang="ja-JP" sz="3200" b="1" dirty="0">
              <a:solidFill>
                <a:srgbClr val="009650"/>
              </a:solidFill>
              <a:latin typeface="Meiryo" charset="-128"/>
              <a:ea typeface="Meiryo" charset="-128"/>
              <a:cs typeface="Meiryo" charset="-128"/>
            </a:endParaRPr>
          </a:p>
          <a:p>
            <a:pPr marL="538163"/>
            <a:r>
              <a:rPr lang="ja-JP" altLang="en-US" sz="3200" b="1" dirty="0">
                <a:solidFill>
                  <a:srgbClr val="009650"/>
                </a:solidFill>
                <a:latin typeface="Meiryo" charset="-128"/>
                <a:ea typeface="Meiryo" charset="-128"/>
                <a:cs typeface="Meiryo" charset="-128"/>
              </a:rPr>
              <a:t>マイナンバー</a:t>
            </a:r>
            <a:endParaRPr lang="en-US" altLang="ja-JP" sz="3200" b="1" dirty="0">
              <a:solidFill>
                <a:srgbClr val="009650"/>
              </a:solidFill>
              <a:latin typeface="Meiryo" charset="-128"/>
              <a:ea typeface="Meiryo" charset="-128"/>
              <a:cs typeface="Meiryo" charset="-128"/>
            </a:endParaRPr>
          </a:p>
          <a:p>
            <a:pPr marL="538163"/>
            <a:r>
              <a:rPr lang="ja-JP" altLang="en-US" sz="3200" b="1" dirty="0">
                <a:solidFill>
                  <a:srgbClr val="009650"/>
                </a:solidFill>
                <a:latin typeface="Meiryo" charset="-128"/>
                <a:ea typeface="Meiryo" charset="-128"/>
                <a:cs typeface="Meiryo" charset="-128"/>
              </a:rPr>
              <a:t>総合フリーダイヤル</a:t>
            </a:r>
          </a:p>
          <a:p>
            <a:pPr marL="538163"/>
            <a:r>
              <a:rPr lang="en-US" altLang="ja-JP" sz="3200" b="1" dirty="0">
                <a:solidFill>
                  <a:srgbClr val="009650"/>
                </a:solidFill>
                <a:latin typeface="Meiryo" charset="-128"/>
                <a:ea typeface="Meiryo" charset="-128"/>
                <a:cs typeface="Meiryo" charset="-128"/>
              </a:rPr>
              <a:t>0120-95-017</a:t>
            </a:r>
            <a:r>
              <a:rPr lang="en-US" altLang="ja-JP" sz="3200" b="1" spc="-1000" dirty="0">
                <a:solidFill>
                  <a:srgbClr val="009650"/>
                </a:solidFill>
                <a:latin typeface="Meiryo" charset="-128"/>
                <a:ea typeface="Meiryo" charset="-128"/>
                <a:cs typeface="Meiryo" charset="-128"/>
              </a:rPr>
              <a:t>8</a:t>
            </a:r>
            <a:r>
              <a:rPr lang="ja-JP" altLang="en-US" sz="3200" b="1" dirty="0">
                <a:solidFill>
                  <a:srgbClr val="009650"/>
                </a:solidFill>
                <a:latin typeface="Meiryo" charset="-128"/>
                <a:ea typeface="Meiryo" charset="-128"/>
                <a:cs typeface="Meiryo" charset="-128"/>
              </a:rPr>
              <a:t>（無料）</a:t>
            </a:r>
          </a:p>
          <a:p>
            <a:endParaRPr lang="en-US" altLang="ja-JP" sz="2400" b="1" dirty="0">
              <a:latin typeface="Meiryo" charset="-128"/>
              <a:ea typeface="Meiryo" charset="-128"/>
              <a:cs typeface="Meiryo" charset="-128"/>
            </a:endParaRPr>
          </a:p>
          <a:p>
            <a:pPr marL="803275">
              <a:tabLst>
                <a:tab pos="2062163" algn="l"/>
              </a:tabLst>
            </a:pPr>
            <a:r>
              <a:rPr lang="ja-JP" altLang="en-US" sz="2400" b="1" dirty="0">
                <a:latin typeface="Meiryo" charset="-128"/>
                <a:ea typeface="Meiryo" charset="-128"/>
                <a:cs typeface="Meiryo" charset="-128"/>
              </a:rPr>
              <a:t>平日</a:t>
            </a:r>
            <a:r>
              <a:rPr lang="en-US" altLang="ja-JP" sz="2400" b="1" dirty="0">
                <a:latin typeface="Meiryo" charset="-128"/>
                <a:ea typeface="Meiryo" charset="-128"/>
                <a:cs typeface="Meiryo" charset="-128"/>
              </a:rPr>
              <a:t>	9</a:t>
            </a:r>
            <a:r>
              <a:rPr lang="ja-JP" altLang="en-US" sz="2400" b="1" dirty="0">
                <a:latin typeface="Meiryo" charset="-128"/>
                <a:ea typeface="Meiryo" charset="-128"/>
                <a:cs typeface="Meiryo" charset="-128"/>
              </a:rPr>
              <a:t>：</a:t>
            </a:r>
            <a:r>
              <a:rPr lang="en-US" altLang="ja-JP" sz="2400" b="1" dirty="0">
                <a:latin typeface="Meiryo" charset="-128"/>
                <a:ea typeface="Meiryo" charset="-128"/>
                <a:cs typeface="Meiryo" charset="-128"/>
              </a:rPr>
              <a:t>30</a:t>
            </a:r>
            <a:r>
              <a:rPr lang="ja-JP" altLang="en-US" sz="2400" b="1" dirty="0">
                <a:latin typeface="Meiryo" charset="-128"/>
                <a:ea typeface="Meiryo" charset="-128"/>
                <a:cs typeface="Meiryo" charset="-128"/>
              </a:rPr>
              <a:t>～</a:t>
            </a:r>
            <a:r>
              <a:rPr lang="en-US" altLang="ja-JP" sz="2400" b="1" dirty="0">
                <a:latin typeface="Meiryo" charset="-128"/>
                <a:ea typeface="Meiryo" charset="-128"/>
                <a:cs typeface="Meiryo" charset="-128"/>
              </a:rPr>
              <a:t>20</a:t>
            </a:r>
            <a:r>
              <a:rPr lang="ja-JP" altLang="en-US" sz="2400" b="1" dirty="0">
                <a:latin typeface="Meiryo" charset="-128"/>
                <a:ea typeface="Meiryo" charset="-128"/>
                <a:cs typeface="Meiryo" charset="-128"/>
              </a:rPr>
              <a:t>：</a:t>
            </a:r>
            <a:r>
              <a:rPr lang="en-US" altLang="ja-JP" sz="2400" b="1" dirty="0">
                <a:latin typeface="Meiryo" charset="-128"/>
                <a:ea typeface="Meiryo" charset="-128"/>
                <a:cs typeface="Meiryo" charset="-128"/>
              </a:rPr>
              <a:t>00</a:t>
            </a:r>
          </a:p>
          <a:p>
            <a:pPr marL="803275">
              <a:lnSpc>
                <a:spcPct val="130000"/>
              </a:lnSpc>
              <a:tabLst>
                <a:tab pos="2062163" algn="l"/>
              </a:tabLst>
            </a:pPr>
            <a:r>
              <a:rPr lang="ja-JP" altLang="en-US" sz="2400" b="1" dirty="0">
                <a:latin typeface="Meiryo" charset="-128"/>
                <a:ea typeface="Meiryo" charset="-128"/>
                <a:cs typeface="Meiryo" charset="-128"/>
              </a:rPr>
              <a:t>土日祝</a:t>
            </a:r>
            <a:r>
              <a:rPr lang="en-US" altLang="ja-JP" sz="2400" b="1" dirty="0">
                <a:latin typeface="Meiryo" charset="-128"/>
                <a:ea typeface="Meiryo" charset="-128"/>
                <a:cs typeface="Meiryo" charset="-128"/>
              </a:rPr>
              <a:t>	9</a:t>
            </a:r>
            <a:r>
              <a:rPr lang="ja-JP" altLang="en-US" sz="2400" b="1" dirty="0">
                <a:latin typeface="Meiryo" charset="-128"/>
                <a:ea typeface="Meiryo" charset="-128"/>
                <a:cs typeface="Meiryo" charset="-128"/>
              </a:rPr>
              <a:t>：</a:t>
            </a:r>
            <a:r>
              <a:rPr lang="en-US" altLang="ja-JP" sz="2400" b="1" dirty="0">
                <a:latin typeface="Meiryo" charset="-128"/>
                <a:ea typeface="Meiryo" charset="-128"/>
                <a:cs typeface="Meiryo" charset="-128"/>
              </a:rPr>
              <a:t>30</a:t>
            </a:r>
            <a:r>
              <a:rPr lang="ja-JP" altLang="en-US" sz="2400" b="1" dirty="0">
                <a:latin typeface="Meiryo" charset="-128"/>
                <a:ea typeface="Meiryo" charset="-128"/>
                <a:cs typeface="Meiryo" charset="-128"/>
              </a:rPr>
              <a:t>～</a:t>
            </a:r>
            <a:r>
              <a:rPr lang="en-US" altLang="ja-JP" sz="2400" b="1" dirty="0">
                <a:latin typeface="Meiryo" charset="-128"/>
                <a:ea typeface="Meiryo" charset="-128"/>
                <a:cs typeface="Meiryo" charset="-128"/>
              </a:rPr>
              <a:t>17</a:t>
            </a:r>
            <a:r>
              <a:rPr lang="ja-JP" altLang="en-US" sz="2400" b="1" dirty="0">
                <a:latin typeface="Meiryo" charset="-128"/>
                <a:ea typeface="Meiryo" charset="-128"/>
                <a:cs typeface="Meiryo" charset="-128"/>
              </a:rPr>
              <a:t>：</a:t>
            </a:r>
            <a:r>
              <a:rPr lang="en-US" altLang="ja-JP" sz="2400" b="1" dirty="0">
                <a:latin typeface="Meiryo" charset="-128"/>
                <a:ea typeface="Meiryo" charset="-128"/>
                <a:cs typeface="Meiryo" charset="-128"/>
              </a:rPr>
              <a:t>30</a:t>
            </a:r>
          </a:p>
          <a:p>
            <a:r>
              <a:rPr lang="ja-JP" altLang="en-US" sz="1000" b="1" dirty="0">
                <a:latin typeface="Meiryo" charset="-128"/>
                <a:ea typeface="Meiryo" charset="-128"/>
                <a:cs typeface="Meiryo" charset="-128"/>
              </a:rPr>
              <a:t>　</a:t>
            </a:r>
            <a:endParaRPr lang="en-US" altLang="ja-JP" sz="1000" b="1" dirty="0">
              <a:latin typeface="Meiryo" charset="-128"/>
              <a:ea typeface="Meiryo" charset="-128"/>
              <a:cs typeface="Meiryo" charset="-128"/>
            </a:endParaRPr>
          </a:p>
          <a:p>
            <a:endParaRPr lang="en-US" altLang="ja-JP" sz="2000" b="1" dirty="0">
              <a:latin typeface="Meiryo" charset="-128"/>
              <a:ea typeface="Meiryo" charset="-128"/>
              <a:cs typeface="Meiryo" charset="-128"/>
            </a:endParaRPr>
          </a:p>
          <a:p>
            <a:pPr marL="630238" indent="-338138"/>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 マイナンバーカードの紛失・盗難による</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カードの一時利用停止については、</a:t>
            </a:r>
            <a:r>
              <a:rPr lang="en-US" altLang="ja-JP" sz="2000" b="1" dirty="0">
                <a:latin typeface="Meiryo" charset="-128"/>
                <a:ea typeface="Meiryo" charset="-128"/>
                <a:cs typeface="Meiryo" charset="-128"/>
              </a:rPr>
              <a:t/>
            </a:r>
            <a:br>
              <a:rPr lang="en-US" altLang="ja-JP" sz="2000" b="1" dirty="0">
                <a:latin typeface="Meiryo" charset="-128"/>
                <a:ea typeface="Meiryo" charset="-128"/>
                <a:cs typeface="Meiryo" charset="-128"/>
              </a:rPr>
            </a:br>
            <a:r>
              <a:rPr lang="en-US" altLang="ja-JP" sz="2000" b="1" dirty="0">
                <a:latin typeface="Meiryo" charset="-128"/>
                <a:ea typeface="Meiryo" charset="-128"/>
                <a:cs typeface="Meiryo" charset="-128"/>
              </a:rPr>
              <a:t>24</a:t>
            </a:r>
            <a:r>
              <a:rPr lang="ja-JP" altLang="en-US" sz="2000" b="1" dirty="0">
                <a:latin typeface="Meiryo" charset="-128"/>
                <a:ea typeface="Meiryo" charset="-128"/>
                <a:cs typeface="Meiryo" charset="-128"/>
              </a:rPr>
              <a:t>時間</a:t>
            </a:r>
            <a:r>
              <a:rPr lang="en-US" altLang="ja-JP" sz="2000" b="1" dirty="0">
                <a:latin typeface="Meiryo" charset="-128"/>
                <a:ea typeface="Meiryo" charset="-128"/>
                <a:cs typeface="Meiryo" charset="-128"/>
              </a:rPr>
              <a:t>365</a:t>
            </a:r>
            <a:r>
              <a:rPr lang="ja-JP" altLang="en-US" sz="2000" b="1" dirty="0">
                <a:latin typeface="Meiryo" charset="-128"/>
                <a:ea typeface="Meiryo" charset="-128"/>
                <a:cs typeface="Meiryo" charset="-128"/>
              </a:rPr>
              <a:t>日対応します。</a:t>
            </a:r>
          </a:p>
        </p:txBody>
      </p:sp>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062146"/>
            <a:ext cx="1282700" cy="1875862"/>
          </a:xfrm>
          <a:prstGeom prst="rect">
            <a:avLst/>
          </a:prstGeom>
        </p:spPr>
      </p:pic>
      <p:sp>
        <p:nvSpPr>
          <p:cNvPr id="4" name="正方形/長方形 3">
            <a:extLst>
              <a:ext uri="{FF2B5EF4-FFF2-40B4-BE49-F238E27FC236}">
                <a16:creationId xmlns:a16="http://schemas.microsoft.com/office/drawing/2014/main" id="{B778D02D-C02A-4865-80BC-A61D66518BEB}"/>
              </a:ext>
            </a:extLst>
          </p:cNvPr>
          <p:cNvSpPr/>
          <p:nvPr/>
        </p:nvSpPr>
        <p:spPr>
          <a:xfrm>
            <a:off x="1800000" y="476672"/>
            <a:ext cx="5109091" cy="396000"/>
          </a:xfrm>
          <a:prstGeom prst="rect">
            <a:avLst/>
          </a:prstGeom>
          <a:solidFill>
            <a:srgbClr val="009650"/>
          </a:solidFill>
        </p:spPr>
        <p:txBody>
          <a:bodyPr wrap="none" anchor="t">
            <a:noAutofit/>
          </a:bodyPr>
          <a:lstStyle/>
          <a:p>
            <a:r>
              <a:rPr lang="ja-JP" altLang="en-US" sz="2400" b="1" dirty="0">
                <a:solidFill>
                  <a:srgbClr val="FFFFFF"/>
                </a:solidFill>
                <a:latin typeface="Meiryo" charset="-128"/>
                <a:ea typeface="Meiryo" charset="-128"/>
                <a:cs typeface="Meiryo" charset="-128"/>
              </a:rPr>
              <a:t>マイナンバーカードのお問い合わせ</a:t>
            </a:r>
            <a:endParaRPr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1075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a:off x="4568822" y="2349604"/>
            <a:ext cx="0" cy="396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3" name="サブタイトル 2"/>
          <p:cNvSpPr>
            <a:spLocks noGrp="1"/>
          </p:cNvSpPr>
          <p:nvPr>
            <p:ph type="subTitle" idx="4294967295"/>
          </p:nvPr>
        </p:nvSpPr>
        <p:spPr>
          <a:xfrm>
            <a:off x="479381" y="2453578"/>
            <a:ext cx="4565172" cy="1260215"/>
          </a:xfrm>
        </p:spPr>
        <p:txBody>
          <a:bodyPr>
            <a:noAutofit/>
          </a:bodyPr>
          <a:lstStyle/>
          <a:p>
            <a:pPr>
              <a:lnSpc>
                <a:spcPct val="100000"/>
              </a:lnSpc>
              <a:spcBef>
                <a:spcPts val="0"/>
              </a:spcBef>
            </a:pPr>
            <a:r>
              <a:rPr lang="ja-JP" altLang="en-US" dirty="0">
                <a:solidFill>
                  <a:srgbClr val="009650"/>
                </a:solidFill>
              </a:rPr>
              <a:t>●</a:t>
            </a:r>
            <a:r>
              <a:rPr lang="ja-JP" altLang="en-US" dirty="0"/>
              <a:t>表面に</a:t>
            </a:r>
            <a:r>
              <a:rPr lang="ja-JP" altLang="en-US" spc="-1000" dirty="0"/>
              <a:t>、氏　名　、</a:t>
            </a:r>
            <a:r>
              <a:rPr lang="ja-JP" altLang="en-US" dirty="0"/>
              <a:t>住所</a:t>
            </a:r>
            <a:r>
              <a:rPr lang="ja-JP" altLang="en-US" spc="-1000" dirty="0"/>
              <a:t>、</a:t>
            </a:r>
            <a:r>
              <a:rPr lang="ja-JP" altLang="en-US" dirty="0"/>
              <a:t>生年月日</a:t>
            </a:r>
            <a:r>
              <a:rPr lang="ja-JP" altLang="en-US" spc="-1000" dirty="0"/>
              <a:t>、</a:t>
            </a:r>
            <a:endParaRPr lang="en-US" altLang="ja-JP" spc="-1000" dirty="0"/>
          </a:p>
          <a:p>
            <a:pPr>
              <a:lnSpc>
                <a:spcPct val="100000"/>
              </a:lnSpc>
              <a:spcBef>
                <a:spcPts val="0"/>
              </a:spcBef>
            </a:pPr>
            <a:r>
              <a:rPr lang="ja-JP" altLang="en-US" dirty="0"/>
              <a:t>　性別</a:t>
            </a:r>
            <a:r>
              <a:rPr lang="ja-JP" altLang="en-US" spc="-1000" dirty="0"/>
              <a:t>、</a:t>
            </a:r>
            <a:r>
              <a:rPr lang="ja-JP" altLang="en-US" dirty="0"/>
              <a:t>本人の顔写真等が印刷</a:t>
            </a:r>
            <a:endParaRPr lang="en-US" altLang="ja-JP" dirty="0"/>
          </a:p>
          <a:p>
            <a:pPr>
              <a:lnSpc>
                <a:spcPct val="100000"/>
              </a:lnSpc>
              <a:spcBef>
                <a:spcPts val="0"/>
              </a:spcBef>
            </a:pPr>
            <a:r>
              <a:rPr lang="ja-JP" altLang="en-US" dirty="0"/>
              <a:t>　されていて</a:t>
            </a:r>
            <a:r>
              <a:rPr lang="ja-JP" altLang="en-US" spc="-1000" dirty="0"/>
              <a:t>、</a:t>
            </a:r>
            <a:r>
              <a:rPr lang="ja-JP" altLang="en-US" dirty="0"/>
              <a:t>公的な本人確認</a:t>
            </a:r>
            <a:endParaRPr lang="en-US" altLang="ja-JP" dirty="0"/>
          </a:p>
          <a:p>
            <a:pPr>
              <a:lnSpc>
                <a:spcPct val="100000"/>
              </a:lnSpc>
              <a:spcBef>
                <a:spcPts val="0"/>
              </a:spcBef>
            </a:pPr>
            <a:r>
              <a:rPr lang="ja-JP" altLang="en-US" dirty="0"/>
              <a:t>　書類として利用できます。</a:t>
            </a:r>
          </a:p>
        </p:txBody>
      </p:sp>
      <p:sp>
        <p:nvSpPr>
          <p:cNvPr id="11" name="サブタイトル 2"/>
          <p:cNvSpPr txBox="1">
            <a:spLocks/>
          </p:cNvSpPr>
          <p:nvPr/>
        </p:nvSpPr>
        <p:spPr>
          <a:xfrm>
            <a:off x="4678287" y="54165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p>
        </p:txBody>
      </p:sp>
      <p:sp>
        <p:nvSpPr>
          <p:cNvPr id="18" name="タイトル 1"/>
          <p:cNvSpPr txBox="1">
            <a:spLocks/>
          </p:cNvSpPr>
          <p:nvPr/>
        </p:nvSpPr>
        <p:spPr>
          <a:xfrm>
            <a:off x="1728000" y="504000"/>
            <a:ext cx="4698722" cy="58477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ja-JP" altLang="en-US" sz="3200" dirty="0">
                <a:solidFill>
                  <a:srgbClr val="009650"/>
                </a:solidFill>
              </a:rPr>
              <a:t>マイナンバーカードとは</a:t>
            </a:r>
          </a:p>
        </p:txBody>
      </p:sp>
      <p:sp>
        <p:nvSpPr>
          <p:cNvPr id="19" name="Title Placeholder 1"/>
          <p:cNvSpPr txBox="1">
            <a:spLocks/>
          </p:cNvSpPr>
          <p:nvPr/>
        </p:nvSpPr>
        <p:spPr>
          <a:xfrm>
            <a:off x="540000" y="5400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1-A</a:t>
            </a:r>
            <a:endParaRPr lang="en-US" sz="3600" dirty="0">
              <a:solidFill>
                <a:srgbClr val="009650"/>
              </a:solidFill>
            </a:endParaRPr>
          </a:p>
        </p:txBody>
      </p:sp>
      <p:sp>
        <p:nvSpPr>
          <p:cNvPr id="16" name="サブタイトル 2"/>
          <p:cNvSpPr>
            <a:spLocks noGrp="1"/>
          </p:cNvSpPr>
          <p:nvPr>
            <p:ph type="subTitle" idx="4294967295"/>
          </p:nvPr>
        </p:nvSpPr>
        <p:spPr>
          <a:xfrm>
            <a:off x="479306" y="1342330"/>
            <a:ext cx="8231280" cy="884258"/>
          </a:xfrm>
        </p:spPr>
        <p:txBody>
          <a:bodyPr>
            <a:noAutofit/>
          </a:bodyPr>
          <a:lstStyle/>
          <a:p>
            <a:pPr>
              <a:lnSpc>
                <a:spcPct val="100000"/>
              </a:lnSpc>
              <a:spcBef>
                <a:spcPts val="0"/>
              </a:spcBef>
            </a:pPr>
            <a:r>
              <a:rPr lang="ja-JP" altLang="en-US" dirty="0"/>
              <a:t>マイナンバーカードとは個人番号カードとも言い</a:t>
            </a:r>
            <a:r>
              <a:rPr lang="ja-JP" altLang="en-US" spc="-1000" dirty="0"/>
              <a:t>、</a:t>
            </a:r>
            <a:r>
              <a:rPr lang="ja-JP" altLang="en-US" dirty="0"/>
              <a:t>マイナンバ</a:t>
            </a:r>
            <a:r>
              <a:rPr lang="ja-JP" altLang="en-US" spc="-1000" dirty="0"/>
              <a:t>ー</a:t>
            </a:r>
            <a:endParaRPr lang="en-US" altLang="ja-JP" spc="-1000" dirty="0"/>
          </a:p>
          <a:p>
            <a:pPr>
              <a:lnSpc>
                <a:spcPct val="100000"/>
              </a:lnSpc>
              <a:spcBef>
                <a:spcPts val="0"/>
              </a:spcBef>
            </a:pPr>
            <a:r>
              <a:rPr lang="ja-JP" altLang="en-US" dirty="0"/>
              <a:t>（一人ひとりに割り当てられる番号</a:t>
            </a:r>
            <a:r>
              <a:rPr lang="ja-JP" altLang="en-US" spc="-1000" dirty="0"/>
              <a:t>）</a:t>
            </a:r>
            <a:r>
              <a:rPr lang="ja-JP" altLang="en-US" dirty="0"/>
              <a:t>が記載されたプラスチック製のカードです。本人が申請することにより、無料で発行されます。</a:t>
            </a:r>
          </a:p>
        </p:txBody>
      </p:sp>
      <p:sp>
        <p:nvSpPr>
          <p:cNvPr id="29" name="サブタイトル 2"/>
          <p:cNvSpPr txBox="1">
            <a:spLocks/>
          </p:cNvSpPr>
          <p:nvPr/>
        </p:nvSpPr>
        <p:spPr>
          <a:xfrm>
            <a:off x="4646774" y="2459116"/>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84138" indent="-84138">
              <a:lnSpc>
                <a:spcPct val="100000"/>
              </a:lnSpc>
              <a:spcBef>
                <a:spcPts val="0"/>
              </a:spcBef>
            </a:pPr>
            <a:r>
              <a:rPr lang="ja-JP" altLang="en-US" sz="2000" dirty="0">
                <a:solidFill>
                  <a:srgbClr val="009650"/>
                </a:solidFill>
              </a:rPr>
              <a:t>●</a:t>
            </a:r>
            <a:r>
              <a:rPr lang="ja-JP" altLang="en-US" sz="2000" dirty="0"/>
              <a:t>裏面に</a:t>
            </a:r>
            <a:r>
              <a:rPr lang="ja-JP" altLang="en-US" sz="2000" spc="-1000" dirty="0"/>
              <a:t>、</a:t>
            </a:r>
            <a:r>
              <a:rPr lang="ja-JP" altLang="en-US" sz="2000" dirty="0"/>
              <a:t>マイナンバーが</a:t>
            </a:r>
            <a:endParaRPr lang="en-US" altLang="ja-JP" sz="2000" dirty="0"/>
          </a:p>
          <a:p>
            <a:pPr marL="84138" indent="-84138">
              <a:lnSpc>
                <a:spcPct val="100000"/>
              </a:lnSpc>
              <a:spcBef>
                <a:spcPts val="0"/>
              </a:spcBef>
            </a:pPr>
            <a:r>
              <a:rPr lang="ja-JP" altLang="en-US" sz="2000" dirty="0"/>
              <a:t>　印刷されています。</a:t>
            </a:r>
            <a:endParaRPr lang="en-US" altLang="ja-JP" sz="2000" dirty="0"/>
          </a:p>
          <a:p>
            <a:pPr marL="84138" indent="-84138">
              <a:lnSpc>
                <a:spcPct val="100000"/>
              </a:lnSpc>
              <a:spcBef>
                <a:spcPts val="0"/>
              </a:spcBef>
            </a:pPr>
            <a:r>
              <a:rPr lang="ja-JP" altLang="en-US" sz="2000" dirty="0">
                <a:solidFill>
                  <a:srgbClr val="009650"/>
                </a:solidFill>
              </a:rPr>
              <a:t>●</a:t>
            </a:r>
            <a:r>
              <a:rPr lang="en-US" altLang="ja-JP" sz="2000" dirty="0"/>
              <a:t>IC</a:t>
            </a:r>
            <a:r>
              <a:rPr lang="ja-JP" altLang="en-US" sz="2000" dirty="0"/>
              <a:t>チップの中には</a:t>
            </a:r>
            <a:r>
              <a:rPr lang="ja-JP" altLang="en-US" sz="2000" spc="-1000" dirty="0"/>
              <a:t>、</a:t>
            </a:r>
            <a:r>
              <a:rPr lang="ja-JP" altLang="en-US" sz="2000" dirty="0"/>
              <a:t>本人の</a:t>
            </a:r>
            <a:endParaRPr lang="en-US" altLang="ja-JP" sz="2000" dirty="0"/>
          </a:p>
          <a:p>
            <a:pPr marL="84138" indent="-84138">
              <a:lnSpc>
                <a:spcPct val="100000"/>
              </a:lnSpc>
              <a:spcBef>
                <a:spcPts val="0"/>
              </a:spcBef>
            </a:pPr>
            <a:r>
              <a:rPr lang="ja-JP" altLang="en-US" sz="2000" dirty="0"/>
              <a:t>　電子証明書が入っていて</a:t>
            </a:r>
            <a:r>
              <a:rPr lang="ja-JP" altLang="en-US" sz="2000" spc="100" dirty="0"/>
              <a:t>、</a:t>
            </a:r>
            <a:endParaRPr lang="en-US" altLang="ja-JP" sz="2000" spc="100" dirty="0"/>
          </a:p>
          <a:p>
            <a:pPr marL="84138" indent="-84138">
              <a:lnSpc>
                <a:spcPct val="100000"/>
              </a:lnSpc>
              <a:spcBef>
                <a:spcPts val="0"/>
              </a:spcBef>
            </a:pPr>
            <a:r>
              <a:rPr lang="ja-JP" altLang="en-US" sz="2000" spc="100" dirty="0"/>
              <a:t>　</a:t>
            </a:r>
            <a:r>
              <a:rPr lang="ja-JP" altLang="en-US" sz="2000" dirty="0"/>
              <a:t>オンラインでの行政手続等で</a:t>
            </a:r>
            <a:endParaRPr lang="en-US" altLang="ja-JP" sz="2000" dirty="0"/>
          </a:p>
          <a:p>
            <a:pPr marL="84138" indent="-84138">
              <a:lnSpc>
                <a:spcPct val="100000"/>
              </a:lnSpc>
              <a:spcBef>
                <a:spcPts val="0"/>
              </a:spcBef>
            </a:pPr>
            <a:r>
              <a:rPr lang="ja-JP" altLang="en-US" sz="2000" dirty="0"/>
              <a:t>　使うことができます。</a:t>
            </a:r>
          </a:p>
          <a:p>
            <a:pPr marL="84138" indent="-84138">
              <a:lnSpc>
                <a:spcPct val="100000"/>
              </a:lnSpc>
              <a:spcBef>
                <a:spcPts val="0"/>
              </a:spcBef>
            </a:pPr>
            <a:r>
              <a:rPr lang="ja-JP" altLang="en-US" sz="2000" dirty="0"/>
              <a:t>　</a:t>
            </a:r>
            <a:endParaRPr lang="en-US" altLang="ja-JP" sz="2000" dirty="0"/>
          </a:p>
        </p:txBody>
      </p:sp>
      <p:grpSp>
        <p:nvGrpSpPr>
          <p:cNvPr id="8" name="グループ化 7"/>
          <p:cNvGrpSpPr/>
          <p:nvPr/>
        </p:nvGrpSpPr>
        <p:grpSpPr>
          <a:xfrm>
            <a:off x="871357" y="4326912"/>
            <a:ext cx="3007024" cy="1889328"/>
            <a:chOff x="1094719" y="3698700"/>
            <a:chExt cx="3007024" cy="1889328"/>
          </a:xfrm>
        </p:grpSpPr>
        <p:pic>
          <p:nvPicPr>
            <p:cNvPr id="20" name="図 19">
              <a:extLst>
                <a:ext uri="{FF2B5EF4-FFF2-40B4-BE49-F238E27FC236}">
                  <a16:creationId xmlns:a16="http://schemas.microsoft.com/office/drawing/2014/main" id="{4067ABB9-4043-4753-88E3-9C47B81EA1A4}"/>
                </a:ext>
              </a:extLst>
            </p:cNvPr>
            <p:cNvPicPr>
              <a:picLocks noChangeAspect="1"/>
            </p:cNvPicPr>
            <p:nvPr/>
          </p:nvPicPr>
          <p:blipFill>
            <a:blip r:embed="rId3"/>
            <a:stretch>
              <a:fillRect/>
            </a:stretch>
          </p:blipFill>
          <p:spPr>
            <a:xfrm>
              <a:off x="1094719" y="3698700"/>
              <a:ext cx="3007024" cy="1889328"/>
            </a:xfrm>
            <a:prstGeom prst="rect">
              <a:avLst/>
            </a:prstGeom>
          </p:spPr>
        </p:pic>
        <p:sp>
          <p:nvSpPr>
            <p:cNvPr id="6" name="角丸四角形 5"/>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p:cNvGrpSpPr/>
          <p:nvPr/>
        </p:nvGrpSpPr>
        <p:grpSpPr>
          <a:xfrm>
            <a:off x="5015825" y="4310312"/>
            <a:ext cx="3035752" cy="1913782"/>
            <a:chOff x="5176367" y="3354034"/>
            <a:chExt cx="3035752" cy="1913782"/>
          </a:xfrm>
        </p:grpSpPr>
        <p:pic>
          <p:nvPicPr>
            <p:cNvPr id="23" name="図 22">
              <a:extLst>
                <a:ext uri="{FF2B5EF4-FFF2-40B4-BE49-F238E27FC236}">
                  <a16:creationId xmlns:a16="http://schemas.microsoft.com/office/drawing/2014/main" id="{3CF22605-12BA-4B50-BE9A-B9433881FF78}"/>
                </a:ext>
              </a:extLst>
            </p:cNvPr>
            <p:cNvPicPr>
              <a:picLocks noChangeAspect="1"/>
            </p:cNvPicPr>
            <p:nvPr/>
          </p:nvPicPr>
          <p:blipFill>
            <a:blip r:embed="rId4"/>
            <a:stretch>
              <a:fillRect/>
            </a:stretch>
          </p:blipFill>
          <p:spPr>
            <a:xfrm>
              <a:off x="5176367" y="3354034"/>
              <a:ext cx="3018791" cy="1913782"/>
            </a:xfrm>
            <a:prstGeom prst="rect">
              <a:avLst/>
            </a:prstGeom>
          </p:spPr>
        </p:pic>
        <p:sp>
          <p:nvSpPr>
            <p:cNvPr id="30" name="角丸四角形 29"/>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 name="直線コネクタ 3"/>
          <p:cNvCxnSpPr/>
          <p:nvPr/>
        </p:nvCxnSpPr>
        <p:spPr>
          <a:xfrm>
            <a:off x="253175" y="23495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957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728000" y="277719"/>
            <a:ext cx="5269391" cy="991041"/>
          </a:xfrm>
        </p:spPr>
        <p:txBody>
          <a:bodyPr wrap="none">
            <a:spAutoFit/>
          </a:bodyPr>
          <a:lstStyle/>
          <a:p>
            <a:r>
              <a:rPr lang="ja-JP" altLang="en-US" spc="-150" dirty="0"/>
              <a:t>マイナンバーカードを使って</a:t>
            </a:r>
            <a:r>
              <a:rPr lang="en-US" altLang="ja-JP" spc="-150" dirty="0"/>
              <a:t/>
            </a:r>
            <a:br>
              <a:rPr lang="en-US" altLang="ja-JP" spc="-150" dirty="0"/>
            </a:br>
            <a:r>
              <a:rPr lang="ja-JP" altLang="en-US" spc="-150" dirty="0"/>
              <a:t>できること</a:t>
            </a:r>
            <a:endParaRPr lang="ja-JP" altLang="en-US" dirty="0"/>
          </a:p>
        </p:txBody>
      </p:sp>
      <p:sp>
        <p:nvSpPr>
          <p:cNvPr id="51" name="Title Placeholder 1">
            <a:extLst>
              <a:ext uri="{FF2B5EF4-FFF2-40B4-BE49-F238E27FC236}">
                <a16:creationId xmlns:a16="http://schemas.microsoft.com/office/drawing/2014/main" id="{D1BF8471-296E-4A82-94F7-CAE7FF434C9B}"/>
              </a:ext>
            </a:extLst>
          </p:cNvPr>
          <p:cNvSpPr txBox="1">
            <a:spLocks/>
          </p:cNvSpPr>
          <p:nvPr/>
        </p:nvSpPr>
        <p:spPr>
          <a:xfrm>
            <a:off x="540000" y="5400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1-B</a:t>
            </a:r>
            <a:endParaRPr lang="en-US" sz="3600" dirty="0">
              <a:solidFill>
                <a:srgbClr val="009650"/>
              </a:solidFill>
            </a:endParaRPr>
          </a:p>
        </p:txBody>
      </p:sp>
      <p:pic>
        <p:nvPicPr>
          <p:cNvPr id="40" name="図 39">
            <a:extLst>
              <a:ext uri="{FF2B5EF4-FFF2-40B4-BE49-F238E27FC236}">
                <a16:creationId xmlns:a16="http://schemas.microsoft.com/office/drawing/2014/main" id="{C2003C85-0459-4082-A7EC-F790E7E87B8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7818" y="4321906"/>
            <a:ext cx="994342" cy="1087200"/>
          </a:xfrm>
          <a:prstGeom prst="rect">
            <a:avLst/>
          </a:prstGeom>
          <a:solidFill>
            <a:schemeClr val="bg1"/>
          </a:solidFill>
        </p:spPr>
      </p:pic>
      <p:sp>
        <p:nvSpPr>
          <p:cNvPr id="41" name="四角形: 角を丸くする 33">
            <a:extLst>
              <a:ext uri="{FF2B5EF4-FFF2-40B4-BE49-F238E27FC236}">
                <a16:creationId xmlns:a16="http://schemas.microsoft.com/office/drawing/2014/main" id="{623EBCA1-8A55-4ABD-A7C1-DBEECFA7BFF2}"/>
              </a:ext>
            </a:extLst>
          </p:cNvPr>
          <p:cNvSpPr/>
          <p:nvPr/>
        </p:nvSpPr>
        <p:spPr>
          <a:xfrm>
            <a:off x="332909" y="2275850"/>
            <a:ext cx="8478182" cy="3543822"/>
          </a:xfrm>
          <a:prstGeom prst="roundRect">
            <a:avLst>
              <a:gd name="adj" fmla="val 50000"/>
            </a:avLst>
          </a:prstGeom>
          <a:noFill/>
          <a:ln w="9525">
            <a:solidFill>
              <a:srgbClr val="007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38">
            <a:extLst>
              <a:ext uri="{FF2B5EF4-FFF2-40B4-BE49-F238E27FC236}">
                <a16:creationId xmlns:a16="http://schemas.microsoft.com/office/drawing/2014/main" id="{E4869CED-EA23-48FD-AF32-8037559BF9F8}"/>
              </a:ext>
            </a:extLst>
          </p:cNvPr>
          <p:cNvSpPr/>
          <p:nvPr/>
        </p:nvSpPr>
        <p:spPr>
          <a:xfrm>
            <a:off x="317223" y="1869006"/>
            <a:ext cx="2158482" cy="2053087"/>
          </a:xfrm>
          <a:prstGeom prst="ellipse">
            <a:avLst/>
          </a:prstGeom>
          <a:solidFill>
            <a:srgbClr val="FFFFCC"/>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3" name="楕円 40">
            <a:extLst>
              <a:ext uri="{FF2B5EF4-FFF2-40B4-BE49-F238E27FC236}">
                <a16:creationId xmlns:a16="http://schemas.microsoft.com/office/drawing/2014/main" id="{50C651D4-40C1-4C13-A43B-1C325266EB92}"/>
              </a:ext>
            </a:extLst>
          </p:cNvPr>
          <p:cNvSpPr/>
          <p:nvPr/>
        </p:nvSpPr>
        <p:spPr>
          <a:xfrm>
            <a:off x="2862467" y="1869210"/>
            <a:ext cx="2158482" cy="2053087"/>
          </a:xfrm>
          <a:prstGeom prst="ellipse">
            <a:avLst/>
          </a:prstGeom>
          <a:solidFill>
            <a:srgbClr val="FFFFCC"/>
          </a:solid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4" name="楕円 41">
            <a:extLst>
              <a:ext uri="{FF2B5EF4-FFF2-40B4-BE49-F238E27FC236}">
                <a16:creationId xmlns:a16="http://schemas.microsoft.com/office/drawing/2014/main" id="{CB8CA930-1D3C-4BFF-A13B-0A1403507329}"/>
              </a:ext>
            </a:extLst>
          </p:cNvPr>
          <p:cNvSpPr/>
          <p:nvPr/>
        </p:nvSpPr>
        <p:spPr>
          <a:xfrm>
            <a:off x="4101972" y="3261866"/>
            <a:ext cx="2158482" cy="2053087"/>
          </a:xfrm>
          <a:prstGeom prst="ellipse">
            <a:avLst/>
          </a:prstGeom>
          <a:solidFill>
            <a:srgbClr val="FFFFCC"/>
          </a:solidFill>
          <a:ln w="12700" cmpd="sng">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楕円 42">
            <a:extLst>
              <a:ext uri="{FF2B5EF4-FFF2-40B4-BE49-F238E27FC236}">
                <a16:creationId xmlns:a16="http://schemas.microsoft.com/office/drawing/2014/main" id="{7BEC2D6D-F70D-4F29-99FF-29B386D7E534}"/>
              </a:ext>
            </a:extLst>
          </p:cNvPr>
          <p:cNvSpPr/>
          <p:nvPr/>
        </p:nvSpPr>
        <p:spPr>
          <a:xfrm>
            <a:off x="5403567" y="1849525"/>
            <a:ext cx="2158482" cy="2053087"/>
          </a:xfrm>
          <a:prstGeom prst="ellipse">
            <a:avLst/>
          </a:prstGeom>
          <a:solidFill>
            <a:srgbClr val="FFFFCC"/>
          </a:solidFill>
          <a:ln w="1270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6" name="楕円 43">
            <a:extLst>
              <a:ext uri="{FF2B5EF4-FFF2-40B4-BE49-F238E27FC236}">
                <a16:creationId xmlns:a16="http://schemas.microsoft.com/office/drawing/2014/main" id="{1BBE58BB-2AFA-4B5B-A8AC-A5C7947323EA}"/>
              </a:ext>
            </a:extLst>
          </p:cNvPr>
          <p:cNvSpPr/>
          <p:nvPr/>
        </p:nvSpPr>
        <p:spPr>
          <a:xfrm>
            <a:off x="6652609" y="3344101"/>
            <a:ext cx="2158482" cy="2053087"/>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2539CD8F-6B7A-44BE-AD85-01A457DF45A6}"/>
              </a:ext>
            </a:extLst>
          </p:cNvPr>
          <p:cNvSpPr txBox="1"/>
          <p:nvPr/>
        </p:nvSpPr>
        <p:spPr>
          <a:xfrm>
            <a:off x="229023" y="2269346"/>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本人確認書類</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になる！</a:t>
            </a:r>
          </a:p>
        </p:txBody>
      </p:sp>
      <p:sp>
        <p:nvSpPr>
          <p:cNvPr id="48" name="テキスト ボックス 47">
            <a:extLst>
              <a:ext uri="{FF2B5EF4-FFF2-40B4-BE49-F238E27FC236}">
                <a16:creationId xmlns:a16="http://schemas.microsoft.com/office/drawing/2014/main" id="{34F94A5C-85B2-435B-A5B9-5A2473AEAF32}"/>
              </a:ext>
            </a:extLst>
          </p:cNvPr>
          <p:cNvSpPr txBox="1"/>
          <p:nvPr/>
        </p:nvSpPr>
        <p:spPr>
          <a:xfrm>
            <a:off x="2788354" y="2275849"/>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健康保険証</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としても使える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49" name="テキスト ボックス 48">
            <a:extLst>
              <a:ext uri="{FF2B5EF4-FFF2-40B4-BE49-F238E27FC236}">
                <a16:creationId xmlns:a16="http://schemas.microsoft.com/office/drawing/2014/main" id="{E6166270-DB31-4EFB-929C-9EE4DE1998CC}"/>
              </a:ext>
            </a:extLst>
          </p:cNvPr>
          <p:cNvSpPr txBox="1"/>
          <p:nvPr/>
        </p:nvSpPr>
        <p:spPr>
          <a:xfrm>
            <a:off x="4032355" y="3682345"/>
            <a:ext cx="2306707" cy="830997"/>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マイナポイントがもらえる</a:t>
            </a:r>
          </a:p>
        </p:txBody>
      </p:sp>
      <p:sp>
        <p:nvSpPr>
          <p:cNvPr id="50" name="テキスト ボックス 49">
            <a:extLst>
              <a:ext uri="{FF2B5EF4-FFF2-40B4-BE49-F238E27FC236}">
                <a16:creationId xmlns:a16="http://schemas.microsoft.com/office/drawing/2014/main" id="{71430975-57DC-44E3-8E8A-5D29112A9F7A}"/>
              </a:ext>
            </a:extLst>
          </p:cNvPr>
          <p:cNvSpPr txBox="1"/>
          <p:nvPr/>
        </p:nvSpPr>
        <p:spPr>
          <a:xfrm>
            <a:off x="5372503" y="2250262"/>
            <a:ext cx="2306707" cy="1200329"/>
          </a:xfrm>
          <a:prstGeom prst="rect">
            <a:avLst/>
          </a:prstGeom>
          <a:noFill/>
        </p:spPr>
        <p:txBody>
          <a:bodyPr wrap="square" rtlCol="0">
            <a:spAutoFit/>
          </a:bodyPr>
          <a:lstStyle/>
          <a:p>
            <a:pPr algn="ctr"/>
            <a:r>
              <a:rPr lang="ja-JP" altLang="en-US" sz="2400" dirty="0">
                <a:latin typeface="HGP創英角ﾎﾟｯﾌﾟ体" panose="040B0A00000000000000" pitchFamily="50" charset="-128"/>
                <a:ea typeface="HGP創英角ﾎﾟｯﾌﾟ体" panose="040B0A00000000000000" pitchFamily="50" charset="-128"/>
              </a:rPr>
              <a:t>オンラインで</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各種行政手続</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ができる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52" name="テキスト ボックス 51">
            <a:extLst>
              <a:ext uri="{FF2B5EF4-FFF2-40B4-BE49-F238E27FC236}">
                <a16:creationId xmlns:a16="http://schemas.microsoft.com/office/drawing/2014/main" id="{64791F7F-5CE5-4160-9B1D-C5E874BCD7C4}"/>
              </a:ext>
            </a:extLst>
          </p:cNvPr>
          <p:cNvSpPr txBox="1"/>
          <p:nvPr/>
        </p:nvSpPr>
        <p:spPr>
          <a:xfrm>
            <a:off x="6608674" y="3597839"/>
            <a:ext cx="2306707" cy="1569660"/>
          </a:xfrm>
          <a:prstGeom prst="rect">
            <a:avLst/>
          </a:prstGeom>
          <a:noFill/>
        </p:spPr>
        <p:txBody>
          <a:bodyPr wrap="square" rtlCol="0">
            <a:spAutoFit/>
          </a:bodyPr>
          <a:lstStyle/>
          <a:p>
            <a:pPr algn="ctr"/>
            <a:r>
              <a:rPr kumimoji="1" lang="en-US" altLang="ja-JP" sz="2400" dirty="0">
                <a:latin typeface="HGP創英角ﾎﾟｯﾌﾟ体" panose="040B0A00000000000000" pitchFamily="50" charset="-128"/>
                <a:ea typeface="HGP創英角ﾎﾟｯﾌﾟ体" panose="040B0A00000000000000" pitchFamily="50" charset="-128"/>
              </a:rPr>
              <a:t>e-Tax</a:t>
            </a:r>
            <a:r>
              <a:rPr kumimoji="1" lang="ja-JP" altLang="en-US" sz="2400" dirty="0">
                <a:latin typeface="HGP創英角ﾎﾟｯﾌﾟ体" panose="040B0A00000000000000" pitchFamily="50" charset="-128"/>
                <a:ea typeface="HGP創英角ﾎﾟｯﾌﾟ体" panose="040B0A00000000000000" pitchFamily="50" charset="-128"/>
              </a:rPr>
              <a:t>で</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確定申告の</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届出が自宅から</a:t>
            </a:r>
            <a:endParaRPr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pic>
        <p:nvPicPr>
          <p:cNvPr id="53" name="図 52" descr="画面の領域">
            <a:extLst>
              <a:ext uri="{FF2B5EF4-FFF2-40B4-BE49-F238E27FC236}">
                <a16:creationId xmlns:a16="http://schemas.microsoft.com/office/drawing/2014/main" id="{F3C470D2-3161-47F4-9835-441E9A87F5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4542" y="1517377"/>
            <a:ext cx="1208029" cy="853203"/>
          </a:xfrm>
          <a:prstGeom prst="rect">
            <a:avLst/>
          </a:prstGeom>
        </p:spPr>
      </p:pic>
      <p:grpSp>
        <p:nvGrpSpPr>
          <p:cNvPr id="54" name="グループ化 53">
            <a:extLst>
              <a:ext uri="{FF2B5EF4-FFF2-40B4-BE49-F238E27FC236}">
                <a16:creationId xmlns:a16="http://schemas.microsoft.com/office/drawing/2014/main" id="{28E8D4ED-7429-40C7-A2DA-375CFE48CC98}"/>
              </a:ext>
            </a:extLst>
          </p:cNvPr>
          <p:cNvGrpSpPr/>
          <p:nvPr/>
        </p:nvGrpSpPr>
        <p:grpSpPr>
          <a:xfrm>
            <a:off x="3325720" y="5369833"/>
            <a:ext cx="1259412" cy="790522"/>
            <a:chOff x="1094719" y="3698700"/>
            <a:chExt cx="3007024" cy="1889328"/>
          </a:xfrm>
        </p:grpSpPr>
        <p:pic>
          <p:nvPicPr>
            <p:cNvPr id="55" name="図 54">
              <a:extLst>
                <a:ext uri="{FF2B5EF4-FFF2-40B4-BE49-F238E27FC236}">
                  <a16:creationId xmlns:a16="http://schemas.microsoft.com/office/drawing/2014/main" id="{EA354225-7D0B-44E2-95E2-A86B3D1E8232}"/>
                </a:ext>
              </a:extLst>
            </p:cNvPr>
            <p:cNvPicPr>
              <a:picLocks noChangeAspect="1"/>
            </p:cNvPicPr>
            <p:nvPr/>
          </p:nvPicPr>
          <p:blipFill>
            <a:blip r:embed="rId5"/>
            <a:stretch>
              <a:fillRect/>
            </a:stretch>
          </p:blipFill>
          <p:spPr>
            <a:xfrm>
              <a:off x="1094719" y="3698700"/>
              <a:ext cx="3007024" cy="1889328"/>
            </a:xfrm>
            <a:prstGeom prst="rect">
              <a:avLst/>
            </a:prstGeom>
          </p:spPr>
        </p:pic>
        <p:sp>
          <p:nvSpPr>
            <p:cNvPr id="56" name="角丸四角形 5">
              <a:extLst>
                <a:ext uri="{FF2B5EF4-FFF2-40B4-BE49-F238E27FC236}">
                  <a16:creationId xmlns:a16="http://schemas.microsoft.com/office/drawing/2014/main" id="{E72940EE-702F-45B5-88D9-E888CC0989CB}"/>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グループ化 56">
            <a:extLst>
              <a:ext uri="{FF2B5EF4-FFF2-40B4-BE49-F238E27FC236}">
                <a16:creationId xmlns:a16="http://schemas.microsoft.com/office/drawing/2014/main" id="{19F31927-E5A0-437D-AC5C-E94BC7E0E0E0}"/>
              </a:ext>
            </a:extLst>
          </p:cNvPr>
          <p:cNvGrpSpPr/>
          <p:nvPr/>
        </p:nvGrpSpPr>
        <p:grpSpPr>
          <a:xfrm>
            <a:off x="4693914" y="5359372"/>
            <a:ext cx="1278656" cy="790522"/>
            <a:chOff x="5176367" y="3354034"/>
            <a:chExt cx="3035752" cy="1913782"/>
          </a:xfrm>
        </p:grpSpPr>
        <p:pic>
          <p:nvPicPr>
            <p:cNvPr id="58" name="図 57">
              <a:extLst>
                <a:ext uri="{FF2B5EF4-FFF2-40B4-BE49-F238E27FC236}">
                  <a16:creationId xmlns:a16="http://schemas.microsoft.com/office/drawing/2014/main" id="{BD9338D6-543D-4F8D-A6F9-E93439C6E064}"/>
                </a:ext>
              </a:extLst>
            </p:cNvPr>
            <p:cNvPicPr>
              <a:picLocks noChangeAspect="1"/>
            </p:cNvPicPr>
            <p:nvPr/>
          </p:nvPicPr>
          <p:blipFill>
            <a:blip r:embed="rId6"/>
            <a:stretch>
              <a:fillRect/>
            </a:stretch>
          </p:blipFill>
          <p:spPr>
            <a:xfrm>
              <a:off x="5176367" y="3354034"/>
              <a:ext cx="3018791" cy="1913782"/>
            </a:xfrm>
            <a:prstGeom prst="rect">
              <a:avLst/>
            </a:prstGeom>
          </p:spPr>
        </p:pic>
        <p:sp>
          <p:nvSpPr>
            <p:cNvPr id="59" name="角丸四角形 29">
              <a:extLst>
                <a:ext uri="{FF2B5EF4-FFF2-40B4-BE49-F238E27FC236}">
                  <a16:creationId xmlns:a16="http://schemas.microsoft.com/office/drawing/2014/main" id="{D76A35D5-3EEB-4257-B337-1694731D9D67}"/>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1F99A165-3F13-47FB-929A-2F34E720979C}"/>
              </a:ext>
            </a:extLst>
          </p:cNvPr>
          <p:cNvGrpSpPr/>
          <p:nvPr/>
        </p:nvGrpSpPr>
        <p:grpSpPr>
          <a:xfrm>
            <a:off x="6052676" y="5122276"/>
            <a:ext cx="693150" cy="533766"/>
            <a:chOff x="2575093" y="5893933"/>
            <a:chExt cx="693150" cy="533766"/>
          </a:xfrm>
        </p:grpSpPr>
        <p:pic>
          <p:nvPicPr>
            <p:cNvPr id="61" name="図 60">
              <a:extLst>
                <a:ext uri="{FF2B5EF4-FFF2-40B4-BE49-F238E27FC236}">
                  <a16:creationId xmlns:a16="http://schemas.microsoft.com/office/drawing/2014/main" id="{05F6785E-FCF6-4E62-B364-9B8D1152F62C}"/>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62" name="図 61">
              <a:extLst>
                <a:ext uri="{FF2B5EF4-FFF2-40B4-BE49-F238E27FC236}">
                  <a16:creationId xmlns:a16="http://schemas.microsoft.com/office/drawing/2014/main" id="{79FE938A-F421-4B41-B5BA-D9FAFAC18D20}"/>
                </a:ext>
              </a:extLst>
            </p:cNvPr>
            <p:cNvPicPr>
              <a:picLocks noChangeAspect="1"/>
            </p:cNvPicPr>
            <p:nvPr/>
          </p:nvPicPr>
          <p:blipFill rotWithShape="1">
            <a:blip r:embed="rId8">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63" name="テキスト ボックス 62">
            <a:extLst>
              <a:ext uri="{FF2B5EF4-FFF2-40B4-BE49-F238E27FC236}">
                <a16:creationId xmlns:a16="http://schemas.microsoft.com/office/drawing/2014/main" id="{C721D9AC-A8AE-4579-9C5C-94FBE8E61EA5}"/>
              </a:ext>
            </a:extLst>
          </p:cNvPr>
          <p:cNvSpPr txBox="1"/>
          <p:nvPr/>
        </p:nvSpPr>
        <p:spPr>
          <a:xfrm>
            <a:off x="6157186" y="5847352"/>
            <a:ext cx="1518364" cy="461665"/>
          </a:xfrm>
          <a:prstGeom prst="rect">
            <a:avLst/>
          </a:prstGeom>
          <a:noFill/>
        </p:spPr>
        <p:txBody>
          <a:bodyPr wrap="none" rtlCol="0">
            <a:spAutoFit/>
          </a:bodyPr>
          <a:lstStyle/>
          <a:p>
            <a:r>
              <a:rPr kumimoji="1" lang="ja-JP" altLang="en-US" sz="800" dirty="0">
                <a:latin typeface="メイリオ" panose="020B0604030504040204" pitchFamily="50" charset="-128"/>
                <a:ea typeface="メイリオ" panose="020B0604030504040204" pitchFamily="50" charset="-128"/>
              </a:rPr>
              <a:t>＜参考＞</a:t>
            </a:r>
            <a:endParaRPr kumimoji="1"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総務省のマイナンバーカード</a:t>
            </a:r>
            <a:endParaRPr lang="en-US" altLang="ja-JP" sz="800" dirty="0">
              <a:latin typeface="メイリオ" panose="020B0604030504040204" pitchFamily="50" charset="-128"/>
              <a:ea typeface="メイリオ" panose="020B0604030504040204" pitchFamily="50" charset="-128"/>
            </a:endParaRPr>
          </a:p>
          <a:p>
            <a:r>
              <a:rPr lang="ja-JP" altLang="en-US" sz="800" dirty="0">
                <a:latin typeface="メイリオ" panose="020B0604030504040204" pitchFamily="50" charset="-128"/>
                <a:ea typeface="メイリオ" panose="020B0604030504040204" pitchFamily="50" charset="-128"/>
              </a:rPr>
              <a:t>のホームページ</a:t>
            </a:r>
          </a:p>
        </p:txBody>
      </p:sp>
      <p:pic>
        <p:nvPicPr>
          <p:cNvPr id="64" name="図 63">
            <a:extLst>
              <a:ext uri="{FF2B5EF4-FFF2-40B4-BE49-F238E27FC236}">
                <a16:creationId xmlns:a16="http://schemas.microsoft.com/office/drawing/2014/main" id="{A892BEBF-5968-4E39-AB68-10CF6E57649C}"/>
              </a:ext>
            </a:extLst>
          </p:cNvPr>
          <p:cNvPicPr>
            <a:picLocks noChangeAspect="1"/>
          </p:cNvPicPr>
          <p:nvPr/>
        </p:nvPicPr>
        <p:blipFill>
          <a:blip r:embed="rId9"/>
          <a:stretch>
            <a:fillRect/>
          </a:stretch>
        </p:blipFill>
        <p:spPr>
          <a:xfrm>
            <a:off x="7721361" y="5836204"/>
            <a:ext cx="545722" cy="545722"/>
          </a:xfrm>
          <a:prstGeom prst="rect">
            <a:avLst/>
          </a:prstGeom>
        </p:spPr>
      </p:pic>
      <p:sp>
        <p:nvSpPr>
          <p:cNvPr id="65" name="テキスト ボックス 64">
            <a:extLst>
              <a:ext uri="{FF2B5EF4-FFF2-40B4-BE49-F238E27FC236}">
                <a16:creationId xmlns:a16="http://schemas.microsoft.com/office/drawing/2014/main" id="{D955D2AA-3754-4304-9533-F9176D36E321}"/>
              </a:ext>
            </a:extLst>
          </p:cNvPr>
          <p:cNvSpPr txBox="1"/>
          <p:nvPr/>
        </p:nvSpPr>
        <p:spPr>
          <a:xfrm>
            <a:off x="5230124" y="6205988"/>
            <a:ext cx="2844969" cy="215444"/>
          </a:xfrm>
          <a:prstGeom prst="rect">
            <a:avLst/>
          </a:prstGeom>
          <a:noFill/>
        </p:spPr>
        <p:txBody>
          <a:bodyPr wrap="square" rtlCol="0">
            <a:spAutoFit/>
          </a:bodyPr>
          <a:lstStyle/>
          <a:p>
            <a:r>
              <a:rPr lang="en-US" altLang="ja-JP" sz="800" u="sng" dirty="0">
                <a:solidFill>
                  <a:srgbClr val="0000FF"/>
                </a:solidFill>
                <a:effectLst/>
                <a:latin typeface="Century" panose="02040604050505020304" pitchFamily="18" charset="0"/>
                <a:ea typeface="ＭＳ 明朝" panose="02020609040205080304" pitchFamily="17" charset="-128"/>
                <a:cs typeface="Times New Roman" panose="02020603050405020304" pitchFamily="18" charset="0"/>
                <a:hlinkClick r:id="rId10"/>
              </a:rPr>
              <a:t>https://www.soumu.go.jp/kojinbango_card/03.html</a:t>
            </a:r>
            <a:endParaRPr kumimoji="1" lang="ja-JP" altLang="en-US" sz="800" dirty="0"/>
          </a:p>
        </p:txBody>
      </p:sp>
      <p:pic>
        <p:nvPicPr>
          <p:cNvPr id="69" name="図 68" descr="画面の領域">
            <a:extLst>
              <a:ext uri="{FF2B5EF4-FFF2-40B4-BE49-F238E27FC236}">
                <a16:creationId xmlns:a16="http://schemas.microsoft.com/office/drawing/2014/main" id="{D8E56F70-FCF2-4F6D-AF13-B03ACDED71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425865" y="5147050"/>
            <a:ext cx="1266556" cy="599769"/>
          </a:xfrm>
          <a:prstGeom prst="rect">
            <a:avLst/>
          </a:prstGeom>
        </p:spPr>
      </p:pic>
      <p:pic>
        <p:nvPicPr>
          <p:cNvPr id="70" name="図 69" descr="画面の領域">
            <a:extLst>
              <a:ext uri="{FF2B5EF4-FFF2-40B4-BE49-F238E27FC236}">
                <a16:creationId xmlns:a16="http://schemas.microsoft.com/office/drawing/2014/main" id="{CE1C9FB7-4622-4B35-A227-222655A8824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493" b="100000" l="1304" r="100000">
                        <a14:foregroundMark x1="15515" y1="46517" x2="24902" y2="47761"/>
                        <a14:foregroundMark x1="25554" y1="54229" x2="19557" y2="64925"/>
                        <a14:foregroundMark x1="31682" y1="53234" x2="29465" y2="62438"/>
                        <a14:foregroundMark x1="40548" y1="49502" x2="37419" y2="74129"/>
                        <a14:foregroundMark x1="53194" y1="45522" x2="53194" y2="74627"/>
                        <a14:foregroundMark x1="57497" y1="62935" x2="59844" y2="72388"/>
                        <a14:foregroundMark x1="49153" y1="62935" x2="47066" y2="72637"/>
                        <a14:foregroundMark x1="67536" y1="50498" x2="62060" y2="59453"/>
                        <a14:foregroundMark x1="70143" y1="55970" x2="72881" y2="56965"/>
                        <a14:foregroundMark x1="78227" y1="61194" x2="70795" y2="71393"/>
                        <a14:foregroundMark x1="82529" y1="46517" x2="83051" y2="71393"/>
                        <a14:foregroundMark x1="71317" y1="15174" x2="72751" y2="32587"/>
                        <a14:foregroundMark x1="13429" y1="25124" x2="18383" y2="23881"/>
                        <a14:foregroundMark x1="22164" y1="28358" x2="22034" y2="33582"/>
                        <a14:foregroundMark x1="26467" y1="27861" x2="26076" y2="35572"/>
                        <a14:foregroundMark x1="33638" y1="28856" x2="31160" y2="31343"/>
                        <a14:foregroundMark x1="36375" y1="29602" x2="35593" y2="35572"/>
                        <a14:foregroundMark x1="38722" y1="27612" x2="40156" y2="35075"/>
                        <a14:foregroundMark x1="46806" y1="26617" x2="51499" y2="27114"/>
                        <a14:foregroundMark x1="58018" y1="27612" x2="57627" y2="37562"/>
                        <a14:foregroundMark x1="62842" y1="30348" x2="64668" y2="30846"/>
                      </a14:backgroundRemoval>
                    </a14:imgEffect>
                  </a14:imgLayer>
                </a14:imgProps>
              </a:ext>
              <a:ext uri="{28A0092B-C50C-407E-A947-70E740481C1C}">
                <a14:useLocalDpi xmlns:a14="http://schemas.microsoft.com/office/drawing/2010/main" val="0"/>
              </a:ext>
            </a:extLst>
          </a:blip>
          <a:srcRect l="237"/>
          <a:stretch/>
        </p:blipFill>
        <p:spPr>
          <a:xfrm>
            <a:off x="4535987" y="4476173"/>
            <a:ext cx="1278656" cy="662762"/>
          </a:xfrm>
          <a:prstGeom prst="rect">
            <a:avLst/>
          </a:prstGeom>
        </p:spPr>
      </p:pic>
      <p:pic>
        <p:nvPicPr>
          <p:cNvPr id="71" name="図 70">
            <a:extLst>
              <a:ext uri="{FF2B5EF4-FFF2-40B4-BE49-F238E27FC236}">
                <a16:creationId xmlns:a16="http://schemas.microsoft.com/office/drawing/2014/main" id="{55B925E7-4272-4975-B7E6-1737BDE4AD7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587609" y="1340768"/>
            <a:ext cx="994342" cy="899645"/>
          </a:xfrm>
          <a:prstGeom prst="rect">
            <a:avLst/>
          </a:prstGeom>
        </p:spPr>
      </p:pic>
      <p:sp>
        <p:nvSpPr>
          <p:cNvPr id="88" name="楕円 39">
            <a:extLst>
              <a:ext uri="{FF2B5EF4-FFF2-40B4-BE49-F238E27FC236}">
                <a16:creationId xmlns:a16="http://schemas.microsoft.com/office/drawing/2014/main" id="{F3CFA7B3-4DD4-4150-8329-AE65AA51617E}"/>
              </a:ext>
            </a:extLst>
          </p:cNvPr>
          <p:cNvSpPr/>
          <p:nvPr/>
        </p:nvSpPr>
        <p:spPr>
          <a:xfrm>
            <a:off x="1588603" y="3344100"/>
            <a:ext cx="2158482" cy="2053087"/>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9" name="テキスト ボックス 88">
            <a:extLst>
              <a:ext uri="{FF2B5EF4-FFF2-40B4-BE49-F238E27FC236}">
                <a16:creationId xmlns:a16="http://schemas.microsoft.com/office/drawing/2014/main" id="{8506BA9D-F7C7-49B8-B765-FBD674237AEC}"/>
              </a:ext>
            </a:extLst>
          </p:cNvPr>
          <p:cNvSpPr txBox="1"/>
          <p:nvPr/>
        </p:nvSpPr>
        <p:spPr>
          <a:xfrm>
            <a:off x="1533659" y="3673206"/>
            <a:ext cx="2306707" cy="1200329"/>
          </a:xfrm>
          <a:prstGeom prst="rect">
            <a:avLst/>
          </a:prstGeom>
          <a:noFill/>
        </p:spPr>
        <p:txBody>
          <a:bodyPr wrap="square" rtlCol="0">
            <a:spAutoFit/>
          </a:bodyPr>
          <a:lstStyle/>
          <a:p>
            <a:pPr algn="ctr"/>
            <a:r>
              <a:rPr kumimoji="1" lang="ja-JP" altLang="en-US" sz="2400" dirty="0">
                <a:latin typeface="HGP創英角ﾎﾟｯﾌﾟ体" panose="040B0A00000000000000" pitchFamily="50" charset="-128"/>
                <a:ea typeface="HGP創英角ﾎﾟｯﾌﾟ体" panose="040B0A00000000000000" pitchFamily="50" charset="-128"/>
              </a:rPr>
              <a:t>コンビニで</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kumimoji="1" lang="ja-JP" altLang="en-US" sz="2400" dirty="0">
                <a:latin typeface="HGP創英角ﾎﾟｯﾌﾟ体" panose="040B0A00000000000000" pitchFamily="50" charset="-128"/>
                <a:ea typeface="HGP創英角ﾎﾟｯﾌﾟ体" panose="040B0A00000000000000" pitchFamily="50" charset="-128"/>
              </a:rPr>
              <a:t>各種証明書が</a:t>
            </a:r>
            <a:endParaRPr kumimoji="1" lang="en-US" altLang="ja-JP" sz="2400" dirty="0">
              <a:latin typeface="HGP創英角ﾎﾟｯﾌﾟ体" panose="040B0A00000000000000" pitchFamily="50" charset="-128"/>
              <a:ea typeface="HGP創英角ﾎﾟｯﾌﾟ体" panose="040B0A00000000000000" pitchFamily="50" charset="-128"/>
            </a:endParaRPr>
          </a:p>
          <a:p>
            <a:pPr algn="ctr"/>
            <a:r>
              <a:rPr lang="ja-JP" altLang="en-US" sz="2400" dirty="0">
                <a:latin typeface="HGP創英角ﾎﾟｯﾌﾟ体" panose="040B0A00000000000000" pitchFamily="50" charset="-128"/>
                <a:ea typeface="HGP創英角ﾎﾟｯﾌﾟ体" panose="040B0A00000000000000" pitchFamily="50" charset="-128"/>
              </a:rPr>
              <a:t>取得できる</a:t>
            </a:r>
            <a:endParaRPr kumimoji="1" lang="ja-JP" altLang="en-US" sz="2400" dirty="0">
              <a:latin typeface="HGP創英角ﾎﾟｯﾌﾟ体" panose="040B0A00000000000000" pitchFamily="50" charset="-128"/>
              <a:ea typeface="HGP創英角ﾎﾟｯﾌﾟ体" panose="040B0A00000000000000" pitchFamily="50" charset="-128"/>
            </a:endParaRPr>
          </a:p>
        </p:txBody>
      </p:sp>
      <p:sp>
        <p:nvSpPr>
          <p:cNvPr id="90" name="フリーフォーム: 図形 89">
            <a:extLst>
              <a:ext uri="{FF2B5EF4-FFF2-40B4-BE49-F238E27FC236}">
                <a16:creationId xmlns:a16="http://schemas.microsoft.com/office/drawing/2014/main" id="{9CE74ACB-D61A-4DE6-B4D9-BB1FD88033CE}"/>
              </a:ext>
            </a:extLst>
          </p:cNvPr>
          <p:cNvSpPr/>
          <p:nvPr/>
        </p:nvSpPr>
        <p:spPr>
          <a:xfrm>
            <a:off x="322118" y="5428671"/>
            <a:ext cx="2930237" cy="883227"/>
          </a:xfrm>
          <a:custGeom>
            <a:avLst/>
            <a:gdLst>
              <a:gd name="connsiteX0" fmla="*/ 0 w 2930237"/>
              <a:gd name="connsiteY0" fmla="*/ 0 h 883227"/>
              <a:gd name="connsiteX1" fmla="*/ 2930237 w 2930237"/>
              <a:gd name="connsiteY1" fmla="*/ 10391 h 883227"/>
              <a:gd name="connsiteX2" fmla="*/ 2930237 w 2930237"/>
              <a:gd name="connsiteY2" fmla="*/ 872836 h 883227"/>
              <a:gd name="connsiteX3" fmla="*/ 519546 w 2930237"/>
              <a:gd name="connsiteY3" fmla="*/ 883227 h 883227"/>
              <a:gd name="connsiteX4" fmla="*/ 72737 w 2930237"/>
              <a:gd name="connsiteY4" fmla="*/ 675409 h 883227"/>
              <a:gd name="connsiteX5" fmla="*/ 0 w 2930237"/>
              <a:gd name="connsiteY5" fmla="*/ 0 h 88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0237" h="883227">
                <a:moveTo>
                  <a:pt x="0" y="0"/>
                </a:moveTo>
                <a:lnTo>
                  <a:pt x="2930237" y="10391"/>
                </a:lnTo>
                <a:lnTo>
                  <a:pt x="2930237" y="872836"/>
                </a:lnTo>
                <a:lnTo>
                  <a:pt x="519546" y="883227"/>
                </a:lnTo>
                <a:lnTo>
                  <a:pt x="72737" y="67540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1" name="テキスト ボックス 90">
            <a:extLst>
              <a:ext uri="{FF2B5EF4-FFF2-40B4-BE49-F238E27FC236}">
                <a16:creationId xmlns:a16="http://schemas.microsoft.com/office/drawing/2014/main" id="{2B33148F-E717-415F-9125-7CE20BE1CA9C}"/>
              </a:ext>
            </a:extLst>
          </p:cNvPr>
          <p:cNvSpPr txBox="1"/>
          <p:nvPr/>
        </p:nvSpPr>
        <p:spPr>
          <a:xfrm>
            <a:off x="341913" y="5591562"/>
            <a:ext cx="3005951" cy="861774"/>
          </a:xfrm>
          <a:prstGeom prst="rect">
            <a:avLst/>
          </a:prstGeom>
          <a:noFill/>
        </p:spPr>
        <p:txBody>
          <a:bodyPr wrap="none" rtlCol="0">
            <a:spAutoFit/>
          </a:bodyPr>
          <a:lstStyle/>
          <a:p>
            <a:pPr marL="136800" indent="-1368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１：令和３年１０月までに本格運用が開始され</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ます。それまでは健康保険証の持参を</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a:t>
            </a:r>
            <a:r>
              <a:rPr kumimoji="1" lang="ja-JP" altLang="en-US" sz="1000" dirty="0">
                <a:latin typeface="メイリオ" panose="020B0604030504040204" pitchFamily="50" charset="-128"/>
                <a:ea typeface="メイリオ" panose="020B0604030504040204" pitchFamily="50" charset="-128"/>
              </a:rPr>
              <a:t>お願い</a:t>
            </a:r>
            <a:r>
              <a:rPr lang="ja-JP" altLang="en-US" sz="1000" dirty="0">
                <a:latin typeface="メイリオ" panose="020B0604030504040204" pitchFamily="50" charset="-128"/>
                <a:ea typeface="メイリオ" panose="020B0604030504040204" pitchFamily="50" charset="-128"/>
              </a:rPr>
              <a:t>します。</a:t>
            </a:r>
            <a:endParaRPr lang="en-US" altLang="ja-JP" sz="1000" dirty="0">
              <a:latin typeface="メイリオ" panose="020B0604030504040204" pitchFamily="50" charset="-128"/>
              <a:ea typeface="メイリオ" panose="020B0604030504040204" pitchFamily="50" charset="-128"/>
            </a:endParaRPr>
          </a:p>
          <a:p>
            <a:pPr marL="136800" indent="-136800"/>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２：令和３年４月末までにマイナンバーカード</a:t>
            </a:r>
            <a:endParaRPr kumimoji="1" lang="en-US" altLang="ja-JP" sz="1000" dirty="0">
              <a:latin typeface="メイリオ" panose="020B0604030504040204" pitchFamily="50" charset="-128"/>
              <a:ea typeface="メイリオ" panose="020B0604030504040204" pitchFamily="50" charset="-128"/>
            </a:endParaRPr>
          </a:p>
          <a:p>
            <a:pPr marL="136800" indent="-136800"/>
            <a:r>
              <a:rPr lang="ja-JP" altLang="en-US" sz="1000" dirty="0">
                <a:latin typeface="メイリオ" panose="020B0604030504040204" pitchFamily="50" charset="-128"/>
                <a:ea typeface="メイリオ" panose="020B0604030504040204" pitchFamily="50" charset="-128"/>
              </a:rPr>
              <a:t>　　　を</a:t>
            </a:r>
            <a:r>
              <a:rPr kumimoji="1" lang="ja-JP" altLang="en-US" sz="1000" dirty="0">
                <a:latin typeface="メイリオ" panose="020B0604030504040204" pitchFamily="50" charset="-128"/>
                <a:ea typeface="メイリオ" panose="020B0604030504040204" pitchFamily="50" charset="-128"/>
              </a:rPr>
              <a:t>交付申請された方が対象です。</a:t>
            </a:r>
          </a:p>
        </p:txBody>
      </p:sp>
      <p:sp>
        <p:nvSpPr>
          <p:cNvPr id="101" name="テキスト ボックス 100">
            <a:extLst>
              <a:ext uri="{FF2B5EF4-FFF2-40B4-BE49-F238E27FC236}">
                <a16:creationId xmlns:a16="http://schemas.microsoft.com/office/drawing/2014/main" id="{4844C471-4416-4E95-928E-151A43FA8326}"/>
              </a:ext>
            </a:extLst>
          </p:cNvPr>
          <p:cNvSpPr txBox="1"/>
          <p:nvPr/>
        </p:nvSpPr>
        <p:spPr>
          <a:xfrm>
            <a:off x="4388505" y="3028392"/>
            <a:ext cx="648130" cy="307777"/>
          </a:xfrm>
          <a:prstGeom prst="rect">
            <a:avLst/>
          </a:prstGeom>
          <a:noFill/>
        </p:spPr>
        <p:txBody>
          <a:bodyPr wrap="square" rtlCol="0">
            <a:spAutoFit/>
          </a:bodyPr>
          <a:lstStyle/>
          <a:p>
            <a:r>
              <a:rPr kumimoji="1"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１</a:t>
            </a:r>
          </a:p>
        </p:txBody>
      </p:sp>
      <p:sp>
        <p:nvSpPr>
          <p:cNvPr id="102" name="テキスト ボックス 101">
            <a:extLst>
              <a:ext uri="{FF2B5EF4-FFF2-40B4-BE49-F238E27FC236}">
                <a16:creationId xmlns:a16="http://schemas.microsoft.com/office/drawing/2014/main" id="{A4CBB888-60CD-45AF-938A-6A72C58E3DD9}"/>
              </a:ext>
            </a:extLst>
          </p:cNvPr>
          <p:cNvSpPr txBox="1"/>
          <p:nvPr/>
        </p:nvSpPr>
        <p:spPr>
          <a:xfrm>
            <a:off x="5724128" y="4373621"/>
            <a:ext cx="648130" cy="307777"/>
          </a:xfrm>
          <a:prstGeom prst="rect">
            <a:avLst/>
          </a:prstGeom>
          <a:noFill/>
        </p:spPr>
        <p:txBody>
          <a:bodyPr wrap="square" rtlCol="0">
            <a:spAutoFit/>
          </a:bodyPr>
          <a:lstStyle/>
          <a:p>
            <a:r>
              <a:rPr kumimoji="1" lang="en-US" altLang="ja-JP"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sz="14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２</a:t>
            </a:r>
          </a:p>
        </p:txBody>
      </p:sp>
    </p:spTree>
    <p:extLst>
      <p:ext uri="{BB962C8B-B14F-4D97-AF65-F5344CB8AC3E}">
        <p14:creationId xmlns:p14="http://schemas.microsoft.com/office/powerpoint/2010/main" val="2278671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28000" y="540000"/>
            <a:ext cx="6741140" cy="540000"/>
          </a:xfrm>
        </p:spPr>
        <p:txBody>
          <a:bodyPr wrap="none">
            <a:noAutofit/>
          </a:bodyPr>
          <a:lstStyle/>
          <a:p>
            <a:pPr>
              <a:lnSpc>
                <a:spcPct val="100000"/>
              </a:lnSpc>
            </a:pPr>
            <a:r>
              <a:rPr lang="ja-JP" altLang="en-US" dirty="0"/>
              <a:t>マイナンバーカードは安全です</a:t>
            </a:r>
          </a:p>
        </p:txBody>
      </p:sp>
      <p:sp>
        <p:nvSpPr>
          <p:cNvPr id="3" name="サブタイトル 2"/>
          <p:cNvSpPr>
            <a:spLocks noGrp="1"/>
          </p:cNvSpPr>
          <p:nvPr>
            <p:ph type="subTitle" idx="4294967295"/>
          </p:nvPr>
        </p:nvSpPr>
        <p:spPr>
          <a:xfrm>
            <a:off x="487959" y="1409718"/>
            <a:ext cx="7262835" cy="4353636"/>
          </a:xfrm>
        </p:spPr>
        <p:txBody>
          <a:bodyPr>
            <a:noAutofit/>
          </a:bodyPr>
          <a:lstStyle/>
          <a:p>
            <a:pPr>
              <a:lnSpc>
                <a:spcPct val="100000"/>
              </a:lnSpc>
              <a:spcBef>
                <a:spcPts val="400"/>
              </a:spcBef>
            </a:pPr>
            <a:r>
              <a:rPr lang="ja-JP" altLang="en-US" sz="2400" dirty="0"/>
              <a:t>落としても、他人が使うことはできません。</a:t>
            </a: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p:txBody>
      </p:sp>
      <p:sp>
        <p:nvSpPr>
          <p:cNvPr id="8" name="Title Placeholder 1"/>
          <p:cNvSpPr txBox="1">
            <a:spLocks/>
          </p:cNvSpPr>
          <p:nvPr/>
        </p:nvSpPr>
        <p:spPr>
          <a:xfrm>
            <a:off x="540000" y="540000"/>
            <a:ext cx="1080000" cy="547001"/>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1-C</a:t>
            </a:r>
            <a:endParaRPr lang="en-US" sz="3600" dirty="0">
              <a:solidFill>
                <a:srgbClr val="009650"/>
              </a:solidFill>
            </a:endParaRPr>
          </a:p>
        </p:txBody>
      </p:sp>
      <p:grpSp>
        <p:nvGrpSpPr>
          <p:cNvPr id="13" name="グループ化 12"/>
          <p:cNvGrpSpPr/>
          <p:nvPr/>
        </p:nvGrpSpPr>
        <p:grpSpPr>
          <a:xfrm>
            <a:off x="5392380" y="3734996"/>
            <a:ext cx="2544841" cy="1601951"/>
            <a:chOff x="5392380" y="3734996"/>
            <a:chExt cx="2544841" cy="1601951"/>
          </a:xfrm>
        </p:grpSpPr>
        <p:pic>
          <p:nvPicPr>
            <p:cNvPr id="10" name="図 9">
              <a:extLst>
                <a:ext uri="{FF2B5EF4-FFF2-40B4-BE49-F238E27FC236}">
                  <a16:creationId xmlns:a16="http://schemas.microsoft.com/office/drawing/2014/main" id="{3CF22605-12BA-4B50-BE9A-B9433881FF78}"/>
                </a:ext>
              </a:extLst>
            </p:cNvPr>
            <p:cNvPicPr>
              <a:picLocks noChangeAspect="1"/>
            </p:cNvPicPr>
            <p:nvPr/>
          </p:nvPicPr>
          <p:blipFill>
            <a:blip r:embed="rId3"/>
            <a:stretch>
              <a:fillRect/>
            </a:stretch>
          </p:blipFill>
          <p:spPr>
            <a:xfrm>
              <a:off x="5403724" y="3734996"/>
              <a:ext cx="2522154" cy="1598936"/>
            </a:xfrm>
            <a:prstGeom prst="rect">
              <a:avLst/>
            </a:prstGeom>
          </p:spPr>
        </p:pic>
        <p:sp>
          <p:nvSpPr>
            <p:cNvPr id="11" name="角丸四角形 10"/>
            <p:cNvSpPr/>
            <p:nvPr/>
          </p:nvSpPr>
          <p:spPr>
            <a:xfrm>
              <a:off x="5392380" y="373801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図形グループ 3"/>
          <p:cNvGrpSpPr/>
          <p:nvPr/>
        </p:nvGrpSpPr>
        <p:grpSpPr>
          <a:xfrm>
            <a:off x="2206891" y="1897431"/>
            <a:ext cx="2544843" cy="1598936"/>
            <a:chOff x="1983529" y="1897431"/>
            <a:chExt cx="2544843" cy="1598936"/>
          </a:xfrm>
        </p:grpSpPr>
        <p:pic>
          <p:nvPicPr>
            <p:cNvPr id="9" name="図 8">
              <a:extLst>
                <a:ext uri="{FF2B5EF4-FFF2-40B4-BE49-F238E27FC236}">
                  <a16:creationId xmlns:a16="http://schemas.microsoft.com/office/drawing/2014/main" id="{4067ABB9-4043-4753-88E3-9C47B81EA1A4}"/>
                </a:ext>
              </a:extLst>
            </p:cNvPr>
            <p:cNvPicPr>
              <a:picLocks noChangeAspect="1"/>
            </p:cNvPicPr>
            <p:nvPr/>
          </p:nvPicPr>
          <p:blipFill>
            <a:blip r:embed="rId4"/>
            <a:stretch>
              <a:fillRect/>
            </a:stretch>
          </p:blipFill>
          <p:spPr>
            <a:xfrm>
              <a:off x="1983531" y="1897431"/>
              <a:ext cx="2544841" cy="1598936"/>
            </a:xfrm>
            <a:prstGeom prst="rect">
              <a:avLst/>
            </a:prstGeom>
          </p:spPr>
        </p:pic>
        <p:sp>
          <p:nvSpPr>
            <p:cNvPr id="5" name="角丸四角形 4"/>
            <p:cNvSpPr/>
            <p:nvPr/>
          </p:nvSpPr>
          <p:spPr>
            <a:xfrm>
              <a:off x="1983529" y="189743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032110" y="2386736"/>
              <a:ext cx="620110" cy="8432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494159" y="2148715"/>
            <a:ext cx="1800000" cy="1015663"/>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顔写真付きの</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ため悪用は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できません</a:t>
            </a:r>
          </a:p>
        </p:txBody>
      </p:sp>
      <p:sp>
        <p:nvSpPr>
          <p:cNvPr id="21" name="正方形/長方形 20"/>
          <p:cNvSpPr/>
          <p:nvPr/>
        </p:nvSpPr>
        <p:spPr>
          <a:xfrm>
            <a:off x="5517931" y="4235669"/>
            <a:ext cx="588579" cy="45194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503509" y="3658211"/>
            <a:ext cx="3328643" cy="1631216"/>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電子証明書を</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使うためには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暗証番号が必要です</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暗証番号は間違えると</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ロックされます</a:t>
            </a:r>
          </a:p>
        </p:txBody>
      </p:sp>
      <p:sp>
        <p:nvSpPr>
          <p:cNvPr id="26" name="テキスト ボックス 25"/>
          <p:cNvSpPr txBox="1"/>
          <p:nvPr/>
        </p:nvSpPr>
        <p:spPr>
          <a:xfrm>
            <a:off x="489780" y="5636977"/>
            <a:ext cx="4498909" cy="954107"/>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charset="-128"/>
              </a:rPr>
              <a:t>紛失・盗難にあった場合でも、</a:t>
            </a:r>
            <a:endParaRPr lang="en-US" altLang="ja-JP" sz="1400" b="1" dirty="0">
              <a:latin typeface="メイリオ" panose="020B0604030504040204" pitchFamily="50" charset="-128"/>
              <a:ea typeface="メイリオ" panose="020B0604030504040204" pitchFamily="50" charset="-128"/>
              <a:cs typeface="Meiryo" charset="-128"/>
            </a:endParaRPr>
          </a:p>
          <a:p>
            <a:r>
              <a:rPr lang="ja-JP" altLang="en-US" sz="1400" b="1" dirty="0">
                <a:latin typeface="メイリオ" panose="020B0604030504040204" pitchFamily="50" charset="-128"/>
                <a:ea typeface="メイリオ" panose="020B0604030504040204" pitchFamily="50" charset="-128"/>
              </a:rPr>
              <a:t>２４時間３６５日体制で一時利用停止を受けつけて</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いますので、すぐに利用停止をすることができます。</a:t>
            </a:r>
            <a:endParaRPr lang="en-US" altLang="ja-JP" sz="1400" b="1" dirty="0">
              <a:latin typeface="メイリオ" panose="020B0604030504040204" pitchFamily="50" charset="-128"/>
              <a:ea typeface="メイリオ" panose="020B0604030504040204" pitchFamily="50" charset="-128"/>
            </a:endParaRPr>
          </a:p>
          <a:p>
            <a:pPr>
              <a:lnSpc>
                <a:spcPct val="100000"/>
              </a:lnSpc>
            </a:pPr>
            <a:endParaRPr lang="en-US" altLang="ja-JP" sz="1400" b="1" dirty="0">
              <a:latin typeface="Meiryo" charset="-128"/>
              <a:ea typeface="Meiryo" charset="-128"/>
              <a:cs typeface="Meiryo" charset="-128"/>
            </a:endParaRPr>
          </a:p>
        </p:txBody>
      </p:sp>
      <p:sp>
        <p:nvSpPr>
          <p:cNvPr id="29" name="正方形/長方形 28"/>
          <p:cNvSpPr/>
          <p:nvPr/>
        </p:nvSpPr>
        <p:spPr>
          <a:xfrm>
            <a:off x="6495703" y="4075993"/>
            <a:ext cx="1430175" cy="2839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305497" y="2053033"/>
            <a:ext cx="3748029" cy="1354217"/>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マイナンバーを</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見られても悪用は困難</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1400" dirty="0">
                <a:latin typeface="Meiryo" charset="-128"/>
                <a:ea typeface="Meiryo" charset="-128"/>
                <a:cs typeface="Meiryo" charset="-128"/>
              </a:rPr>
              <a:t>マイナンバーを利用する際には</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顔写真付き身分証明書などでの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本人確認があるため、悪用は困難</a:t>
            </a:r>
            <a:endParaRPr lang="en-US" altLang="ja-JP" sz="1400" dirty="0">
              <a:latin typeface="Meiryo" charset="-128"/>
              <a:ea typeface="Meiryo" charset="-128"/>
              <a:cs typeface="Meiryo" charset="-128"/>
            </a:endParaRPr>
          </a:p>
        </p:txBody>
      </p:sp>
      <p:pic>
        <p:nvPicPr>
          <p:cNvPr id="17" name="図 1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8647" y="3771667"/>
            <a:ext cx="1457857" cy="1793899"/>
          </a:xfrm>
          <a:prstGeom prst="rect">
            <a:avLst/>
          </a:prstGeom>
        </p:spPr>
      </p:pic>
      <p:cxnSp>
        <p:nvCxnSpPr>
          <p:cNvPr id="20" name="カギ線コネクタ 19"/>
          <p:cNvCxnSpPr>
            <a:cxnSpLocks/>
          </p:cNvCxnSpPr>
          <p:nvPr/>
        </p:nvCxnSpPr>
        <p:spPr>
          <a:xfrm rot="16200000" flipV="1">
            <a:off x="5229081" y="2271212"/>
            <a:ext cx="1885527" cy="1696356"/>
          </a:xfrm>
          <a:prstGeom prst="bentConnector3">
            <a:avLst>
              <a:gd name="adj1" fmla="val 36664"/>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カギ線コネクタ 43"/>
          <p:cNvCxnSpPr/>
          <p:nvPr/>
        </p:nvCxnSpPr>
        <p:spPr>
          <a:xfrm>
            <a:off x="576321" y="2129668"/>
            <a:ext cx="1980000" cy="257068"/>
          </a:xfrm>
          <a:prstGeom prst="bentConnector2">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カギ線コネクタ 45"/>
          <p:cNvCxnSpPr/>
          <p:nvPr/>
        </p:nvCxnSpPr>
        <p:spPr>
          <a:xfrm>
            <a:off x="2567797" y="3633223"/>
            <a:ext cx="2952000" cy="756000"/>
          </a:xfrm>
          <a:prstGeom prst="bentConnector3">
            <a:avLst>
              <a:gd name="adj1" fmla="val 85819"/>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803970" y="5423026"/>
            <a:ext cx="3328643" cy="1323439"/>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プライバシー性の高い</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個人情報は</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入っていません</a:t>
            </a:r>
          </a:p>
          <a:p>
            <a:endParaRPr kumimoji="1" lang="ja-JP" altLang="en-US" sz="2000" b="1" dirty="0">
              <a:solidFill>
                <a:srgbClr val="009650"/>
              </a:solidFill>
              <a:latin typeface="メイリオ" panose="020B0604030504040204" pitchFamily="50" charset="-128"/>
              <a:ea typeface="メイリオ" panose="020B0604030504040204" pitchFamily="50" charset="-128"/>
            </a:endParaRPr>
          </a:p>
        </p:txBody>
      </p:sp>
      <p:cxnSp>
        <p:nvCxnSpPr>
          <p:cNvPr id="7" name="直線コネクタ 6"/>
          <p:cNvCxnSpPr>
            <a:stCxn id="21" idx="2"/>
          </p:cNvCxnSpPr>
          <p:nvPr/>
        </p:nvCxnSpPr>
        <p:spPr>
          <a:xfrm>
            <a:off x="5812221" y="4687614"/>
            <a:ext cx="9226" cy="162111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96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44953" y="5287196"/>
            <a:ext cx="1437480" cy="1177868"/>
          </a:xfrm>
          <a:prstGeom prst="rect">
            <a:avLst/>
          </a:prstGeom>
        </p:spPr>
      </p:pic>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63748" y="5078883"/>
            <a:ext cx="1425400" cy="1360700"/>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369" y="5027583"/>
            <a:ext cx="1296975" cy="1437480"/>
          </a:xfrm>
          <a:prstGeom prst="rect">
            <a:avLst/>
          </a:prstGeom>
        </p:spPr>
      </p:pic>
      <p:pic>
        <p:nvPicPr>
          <p:cNvPr id="19" name="図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797" y="5002103"/>
            <a:ext cx="901277" cy="1437480"/>
          </a:xfrm>
          <a:prstGeom prst="rect">
            <a:avLst/>
          </a:prstGeom>
        </p:spPr>
      </p:pic>
      <p:sp>
        <p:nvSpPr>
          <p:cNvPr id="2" name="タイトル 1"/>
          <p:cNvSpPr>
            <a:spLocks noGrp="1"/>
          </p:cNvSpPr>
          <p:nvPr>
            <p:ph type="ctrTitle"/>
          </p:nvPr>
        </p:nvSpPr>
        <p:spPr>
          <a:xfrm>
            <a:off x="1728000" y="540000"/>
            <a:ext cx="6741140" cy="540000"/>
          </a:xfrm>
        </p:spPr>
        <p:txBody>
          <a:bodyPr>
            <a:noAutofit/>
          </a:bodyPr>
          <a:lstStyle/>
          <a:p>
            <a:pPr>
              <a:lnSpc>
                <a:spcPct val="100000"/>
              </a:lnSpc>
            </a:pPr>
            <a:r>
              <a:rPr lang="ja-JP" altLang="en-US" dirty="0"/>
              <a:t>マイナンバーカードの申請のしかた</a:t>
            </a:r>
          </a:p>
        </p:txBody>
      </p:sp>
      <p:sp>
        <p:nvSpPr>
          <p:cNvPr id="3" name="サブタイトル 2"/>
          <p:cNvSpPr>
            <a:spLocks noGrp="1"/>
          </p:cNvSpPr>
          <p:nvPr>
            <p:ph type="subTitle" idx="4294967295"/>
          </p:nvPr>
        </p:nvSpPr>
        <p:spPr>
          <a:xfrm>
            <a:off x="576262" y="1407746"/>
            <a:ext cx="8083009" cy="1569660"/>
          </a:xfrm>
        </p:spPr>
        <p:txBody>
          <a:bodyPr>
            <a:spAutoFit/>
          </a:bodyPr>
          <a:lstStyle/>
          <a:p>
            <a:pPr>
              <a:lnSpc>
                <a:spcPct val="100000"/>
              </a:lnSpc>
              <a:spcBef>
                <a:spcPts val="400"/>
              </a:spcBef>
            </a:pPr>
            <a:r>
              <a:rPr lang="ja-JP" altLang="en-US" sz="2400" dirty="0"/>
              <a:t>マイナンバーカードは、スマートフォ</a:t>
            </a:r>
            <a:r>
              <a:rPr lang="ja-JP" altLang="en-US" sz="2400" spc="-1000" dirty="0"/>
              <a:t>ン　</a:t>
            </a:r>
            <a:r>
              <a:rPr lang="ja-JP" altLang="en-US" sz="2400" spc="-500" dirty="0"/>
              <a:t>・</a:t>
            </a:r>
            <a:r>
              <a:rPr lang="ja-JP" altLang="en-US" sz="2400" spc="-100" dirty="0"/>
              <a:t>パ</a:t>
            </a:r>
            <a:r>
              <a:rPr lang="ja-JP" altLang="en-US" sz="2400" dirty="0"/>
              <a:t>ソコ</a:t>
            </a:r>
            <a:r>
              <a:rPr lang="ja-JP" altLang="en-US" sz="2400" spc="-500" dirty="0"/>
              <a:t>ン</a:t>
            </a:r>
            <a:r>
              <a:rPr lang="ja-JP" altLang="en-US" sz="2400" dirty="0"/>
              <a:t>・</a:t>
            </a:r>
            <a:r>
              <a:rPr lang="en-US" altLang="ja-JP" sz="2400" dirty="0"/>
              <a:t/>
            </a:r>
            <a:br>
              <a:rPr lang="en-US" altLang="ja-JP" sz="2400" dirty="0"/>
            </a:br>
            <a:r>
              <a:rPr lang="ja-JP" altLang="en-US" sz="2400" dirty="0"/>
              <a:t>街中の証明用写真機・郵便により、無料で申請すること</a:t>
            </a:r>
            <a:r>
              <a:rPr lang="en-US" altLang="ja-JP" sz="2400" dirty="0"/>
              <a:t/>
            </a:r>
            <a:br>
              <a:rPr lang="en-US" altLang="ja-JP" sz="2400" dirty="0"/>
            </a:br>
            <a:r>
              <a:rPr lang="ja-JP" altLang="en-US" sz="2400" dirty="0"/>
              <a:t>ができます。スマートフォンやデジカメで</a:t>
            </a:r>
            <a:r>
              <a:rPr lang="en-US" altLang="ja-JP" sz="2400" dirty="0"/>
              <a:t/>
            </a:r>
            <a:br>
              <a:rPr lang="en-US" altLang="ja-JP" sz="2400" dirty="0"/>
            </a:br>
            <a:r>
              <a:rPr lang="ja-JP" altLang="en-US" sz="2400" dirty="0"/>
              <a:t>撮った写真を使うこともできます。</a:t>
            </a:r>
            <a:endParaRPr lang="en-US" altLang="ja-JP" sz="2400" dirty="0"/>
          </a:p>
        </p:txBody>
      </p:sp>
      <p:sp>
        <p:nvSpPr>
          <p:cNvPr id="8" name="Title Placeholder 1"/>
          <p:cNvSpPr txBox="1">
            <a:spLocks/>
          </p:cNvSpPr>
          <p:nvPr/>
        </p:nvSpPr>
        <p:spPr>
          <a:xfrm>
            <a:off x="540000" y="5400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1-D</a:t>
            </a:r>
            <a:endParaRPr lang="en-US" sz="3600" dirty="0">
              <a:solidFill>
                <a:srgbClr val="009650"/>
              </a:solidFill>
            </a:endParaRPr>
          </a:p>
        </p:txBody>
      </p:sp>
      <p:sp>
        <p:nvSpPr>
          <p:cNvPr id="5" name="テキスト ボックス 4"/>
          <p:cNvSpPr txBox="1"/>
          <p:nvPr/>
        </p:nvSpPr>
        <p:spPr>
          <a:xfrm>
            <a:off x="576263" y="3546105"/>
            <a:ext cx="2050043" cy="1877437"/>
          </a:xfrm>
          <a:prstGeom prst="rect">
            <a:avLst/>
          </a:prstGeom>
          <a:noFill/>
        </p:spPr>
        <p:txBody>
          <a:bodyPr wrap="square" rtlCol="0">
            <a:spAutoFit/>
          </a:bodyPr>
          <a:lstStyle/>
          <a:p>
            <a:r>
              <a:rPr lang="ja-JP" altLang="en-US" sz="1600" b="1" dirty="0">
                <a:latin typeface="Meiryo" charset="-128"/>
                <a:ea typeface="Meiryo" charset="-128"/>
                <a:cs typeface="Meiryo" charset="-128"/>
              </a:rPr>
              <a:t>スマートフォンに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よる申請</a:t>
            </a:r>
            <a:r>
              <a:rPr lang="en-US" altLang="ja-JP" sz="1600" b="1" dirty="0">
                <a:latin typeface="Meiryo" charset="-128"/>
                <a:ea typeface="Meiryo" charset="-128"/>
                <a:cs typeface="Meiryo" charset="-128"/>
              </a:rPr>
              <a:t>	</a:t>
            </a:r>
          </a:p>
          <a:p>
            <a:endParaRPr lang="ja-JP" altLang="en-US" sz="1000" b="1"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スマートフォンで</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オンラインで申請</a:t>
            </a:r>
          </a:p>
          <a:p>
            <a:endParaRPr kumimoji="1" lang="ja-JP" altLang="en-US" dirty="0">
              <a:latin typeface="Meiryo" charset="-128"/>
              <a:ea typeface="Meiryo" charset="-128"/>
              <a:cs typeface="Meiryo" charset="-128"/>
            </a:endParaRPr>
          </a:p>
        </p:txBody>
      </p:sp>
      <p:sp>
        <p:nvSpPr>
          <p:cNvPr id="7" name="テキスト ボックス 6"/>
          <p:cNvSpPr txBox="1"/>
          <p:nvPr/>
        </p:nvSpPr>
        <p:spPr>
          <a:xfrm>
            <a:off x="2576700" y="3546105"/>
            <a:ext cx="1800000" cy="1600438"/>
          </a:xfrm>
          <a:prstGeom prst="rect">
            <a:avLst/>
          </a:prstGeom>
          <a:noFill/>
        </p:spPr>
        <p:txBody>
          <a:bodyPr wrap="square" rtlCol="0">
            <a:spAutoFit/>
          </a:bodyPr>
          <a:lstStyle/>
          <a:p>
            <a:r>
              <a:rPr lang="ja-JP" altLang="en-US" sz="1600" b="1" dirty="0">
                <a:latin typeface="Meiryo" charset="-128"/>
                <a:ea typeface="Meiryo" charset="-128"/>
                <a:cs typeface="Meiryo" charset="-128"/>
              </a:rPr>
              <a:t>パソコンによる</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デジタルカメラ等で</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オンラインで申請</a:t>
            </a:r>
          </a:p>
        </p:txBody>
      </p:sp>
      <p:sp>
        <p:nvSpPr>
          <p:cNvPr id="9" name="テキスト ボックス 8"/>
          <p:cNvSpPr txBox="1"/>
          <p:nvPr/>
        </p:nvSpPr>
        <p:spPr>
          <a:xfrm>
            <a:off x="4667823" y="3546105"/>
            <a:ext cx="2094668" cy="1815882"/>
          </a:xfrm>
          <a:prstGeom prst="rect">
            <a:avLst/>
          </a:prstGeom>
          <a:noFill/>
        </p:spPr>
        <p:txBody>
          <a:bodyPr wrap="square" rtlCol="0">
            <a:spAutoFit/>
          </a:bodyPr>
          <a:lstStyle/>
          <a:p>
            <a:r>
              <a:rPr lang="ja-JP" altLang="en-US" sz="1600" b="1" dirty="0">
                <a:latin typeface="Meiryo" charset="-128"/>
                <a:ea typeface="Meiryo" charset="-128"/>
                <a:cs typeface="Meiryo" charset="-128"/>
              </a:rPr>
              <a:t>まちなかの証明用</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写真機による申請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個人番号カード申請を選び、交付申請書の</a:t>
            </a:r>
            <a:endParaRPr lang="en-US" altLang="ja-JP" sz="1400" dirty="0">
              <a:latin typeface="Meiryo" charset="-128"/>
              <a:ea typeface="Meiryo" charset="-128"/>
              <a:cs typeface="Meiryo" charset="-128"/>
            </a:endParaRPr>
          </a:p>
          <a:p>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コードをバーコードリーダーにかざします。</a:t>
            </a:r>
          </a:p>
          <a:p>
            <a:endParaRPr kumimoji="1" lang="ja-JP" altLang="en-US" sz="1400" b="1" dirty="0">
              <a:latin typeface="Meiryo" charset="-128"/>
              <a:ea typeface="Meiryo" charset="-128"/>
              <a:cs typeface="Meiryo" charset="-128"/>
            </a:endParaRPr>
          </a:p>
        </p:txBody>
      </p:sp>
      <p:sp>
        <p:nvSpPr>
          <p:cNvPr id="10" name="テキスト ボックス 9"/>
          <p:cNvSpPr txBox="1"/>
          <p:nvPr/>
        </p:nvSpPr>
        <p:spPr>
          <a:xfrm>
            <a:off x="6762491" y="3603851"/>
            <a:ext cx="2347229" cy="1508105"/>
          </a:xfrm>
          <a:prstGeom prst="rect">
            <a:avLst/>
          </a:prstGeom>
          <a:noFill/>
        </p:spPr>
        <p:txBody>
          <a:bodyPr wrap="square" rtlCol="0">
            <a:spAutoFit/>
          </a:bodyPr>
          <a:lstStyle/>
          <a:p>
            <a:r>
              <a:rPr lang="ja-JP" altLang="en-US" sz="1600" b="1" dirty="0">
                <a:latin typeface="Meiryo" charset="-128"/>
                <a:ea typeface="Meiryo" charset="-128"/>
                <a:cs typeface="Meiryo" charset="-128"/>
              </a:rPr>
              <a:t>郵便による申請</a:t>
            </a:r>
            <a:endParaRPr lang="en-US" altLang="ja-JP" sz="16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r>
              <a:rPr lang="ja-JP" altLang="en-US" sz="1400" dirty="0">
                <a:latin typeface="Meiryo" charset="-128"/>
                <a:ea typeface="Meiryo" charset="-128"/>
                <a:cs typeface="Meiryo" charset="-128"/>
              </a:rPr>
              <a:t>交付申請書に本人の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顔写真を貼り、</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送付用封筒に入れて</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郵便ポストへ</a:t>
            </a:r>
          </a:p>
        </p:txBody>
      </p:sp>
      <p:cxnSp>
        <p:nvCxnSpPr>
          <p:cNvPr id="13" name="直線コネクタ 12"/>
          <p:cNvCxnSpPr/>
          <p:nvPr/>
        </p:nvCxnSpPr>
        <p:spPr>
          <a:xfrm>
            <a:off x="2478574"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571182" y="3410439"/>
            <a:ext cx="0" cy="2916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666357"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52000" y="3423038"/>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55720" y="304018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484716" y="3036590"/>
            <a:ext cx="2239716" cy="461665"/>
          </a:xfrm>
          <a:prstGeom prst="rect">
            <a:avLst/>
          </a:prstGeom>
        </p:spPr>
        <p:txBody>
          <a:bodyPr wrap="none">
            <a:spAutoFit/>
          </a:bodyPr>
          <a:lstStyle/>
          <a:p>
            <a:r>
              <a:rPr lang="en-US" altLang="ja-JP" sz="2400" b="1" dirty="0">
                <a:solidFill>
                  <a:srgbClr val="009650"/>
                </a:solidFill>
                <a:latin typeface="Meiryo" charset="-128"/>
                <a:ea typeface="Meiryo" charset="-128"/>
                <a:cs typeface="Meiryo" charset="-128"/>
              </a:rPr>
              <a:t>4</a:t>
            </a:r>
            <a:r>
              <a:rPr lang="ja-JP" altLang="en-US" sz="2400" b="1" dirty="0">
                <a:solidFill>
                  <a:srgbClr val="009650"/>
                </a:solidFill>
                <a:latin typeface="Meiryo" charset="-128"/>
                <a:ea typeface="Meiryo" charset="-128"/>
                <a:cs typeface="Meiryo" charset="-128"/>
              </a:rPr>
              <a:t>つの申請方法</a:t>
            </a:r>
          </a:p>
        </p:txBody>
      </p:sp>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flipH="1">
            <a:off x="6007584" y="1256695"/>
            <a:ext cx="8557"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1728000" y="277200"/>
            <a:ext cx="6833922" cy="991041"/>
          </a:xfrm>
        </p:spPr>
        <p:txBody>
          <a:bodyPr wrap="none">
            <a:spAutoFit/>
          </a:bodyPr>
          <a:lstStyle/>
          <a:p>
            <a:r>
              <a:rPr lang="ja-JP" altLang="en-US" spc="-150" dirty="0"/>
              <a:t>スマートフォンでの</a:t>
            </a:r>
            <a:r>
              <a:rPr lang="en-US" altLang="ja-JP" spc="-150" dirty="0"/>
              <a:t/>
            </a:r>
            <a:br>
              <a:rPr lang="en-US" altLang="ja-JP" spc="-150" dirty="0"/>
            </a:br>
            <a:r>
              <a:rPr lang="ja-JP" altLang="en-US" spc="-150" dirty="0"/>
              <a:t>マイナンバーカード申請に必要なもの</a:t>
            </a:r>
          </a:p>
        </p:txBody>
      </p:sp>
      <p:sp>
        <p:nvSpPr>
          <p:cNvPr id="8" name="Title Placeholder 1"/>
          <p:cNvSpPr txBox="1">
            <a:spLocks/>
          </p:cNvSpPr>
          <p:nvPr/>
        </p:nvSpPr>
        <p:spPr>
          <a:xfrm>
            <a:off x="540000" y="5400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1-E</a:t>
            </a:r>
            <a:endParaRPr lang="en-US" sz="3600" dirty="0">
              <a:solidFill>
                <a:srgbClr val="009650"/>
              </a:solidFill>
            </a:endParaRPr>
          </a:p>
        </p:txBody>
      </p:sp>
      <p:sp>
        <p:nvSpPr>
          <p:cNvPr id="5" name="テキスト ボックス 4"/>
          <p:cNvSpPr txBox="1"/>
          <p:nvPr/>
        </p:nvSpPr>
        <p:spPr>
          <a:xfrm>
            <a:off x="510214" y="4537744"/>
            <a:ext cx="1800000" cy="1015663"/>
          </a:xfrm>
          <a:prstGeom prst="rect">
            <a:avLst/>
          </a:prstGeom>
          <a:noFill/>
        </p:spPr>
        <p:txBody>
          <a:bodyPr wrap="square" rtlCol="0">
            <a:spAutoFit/>
          </a:bodyPr>
          <a:lstStyle/>
          <a:p>
            <a:r>
              <a:rPr lang="ja-JP" altLang="en-US" sz="1400" b="1" dirty="0">
                <a:solidFill>
                  <a:schemeClr val="bg1"/>
                </a:solidFill>
                <a:latin typeface="Meiryo" charset="-128"/>
                <a:ea typeface="Meiryo" charset="-128"/>
                <a:cs typeface="Meiryo" charset="-128"/>
              </a:rPr>
              <a:t>通知カード</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の</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下半分です</a:t>
            </a:r>
          </a:p>
          <a:p>
            <a:endParaRPr kumimoji="1" lang="ja-JP" altLang="en-US" dirty="0">
              <a:latin typeface="Meiryo" charset="-128"/>
              <a:ea typeface="Meiryo" charset="-128"/>
              <a:cs typeface="Meiryo" charset="-128"/>
            </a:endParaRPr>
          </a:p>
        </p:txBody>
      </p:sp>
      <p:sp>
        <p:nvSpPr>
          <p:cNvPr id="18" name="テキスト ボックス 17"/>
          <p:cNvSpPr txBox="1"/>
          <p:nvPr/>
        </p:nvSpPr>
        <p:spPr>
          <a:xfrm>
            <a:off x="486923" y="1812611"/>
            <a:ext cx="2069563"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交付申請書</a:t>
            </a:r>
          </a:p>
        </p:txBody>
      </p:sp>
      <p:sp>
        <p:nvSpPr>
          <p:cNvPr id="19" name="テキスト ボックス 18"/>
          <p:cNvSpPr txBox="1"/>
          <p:nvPr/>
        </p:nvSpPr>
        <p:spPr>
          <a:xfrm>
            <a:off x="2608239" y="1817747"/>
            <a:ext cx="2036921" cy="169277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メール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アドレス</a:t>
            </a:r>
          </a:p>
          <a:p>
            <a:endParaRPr lang="en-US" altLang="ja-JP" sz="3200" b="1" dirty="0">
              <a:solidFill>
                <a:srgbClr val="009650"/>
              </a:solidFill>
              <a:latin typeface="Meiryo" charset="-128"/>
              <a:ea typeface="Meiryo" charset="-128"/>
              <a:cs typeface="Meiryo" charset="-128"/>
            </a:endParaRPr>
          </a:p>
        </p:txBody>
      </p:sp>
      <p:sp>
        <p:nvSpPr>
          <p:cNvPr id="20" name="サブタイトル 2"/>
          <p:cNvSpPr>
            <a:spLocks noGrp="1"/>
          </p:cNvSpPr>
          <p:nvPr>
            <p:ph type="subTitle" idx="1"/>
          </p:nvPr>
        </p:nvSpPr>
        <p:spPr>
          <a:xfrm>
            <a:off x="486581" y="1424028"/>
            <a:ext cx="4405053" cy="360000"/>
          </a:xfrm>
        </p:spPr>
        <p:txBody>
          <a:bodyPr numCol="1">
            <a:noAutofit/>
          </a:bodyPr>
          <a:lstStyle/>
          <a:p>
            <a:r>
              <a:rPr lang="ja-JP" altLang="en-US" dirty="0"/>
              <a:t>以下のものを用意しましょう。</a:t>
            </a:r>
          </a:p>
        </p:txBody>
      </p:sp>
      <p:sp>
        <p:nvSpPr>
          <p:cNvPr id="21" name="object 11">
            <a:extLst>
              <a:ext uri="{FF2B5EF4-FFF2-40B4-BE49-F238E27FC236}">
                <a16:creationId xmlns:a16="http://schemas.microsoft.com/office/drawing/2014/main" id="{7A2B285D-B0AD-4A49-9E70-BDBA3D24E465}"/>
              </a:ext>
            </a:extLst>
          </p:cNvPr>
          <p:cNvSpPr txBox="1"/>
          <p:nvPr/>
        </p:nvSpPr>
        <p:spPr>
          <a:xfrm>
            <a:off x="217582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grpSp>
        <p:nvGrpSpPr>
          <p:cNvPr id="12" name="図形グループ 11"/>
          <p:cNvGrpSpPr/>
          <p:nvPr/>
        </p:nvGrpSpPr>
        <p:grpSpPr>
          <a:xfrm>
            <a:off x="2766900" y="3587793"/>
            <a:ext cx="810000" cy="1620000"/>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4" name="図 23">
            <a:extLst>
              <a:ext uri="{FF2B5EF4-FFF2-40B4-BE49-F238E27FC236}">
                <a16:creationId xmlns:a16="http://schemas.microsoft.com/office/drawing/2014/main" id="{8377FA25-A96A-41D8-95AC-802A5EF96C60}"/>
              </a:ext>
            </a:extLst>
          </p:cNvPr>
          <p:cNvPicPr>
            <a:picLocks noChangeAspect="1"/>
          </p:cNvPicPr>
          <p:nvPr/>
        </p:nvPicPr>
        <p:blipFill rotWithShape="1">
          <a:blip r:embed="rId3"/>
          <a:srcRect b="7739"/>
          <a:stretch/>
        </p:blipFill>
        <p:spPr bwMode="auto">
          <a:xfrm>
            <a:off x="3432026" y="3055378"/>
            <a:ext cx="774192" cy="1260000"/>
          </a:xfrm>
          <a:prstGeom prst="rect">
            <a:avLst/>
          </a:prstGeom>
          <a:ln w="9525" cap="flat" cmpd="sng" algn="ctr">
            <a:solidFill>
              <a:srgbClr val="44546A"/>
            </a:solidFill>
            <a:prstDash val="solid"/>
            <a:round/>
            <a:headEnd type="none" w="med" len="med"/>
            <a:tailEnd type="none" w="med" len="med"/>
            <a:extLst>
              <a:ext uri="{C807C97D-BFC1-408E-A445-0C87EB9F89A2}">
                <ask:lineSketchStyleProps xmlns:ask="http://schemas.microsoft.com/office/drawing/2018/sketchyshapes" xmln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5" name="テキスト ボックス 24"/>
          <p:cNvSpPr txBox="1"/>
          <p:nvPr/>
        </p:nvSpPr>
        <p:spPr>
          <a:xfrm>
            <a:off x="2496002" y="5329666"/>
            <a:ext cx="18941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スマートフォンで</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受取れるメールアドレス。</a:t>
            </a:r>
          </a:p>
        </p:txBody>
      </p:sp>
      <p:sp>
        <p:nvSpPr>
          <p:cNvPr id="27" name="テキスト ボックス 26"/>
          <p:cNvSpPr txBox="1"/>
          <p:nvPr/>
        </p:nvSpPr>
        <p:spPr>
          <a:xfrm>
            <a:off x="4476586" y="1816586"/>
            <a:ext cx="2036921"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証明用</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写真</a:t>
            </a:r>
            <a:endParaRPr lang="en-US" altLang="ja-JP" sz="3200" b="1" dirty="0">
              <a:latin typeface="Meiryo" charset="-128"/>
              <a:ea typeface="Meiryo" charset="-128"/>
              <a:cs typeface="Meiryo" charset="-128"/>
            </a:endParaRPr>
          </a:p>
        </p:txBody>
      </p:sp>
      <p:sp>
        <p:nvSpPr>
          <p:cNvPr id="28" name="テキスト ボックス 27"/>
          <p:cNvSpPr txBox="1"/>
          <p:nvPr/>
        </p:nvSpPr>
        <p:spPr>
          <a:xfrm>
            <a:off x="4440250" y="5348763"/>
            <a:ext cx="1894124" cy="523220"/>
          </a:xfrm>
          <a:prstGeom prst="rect">
            <a:avLst/>
          </a:prstGeom>
          <a:noFill/>
        </p:spPr>
        <p:txBody>
          <a:bodyPr wrap="square" rtlCol="0">
            <a:spAutoFit/>
          </a:bodyPr>
          <a:lstStyle/>
          <a:p>
            <a:r>
              <a:rPr kumimoji="1" lang="ja-JP" altLang="en-US" sz="1400" dirty="0">
                <a:latin typeface="Meiryo" charset="-128"/>
                <a:ea typeface="Meiryo" charset="-128"/>
                <a:cs typeface="Meiryo" charset="-128"/>
              </a:rPr>
              <a:t>スマートフォンで</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撮影できます。</a:t>
            </a:r>
            <a:endParaRPr kumimoji="1" lang="ja-JP" altLang="en-US" sz="1400" dirty="0">
              <a:latin typeface="Meiryo" charset="-128"/>
              <a:ea typeface="Meiryo"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416400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pic>
        <p:nvPicPr>
          <p:cNvPr id="30" name="図 2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578987" y="3055378"/>
            <a:ext cx="1260000" cy="1690361"/>
          </a:xfrm>
          <a:prstGeom prst="rect">
            <a:avLst/>
          </a:prstGeom>
        </p:spPr>
      </p:pic>
      <p:pic>
        <p:nvPicPr>
          <p:cNvPr id="31" name="図 30">
            <a:extLst>
              <a:ext uri="{FF2B5EF4-FFF2-40B4-BE49-F238E27FC236}">
                <a16:creationId xmlns:a16="http://schemas.microsoft.com/office/drawing/2014/main" id="{86413367-6B81-4B55-955A-580D14A123F9}"/>
              </a:ext>
            </a:extLst>
          </p:cNvPr>
          <p:cNvPicPr>
            <a:picLocks noChangeAspect="1"/>
          </p:cNvPicPr>
          <p:nvPr/>
        </p:nvPicPr>
        <p:blipFill>
          <a:blip r:embed="rId5"/>
          <a:stretch>
            <a:fillRect/>
          </a:stretch>
        </p:blipFill>
        <p:spPr>
          <a:xfrm>
            <a:off x="463429" y="3044337"/>
            <a:ext cx="1240811" cy="1293944"/>
          </a:xfrm>
          <a:prstGeom prst="rect">
            <a:avLst/>
          </a:prstGeom>
        </p:spPr>
      </p:pic>
      <p:pic>
        <p:nvPicPr>
          <p:cNvPr id="17" name="図 16">
            <a:extLst>
              <a:ext uri="{FF2B5EF4-FFF2-40B4-BE49-F238E27FC236}">
                <a16:creationId xmlns:a16="http://schemas.microsoft.com/office/drawing/2014/main" id="{D1878B50-0A2E-45CA-9439-4A22033C9251}"/>
              </a:ext>
            </a:extLst>
          </p:cNvPr>
          <p:cNvPicPr>
            <a:picLocks noChangeAspect="1"/>
          </p:cNvPicPr>
          <p:nvPr/>
        </p:nvPicPr>
        <p:blipFill>
          <a:blip r:embed="rId6"/>
          <a:stretch>
            <a:fillRect/>
          </a:stretch>
        </p:blipFill>
        <p:spPr>
          <a:xfrm>
            <a:off x="982550" y="3598724"/>
            <a:ext cx="1130782" cy="1572676"/>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1505925" y="3151067"/>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846149" y="4408779"/>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grpSp>
        <p:nvGrpSpPr>
          <p:cNvPr id="36" name="図形グループ 9">
            <a:extLst>
              <a:ext uri="{FF2B5EF4-FFF2-40B4-BE49-F238E27FC236}">
                <a16:creationId xmlns:a16="http://schemas.microsoft.com/office/drawing/2014/main" id="{C989F186-00EE-44D7-968C-0779F488C731}"/>
              </a:ext>
            </a:extLst>
          </p:cNvPr>
          <p:cNvGrpSpPr/>
          <p:nvPr/>
        </p:nvGrpSpPr>
        <p:grpSpPr>
          <a:xfrm>
            <a:off x="6195316" y="4157785"/>
            <a:ext cx="2340000" cy="360000"/>
            <a:chOff x="6195316" y="4329273"/>
            <a:chExt cx="2340000" cy="360000"/>
          </a:xfrm>
        </p:grpSpPr>
        <p:sp>
          <p:nvSpPr>
            <p:cNvPr id="37" name="正方形/長方形 36">
              <a:extLst>
                <a:ext uri="{FF2B5EF4-FFF2-40B4-BE49-F238E27FC236}">
                  <a16:creationId xmlns:a16="http://schemas.microsoft.com/office/drawing/2014/main" id="{0C2F7A20-7DE8-426F-BC1B-6E66B4A314B1}"/>
                </a:ext>
              </a:extLst>
            </p:cNvPr>
            <p:cNvSpPr/>
            <p:nvPr/>
          </p:nvSpPr>
          <p:spPr>
            <a:xfrm>
              <a:off x="6195316" y="4329273"/>
              <a:ext cx="2340000" cy="36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3760DDFE-3765-44B9-A412-E7DC7869A239}"/>
                </a:ext>
              </a:extLst>
            </p:cNvPr>
            <p:cNvSpPr/>
            <p:nvPr/>
          </p:nvSpPr>
          <p:spPr>
            <a:xfrm>
              <a:off x="7992813" y="4329273"/>
              <a:ext cx="540000" cy="36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DF07FCA7-C833-4F86-B377-AF071D03FEB3}"/>
              </a:ext>
            </a:extLst>
          </p:cNvPr>
          <p:cNvSpPr txBox="1"/>
          <p:nvPr/>
        </p:nvSpPr>
        <p:spPr>
          <a:xfrm>
            <a:off x="6143475" y="2279641"/>
            <a:ext cx="2880000" cy="3354765"/>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１</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マイナンバーカードのウェブ</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サイトから手書き用の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交付申請書と封筒をダウン</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ロードして必要事項を記入し、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郵便で申請することができます。</a:t>
            </a:r>
            <a:endParaRPr lang="en-US" altLang="ja-JP" sz="1400" dirty="0">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顔写真の貼り付けと</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マイナンバーの記入が必要</a:t>
            </a:r>
            <a:r>
              <a:rPr lang="ja-JP" altLang="en-US" sz="1400" dirty="0">
                <a:latin typeface="Meiryo" charset="-128"/>
                <a:ea typeface="Meiryo" charset="-128"/>
                <a:cs typeface="Meiryo" charset="-128"/>
              </a:rPr>
              <a:t>です。</a:t>
            </a:r>
          </a:p>
          <a:p>
            <a:endParaRPr lang="en-US" altLang="ja-JP" sz="1400" dirty="0">
              <a:latin typeface="Meiryo" charset="-128"/>
              <a:ea typeface="Meiryo" charset="-128"/>
              <a:cs typeface="Meiryo" charset="-128"/>
            </a:endParaRPr>
          </a:p>
          <a:p>
            <a:r>
              <a:rPr lang="en-US" altLang="ja-JP" sz="1200" b="1" dirty="0">
                <a:latin typeface="Meiryo" charset="-128"/>
                <a:ea typeface="Meiryo" charset="-128"/>
                <a:cs typeface="Meiryo" charset="-128"/>
              </a:rPr>
              <a:t>  </a:t>
            </a:r>
            <a:r>
              <a:rPr lang="ja-JP" altLang="en-US" sz="1100" b="1" dirty="0">
                <a:latin typeface="Meiryo" charset="-128"/>
                <a:ea typeface="Meiryo" charset="-128"/>
                <a:cs typeface="Meiryo" charset="-128"/>
              </a:rPr>
              <a:t>マイナンバーカード郵便</a:t>
            </a:r>
            <a:r>
              <a:rPr lang="en-US" altLang="ja-JP" sz="1100" b="1" dirty="0">
                <a:latin typeface="Meiryo" charset="-128"/>
                <a:ea typeface="Meiryo" charset="-128"/>
                <a:cs typeface="Meiryo" charset="-128"/>
              </a:rPr>
              <a:t>   </a:t>
            </a:r>
            <a:r>
              <a:rPr lang="ja-JP" altLang="en-US" sz="1100" b="1" dirty="0">
                <a:latin typeface="Meiryo" charset="-128"/>
                <a:ea typeface="Meiryo" charset="-128"/>
                <a:cs typeface="Meiryo" charset="-128"/>
              </a:rPr>
              <a:t>　</a:t>
            </a:r>
            <a:r>
              <a:rPr lang="ja-JP" altLang="en-US" sz="1100" b="1" dirty="0">
                <a:solidFill>
                  <a:schemeClr val="bg1"/>
                </a:solidFill>
                <a:latin typeface="Meiryo" charset="-128"/>
                <a:ea typeface="Meiryo" charset="-128"/>
                <a:cs typeface="Meiryo" charset="-128"/>
              </a:rPr>
              <a:t>検索</a:t>
            </a:r>
            <a:endParaRPr lang="en-US" altLang="ja-JP" sz="1100" b="1" dirty="0">
              <a:solidFill>
                <a:schemeClr val="bg1"/>
              </a:solidFill>
              <a:latin typeface="Meiryo" charset="-128"/>
              <a:ea typeface="Meiryo" charset="-128"/>
              <a:cs typeface="Meiryo" charset="-128"/>
            </a:endParaRPr>
          </a:p>
          <a:p>
            <a:endParaRPr lang="en-US" altLang="ja-JP" sz="1400" b="1" dirty="0">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２</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お住まいの</a:t>
            </a:r>
            <a:r>
              <a:rPr lang="ja-JP" altLang="en-US" sz="1400" dirty="0">
                <a:solidFill>
                  <a:srgbClr val="FF0000"/>
                </a:solidFill>
                <a:latin typeface="Meiryo" charset="-128"/>
                <a:ea typeface="Meiryo" charset="-128"/>
                <a:cs typeface="Meiryo" charset="-128"/>
              </a:rPr>
              <a:t>市区町村窓口で、</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再発行してもらえます。</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本人確認書類が必要です。</a:t>
            </a:r>
            <a:endParaRPr lang="ja-JP" altLang="en-US" sz="1400" dirty="0">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0F142826-4185-4F18-B089-449ACCCD9BED}"/>
              </a:ext>
            </a:extLst>
          </p:cNvPr>
          <p:cNvSpPr/>
          <p:nvPr/>
        </p:nvSpPr>
        <p:spPr>
          <a:xfrm>
            <a:off x="6113895" y="1345107"/>
            <a:ext cx="2520000" cy="1015663"/>
          </a:xfrm>
          <a:prstGeom prst="rect">
            <a:avLst/>
          </a:prstGeom>
        </p:spPr>
        <p:txBody>
          <a:bodyPr>
            <a:spAutoFit/>
          </a:bodyPr>
          <a:lstStyle/>
          <a:p>
            <a:r>
              <a:rPr lang="ja-JP" altLang="en-US" sz="2000" b="1" dirty="0">
                <a:solidFill>
                  <a:srgbClr val="009650"/>
                </a:solidFill>
                <a:latin typeface="Meiryo" charset="-128"/>
                <a:ea typeface="Meiryo" charset="-128"/>
                <a:cs typeface="Meiryo" charset="-128"/>
              </a:rPr>
              <a:t>交付申請書を</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持っていないときは</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どうすればいいの？</a:t>
            </a:r>
          </a:p>
        </p:txBody>
      </p:sp>
      <p:sp>
        <p:nvSpPr>
          <p:cNvPr id="26" name="テキスト ボックス 25"/>
          <p:cNvSpPr txBox="1"/>
          <p:nvPr/>
        </p:nvSpPr>
        <p:spPr>
          <a:xfrm>
            <a:off x="484521" y="4907480"/>
            <a:ext cx="2065672" cy="1384995"/>
          </a:xfrm>
          <a:prstGeom prst="rect">
            <a:avLst/>
          </a:prstGeom>
          <a:solidFill>
            <a:schemeClr val="bg1"/>
          </a:solid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ご自宅に郵送されています。現在は</a:t>
            </a:r>
            <a:r>
              <a:rPr lang="ja-JP" altLang="en-US" sz="1400" b="1" dirty="0">
                <a:latin typeface="メイリオ" panose="020B0604030504040204" pitchFamily="50" charset="-128"/>
                <a:ea typeface="メイリオ" panose="020B0604030504040204" pitchFamily="50" charset="-128"/>
              </a:rPr>
              <a:t>ｂ</a:t>
            </a:r>
            <a:r>
              <a:rPr lang="ja-JP" altLang="en-US" sz="1400" dirty="0">
                <a:latin typeface="メイリオ" panose="020B0604030504040204" pitchFamily="50" charset="-128"/>
                <a:ea typeface="メイリオ" panose="020B0604030504040204" pitchFamily="50" charset="-128"/>
              </a:rPr>
              <a:t>の交付申請書が使われていますが、氏名・住所に変更がなければ、</a:t>
            </a:r>
            <a:r>
              <a:rPr lang="ja-JP" altLang="en-US" sz="1400" b="1" dirty="0">
                <a:latin typeface="メイリオ" panose="020B0604030504040204" pitchFamily="50" charset="-128"/>
                <a:ea typeface="メイリオ" panose="020B0604030504040204" pitchFamily="50" charset="-128"/>
              </a:rPr>
              <a:t>ａ</a:t>
            </a:r>
            <a:r>
              <a:rPr lang="ja-JP" altLang="en-US" sz="1400" dirty="0">
                <a:latin typeface="メイリオ" panose="020B0604030504040204" pitchFamily="50" charset="-128"/>
                <a:ea typeface="メイリオ" panose="020B0604030504040204" pitchFamily="50" charset="-128"/>
              </a:rPr>
              <a:t>の</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交付申請書も使えます。</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999BE41-0B16-4B43-9803-4DA9044387CE}"/>
              </a:ext>
            </a:extLst>
          </p:cNvPr>
          <p:cNvSpPr txBox="1"/>
          <p:nvPr/>
        </p:nvSpPr>
        <p:spPr>
          <a:xfrm>
            <a:off x="6084000" y="5652000"/>
            <a:ext cx="2671918" cy="830997"/>
          </a:xfrm>
          <a:prstGeom prst="rect">
            <a:avLst/>
          </a:prstGeom>
          <a:noFill/>
        </p:spPr>
        <p:txBody>
          <a:bodyPr wrap="square" rtlCol="0">
            <a:spAutoFit/>
          </a:bodyPr>
          <a:lstStyle/>
          <a:p>
            <a:pPr marL="147600" indent="-147600"/>
            <a:r>
              <a:rPr kumimoji="1" lang="en-US" altLang="ja-JP" sz="1200" spc="-150" dirty="0"/>
              <a:t>※</a:t>
            </a:r>
            <a:r>
              <a:rPr kumimoji="1" lang="ja-JP" altLang="en-US" sz="1200" spc="-150" dirty="0"/>
              <a:t> お手持ちの交付申請書記載の住所から引越していた場合は、お手持ちの交付申請書は使えません。市区町村窓口にお問合わせください。</a:t>
            </a:r>
          </a:p>
        </p:txBody>
      </p:sp>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868342" y="1937470"/>
            <a:ext cx="6840000" cy="988227"/>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17899" y="1772709"/>
            <a:ext cx="3876680" cy="425395"/>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873140" y="3274586"/>
            <a:ext cx="6840000" cy="1902159"/>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22696" y="3109826"/>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728000" y="277200"/>
            <a:ext cx="6340197" cy="991041"/>
          </a:xfrm>
        </p:spPr>
        <p:txBody>
          <a:bodyPr wrap="none">
            <a:spAutoFit/>
          </a:bodyPr>
          <a:lstStyle/>
          <a:p>
            <a:r>
              <a:rPr lang="ja-JP" altLang="en-US" dirty="0"/>
              <a:t>スマートフォンでのマイナンバー</a:t>
            </a:r>
            <a:r>
              <a:rPr lang="en-US" altLang="ja-JP" dirty="0"/>
              <a:t/>
            </a:r>
            <a:br>
              <a:rPr lang="en-US" altLang="ja-JP" dirty="0"/>
            </a:br>
            <a:r>
              <a:rPr lang="ja-JP" altLang="en-US" dirty="0"/>
              <a:t>カードの申請から受取までの流れ</a:t>
            </a:r>
          </a:p>
        </p:txBody>
      </p:sp>
      <p:sp>
        <p:nvSpPr>
          <p:cNvPr id="3" name="サブタイトル 2"/>
          <p:cNvSpPr>
            <a:spLocks noGrp="1"/>
          </p:cNvSpPr>
          <p:nvPr>
            <p:ph type="subTitle" idx="1"/>
          </p:nvPr>
        </p:nvSpPr>
        <p:spPr>
          <a:xfrm>
            <a:off x="507804" y="1395674"/>
            <a:ext cx="8280000" cy="548495"/>
          </a:xfrm>
        </p:spPr>
        <p:txBody>
          <a:bodyPr>
            <a:noAutofit/>
          </a:bodyPr>
          <a:lstStyle/>
          <a:p>
            <a:r>
              <a:rPr lang="ja-JP" altLang="en-US" dirty="0"/>
              <a:t>次ページから、以下の順番で操作のご説明をします。</a:t>
            </a:r>
          </a:p>
        </p:txBody>
      </p:sp>
      <p:sp>
        <p:nvSpPr>
          <p:cNvPr id="4" name="Title 1"/>
          <p:cNvSpPr txBox="1">
            <a:spLocks/>
          </p:cNvSpPr>
          <p:nvPr/>
        </p:nvSpPr>
        <p:spPr>
          <a:xfrm>
            <a:off x="540000" y="540000"/>
            <a:ext cx="997389" cy="547200"/>
          </a:xfrm>
          <a:prstGeom prst="rect">
            <a:avLst/>
          </a:prstGeom>
        </p:spPr>
        <p:txBody>
          <a:bodyPr vert="horz" wrap="none" lIns="91440" tIns="45720" rIns="91440" bIns="45720" rtlCol="0" anchor="ctr" anchorCtr="0">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3600" dirty="0"/>
              <a:t>1-F</a:t>
            </a:r>
            <a:endParaRPr lang="en-US" sz="3600" dirty="0"/>
          </a:p>
        </p:txBody>
      </p:sp>
      <p:sp>
        <p:nvSpPr>
          <p:cNvPr id="5" name="テキスト ボックス 4"/>
          <p:cNvSpPr txBox="1"/>
          <p:nvPr/>
        </p:nvSpPr>
        <p:spPr>
          <a:xfrm>
            <a:off x="1863820" y="2217811"/>
            <a:ext cx="6840000" cy="70788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証明用写真撮影アプリのインストール</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アプリを使った写真撮影</a:t>
            </a:r>
          </a:p>
        </p:txBody>
      </p:sp>
      <p:sp>
        <p:nvSpPr>
          <p:cNvPr id="13" name="テキスト ボックス 12"/>
          <p:cNvSpPr txBox="1"/>
          <p:nvPr/>
        </p:nvSpPr>
        <p:spPr>
          <a:xfrm>
            <a:off x="629895" y="1818856"/>
            <a:ext cx="3521122"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証明用写真撮影</a:t>
            </a:r>
          </a:p>
        </p:txBody>
      </p:sp>
      <p:sp>
        <p:nvSpPr>
          <p:cNvPr id="18" name="テキスト ボックス 17"/>
          <p:cNvSpPr txBox="1"/>
          <p:nvPr/>
        </p:nvSpPr>
        <p:spPr>
          <a:xfrm>
            <a:off x="1882510" y="3572442"/>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申請するウェブサイトへの接続</a:t>
            </a:r>
          </a:p>
          <a:p>
            <a:r>
              <a:rPr lang="ja-JP" altLang="en-US" sz="20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利用者規約の確認</a:t>
            </a:r>
          </a:p>
          <a:p>
            <a:r>
              <a:rPr lang="ja-JP" altLang="en-US" sz="20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　メールアドレスの登録とメールの受信</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❻　</a:t>
            </a:r>
            <a:r>
              <a:rPr lang="ja-JP" altLang="en-US" sz="2000" b="1" dirty="0">
                <a:latin typeface="Meiryo" charset="-128"/>
                <a:ea typeface="Meiryo" charset="-128"/>
                <a:cs typeface="Meiryo" charset="-128"/>
              </a:rPr>
              <a:t>顔写真の登録</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❼　</a:t>
            </a:r>
            <a:r>
              <a:rPr lang="ja-JP" altLang="en-US" sz="2000" b="1" dirty="0">
                <a:latin typeface="Meiryo" charset="-128"/>
                <a:ea typeface="Meiryo" charset="-128"/>
                <a:cs typeface="Meiryo" charset="-128"/>
              </a:rPr>
              <a:t>申請情報の登録</a:t>
            </a:r>
            <a:endParaRPr lang="en-US" altLang="ja-JP" sz="2000" b="1" dirty="0">
              <a:latin typeface="Meiryo" charset="-128"/>
              <a:ea typeface="Meiryo" charset="-128"/>
              <a:cs typeface="Meiryo" charset="-128"/>
            </a:endParaRPr>
          </a:p>
        </p:txBody>
      </p:sp>
      <p:sp>
        <p:nvSpPr>
          <p:cNvPr id="19" name="テキスト ボックス 18"/>
          <p:cNvSpPr txBox="1"/>
          <p:nvPr/>
        </p:nvSpPr>
        <p:spPr>
          <a:xfrm>
            <a:off x="620971" y="3153479"/>
            <a:ext cx="3877058"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マイナンバーカードの申請手続</a:t>
            </a:r>
          </a:p>
        </p:txBody>
      </p:sp>
      <p:sp>
        <p:nvSpPr>
          <p:cNvPr id="17" name="正方形/長方形 16"/>
          <p:cNvSpPr/>
          <p:nvPr/>
        </p:nvSpPr>
        <p:spPr>
          <a:xfrm>
            <a:off x="1880497" y="5520901"/>
            <a:ext cx="6840000" cy="699785"/>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882510" y="5779756"/>
            <a:ext cx="6840000" cy="400110"/>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❽</a:t>
            </a:r>
            <a:r>
              <a:rPr lang="ja-JP" altLang="en-US" sz="2000" b="1" dirty="0">
                <a:latin typeface="Meiryo" charset="-128"/>
                <a:ea typeface="Meiryo" charset="-128"/>
                <a:cs typeface="Meiryo" charset="-128"/>
              </a:rPr>
              <a:t>　マイナンバーカードの受取り</a:t>
            </a:r>
          </a:p>
        </p:txBody>
      </p:sp>
      <p:sp>
        <p:nvSpPr>
          <p:cNvPr id="28" name="正方形/長方形 27"/>
          <p:cNvSpPr/>
          <p:nvPr/>
        </p:nvSpPr>
        <p:spPr>
          <a:xfrm>
            <a:off x="619385" y="5320283"/>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8151" y="5372766"/>
            <a:ext cx="386994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マイナンバーカードの受取</a:t>
            </a:r>
          </a:p>
        </p:txBody>
      </p:sp>
      <p:pic>
        <p:nvPicPr>
          <p:cNvPr id="11" name="図 10"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177" y="2147346"/>
            <a:ext cx="1034511" cy="632676"/>
          </a:xfrm>
          <a:prstGeom prst="rect">
            <a:avLst/>
          </a:prstGeom>
        </p:spPr>
      </p:pic>
      <p:pic>
        <p:nvPicPr>
          <p:cNvPr id="15" name="図 1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192" y="3352305"/>
            <a:ext cx="876422" cy="619211"/>
          </a:xfrm>
          <a:prstGeom prst="rect">
            <a:avLst/>
          </a:prstGeom>
        </p:spPr>
      </p:pic>
      <p:pic>
        <p:nvPicPr>
          <p:cNvPr id="16" name="図 15"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877" y="4012879"/>
            <a:ext cx="800212" cy="819264"/>
          </a:xfrm>
          <a:prstGeom prst="rect">
            <a:avLst/>
          </a:prstGeom>
        </p:spPr>
      </p:pic>
      <p:pic>
        <p:nvPicPr>
          <p:cNvPr id="35" name="図 34"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746" y="5557728"/>
            <a:ext cx="707065" cy="619367"/>
          </a:xfrm>
          <a:prstGeom prst="rect">
            <a:avLst/>
          </a:prstGeom>
        </p:spPr>
      </p:pic>
      <p:grpSp>
        <p:nvGrpSpPr>
          <p:cNvPr id="12" name="グループ化 11">
            <a:extLst>
              <a:ext uri="{FF2B5EF4-FFF2-40B4-BE49-F238E27FC236}">
                <a16:creationId xmlns:a16="http://schemas.microsoft.com/office/drawing/2014/main" id="{FCF6AEC4-AA37-40CA-8471-CF516CD9F396}"/>
              </a:ext>
            </a:extLst>
          </p:cNvPr>
          <p:cNvGrpSpPr/>
          <p:nvPr/>
        </p:nvGrpSpPr>
        <p:grpSpPr>
          <a:xfrm>
            <a:off x="1000444" y="3593094"/>
            <a:ext cx="691832" cy="1369543"/>
            <a:chOff x="1000444" y="3639394"/>
            <a:chExt cx="691832" cy="1369543"/>
          </a:xfrm>
        </p:grpSpPr>
        <p:cxnSp>
          <p:nvCxnSpPr>
            <p:cNvPr id="34" name="直線コネクタ 33"/>
            <p:cNvCxnSpPr/>
            <p:nvPr/>
          </p:nvCxnSpPr>
          <p:spPr>
            <a:xfrm>
              <a:off x="1346360" y="3639394"/>
              <a:ext cx="0" cy="1332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00444" y="4651153"/>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1334494" y="4651153"/>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9925AAD5-278B-472E-B88C-1FF3427B0E0E}"/>
              </a:ext>
            </a:extLst>
          </p:cNvPr>
          <p:cNvGrpSpPr/>
          <p:nvPr/>
        </p:nvGrpSpPr>
        <p:grpSpPr>
          <a:xfrm>
            <a:off x="1000444" y="2283327"/>
            <a:ext cx="691832" cy="707886"/>
            <a:chOff x="1000444" y="2283326"/>
            <a:chExt cx="691832" cy="799095"/>
          </a:xfrm>
        </p:grpSpPr>
        <p:cxnSp>
          <p:nvCxnSpPr>
            <p:cNvPr id="39" name="直線コネクタ 38"/>
            <p:cNvCxnSpPr>
              <a:cxnSpLocks/>
            </p:cNvCxnSpPr>
            <p:nvPr/>
          </p:nvCxnSpPr>
          <p:spPr>
            <a:xfrm>
              <a:off x="1346360" y="2283326"/>
              <a:ext cx="0" cy="7990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00044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1334494" y="2724637"/>
              <a:ext cx="357782" cy="3577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2489913"/>
      </p:ext>
    </p:extLst>
  </p:cSld>
  <p:clrMapOvr>
    <a:masterClrMapping/>
  </p:clrMapOvr>
</p:sld>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6823</Words>
  <Application>Microsoft Office PowerPoint</Application>
  <PresentationFormat>画面に合わせる (4:3)</PresentationFormat>
  <Paragraphs>834</Paragraphs>
  <Slides>30</Slides>
  <Notes>30</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30</vt:i4>
      </vt:variant>
    </vt:vector>
  </HeadingPairs>
  <TitlesOfParts>
    <vt:vector size="48" baseType="lpstr">
      <vt:lpstr>AoyagiKouzanFontT</vt:lpstr>
      <vt:lpstr>BIZ UDPゴシック</vt:lpstr>
      <vt:lpstr>HGP創英角ﾎﾟｯﾌﾟ体</vt:lpstr>
      <vt:lpstr>Konatu</vt:lpstr>
      <vt:lpstr>Meiryo UI</vt:lpstr>
      <vt:lpstr>ＭＳ 明朝</vt:lpstr>
      <vt:lpstr>Meiryo</vt:lpstr>
      <vt:lpstr>Meiryo</vt:lpstr>
      <vt:lpstr>游ゴシック</vt:lpstr>
      <vt:lpstr>游ゴシック</vt:lpstr>
      <vt:lpstr>Yu Gothic Light</vt:lpstr>
      <vt:lpstr>Arial</vt:lpstr>
      <vt:lpstr>Calibri</vt:lpstr>
      <vt:lpstr>Century</vt:lpstr>
      <vt:lpstr>Times New Roman</vt:lpstr>
      <vt:lpstr>Wingdings</vt:lpstr>
      <vt:lpstr>1_ホワイト</vt:lpstr>
      <vt:lpstr>デザインの設定</vt:lpstr>
      <vt:lpstr>PowerPoint プレゼンテーション</vt:lpstr>
      <vt:lpstr>PowerPoint プレゼンテーション</vt:lpstr>
      <vt:lpstr>PowerPoint プレゼンテーション</vt:lpstr>
      <vt:lpstr>PowerPoint プレゼンテーション</vt:lpstr>
      <vt:lpstr>マイナンバーカードを使って できること</vt:lpstr>
      <vt:lpstr>マイナンバーカードは安全です</vt:lpstr>
      <vt:lpstr>マイナンバーカードの申請のしかた</vt:lpstr>
      <vt:lpstr>スマートフォンでの マイナンバーカード申請に必要なもの</vt:lpstr>
      <vt:lpstr>スマートフォンでのマイナンバー カードの申請から受取までの流れ</vt:lpstr>
      <vt:lpstr>PowerPoint プレゼンテーション</vt:lpstr>
      <vt:lpstr>証明用写真撮影アプリの インストールのしかた</vt:lpstr>
      <vt:lpstr>証明用写真撮影アプリの インストールのしかた</vt:lpstr>
      <vt:lpstr>証明用写真撮影アプリの インストールのしかた</vt:lpstr>
      <vt:lpstr>PowerPoint プレゼンテーション</vt:lpstr>
      <vt:lpstr>アプリを使った撮影のしかた</vt:lpstr>
      <vt:lpstr>アプリを使った撮影のしかた</vt:lpstr>
      <vt:lpstr>アプリを使った撮影のしかた</vt:lpstr>
      <vt:lpstr>PowerPoint プレゼンテーション</vt:lpstr>
      <vt:lpstr>申請するウェブサイトへの 接続のしかた</vt:lpstr>
      <vt:lpstr>申請するウェブサイトへの 接続のしかた</vt:lpstr>
      <vt:lpstr>申請するウェブサイトへの 接続のしかた</vt:lpstr>
      <vt:lpstr>申請するウェブサイトへの 接続のしかた</vt:lpstr>
      <vt:lpstr>利用者規約の確認</vt:lpstr>
      <vt:lpstr>メールアドレスの登録と メールの受信</vt:lpstr>
      <vt:lpstr>メールアドレスの登録と メールの受信</vt:lpstr>
      <vt:lpstr>顔写真の登録のしかた</vt:lpstr>
      <vt:lpstr>申請情報の登録のしかた</vt:lpstr>
      <vt:lpstr>申請情報の登録のしかた</vt:lpstr>
      <vt:lpstr>マイナンバーカードの受取りかた</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2021-05-26T11:28:23Z</dcterms:created>
  <dcterms:modified xsi:type="dcterms:W3CDTF">2021-05-26T11:28:41Z</dcterms:modified>
</cp:coreProperties>
</file>