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5.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3"/>
  </p:notesMasterIdLst>
  <p:sldIdLst>
    <p:sldId id="283" r:id="rId2"/>
    <p:sldId id="363" r:id="rId3"/>
    <p:sldId id="298" r:id="rId4"/>
    <p:sldId id="340" r:id="rId5"/>
    <p:sldId id="364" r:id="rId6"/>
    <p:sldId id="365" r:id="rId7"/>
    <p:sldId id="359" r:id="rId8"/>
    <p:sldId id="360" r:id="rId9"/>
    <p:sldId id="357" r:id="rId10"/>
    <p:sldId id="361" r:id="rId11"/>
    <p:sldId id="362" r:id="rId12"/>
  </p:sldIdLst>
  <p:sldSz cx="10693400" cy="7562850"/>
  <p:notesSz cx="7562850" cy="10693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作成者"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20" autoAdjust="0"/>
    <p:restoredTop sz="75316" autoAdjust="0"/>
  </p:normalViewPr>
  <p:slideViewPr>
    <p:cSldViewPr>
      <p:cViewPr varScale="1">
        <p:scale>
          <a:sx n="44" d="100"/>
          <a:sy n="44" d="100"/>
        </p:scale>
        <p:origin x="2108" y="3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2" d="100"/>
          <a:sy n="42" d="100"/>
        </p:scale>
        <p:origin x="279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277310" cy="53646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284418" y="1"/>
            <a:ext cx="3276187" cy="536466"/>
          </a:xfrm>
          <a:prstGeom prst="rect">
            <a:avLst/>
          </a:prstGeom>
        </p:spPr>
        <p:txBody>
          <a:bodyPr vert="horz" lIns="91440" tIns="45720" rIns="91440" bIns="45720" rtlCol="0"/>
          <a:lstStyle>
            <a:lvl1pPr algn="r">
              <a:defRPr sz="1200"/>
            </a:lvl1pPr>
          </a:lstStyle>
          <a:p>
            <a:fld id="{2053EECF-6E38-4A9F-A42A-194BE4369BD3}" type="datetimeFigureOut">
              <a:rPr kumimoji="1" lang="ja-JP" altLang="en-US" smtClean="0"/>
              <a:t>2021/6/28</a:t>
            </a:fld>
            <a:endParaRPr kumimoji="1" lang="ja-JP" altLang="en-US"/>
          </a:p>
        </p:txBody>
      </p:sp>
      <p:sp>
        <p:nvSpPr>
          <p:cNvPr id="4" name="スライド イメージ プレースホルダー 3"/>
          <p:cNvSpPr>
            <a:spLocks noGrp="1" noRot="1" noChangeAspect="1"/>
          </p:cNvSpPr>
          <p:nvPr>
            <p:ph type="sldImg" idx="2"/>
          </p:nvPr>
        </p:nvSpPr>
        <p:spPr>
          <a:xfrm>
            <a:off x="1231900" y="1338263"/>
            <a:ext cx="5099050" cy="3606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56734" y="5146929"/>
            <a:ext cx="6049382" cy="421091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935"/>
            <a:ext cx="3277310" cy="53646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284418" y="10156935"/>
            <a:ext cx="3276187" cy="536465"/>
          </a:xfrm>
          <a:prstGeom prst="rect">
            <a:avLst/>
          </a:prstGeom>
        </p:spPr>
        <p:txBody>
          <a:bodyPr vert="horz" lIns="91440" tIns="45720" rIns="91440" bIns="45720" rtlCol="0" anchor="b"/>
          <a:lstStyle>
            <a:lvl1pPr algn="r">
              <a:defRPr sz="1200"/>
            </a:lvl1pPr>
          </a:lstStyle>
          <a:p>
            <a:fld id="{963FA24A-B145-4DC5-8F25-2D41A644D22D}" type="slidenum">
              <a:rPr kumimoji="1" lang="ja-JP" altLang="en-US" smtClean="0"/>
              <a:t>‹#›</a:t>
            </a:fld>
            <a:endParaRPr kumimoji="1" lang="ja-JP" altLang="en-US"/>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
        <p:nvSpPr>
          <p:cNvPr id="10" name="テキスト ボックス 9">
            <a:extLst>
              <a:ext uri="{FF2B5EF4-FFF2-40B4-BE49-F238E27FC236}">
                <a16:creationId xmlns:a16="http://schemas.microsoft.com/office/drawing/2014/main" id="{800594ED-62A7-4A4A-8405-21EA58DC3411}"/>
              </a:ext>
            </a:extLst>
          </p:cNvPr>
          <p:cNvSpPr txBox="1"/>
          <p:nvPr/>
        </p:nvSpPr>
        <p:spPr>
          <a:xfrm>
            <a:off x="1194122" y="7707005"/>
            <a:ext cx="5330503" cy="430887"/>
          </a:xfrm>
          <a:prstGeom prst="rect">
            <a:avLst/>
          </a:prstGeom>
          <a:noFill/>
          <a:ln w="12700">
            <a:solidFill>
              <a:schemeClr val="tx1"/>
            </a:solidFill>
            <a:prstDash val="sysDot"/>
          </a:ln>
        </p:spPr>
        <p:txBody>
          <a:bodyPr wrap="square">
            <a:spAutoFit/>
          </a:bodyPr>
          <a:lstStyle/>
          <a:p>
            <a:pPr indent="92075"/>
            <a:r>
              <a:rPr lang="ja-JP" altLang="en-US" sz="1100" dirty="0">
                <a:latin typeface="Meiryo UI" panose="020B0604030504040204" pitchFamily="50" charset="-128"/>
                <a:ea typeface="Meiryo UI" panose="020B0604030504040204" pitchFamily="50" charset="-128"/>
              </a:rPr>
              <a:t>このような</a:t>
            </a:r>
            <a:r>
              <a:rPr kumimoji="1" lang="ja-JP" altLang="en-US" sz="1100" dirty="0">
                <a:latin typeface="Meiryo UI" panose="020B0604030504040204" pitchFamily="50" charset="-128"/>
                <a:ea typeface="Meiryo UI" panose="020B0604030504040204" pitchFamily="50" charset="-128"/>
              </a:rPr>
              <a:t>方が来られることの無いように、講習会を開かれるときは周知徹底をいただくとか</a:t>
            </a:r>
            <a:r>
              <a:rPr lang="ja-JP" altLang="en-US" sz="1100" dirty="0">
                <a:latin typeface="Meiryo UI" panose="020B0604030504040204" pitchFamily="50" charset="-128"/>
                <a:ea typeface="Meiryo UI" panose="020B0604030504040204" pitchFamily="50" charset="-128"/>
              </a:rPr>
              <a:t>間違ってこられた方のために代替の</a:t>
            </a:r>
            <a:r>
              <a:rPr lang="en-US" altLang="ja-JP" sz="1100" dirty="0">
                <a:latin typeface="Meiryo UI" panose="020B0604030504040204" pitchFamily="50" charset="-128"/>
                <a:ea typeface="Meiryo UI" panose="020B0604030504040204" pitchFamily="50" charset="-128"/>
              </a:rPr>
              <a:t>Android</a:t>
            </a:r>
            <a:r>
              <a:rPr lang="ja-JP" altLang="en-US" sz="1100" dirty="0">
                <a:latin typeface="Meiryo UI" panose="020B0604030504040204" pitchFamily="50" charset="-128"/>
                <a:ea typeface="Meiryo UI" panose="020B0604030504040204" pitchFamily="50" charset="-128"/>
              </a:rPr>
              <a:t>対応スマホを用意していたほうが</a:t>
            </a:r>
            <a:r>
              <a:rPr kumimoji="1" lang="ja-JP" altLang="en-US" sz="1100" dirty="0">
                <a:latin typeface="Meiryo UI" panose="020B0604030504040204" pitchFamily="50" charset="-128"/>
                <a:ea typeface="Meiryo UI" panose="020B0604030504040204" pitchFamily="50" charset="-128"/>
              </a:rPr>
              <a:t>良いかもしれません </a:t>
            </a:r>
            <a:endParaRPr kumimoji="1" lang="en-US" altLang="ja-JP" sz="1100" dirty="0">
              <a:latin typeface="Meiryo UI" panose="020B0604030504040204" pitchFamily="50" charset="-128"/>
              <a:ea typeface="Meiryo UI" panose="020B0604030504040204" pitchFamily="50" charset="-128"/>
            </a:endParaRPr>
          </a:p>
        </p:txBody>
      </p:sp>
      <p:sp>
        <p:nvSpPr>
          <p:cNvPr id="11" name="ノート プレースホルダー 2">
            <a:extLst>
              <a:ext uri="{FF2B5EF4-FFF2-40B4-BE49-F238E27FC236}">
                <a16:creationId xmlns:a16="http://schemas.microsoft.com/office/drawing/2014/main" id="{27F1FDC1-971F-4F12-99C0-A8FAF097EED3}"/>
              </a:ext>
            </a:extLst>
          </p:cNvPr>
          <p:cNvSpPr txBox="1">
            <a:spLocks/>
          </p:cNvSpPr>
          <p:nvPr/>
        </p:nvSpPr>
        <p:spPr>
          <a:xfrm>
            <a:off x="1147481" y="5118100"/>
            <a:ext cx="5330503" cy="3019792"/>
          </a:xfrm>
          <a:prstGeom prst="rect">
            <a:avLst/>
          </a:prstGeom>
        </p:spPr>
        <p:txBody>
          <a:bodyPr vert="horz" lIns="82159" tIns="41079" rIns="82159" bIns="4107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indent="89398"/>
            <a:r>
              <a:rPr lang="ja-JP" altLang="en-US" dirty="0">
                <a:latin typeface="Meiryo UI" panose="020B0604030504040204" pitchFamily="50" charset="-128"/>
                <a:ea typeface="Meiryo UI" panose="020B0604030504040204" pitchFamily="50" charset="-128"/>
              </a:rPr>
              <a:t>みなさん。こんにちは。</a:t>
            </a:r>
            <a:endParaRPr lang="en-US" altLang="ja-JP" dirty="0">
              <a:latin typeface="Meiryo UI" panose="020B0604030504040204" pitchFamily="50" charset="-128"/>
              <a:ea typeface="Meiryo UI" panose="020B0604030504040204" pitchFamily="50" charset="-128"/>
            </a:endParaRPr>
          </a:p>
          <a:p>
            <a:pPr indent="89398"/>
            <a:r>
              <a:rPr lang="ja-JP" altLang="en-US" dirty="0">
                <a:latin typeface="Meiryo UI" panose="020B0604030504040204" pitchFamily="50" charset="-128"/>
                <a:ea typeface="Meiryo UI" panose="020B0604030504040204" pitchFamily="50" charset="-128"/>
              </a:rPr>
              <a:t>今日はスマートフォンをまだ買われてまだあまり操作方法をよくご存じではない方を対象として、電源のいれ方とか機器の初歩的な機能のご説明をいたしたいと存じますのでよろしくお願いいたします。</a:t>
            </a:r>
            <a:endParaRPr lang="en-US" altLang="ja-JP" dirty="0">
              <a:latin typeface="Meiryo UI" panose="020B0604030504040204" pitchFamily="50" charset="-128"/>
              <a:ea typeface="Meiryo UI" panose="020B0604030504040204" pitchFamily="50" charset="-128"/>
            </a:endParaRPr>
          </a:p>
          <a:p>
            <a:pPr indent="89398"/>
            <a:endParaRPr lang="en-US" altLang="ja-JP" dirty="0">
              <a:latin typeface="Meiryo UI" panose="020B0604030504040204" pitchFamily="50" charset="-128"/>
              <a:ea typeface="Meiryo UI" panose="020B0604030504040204" pitchFamily="50" charset="-128"/>
            </a:endParaRPr>
          </a:p>
          <a:p>
            <a:pPr indent="89398"/>
            <a:r>
              <a:rPr lang="ja-JP" altLang="en-US" dirty="0">
                <a:latin typeface="Meiryo UI" panose="020B0604030504040204" pitchFamily="50" charset="-128"/>
                <a:ea typeface="Meiryo UI" panose="020B0604030504040204" pitchFamily="50" charset="-128"/>
              </a:rPr>
              <a:t>まず講習会を始める前に皆様がお持ちのスマートフォンの裏側を見てください。リンゴのマークがスマートフォンについていますか？もしついていなければ、それは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社のアイホンではなく</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スマホです。今回の講習会は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対応のスマホをお持ちの方を対象としています。</a:t>
            </a:r>
            <a:endParaRPr lang="en-US" altLang="ja-JP" dirty="0">
              <a:latin typeface="Meiryo UI" panose="020B0604030504040204" pitchFamily="50" charset="-128"/>
              <a:ea typeface="Meiryo UI" panose="020B0604030504040204" pitchFamily="50" charset="-128"/>
            </a:endParaRPr>
          </a:p>
          <a:p>
            <a:pPr indent="89398"/>
            <a:endParaRPr lang="en-US" altLang="ja-JP" dirty="0">
              <a:latin typeface="Meiryo UI" panose="020B0604030504040204" pitchFamily="50" charset="-128"/>
              <a:ea typeface="Meiryo UI" panose="020B0604030504040204" pitchFamily="50" charset="-128"/>
            </a:endParaRPr>
          </a:p>
          <a:p>
            <a:pPr indent="89398"/>
            <a:r>
              <a:rPr lang="ja-JP" altLang="en-US" dirty="0">
                <a:latin typeface="Meiryo UI" panose="020B0604030504040204" pitchFamily="50" charset="-128"/>
                <a:ea typeface="Meiryo UI" panose="020B0604030504040204" pitchFamily="50" charset="-128"/>
              </a:rPr>
              <a:t>今回は残念ながらこのまま聞いていただいてもあまりお役には立ちませんことをご承知願います。</a:t>
            </a:r>
            <a:endParaRPr lang="en-US" altLang="ja-JP" dirty="0">
              <a:latin typeface="Meiryo UI" panose="020B0604030504040204" pitchFamily="50" charset="-128"/>
              <a:ea typeface="Meiryo UI" panose="020B0604030504040204" pitchFamily="50" charset="-128"/>
            </a:endParaRPr>
          </a:p>
          <a:p>
            <a:pPr indent="89398"/>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dirty="0"/>
          </a:p>
        </p:txBody>
      </p:sp>
      <p:sp>
        <p:nvSpPr>
          <p:cNvPr id="5" name="ノート プレースホルダー 5">
            <a:extLst>
              <a:ext uri="{FF2B5EF4-FFF2-40B4-BE49-F238E27FC236}">
                <a16:creationId xmlns:a16="http://schemas.microsoft.com/office/drawing/2014/main" id="{0DD6A5CF-9639-410E-A8A0-082DAB44F76E}"/>
              </a:ext>
            </a:extLst>
          </p:cNvPr>
          <p:cNvSpPr>
            <a:spLocks noGrp="1"/>
          </p:cNvSpPr>
          <p:nvPr>
            <p:ph type="body" sz="quarter" idx="3"/>
          </p:nvPr>
        </p:nvSpPr>
        <p:spPr>
          <a:xfrm>
            <a:off x="757238" y="5146675"/>
            <a:ext cx="6048375" cy="1876425"/>
          </a:xfrm>
        </p:spPr>
        <p:txBody>
          <a:bodyPr/>
          <a:lstStyle/>
          <a:p>
            <a:pPr indent="92075"/>
            <a:r>
              <a:rPr lang="ja-JP" altLang="en-US" dirty="0">
                <a:latin typeface="Meiryo UI" panose="020B0604030504040204" pitchFamily="50" charset="-128"/>
                <a:ea typeface="Meiryo UI" panose="020B0604030504040204" pitchFamily="50" charset="-128"/>
              </a:rPr>
              <a:t>こんどは過去に見たページの履歴から見たいページを開く方法のご説明です。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前回と同じように画面の右下にある①の「ブックマーク」アイコンをタップして下さい」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前頁と同じようにブックマーク画面が表示されますので②の「履歴」をタップして下さい。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③履歴という画面が表示され過去に見たページの履歴の一覧が表示されますので、③のように見たいページをタップして下さい。これで過去の履歴から以前見たインターネットのページが表示されます。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61228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5" name="ノート プレースホルダー 5">
            <a:extLst>
              <a:ext uri="{FF2B5EF4-FFF2-40B4-BE49-F238E27FC236}">
                <a16:creationId xmlns:a16="http://schemas.microsoft.com/office/drawing/2014/main" id="{0DD6A5CF-9639-410E-A8A0-082DAB44F76E}"/>
              </a:ext>
            </a:extLst>
          </p:cNvPr>
          <p:cNvSpPr>
            <a:spLocks noGrp="1"/>
          </p:cNvSpPr>
          <p:nvPr>
            <p:ph type="body" sz="quarter" idx="3"/>
          </p:nvPr>
        </p:nvSpPr>
        <p:spPr>
          <a:xfrm>
            <a:off x="757237" y="5143499"/>
            <a:ext cx="6048375" cy="2336801"/>
          </a:xfrm>
        </p:spPr>
        <p:txBody>
          <a:bodyPr/>
          <a:lstStyle/>
          <a:p>
            <a:pPr indent="92075"/>
            <a:r>
              <a:rPr lang="ja-JP" altLang="en-US" dirty="0">
                <a:latin typeface="Meiryo UI" panose="020B0604030504040204" pitchFamily="50" charset="-128"/>
                <a:ea typeface="Meiryo UI" panose="020B0604030504040204" pitchFamily="50" charset="-128"/>
              </a:rPr>
              <a:t>インターネットには、様々なサイトがあります。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その中には、悪意をもって設置されたサイトもあります。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スライドに書かれているような、フィッシングサイトやワンクリックなど、様々な手口（やり方）で、悪</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いことをしようとしてくるサイトもあります。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インターネットやメールを使う際は、</a:t>
            </a:r>
            <a:r>
              <a:rPr lang="ja-JP" altLang="en-US" sz="1200" dirty="0">
                <a:latin typeface="Meiryo UI" panose="020B0604030504040204" pitchFamily="50" charset="-128"/>
                <a:ea typeface="Meiryo UI" panose="020B0604030504040204" pitchFamily="50" charset="-128"/>
              </a:rPr>
              <a:t> 「知らない人からきたメール」、また、「旨い話が掲載されてい</a:t>
            </a:r>
            <a:endParaRPr lang="en-US" altLang="ja-JP" sz="1200" dirty="0">
              <a:latin typeface="Meiryo UI" panose="020B0604030504040204" pitchFamily="50" charset="-128"/>
              <a:ea typeface="Meiryo UI" panose="020B0604030504040204" pitchFamily="50" charset="-128"/>
            </a:endParaRPr>
          </a:p>
          <a:p>
            <a:pPr indent="92075"/>
            <a:r>
              <a:rPr lang="ja-JP" altLang="en-US" sz="1200" dirty="0">
                <a:latin typeface="Meiryo UI" panose="020B0604030504040204" pitchFamily="50" charset="-128"/>
                <a:ea typeface="Meiryo UI" panose="020B0604030504040204" pitchFamily="50" charset="-128"/>
              </a:rPr>
              <a:t>るサイトや、有料ですと書かれているサイト」などには、細心の注意を払い、気軽にタップやクリック</a:t>
            </a:r>
            <a:endParaRPr lang="en-US" altLang="ja-JP" sz="1200" dirty="0">
              <a:latin typeface="Meiryo UI" panose="020B0604030504040204" pitchFamily="50" charset="-128"/>
              <a:ea typeface="Meiryo UI" panose="020B0604030504040204" pitchFamily="50" charset="-128"/>
            </a:endParaRPr>
          </a:p>
          <a:p>
            <a:pPr indent="92075"/>
            <a:r>
              <a:rPr lang="ja-JP" altLang="en-US" sz="1200" dirty="0">
                <a:latin typeface="Meiryo UI" panose="020B0604030504040204" pitchFamily="50" charset="-128"/>
                <a:ea typeface="Meiryo UI" panose="020B0604030504040204" pitchFamily="50" charset="-128"/>
              </a:rPr>
              <a:t>をしないようにしましょう。</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24036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dirty="0"/>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dirty="0"/>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D1BEC5C8-0182-40C8-BF97-F5B6D8C05DC8}"/>
              </a:ext>
            </a:extLst>
          </p:cNvPr>
          <p:cNvSpPr>
            <a:spLocks noGrp="1"/>
          </p:cNvSpPr>
          <p:nvPr>
            <p:ph type="body" sz="quarter" idx="3"/>
          </p:nvPr>
        </p:nvSpPr>
        <p:spPr>
          <a:xfrm>
            <a:off x="756734" y="5146929"/>
            <a:ext cx="6049382" cy="2028571"/>
          </a:xfrm>
        </p:spPr>
        <p:txBody>
          <a:bodyPr/>
          <a:lstStyle/>
          <a:p>
            <a:pPr indent="92075"/>
            <a:r>
              <a:rPr lang="ja-JP" altLang="en-US" dirty="0">
                <a:latin typeface="Meiryo UI" panose="020B0604030504040204" pitchFamily="50" charset="-128"/>
                <a:ea typeface="Meiryo UI" panose="020B0604030504040204" pitchFamily="50" charset="-128"/>
              </a:rPr>
              <a:t>今回の講習はインターネットを使ってみる講習をさせていただきますが、そもそもブラウザとは何でしょうか？</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ブラウザとはインターネットを見たり、買い物の申し込みをしたり、わからないことを調べたりニュースを</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見るといったことができるソフトのことを言います。ブラウザとは色々な会社が無償でソフトを提供していて、</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代表的なものでは今日ご紹介する</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社の</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社の</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Microsoft</a:t>
            </a:r>
            <a:r>
              <a:rPr lang="ja-JP" altLang="en-US" dirty="0">
                <a:latin typeface="Meiryo UI" panose="020B0604030504040204" pitchFamily="50" charset="-128"/>
                <a:ea typeface="Meiryo UI" panose="020B0604030504040204" pitchFamily="50" charset="-128"/>
              </a:rPr>
              <a:t>社の</a:t>
            </a:r>
            <a:r>
              <a:rPr lang="en-US" altLang="ja-JP" dirty="0">
                <a:latin typeface="Meiryo UI" panose="020B0604030504040204" pitchFamily="50" charset="-128"/>
                <a:ea typeface="Meiryo UI" panose="020B0604030504040204" pitchFamily="50" charset="-128"/>
              </a:rPr>
              <a:t>Edge</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とか</a:t>
            </a:r>
            <a:r>
              <a:rPr lang="en-US" altLang="ja-JP" dirty="0" err="1">
                <a:latin typeface="Meiryo UI" panose="020B0604030504040204" pitchFamily="50" charset="-128"/>
                <a:ea typeface="Meiryo UI" panose="020B0604030504040204" pitchFamily="50" charset="-128"/>
              </a:rPr>
              <a:t>Mozalla</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Firefox</a:t>
            </a:r>
            <a:r>
              <a:rPr lang="ja-JP" altLang="en-US" dirty="0">
                <a:latin typeface="Meiryo UI" panose="020B0604030504040204" pitchFamily="50" charset="-128"/>
                <a:ea typeface="Meiryo UI" panose="020B0604030504040204" pitchFamily="50" charset="-128"/>
              </a:rPr>
              <a:t>とか様々なソフトがございます。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その中でも今回ご紹介する</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社で作ったもので、</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のすべての機種に入っているの</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で、今回はこれを使用してご説明させていただきます。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651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
        <p:nvSpPr>
          <p:cNvPr id="8" name="ノート プレースホルダー 5">
            <a:extLst>
              <a:ext uri="{FF2B5EF4-FFF2-40B4-BE49-F238E27FC236}">
                <a16:creationId xmlns:a16="http://schemas.microsoft.com/office/drawing/2014/main" id="{F0A52864-9D64-4D5C-97D9-7D96FE105B4E}"/>
              </a:ext>
            </a:extLst>
          </p:cNvPr>
          <p:cNvSpPr>
            <a:spLocks noGrp="1"/>
          </p:cNvSpPr>
          <p:nvPr>
            <p:ph type="body" sz="quarter" idx="3"/>
          </p:nvPr>
        </p:nvSpPr>
        <p:spPr>
          <a:xfrm>
            <a:off x="809625" y="5194300"/>
            <a:ext cx="6049382" cy="3400171"/>
          </a:xfrm>
        </p:spPr>
        <p:txBody>
          <a:bodyPr/>
          <a:lstStyle/>
          <a:p>
            <a:pPr indent="92075"/>
            <a:r>
              <a:rPr lang="ja-JP" altLang="en-US" dirty="0">
                <a:latin typeface="Meiryo UI" panose="020B0604030504040204" pitchFamily="50" charset="-128"/>
                <a:ea typeface="Meiryo UI" panose="020B0604030504040204" pitchFamily="50" charset="-128"/>
              </a:rPr>
              <a:t>それではまずホーム画面から①の「</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」のアイコンをタップして下さい。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今回はニュース画面を探してみたいと思います。ここで検索するにはキーボードから検索したい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キーワードを入力する方法と、音声でキーワードを発音して検索する２つの方法があります。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最初はキーボードから、検索のキーワードを入力する方法をご紹介します。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まず数字②の虫メガネのマークがある検索枠のところで「今日のニュース」とキー操作で入力します。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そうすると③のようにニュースと関連した一覧が出てきますので、そこからから見たい項目をタップし</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④のように見たいニュースの記事が一覧で表示されます。</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⑤その中から見たいニュースをタップ入れば見たいニュース記事を見ることができます。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583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dirty="0"/>
          </a:p>
        </p:txBody>
      </p:sp>
      <p:sp>
        <p:nvSpPr>
          <p:cNvPr id="7" name="ノート プレースホルダー 5">
            <a:extLst>
              <a:ext uri="{FF2B5EF4-FFF2-40B4-BE49-F238E27FC236}">
                <a16:creationId xmlns:a16="http://schemas.microsoft.com/office/drawing/2014/main" id="{D47D4197-CF2C-4C39-B174-A0D32195337B}"/>
              </a:ext>
            </a:extLst>
          </p:cNvPr>
          <p:cNvSpPr>
            <a:spLocks noGrp="1"/>
          </p:cNvSpPr>
          <p:nvPr>
            <p:ph type="body" sz="quarter" idx="3"/>
          </p:nvPr>
        </p:nvSpPr>
        <p:spPr>
          <a:xfrm>
            <a:off x="756734" y="5156918"/>
            <a:ext cx="6049382" cy="3847382"/>
          </a:xfrm>
        </p:spPr>
        <p:txBody>
          <a:bodyPr/>
          <a:lstStyle/>
          <a:p>
            <a:pPr indent="92075"/>
            <a:r>
              <a:rPr lang="ja-JP" altLang="en-US" dirty="0">
                <a:latin typeface="Meiryo UI" panose="020B0604030504040204" pitchFamily="50" charset="-128"/>
                <a:ea typeface="Meiryo UI" panose="020B0604030504040204" pitchFamily="50" charset="-128"/>
              </a:rPr>
              <a:t>次は音声による検索方法をご紹介いたします。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まず①のホーム画面から、</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をタップして下さい。</a:t>
            </a: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次に②の虫メガネのマークがある検索枠をタップして下さい。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（ここでは「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」検索が立ち上がっていますが</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の設定によっては</a:t>
            </a:r>
            <a:r>
              <a:rPr lang="en-US" altLang="ja-JP" dirty="0">
                <a:latin typeface="Meiryo UI" panose="020B0604030504040204" pitchFamily="50" charset="-128"/>
                <a:ea typeface="Meiryo UI" panose="020B0604030504040204" pitchFamily="50" charset="-128"/>
              </a:rPr>
              <a:t>｢Yahoo｣</a:t>
            </a:r>
            <a:r>
              <a:rPr lang="ja-JP" altLang="en-US" dirty="0">
                <a:latin typeface="Meiryo UI" panose="020B0604030504040204" pitchFamily="50" charset="-128"/>
                <a:ea typeface="Meiryo UI" panose="020B0604030504040204" pitchFamily="50" charset="-128"/>
              </a:rPr>
              <a:t>検索等</a:t>
            </a:r>
          </a:p>
          <a:p>
            <a:pPr indent="92075"/>
            <a:r>
              <a:rPr lang="ja-JP" altLang="en-US" dirty="0">
                <a:latin typeface="Meiryo UI" panose="020B0604030504040204" pitchFamily="50" charset="-128"/>
                <a:ea typeface="Meiryo UI" panose="020B0604030504040204" pitchFamily="50" charset="-128"/>
              </a:rPr>
              <a:t>　 異なるアプリが立ち上がるかもしれませんがどの検索ソフトでも構いません）</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すると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日本語かな</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キーボードが立ち上がりますので③の録音マークをタップしますと、音声の波形</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が表示されますので、ここで声を出して「今日のニュースをみる」としゃべってください。</a:t>
            </a:r>
          </a:p>
          <a:p>
            <a:pPr indent="92075"/>
            <a:r>
              <a:rPr lang="ja-JP" altLang="en-US" dirty="0">
                <a:latin typeface="Meiryo UI" panose="020B0604030504040204" pitchFamily="50" charset="-128"/>
                <a:ea typeface="Meiryo UI" panose="020B0604030504040204" pitchFamily="50" charset="-128"/>
              </a:rPr>
              <a:t>もし認識できなければ、</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もう一度話してください</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と表示されますので、スマホが認識でき</a:t>
            </a:r>
          </a:p>
          <a:p>
            <a:pPr indent="92075"/>
            <a:r>
              <a:rPr lang="ja-JP" altLang="en-US" dirty="0">
                <a:latin typeface="Meiryo UI" panose="020B0604030504040204" pitchFamily="50" charset="-128"/>
                <a:ea typeface="Meiryo UI" panose="020B0604030504040204" pitchFamily="50" charset="-128"/>
              </a:rPr>
              <a:t>るまで何回かしゃべってください。</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認識されますと④のようにニュースと関連した一覧が出てきますので、そこからから見たい項目をタ</a:t>
            </a:r>
          </a:p>
          <a:p>
            <a:pPr indent="92075"/>
            <a:r>
              <a:rPr lang="ja-JP" altLang="en-US" dirty="0">
                <a:latin typeface="Meiryo UI" panose="020B0604030504040204" pitchFamily="50" charset="-128"/>
                <a:ea typeface="Meiryo UI" panose="020B0604030504040204" pitchFamily="50" charset="-128"/>
              </a:rPr>
              <a:t>ップして下さい。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⑤さらにその中から、見たいニュースをタップ入れば見たいニュース記事を見ることができます。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最近ではこの音声認識の認識の性能が非常に良くなったので、この音声入力は非常に便利な</a:t>
            </a:r>
          </a:p>
          <a:p>
            <a:pPr indent="92075"/>
            <a:r>
              <a:rPr lang="ja-JP" altLang="en-US" dirty="0">
                <a:latin typeface="Meiryo UI" panose="020B0604030504040204" pitchFamily="50" charset="-128"/>
                <a:ea typeface="Meiryo UI" panose="020B0604030504040204" pitchFamily="50" charset="-128"/>
              </a:rPr>
              <a:t>方法となっています。特にキー入力の苦手な方にはお勧めです。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426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4243D20-A0C9-4C5D-AD34-10A575A90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024" y="2679700"/>
            <a:ext cx="1073239" cy="1905000"/>
          </a:xfrm>
          <a:prstGeom prst="rect">
            <a:avLst/>
          </a:prstGeom>
        </p:spPr>
      </p:pic>
      <p:sp>
        <p:nvSpPr>
          <p:cNvPr id="2" name="スライド イメージ プレースホルダー 1"/>
          <p:cNvSpPr>
            <a:spLocks noGrp="1" noRot="1" noChangeAspect="1"/>
          </p:cNvSpPr>
          <p:nvPr>
            <p:ph type="sldImg"/>
          </p:nvPr>
        </p:nvSpPr>
        <p:spPr>
          <a:xfrm>
            <a:off x="1231900" y="1352550"/>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dirty="0"/>
          </a:p>
        </p:txBody>
      </p:sp>
      <p:sp>
        <p:nvSpPr>
          <p:cNvPr id="6" name="ノート プレースホルダー 5">
            <a:extLst>
              <a:ext uri="{FF2B5EF4-FFF2-40B4-BE49-F238E27FC236}">
                <a16:creationId xmlns:a16="http://schemas.microsoft.com/office/drawing/2014/main" id="{31AF0028-1BD9-4F86-AAE0-9284D95A41CA}"/>
              </a:ext>
            </a:extLst>
          </p:cNvPr>
          <p:cNvSpPr>
            <a:spLocks noGrp="1"/>
          </p:cNvSpPr>
          <p:nvPr>
            <p:ph type="body" sz="quarter" idx="3"/>
          </p:nvPr>
        </p:nvSpPr>
        <p:spPr>
          <a:xfrm>
            <a:off x="756734" y="5146929"/>
            <a:ext cx="6049382" cy="2485771"/>
          </a:xfrm>
        </p:spPr>
        <p:txBody>
          <a:bodyPr/>
          <a:lstStyle/>
          <a:p>
            <a:pPr indent="92075"/>
            <a:r>
              <a:rPr lang="ja-JP" altLang="en-US" dirty="0">
                <a:latin typeface="Meiryo UI" panose="020B0604030504040204" pitchFamily="50" charset="-128"/>
                <a:ea typeface="Meiryo UI" panose="020B0604030504040204" pitchFamily="50" charset="-128"/>
              </a:rPr>
              <a:t>ブックマークとは本のしおりと同じで、必要な時すぐにそこから読める機能です。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目的のインターネットの記事をみて「これはまた見てみたいな」と思った場合は、そのインターネットのページのアドレスをブックマークとしてメモしておくと、後でまた利用したいときに、前のページで説明したような探し出す操作をしなくても、すぐに見ることができ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ブックマークを付けておくには、目的のインターネットのページを表示している画面において、一番下の真ん</a:t>
            </a:r>
          </a:p>
          <a:p>
            <a:pPr indent="92075"/>
            <a:r>
              <a:rPr lang="ja-JP" altLang="en-US" dirty="0">
                <a:latin typeface="Meiryo UI" panose="020B0604030504040204" pitchFamily="50" charset="-128"/>
                <a:ea typeface="Meiryo UI" panose="020B0604030504040204" pitchFamily="50" charset="-128"/>
              </a:rPr>
              <a:t>中あたりに①のようなアイコンがありますので、これをタップします。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タップすると新たなメニュー画面が表示されますので、②「ブックマーク追加</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③で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保存</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をタップすれば、「お気に入り」というフォルダの中にこのページが新たに登録できます。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06776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dirty="0"/>
          </a:p>
        </p:txBody>
      </p:sp>
      <p:sp>
        <p:nvSpPr>
          <p:cNvPr id="6" name="ノート プレースホルダー 5">
            <a:extLst>
              <a:ext uri="{FF2B5EF4-FFF2-40B4-BE49-F238E27FC236}">
                <a16:creationId xmlns:a16="http://schemas.microsoft.com/office/drawing/2014/main" id="{EA47D49D-99D8-4FD2-81D0-9B661058B3EC}"/>
              </a:ext>
            </a:extLst>
          </p:cNvPr>
          <p:cNvSpPr>
            <a:spLocks noGrp="1"/>
          </p:cNvSpPr>
          <p:nvPr>
            <p:ph type="body" sz="quarter" idx="3"/>
          </p:nvPr>
        </p:nvSpPr>
        <p:spPr>
          <a:xfrm>
            <a:off x="756734" y="5146929"/>
            <a:ext cx="6049382" cy="2028571"/>
          </a:xfrm>
        </p:spPr>
        <p:txBody>
          <a:bodyPr/>
          <a:lstStyle/>
          <a:p>
            <a:pPr indent="92075"/>
            <a:r>
              <a:rPr lang="ja-JP" altLang="en-US" dirty="0">
                <a:latin typeface="Meiryo UI" panose="020B0604030504040204" pitchFamily="50" charset="-128"/>
                <a:ea typeface="Meiryo UI" panose="020B0604030504040204" pitchFamily="50" charset="-128"/>
              </a:rPr>
              <a:t>今度は保存していたブックマークから見たいページを開く方法のご説明です。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前回と同じようにインターネットの画面の一番下にある①本を開いたようなマークのアイコンをタップして下さい。</a:t>
            </a: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ブックマークの画面となりますので②の「お気に入り」をタップして下さい。</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③のように見たいページをタップして下さい。</a:t>
            </a: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見たいインターネットのページが表示されます。</a:t>
            </a:r>
          </a:p>
        </p:txBody>
      </p:sp>
    </p:spTree>
    <p:extLst>
      <p:ext uri="{BB962C8B-B14F-4D97-AF65-F5344CB8AC3E}">
        <p14:creationId xmlns:p14="http://schemas.microsoft.com/office/powerpoint/2010/main" val="1149657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dirty="0"/>
          </a:p>
        </p:txBody>
      </p:sp>
      <p:sp>
        <p:nvSpPr>
          <p:cNvPr id="6" name="ノート プレースホルダー 5">
            <a:extLst>
              <a:ext uri="{FF2B5EF4-FFF2-40B4-BE49-F238E27FC236}">
                <a16:creationId xmlns:a16="http://schemas.microsoft.com/office/drawing/2014/main" id="{579F0D48-48FF-4D6C-832A-0633E1FBF650}"/>
              </a:ext>
            </a:extLst>
          </p:cNvPr>
          <p:cNvSpPr>
            <a:spLocks noGrp="1"/>
          </p:cNvSpPr>
          <p:nvPr>
            <p:ph type="body" sz="quarter" idx="3"/>
          </p:nvPr>
        </p:nvSpPr>
        <p:spPr>
          <a:xfrm>
            <a:off x="756734" y="5152095"/>
            <a:ext cx="6049382" cy="4210919"/>
          </a:xfrm>
        </p:spPr>
        <p:txBody>
          <a:bodyPr/>
          <a:lstStyle/>
          <a:p>
            <a:pPr indent="92075"/>
            <a:r>
              <a:rPr lang="ja-JP" altLang="en-US" dirty="0">
                <a:latin typeface="Meiryo UI" panose="020B0604030504040204" pitchFamily="50" charset="-128"/>
                <a:ea typeface="Meiryo UI" panose="020B0604030504040204" pitchFamily="50" charset="-128"/>
              </a:rPr>
              <a:t>こんどはブックマークが不要になったときの削除の方法です。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前頁のようにブックマークを開いた後、「お気に入り」を開き下にある②「編集</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すると画面の左側に③赤に線の入ったアイコン（なんか進入禁止の道路標識みたいですね）が</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表示されますので、④「削除」をタップするとそのページを削除することができます。</a:t>
            </a:r>
          </a:p>
        </p:txBody>
      </p:sp>
    </p:spTree>
    <p:extLst>
      <p:ext uri="{BB962C8B-B14F-4D97-AF65-F5344CB8AC3E}">
        <p14:creationId xmlns:p14="http://schemas.microsoft.com/office/powerpoint/2010/main" val="347877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6/28/2021</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5751" y="1918716"/>
            <a:ext cx="4235556" cy="810767"/>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6/28/2021</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6/28/2021</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6/28/2021</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6/28/2021</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0642966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979022" y="1400197"/>
            <a:ext cx="0" cy="57565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4" name="直線コネクタ 13"/>
          <p:cNvCxnSpPr>
            <a:cxnSpLocks/>
          </p:cNvCxnSpPr>
          <p:nvPr userDrawn="1"/>
        </p:nvCxnSpPr>
        <p:spPr>
          <a:xfrm>
            <a:off x="1979022" y="207835"/>
            <a:ext cx="0" cy="6948862"/>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4706111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93849" y="1609099"/>
            <a:ext cx="968300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352979759"/>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1852" y="327160"/>
            <a:ext cx="3409695" cy="299720"/>
          </a:xfrm>
          <a:prstGeom prst="rect">
            <a:avLst/>
          </a:prstGeom>
        </p:spPr>
        <p:txBody>
          <a:bodyPr wrap="square" lIns="0" tIns="0" rIns="0" bIns="0">
            <a:spAutoFit/>
          </a:bodyPr>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a:xfrm>
            <a:off x="900938" y="3071882"/>
            <a:ext cx="8891523" cy="3540125"/>
          </a:xfrm>
          <a:prstGeom prst="rect">
            <a:avLst/>
          </a:prstGeom>
        </p:spPr>
        <p:txBody>
          <a:bodyPr wrap="square" lIns="0" tIns="0" rIns="0" bIns="0">
            <a:spAutoFit/>
          </a:bodyPr>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6/28/2021</a:t>
            </a:fld>
            <a:endParaRPr lang="en-US" dirty="0"/>
          </a:p>
        </p:txBody>
      </p:sp>
      <p:sp>
        <p:nvSpPr>
          <p:cNvPr id="6" name="Holder 6"/>
          <p:cNvSpPr>
            <a:spLocks noGrp="1"/>
          </p:cNvSpPr>
          <p:nvPr>
            <p:ph type="sldNum" sz="quarter" idx="7"/>
          </p:nvPr>
        </p:nvSpPr>
        <p:spPr>
          <a:xfrm>
            <a:off x="5266944" y="6829969"/>
            <a:ext cx="284479" cy="165734"/>
          </a:xfrm>
          <a:prstGeom prst="rect">
            <a:avLst/>
          </a:prstGeom>
        </p:spPr>
        <p:txBody>
          <a:bodyPr wrap="square" lIns="0" tIns="0" rIns="0" bIns="0">
            <a:spAutoFit/>
          </a:bodyPr>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tmp"/><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55700" y="1706345"/>
            <a:ext cx="7940000" cy="1985000"/>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p>
        </p:txBody>
      </p:sp>
      <p:sp>
        <p:nvSpPr>
          <p:cNvPr id="3" name="サブタイトル 2"/>
          <p:cNvSpPr txBox="1">
            <a:spLocks/>
          </p:cNvSpPr>
          <p:nvPr/>
        </p:nvSpPr>
        <p:spPr>
          <a:xfrm>
            <a:off x="1612900" y="2409825"/>
            <a:ext cx="7931999" cy="1473915"/>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800" dirty="0">
                <a:solidFill>
                  <a:schemeClr val="bg1"/>
                </a:solidFill>
              </a:rPr>
              <a:t>インターネットの使い方</a:t>
            </a:r>
          </a:p>
        </p:txBody>
      </p:sp>
      <p:sp>
        <p:nvSpPr>
          <p:cNvPr id="4" name="テキスト ボックス 3">
            <a:extLst>
              <a:ext uri="{FF2B5EF4-FFF2-40B4-BE49-F238E27FC236}">
                <a16:creationId xmlns:a16="http://schemas.microsoft.com/office/drawing/2014/main" id="{C666ED79-23D4-4339-9F1D-786E0861D5BA}"/>
              </a:ext>
            </a:extLst>
          </p:cNvPr>
          <p:cNvSpPr txBox="1"/>
          <p:nvPr/>
        </p:nvSpPr>
        <p:spPr>
          <a:xfrm>
            <a:off x="850900" y="177733"/>
            <a:ext cx="6484600" cy="1323439"/>
          </a:xfrm>
          <a:prstGeom prst="rect">
            <a:avLst/>
          </a:prstGeom>
          <a:noFill/>
        </p:spPr>
        <p:txBody>
          <a:bodyPr wrap="square" rtlCol="0">
            <a:spAutoFit/>
          </a:bodyPr>
          <a:lstStyle/>
          <a:p>
            <a:r>
              <a:rPr kumimoji="1" lang="en-US" altLang="ja-JP" sz="4000" dirty="0">
                <a:latin typeface="メイリオ" panose="020B0604030504040204" pitchFamily="50" charset="-128"/>
                <a:ea typeface="メイリオ" panose="020B0604030504040204" pitchFamily="50" charset="-128"/>
              </a:rPr>
              <a:t>iPhone</a:t>
            </a:r>
            <a:endParaRPr kumimoji="1" lang="ja-JP" altLang="en-US" sz="4000" dirty="0">
              <a:latin typeface="メイリオ" panose="020B0604030504040204" pitchFamily="50" charset="-128"/>
              <a:ea typeface="メイリオ" panose="020B0604030504040204" pitchFamily="50" charset="-128"/>
            </a:endParaRPr>
          </a:p>
          <a:p>
            <a:r>
              <a:rPr kumimoji="1" lang="ja-JP" altLang="en-US" sz="4000" dirty="0">
                <a:latin typeface="メイリオ" panose="020B0604030504040204" pitchFamily="50" charset="-128"/>
                <a:ea typeface="メイリオ" panose="020B0604030504040204" pitchFamily="50" charset="-128"/>
              </a:rPr>
              <a:t>スマートフォン初心者編</a:t>
            </a:r>
            <a:r>
              <a:rPr kumimoji="1" lang="en-US" altLang="ja-JP" sz="4000" dirty="0">
                <a:latin typeface="メイリオ" panose="020B0604030504040204" pitchFamily="50" charset="-128"/>
                <a:ea typeface="メイリオ" panose="020B0604030504040204" pitchFamily="50" charset="-128"/>
              </a:rPr>
              <a:t> </a:t>
            </a:r>
            <a:endParaRPr kumimoji="1" lang="ja-JP" altLang="en-US" sz="4000" dirty="0">
              <a:latin typeface="メイリオ" panose="020B0604030504040204" pitchFamily="50" charset="-128"/>
              <a:ea typeface="メイリオ" panose="020B0604030504040204" pitchFamily="50" charset="-128"/>
            </a:endParaRPr>
          </a:p>
        </p:txBody>
      </p:sp>
      <p:pic>
        <p:nvPicPr>
          <p:cNvPr id="5" name="Picture 2" descr="スマートフォンを使うウサギのキャラクター">
            <a:extLst>
              <a:ext uri="{FF2B5EF4-FFF2-40B4-BE49-F238E27FC236}">
                <a16:creationId xmlns:a16="http://schemas.microsoft.com/office/drawing/2014/main" id="{DA662F3F-FA1A-4147-BDE7-C58D2E3A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4238625"/>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568800" y="1544400"/>
            <a:ext cx="6448304" cy="369332"/>
          </a:xfrm>
        </p:spPr>
        <p:txBody>
          <a:bodyPr wrap="none"/>
          <a:lstStyle/>
          <a:p>
            <a:r>
              <a:rPr lang="ja-JP" altLang="en-US" sz="2400" dirty="0">
                <a:latin typeface="AoyagiKouzanFontT"/>
                <a:cs typeface="AoyagiKouzanFontT"/>
              </a:rPr>
              <a:t>過去に見たページの履歴から</a:t>
            </a:r>
            <a:r>
              <a:rPr lang="ja-JP" altLang="en-US" sz="2400" spc="-25" dirty="0">
                <a:latin typeface="AoyagiKouzanFontT"/>
                <a:cs typeface="AoyagiKouzanFontT"/>
              </a:rPr>
              <a:t>ぺ</a:t>
            </a:r>
            <a:r>
              <a:rPr lang="ja-JP" altLang="en-US" sz="2400" spc="-39" dirty="0">
                <a:latin typeface="AoyagiKouzanFontT"/>
                <a:cs typeface="AoyagiKouzanFontT"/>
              </a:rPr>
              <a:t>ー</a:t>
            </a:r>
            <a:r>
              <a:rPr lang="ja-JP" altLang="en-US" sz="2400" spc="-4" dirty="0">
                <a:latin typeface="AoyagiKouzanFontT"/>
                <a:cs typeface="AoyagiKouzanFontT"/>
              </a:rPr>
              <a:t>ジ</a:t>
            </a:r>
            <a:r>
              <a:rPr lang="ja-JP" altLang="en-US" sz="2400" spc="7" dirty="0">
                <a:latin typeface="AoyagiKouzanFontT"/>
                <a:cs typeface="AoyagiKouzanFontT"/>
              </a:rPr>
              <a:t>開</a:t>
            </a:r>
            <a:r>
              <a:rPr lang="ja-JP" altLang="en-US" sz="2400" spc="-14" dirty="0">
                <a:latin typeface="AoyagiKouzanFontT"/>
                <a:cs typeface="AoyagiKouzanFontT"/>
              </a:rPr>
              <a:t>く方法。</a:t>
            </a:r>
            <a:endParaRPr lang="ja-JP" altLang="en-US" sz="2400" dirty="0"/>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7357" y="490672"/>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Ｆ</a:t>
            </a:r>
            <a:endParaRPr lang="en-US" sz="4000" dirty="0"/>
          </a:p>
        </p:txBody>
      </p:sp>
      <p:sp>
        <p:nvSpPr>
          <p:cNvPr id="9" name="タイトル 9">
            <a:extLst>
              <a:ext uri="{FF2B5EF4-FFF2-40B4-BE49-F238E27FC236}">
                <a16:creationId xmlns:a16="http://schemas.microsoft.com/office/drawing/2014/main" id="{DEDD82A0-1720-4E98-8A00-7B76186E6E07}"/>
              </a:ext>
            </a:extLst>
          </p:cNvPr>
          <p:cNvSpPr txBox="1">
            <a:spLocks/>
          </p:cNvSpPr>
          <p:nvPr/>
        </p:nvSpPr>
        <p:spPr>
          <a:xfrm>
            <a:off x="2520000" y="360000"/>
            <a:ext cx="697626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インターネットをブラウザで閲覧する</a:t>
            </a:r>
          </a:p>
          <a:p>
            <a:r>
              <a:rPr kumimoji="0" lang="ja-JP" altLang="en-US" sz="3200" kern="0" dirty="0"/>
              <a:t>履歴からページを開く</a:t>
            </a:r>
          </a:p>
        </p:txBody>
      </p:sp>
      <p:pic>
        <p:nvPicPr>
          <p:cNvPr id="32" name="図 31">
            <a:extLst>
              <a:ext uri="{FF2B5EF4-FFF2-40B4-BE49-F238E27FC236}">
                <a16:creationId xmlns:a16="http://schemas.microsoft.com/office/drawing/2014/main" id="{7FB174F0-6804-47D5-9D1A-7CFCD41CF584}"/>
              </a:ext>
            </a:extLst>
          </p:cNvPr>
          <p:cNvPicPr>
            <a:picLocks noChangeAspect="1"/>
          </p:cNvPicPr>
          <p:nvPr/>
        </p:nvPicPr>
        <p:blipFill>
          <a:blip r:embed="rId3"/>
          <a:stretch>
            <a:fillRect/>
          </a:stretch>
        </p:blipFill>
        <p:spPr>
          <a:xfrm>
            <a:off x="4212000" y="2916000"/>
            <a:ext cx="2194750" cy="3895682"/>
          </a:xfrm>
          <a:prstGeom prst="rect">
            <a:avLst/>
          </a:prstGeom>
          <a:ln>
            <a:solidFill>
              <a:schemeClr val="tx1"/>
            </a:solidFill>
          </a:ln>
        </p:spPr>
      </p:pic>
      <p:sp>
        <p:nvSpPr>
          <p:cNvPr id="37" name="テキスト ボックス 36">
            <a:extLst>
              <a:ext uri="{FF2B5EF4-FFF2-40B4-BE49-F238E27FC236}">
                <a16:creationId xmlns:a16="http://schemas.microsoft.com/office/drawing/2014/main" id="{E53581AF-1BD1-4DDC-B3DA-0D24F3F3E01B}"/>
              </a:ext>
            </a:extLst>
          </p:cNvPr>
          <p:cNvSpPr txBox="1"/>
          <p:nvPr/>
        </p:nvSpPr>
        <p:spPr>
          <a:xfrm>
            <a:off x="1079500" y="2016000"/>
            <a:ext cx="2031325" cy="646331"/>
          </a:xfrm>
          <a:prstGeom prst="rect">
            <a:avLst/>
          </a:prstGeom>
          <a:noFill/>
        </p:spPr>
        <p:txBody>
          <a:bodyPr wrap="none">
            <a:spAutoFit/>
          </a:bodyPr>
          <a:lstStyle/>
          <a:p>
            <a:r>
              <a:rPr lang="en-US" altLang="ja-JP"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effectLst/>
                <a:latin typeface="メイリオ" panose="020B0604030504040204" pitchFamily="50" charset="-128"/>
                <a:ea typeface="メイリオ" panose="020B0604030504040204" pitchFamily="50" charset="-128"/>
                <a:cs typeface="メイリオ" panose="020B0604030504040204" pitchFamily="50" charset="-128"/>
              </a:rPr>
              <a:t>ブックマーク</a:t>
            </a:r>
            <a:r>
              <a:rPr lang="en-US" altLang="ja-JP" b="1"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b="1"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b="1" dirty="0">
                <a:effectLst/>
                <a:latin typeface="メイリオ" panose="020B0604030504040204" pitchFamily="50" charset="-128"/>
                <a:ea typeface="メイリオ" panose="020B0604030504040204" pitchFamily="50" charset="-128"/>
                <a:cs typeface="メイリオ" panose="020B0604030504040204" pitchFamily="50" charset="-128"/>
              </a:rPr>
              <a:t>アイコンをタップ</a:t>
            </a:r>
            <a:endParaRPr lang="ja-JP" altLang="en-US" b="1" dirty="0">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3E8BE464-2153-4578-9788-C36CDECD2819}"/>
              </a:ext>
            </a:extLst>
          </p:cNvPr>
          <p:cNvSpPr/>
          <p:nvPr/>
        </p:nvSpPr>
        <p:spPr>
          <a:xfrm>
            <a:off x="648000" y="1908000"/>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46" name="テキスト ボックス 45">
            <a:extLst>
              <a:ext uri="{FF2B5EF4-FFF2-40B4-BE49-F238E27FC236}">
                <a16:creationId xmlns:a16="http://schemas.microsoft.com/office/drawing/2014/main" id="{980FFE9B-E453-4B94-8A9F-03D516F22051}"/>
              </a:ext>
            </a:extLst>
          </p:cNvPr>
          <p:cNvSpPr txBox="1"/>
          <p:nvPr/>
        </p:nvSpPr>
        <p:spPr>
          <a:xfrm>
            <a:off x="8114400" y="2448000"/>
            <a:ext cx="2031325" cy="369332"/>
          </a:xfrm>
          <a:prstGeom prst="rect">
            <a:avLst/>
          </a:prstGeom>
          <a:noFill/>
        </p:spPr>
        <p:txBody>
          <a:bodyPr wrap="none">
            <a:spAutoFit/>
          </a:bodyPr>
          <a:lstStyle/>
          <a:p>
            <a:r>
              <a:rPr lang="ja-JP" altLang="en-US" b="1" dirty="0">
                <a:effectLst/>
                <a:latin typeface="メイリオ" panose="020B0604030504040204" pitchFamily="50" charset="-128"/>
                <a:ea typeface="メイリオ" panose="020B0604030504040204" pitchFamily="50" charset="-128"/>
                <a:cs typeface="メイリオ" panose="020B0604030504040204" pitchFamily="50" charset="-128"/>
              </a:rPr>
              <a:t>見たい画面が表示</a:t>
            </a:r>
            <a:endParaRPr lang="ja-JP" altLang="en-US" b="1" dirty="0">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BD67FD92-CEAA-4D4C-B8DB-631461E2341C}"/>
              </a:ext>
            </a:extLst>
          </p:cNvPr>
          <p:cNvSpPr/>
          <p:nvPr/>
        </p:nvSpPr>
        <p:spPr>
          <a:xfrm>
            <a:off x="3852000" y="1908000"/>
            <a:ext cx="596929" cy="553998"/>
          </a:xfrm>
          <a:prstGeom prst="rect">
            <a:avLst/>
          </a:prstGeom>
          <a:noFill/>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50" name="正方形/長方形 49">
            <a:extLst>
              <a:ext uri="{FF2B5EF4-FFF2-40B4-BE49-F238E27FC236}">
                <a16:creationId xmlns:a16="http://schemas.microsoft.com/office/drawing/2014/main" id="{9DEE87D7-5972-4D5E-9EE5-D7B516A7D91B}"/>
              </a:ext>
            </a:extLst>
          </p:cNvPr>
          <p:cNvSpPr/>
          <p:nvPr/>
        </p:nvSpPr>
        <p:spPr>
          <a:xfrm>
            <a:off x="3852000" y="2340000"/>
            <a:ext cx="524503"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sp>
        <p:nvSpPr>
          <p:cNvPr id="51" name="テキスト ボックス 50">
            <a:extLst>
              <a:ext uri="{FF2B5EF4-FFF2-40B4-BE49-F238E27FC236}">
                <a16:creationId xmlns:a16="http://schemas.microsoft.com/office/drawing/2014/main" id="{0686DA04-7416-4097-8516-881CB5D3D741}"/>
              </a:ext>
            </a:extLst>
          </p:cNvPr>
          <p:cNvSpPr txBox="1"/>
          <p:nvPr/>
        </p:nvSpPr>
        <p:spPr>
          <a:xfrm>
            <a:off x="4287600" y="2016000"/>
            <a:ext cx="1569660" cy="369332"/>
          </a:xfrm>
          <a:prstGeom prst="rect">
            <a:avLst/>
          </a:prstGeom>
          <a:noFill/>
        </p:spPr>
        <p:txBody>
          <a:bodyPr wrap="none">
            <a:spAutoFit/>
          </a:bodyPr>
          <a:lstStyle/>
          <a:p>
            <a:r>
              <a:rPr lang="ja-JP" altLang="en-US" b="1" dirty="0">
                <a:effectLst/>
                <a:latin typeface="メイリオ" panose="020B0604030504040204" pitchFamily="50" charset="-128"/>
                <a:ea typeface="メイリオ" panose="020B0604030504040204" pitchFamily="50" charset="-128"/>
                <a:cs typeface="メイリオ" panose="020B0604030504040204" pitchFamily="50" charset="-128"/>
              </a:rPr>
              <a:t>履歴を</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タップ</a:t>
            </a:r>
            <a:endParaRPr lang="ja-JP" altLang="en-US" dirty="0">
              <a:latin typeface="メイリオ" panose="020B0604030504040204" pitchFamily="50" charset="-128"/>
              <a:ea typeface="メイリオ" panose="020B0604030504040204" pitchFamily="50" charset="-128"/>
            </a:endParaRPr>
          </a:p>
        </p:txBody>
      </p:sp>
      <p:pic>
        <p:nvPicPr>
          <p:cNvPr id="59" name="図 58">
            <a:extLst>
              <a:ext uri="{FF2B5EF4-FFF2-40B4-BE49-F238E27FC236}">
                <a16:creationId xmlns:a16="http://schemas.microsoft.com/office/drawing/2014/main" id="{784D4083-31C6-40B2-AA00-E9A7DF7335D0}"/>
              </a:ext>
            </a:extLst>
          </p:cNvPr>
          <p:cNvPicPr>
            <a:picLocks noChangeAspect="1"/>
          </p:cNvPicPr>
          <p:nvPr/>
        </p:nvPicPr>
        <p:blipFill>
          <a:blip r:embed="rId4"/>
          <a:stretch>
            <a:fillRect/>
          </a:stretch>
        </p:blipFill>
        <p:spPr>
          <a:xfrm>
            <a:off x="1044000" y="2943225"/>
            <a:ext cx="2227044" cy="3948222"/>
          </a:xfrm>
          <a:prstGeom prst="rect">
            <a:avLst/>
          </a:prstGeom>
          <a:ln>
            <a:solidFill>
              <a:schemeClr val="tx1"/>
            </a:solidFill>
          </a:ln>
        </p:spPr>
      </p:pic>
      <p:sp>
        <p:nvSpPr>
          <p:cNvPr id="60" name="四角形: 角を丸くする 59">
            <a:extLst>
              <a:ext uri="{FF2B5EF4-FFF2-40B4-BE49-F238E27FC236}">
                <a16:creationId xmlns:a16="http://schemas.microsoft.com/office/drawing/2014/main" id="{B971DFEC-8178-4B62-8A8E-6E9E11AE25E5}"/>
              </a:ext>
            </a:extLst>
          </p:cNvPr>
          <p:cNvSpPr/>
          <p:nvPr/>
        </p:nvSpPr>
        <p:spPr>
          <a:xfrm>
            <a:off x="2374900" y="6524625"/>
            <a:ext cx="43673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2" name="グループ化 61">
            <a:extLst>
              <a:ext uri="{FF2B5EF4-FFF2-40B4-BE49-F238E27FC236}">
                <a16:creationId xmlns:a16="http://schemas.microsoft.com/office/drawing/2014/main" id="{BC0F58A1-ADE7-4E63-9612-659DEEFB478B}"/>
              </a:ext>
            </a:extLst>
          </p:cNvPr>
          <p:cNvGrpSpPr/>
          <p:nvPr/>
        </p:nvGrpSpPr>
        <p:grpSpPr>
          <a:xfrm>
            <a:off x="2222500" y="6810315"/>
            <a:ext cx="270000" cy="400110"/>
            <a:chOff x="5588889" y="3598762"/>
            <a:chExt cx="270000" cy="400110"/>
          </a:xfrm>
        </p:grpSpPr>
        <p:sp>
          <p:nvSpPr>
            <p:cNvPr id="63" name="円/楕円 1">
              <a:extLst>
                <a:ext uri="{FF2B5EF4-FFF2-40B4-BE49-F238E27FC236}">
                  <a16:creationId xmlns:a16="http://schemas.microsoft.com/office/drawing/2014/main" id="{4FBA838D-D752-4D4B-8CE6-1AB5839933EF}"/>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E192696C-30FD-4097-B058-EBD861FF74E7}"/>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sp>
        <p:nvSpPr>
          <p:cNvPr id="67" name="テキスト ボックス 66">
            <a:extLst>
              <a:ext uri="{FF2B5EF4-FFF2-40B4-BE49-F238E27FC236}">
                <a16:creationId xmlns:a16="http://schemas.microsoft.com/office/drawing/2014/main" id="{9DD8780E-BD9C-4C0D-83AB-60ABCE23E9A4}"/>
              </a:ext>
            </a:extLst>
          </p:cNvPr>
          <p:cNvSpPr txBox="1"/>
          <p:nvPr/>
        </p:nvSpPr>
        <p:spPr>
          <a:xfrm>
            <a:off x="4287600" y="2448000"/>
            <a:ext cx="2492990" cy="369332"/>
          </a:xfrm>
          <a:prstGeom prst="rect">
            <a:avLst/>
          </a:prstGeom>
          <a:noFill/>
        </p:spPr>
        <p:txBody>
          <a:bodyPr wrap="none">
            <a:spAutoFit/>
          </a:bodyPr>
          <a:lstStyle/>
          <a:p>
            <a:r>
              <a:rPr lang="ja-JP" altLang="en-US" b="1" dirty="0">
                <a:effectLst/>
                <a:latin typeface="メイリオ" panose="020B0604030504040204" pitchFamily="50" charset="-128"/>
                <a:ea typeface="メイリオ" panose="020B0604030504040204" pitchFamily="50" charset="-128"/>
                <a:cs typeface="メイリオ" panose="020B0604030504040204" pitchFamily="50" charset="-128"/>
              </a:rPr>
              <a:t>見たいページを</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タップ</a:t>
            </a:r>
            <a:endParaRPr lang="ja-JP" altLang="en-US" dirty="0">
              <a:latin typeface="メイリオ" panose="020B0604030504040204" pitchFamily="50" charset="-128"/>
              <a:ea typeface="メイリオ" panose="020B0604030504040204" pitchFamily="50" charset="-128"/>
            </a:endParaRPr>
          </a:p>
        </p:txBody>
      </p:sp>
      <p:sp>
        <p:nvSpPr>
          <p:cNvPr id="68" name="四角形: 角を丸くする 67">
            <a:extLst>
              <a:ext uri="{FF2B5EF4-FFF2-40B4-BE49-F238E27FC236}">
                <a16:creationId xmlns:a16="http://schemas.microsoft.com/office/drawing/2014/main" id="{BD064CDB-BF9C-4F20-934D-5F854359A179}"/>
              </a:ext>
            </a:extLst>
          </p:cNvPr>
          <p:cNvSpPr/>
          <p:nvPr/>
        </p:nvSpPr>
        <p:spPr>
          <a:xfrm>
            <a:off x="4217582" y="4216878"/>
            <a:ext cx="792000" cy="36933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a:extLst>
              <a:ext uri="{FF2B5EF4-FFF2-40B4-BE49-F238E27FC236}">
                <a16:creationId xmlns:a16="http://schemas.microsoft.com/office/drawing/2014/main" id="{66B921CE-DDB6-497E-8102-11F8E5EC75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000" y="3024000"/>
            <a:ext cx="1690546" cy="3000719"/>
          </a:xfrm>
          <a:prstGeom prst="rect">
            <a:avLst/>
          </a:prstGeom>
          <a:ln>
            <a:solidFill>
              <a:schemeClr val="tx1"/>
            </a:solidFill>
          </a:ln>
        </p:spPr>
      </p:pic>
      <p:pic>
        <p:nvPicPr>
          <p:cNvPr id="6" name="図 5">
            <a:extLst>
              <a:ext uri="{FF2B5EF4-FFF2-40B4-BE49-F238E27FC236}">
                <a16:creationId xmlns:a16="http://schemas.microsoft.com/office/drawing/2014/main" id="{B8A986DC-6C57-49A2-A13C-35A64BF20F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8000" y="3009600"/>
            <a:ext cx="2194560" cy="3895344"/>
          </a:xfrm>
          <a:prstGeom prst="rect">
            <a:avLst/>
          </a:prstGeom>
          <a:ln>
            <a:solidFill>
              <a:schemeClr val="tx1"/>
            </a:solidFill>
          </a:ln>
        </p:spPr>
      </p:pic>
      <p:sp>
        <p:nvSpPr>
          <p:cNvPr id="49" name="四角形: 角を丸くする 48">
            <a:extLst>
              <a:ext uri="{FF2B5EF4-FFF2-40B4-BE49-F238E27FC236}">
                <a16:creationId xmlns:a16="http://schemas.microsoft.com/office/drawing/2014/main" id="{C8A89EB2-3D3D-484A-819D-63BCE3C2CC2E}"/>
              </a:ext>
            </a:extLst>
          </p:cNvPr>
          <p:cNvSpPr/>
          <p:nvPr/>
        </p:nvSpPr>
        <p:spPr>
          <a:xfrm>
            <a:off x="5326822" y="4504861"/>
            <a:ext cx="2198685" cy="37018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9" name="Picture 4" descr="人差し指を立てた手のイラスト（甲）">
            <a:extLst>
              <a:ext uri="{FF2B5EF4-FFF2-40B4-BE49-F238E27FC236}">
                <a16:creationId xmlns:a16="http://schemas.microsoft.com/office/drawing/2014/main" id="{4F32B60B-740C-4ED3-BBE2-3CE85BC4549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245759">
            <a:off x="6861814" y="4752143"/>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70" name="正方形/長方形 69">
            <a:extLst>
              <a:ext uri="{FF2B5EF4-FFF2-40B4-BE49-F238E27FC236}">
                <a16:creationId xmlns:a16="http://schemas.microsoft.com/office/drawing/2014/main" id="{279D6653-6F11-4475-909A-B88F8ACA473D}"/>
              </a:ext>
            </a:extLst>
          </p:cNvPr>
          <p:cNvSpPr/>
          <p:nvPr/>
        </p:nvSpPr>
        <p:spPr>
          <a:xfrm>
            <a:off x="6992241" y="5034239"/>
            <a:ext cx="441146" cy="400110"/>
          </a:xfrm>
          <a:prstGeom prst="rect">
            <a:avLst/>
          </a:prstGeom>
        </p:spPr>
        <p:txBody>
          <a:bodyPr wrap="none">
            <a:spAutoFit/>
          </a:bodyPr>
          <a:lstStyle/>
          <a:p>
            <a:r>
              <a:rPr lang="ja-JP" altLang="en-US" sz="2000" b="1" spc="-2000" dirty="0">
                <a:solidFill>
                  <a:schemeClr val="bg1"/>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sp>
        <p:nvSpPr>
          <p:cNvPr id="57" name="正方形/長方形 56">
            <a:extLst>
              <a:ext uri="{FF2B5EF4-FFF2-40B4-BE49-F238E27FC236}">
                <a16:creationId xmlns:a16="http://schemas.microsoft.com/office/drawing/2014/main" id="{CF4A6F28-84A4-418B-A212-910D4564228A}"/>
              </a:ext>
            </a:extLst>
          </p:cNvPr>
          <p:cNvSpPr/>
          <p:nvPr/>
        </p:nvSpPr>
        <p:spPr>
          <a:xfrm>
            <a:off x="3898900" y="3990915"/>
            <a:ext cx="441146" cy="400110"/>
          </a:xfrm>
          <a:prstGeom prst="rect">
            <a:avLst/>
          </a:prstGeom>
        </p:spPr>
        <p:txBody>
          <a:bodyPr wrap="none">
            <a:spAutoFit/>
          </a:bodyPr>
          <a:lstStyle/>
          <a:p>
            <a:pPr algn="ctr"/>
            <a:r>
              <a:rPr lang="ja-JP" altLang="en-US" sz="2000" b="1" spc="-2000" dirty="0">
                <a:solidFill>
                  <a:schemeClr val="bg1"/>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sp>
        <p:nvSpPr>
          <p:cNvPr id="30" name="矢印: 右 29">
            <a:extLst>
              <a:ext uri="{FF2B5EF4-FFF2-40B4-BE49-F238E27FC236}">
                <a16:creationId xmlns:a16="http://schemas.microsoft.com/office/drawing/2014/main" id="{4DDB4EEA-6C92-401A-93EE-59C3624D0B52}"/>
              </a:ext>
            </a:extLst>
          </p:cNvPr>
          <p:cNvSpPr>
            <a:spLocks/>
          </p:cNvSpPr>
          <p:nvPr/>
        </p:nvSpPr>
        <p:spPr>
          <a:xfrm>
            <a:off x="3501919" y="4428000"/>
            <a:ext cx="549381" cy="3554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矢印: 右 30">
            <a:extLst>
              <a:ext uri="{FF2B5EF4-FFF2-40B4-BE49-F238E27FC236}">
                <a16:creationId xmlns:a16="http://schemas.microsoft.com/office/drawing/2014/main" id="{A25D9FD5-D6CB-4983-9B83-AD0BB22F1FE9}"/>
              </a:ext>
            </a:extLst>
          </p:cNvPr>
          <p:cNvSpPr>
            <a:spLocks/>
          </p:cNvSpPr>
          <p:nvPr/>
        </p:nvSpPr>
        <p:spPr>
          <a:xfrm>
            <a:off x="7652705" y="4428000"/>
            <a:ext cx="549381" cy="3554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1" name="直線矢印コネクタ 70">
            <a:extLst>
              <a:ext uri="{FF2B5EF4-FFF2-40B4-BE49-F238E27FC236}">
                <a16:creationId xmlns:a16="http://schemas.microsoft.com/office/drawing/2014/main" id="{76D5020D-545C-41DE-8E63-0C55E845B13F}"/>
              </a:ext>
            </a:extLst>
          </p:cNvPr>
          <p:cNvCxnSpPr/>
          <p:nvPr/>
        </p:nvCxnSpPr>
        <p:spPr>
          <a:xfrm>
            <a:off x="4614600" y="5314814"/>
            <a:ext cx="685800" cy="3897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78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201C0A3-7EEA-446C-A30E-6E0B2B5B182E}"/>
              </a:ext>
            </a:extLst>
          </p:cNvPr>
          <p:cNvSpPr txBox="1">
            <a:spLocks/>
          </p:cNvSpPr>
          <p:nvPr/>
        </p:nvSpPr>
        <p:spPr>
          <a:xfrm>
            <a:off x="867357" y="490672"/>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Ｇ</a:t>
            </a:r>
            <a:endParaRPr lang="en-US" sz="4000" dirty="0"/>
          </a:p>
        </p:txBody>
      </p:sp>
      <p:sp>
        <p:nvSpPr>
          <p:cNvPr id="9" name="タイトル 9">
            <a:extLst>
              <a:ext uri="{FF2B5EF4-FFF2-40B4-BE49-F238E27FC236}">
                <a16:creationId xmlns:a16="http://schemas.microsoft.com/office/drawing/2014/main" id="{DEDD82A0-1720-4E98-8A00-7B76186E6E07}"/>
              </a:ext>
            </a:extLst>
          </p:cNvPr>
          <p:cNvSpPr txBox="1">
            <a:spLocks/>
          </p:cNvSpPr>
          <p:nvPr/>
        </p:nvSpPr>
        <p:spPr>
          <a:xfrm>
            <a:off x="2527300" y="599483"/>
            <a:ext cx="6976269" cy="492443"/>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インターネットを使用する時の注意点</a:t>
            </a:r>
          </a:p>
        </p:txBody>
      </p:sp>
      <p:sp>
        <p:nvSpPr>
          <p:cNvPr id="27" name="テキスト ボックス 26"/>
          <p:cNvSpPr txBox="1"/>
          <p:nvPr/>
        </p:nvSpPr>
        <p:spPr>
          <a:xfrm>
            <a:off x="584200" y="1625544"/>
            <a:ext cx="9525000" cy="4278094"/>
          </a:xfrm>
          <a:prstGeom prst="rect">
            <a:avLst/>
          </a:prstGeom>
          <a:noFill/>
        </p:spPr>
        <p:txBody>
          <a:bodyPr wrap="square" rtlCol="0">
            <a:spAutoFit/>
          </a:bodyPr>
          <a:lstStyle/>
          <a:p>
            <a:pPr indent="182563"/>
            <a:r>
              <a:rPr lang="ja-JP" altLang="en-US" sz="1600" b="1" dirty="0">
                <a:latin typeface="メイリオ" panose="020B0604030504040204" pitchFamily="50" charset="-128"/>
                <a:ea typeface="メイリオ" panose="020B0604030504040204" pitchFamily="50" charset="-128"/>
              </a:rPr>
              <a:t>インターネットには、さまざまなサイトが存在します。</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その中には、悪意を持って設置された詐欺やウイルス配布を行うサイトもあります。</a:t>
            </a:r>
            <a:endParaRPr lang="en-US" altLang="ja-JP" sz="1600" b="1" dirty="0">
              <a:latin typeface="メイリオ" panose="020B0604030504040204" pitchFamily="50" charset="-128"/>
              <a:ea typeface="メイリオ" panose="020B0604030504040204" pitchFamily="50" charset="-128"/>
            </a:endParaRPr>
          </a:p>
          <a:p>
            <a:endParaRPr lang="en-US" altLang="ja-JP" sz="1600" b="1" dirty="0">
              <a:latin typeface="メイリオ" panose="020B0604030504040204" pitchFamily="50" charset="-128"/>
              <a:ea typeface="メイリオ" panose="020B0604030504040204" pitchFamily="50" charset="-128"/>
            </a:endParaRPr>
          </a:p>
          <a:p>
            <a:pPr marL="285750" indent="-285750">
              <a:buClr>
                <a:srgbClr val="FF3399"/>
              </a:buClr>
              <a:buFont typeface="Wingdings" panose="05000000000000000000" pitchFamily="2" charset="2"/>
              <a:buChar char="ü"/>
            </a:pPr>
            <a:r>
              <a:rPr lang="ja-JP" altLang="en-US" sz="1600" b="1" dirty="0">
                <a:latin typeface="メイリオ" panose="020B0604030504040204" pitchFamily="50" charset="-128"/>
                <a:ea typeface="メイリオ" panose="020B0604030504040204" pitchFamily="50" charset="-128"/>
              </a:rPr>
              <a:t>メール内に書かれた</a:t>
            </a:r>
            <a:r>
              <a:rPr lang="en-US" altLang="ja-JP" sz="1600" b="1" dirty="0">
                <a:latin typeface="メイリオ" panose="020B0604030504040204" pitchFamily="50" charset="-128"/>
                <a:ea typeface="メイリオ" panose="020B0604030504040204" pitchFamily="50" charset="-128"/>
              </a:rPr>
              <a:t>URL</a:t>
            </a:r>
            <a:r>
              <a:rPr lang="ja-JP" altLang="en-US" sz="1600" b="1" dirty="0">
                <a:latin typeface="メイリオ" panose="020B0604030504040204" pitchFamily="50" charset="-128"/>
                <a:ea typeface="メイリオ" panose="020B0604030504040204" pitchFamily="50" charset="-128"/>
              </a:rPr>
              <a:t>や「ここを選択してください」などど書かれたところを選択すると、偽のサイトに接続され、そこで、ユーザ</a:t>
            </a:r>
            <a:r>
              <a:rPr lang="en-US" altLang="ja-JP" sz="1600" b="1" dirty="0">
                <a:latin typeface="メイリオ" panose="020B0604030504040204" pitchFamily="50" charset="-128"/>
                <a:ea typeface="メイリオ" panose="020B0604030504040204" pitchFamily="50" charset="-128"/>
              </a:rPr>
              <a:t>ID</a:t>
            </a:r>
            <a:r>
              <a:rPr lang="ja-JP" altLang="en-US" sz="1600" b="1" dirty="0">
                <a:latin typeface="メイリオ" panose="020B0604030504040204" pitchFamily="50" charset="-128"/>
                <a:ea typeface="メイリオ" panose="020B0604030504040204" pitchFamily="50" charset="-128"/>
              </a:rPr>
              <a:t>やパスワードまたクレジットカードなどの情報を入力させ、これらの情報を盗み取ろうとするメールもあります。これらのメールをフィッシングメールと呼びます。</a:t>
            </a:r>
            <a:endParaRPr lang="en-US" altLang="ja-JP" sz="1600" b="1"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endParaRPr lang="en-US" altLang="ja-JP" sz="1600" b="1" dirty="0">
              <a:latin typeface="メイリオ" panose="020B0604030504040204" pitchFamily="50" charset="-128"/>
              <a:ea typeface="メイリオ" panose="020B0604030504040204" pitchFamily="50" charset="-128"/>
            </a:endParaRPr>
          </a:p>
          <a:p>
            <a:pPr marL="285750" indent="-285750">
              <a:buClr>
                <a:srgbClr val="FF3399"/>
              </a:buClr>
              <a:buFont typeface="Wingdings" panose="05000000000000000000" pitchFamily="2" charset="2"/>
              <a:buChar char="ü"/>
            </a:pPr>
            <a:r>
              <a:rPr lang="ja-JP" altLang="en-US" sz="1600" b="1" dirty="0">
                <a:latin typeface="メイリオ" panose="020B0604030504040204" pitchFamily="50" charset="-128"/>
                <a:ea typeface="メイリオ" panose="020B0604030504040204" pitchFamily="50" charset="-128"/>
              </a:rPr>
              <a:t>また、</a:t>
            </a:r>
            <a:r>
              <a:rPr lang="en-US" altLang="ja-JP" sz="1600" b="1" dirty="0">
                <a:latin typeface="メイリオ" panose="020B0604030504040204" pitchFamily="50" charset="-128"/>
                <a:ea typeface="メイリオ" panose="020B0604030504040204" pitchFamily="50" charset="-128"/>
              </a:rPr>
              <a:t>WEB</a:t>
            </a:r>
            <a:r>
              <a:rPr lang="ja-JP" altLang="en-US" sz="1600" b="1" dirty="0">
                <a:latin typeface="メイリオ" panose="020B0604030504040204" pitchFamily="50" charset="-128"/>
                <a:ea typeface="メイリオ" panose="020B0604030504040204" pitchFamily="50" charset="-128"/>
              </a:rPr>
              <a:t>サイトや広告などで、一度クリックしただけで、一方的にサービスへの入会などの契約成立を宣言され、多額の料金の支払いを求められるという詐欺をワンクリック詐欺といいます。</a:t>
            </a:r>
            <a:endParaRPr lang="en-US" altLang="ja-JP" sz="1600" b="1" dirty="0">
              <a:latin typeface="メイリオ" panose="020B0604030504040204" pitchFamily="50" charset="-128"/>
              <a:ea typeface="メイリオ" panose="020B0604030504040204" pitchFamily="50" charset="-128"/>
            </a:endParaRPr>
          </a:p>
          <a:p>
            <a:endParaRPr kumimoji="1" lang="en-US" altLang="ja-JP" sz="1600" b="1" dirty="0">
              <a:latin typeface="メイリオ" panose="020B0604030504040204" pitchFamily="50" charset="-128"/>
              <a:ea typeface="メイリオ" panose="020B0604030504040204" pitchFamily="50" charset="-128"/>
            </a:endParaRPr>
          </a:p>
          <a:p>
            <a:pPr indent="182563"/>
            <a:r>
              <a:rPr lang="ja-JP" altLang="en-US" sz="1600" b="1" dirty="0">
                <a:latin typeface="メイリオ" panose="020B0604030504040204" pitchFamily="50" charset="-128"/>
                <a:ea typeface="メイリオ" panose="020B0604030504040204" pitchFamily="50" charset="-128"/>
              </a:rPr>
              <a:t>知らない人から来たメールや、「お金あげます」または「無料であげます」などのおいしいことが書かれているサイトにはご注意ください。</a:t>
            </a:r>
            <a:endParaRPr lang="en-US" altLang="ja-JP" sz="1600" b="1" dirty="0">
              <a:latin typeface="メイリオ" panose="020B0604030504040204" pitchFamily="50" charset="-128"/>
              <a:ea typeface="メイリオ" panose="020B0604030504040204" pitchFamily="50" charset="-128"/>
            </a:endParaRPr>
          </a:p>
          <a:p>
            <a:endParaRPr kumimoji="1" lang="en-US" altLang="ja-JP" sz="1600" b="1" dirty="0">
              <a:latin typeface="メイリオ" panose="020B0604030504040204" pitchFamily="50" charset="-128"/>
              <a:ea typeface="メイリオ" panose="020B0604030504040204" pitchFamily="50" charset="-128"/>
            </a:endParaRPr>
          </a:p>
          <a:p>
            <a:pPr indent="182563"/>
            <a:r>
              <a:rPr lang="ja-JP" altLang="en-US" sz="1600" b="1" dirty="0">
                <a:latin typeface="メイリオ" panose="020B0604030504040204" pitchFamily="50" charset="-128"/>
                <a:ea typeface="メイリオ" panose="020B0604030504040204" pitchFamily="50" charset="-128"/>
              </a:rPr>
              <a:t>インターネットやメールを使う際は、「知らない人からきたメール」、また、「おいしい話が掲載されているサイトや、有料ですと書かれているサイト」などには、細心の注意を払い、気軽にタップやクリックをしないようにしましょう。</a:t>
            </a:r>
            <a:endParaRPr kumimoji="1" lang="ja-JP" altLang="en-US" sz="1600" b="1" dirty="0">
              <a:latin typeface="メイリオ" panose="020B0604030504040204" pitchFamily="50" charset="-128"/>
              <a:ea typeface="メイリオ" panose="020B0604030504040204" pitchFamily="50" charset="-128"/>
            </a:endParaRPr>
          </a:p>
        </p:txBody>
      </p:sp>
      <p:pic>
        <p:nvPicPr>
          <p:cNvPr id="7" name="図 6" descr="画面の領域"/>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3674" y="5949134"/>
            <a:ext cx="1148151" cy="1114786"/>
          </a:xfrm>
          <a:prstGeom prst="rect">
            <a:avLst/>
          </a:prstGeom>
        </p:spPr>
      </p:pic>
      <p:pic>
        <p:nvPicPr>
          <p:cNvPr id="8" name="図 7" descr="画面の領域"/>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953" y="5965886"/>
            <a:ext cx="1133301" cy="1081281"/>
          </a:xfrm>
          <a:prstGeom prst="rect">
            <a:avLst/>
          </a:prstGeom>
        </p:spPr>
      </p:pic>
    </p:spTree>
    <p:extLst>
      <p:ext uri="{BB962C8B-B14F-4D97-AF65-F5344CB8AC3E}">
        <p14:creationId xmlns:p14="http://schemas.microsoft.com/office/powerpoint/2010/main" val="151782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B357E1E-377F-4703-AFD5-6B73FFB16323}"/>
              </a:ext>
            </a:extLst>
          </p:cNvPr>
          <p:cNvSpPr>
            <a:spLocks noGrp="1"/>
          </p:cNvSpPr>
          <p:nvPr>
            <p:ph type="ctrTitle"/>
          </p:nvPr>
        </p:nvSpPr>
        <p:spPr>
          <a:xfrm>
            <a:off x="2273400" y="594575"/>
            <a:ext cx="5078313" cy="553998"/>
          </a:xfrm>
        </p:spPr>
        <p:txBody>
          <a:bodyPr wrap="none">
            <a:spAutoFit/>
          </a:bodyPr>
          <a:lstStyle/>
          <a:p>
            <a:r>
              <a:rPr lang="ja-JP" altLang="en-US" sz="3600" dirty="0"/>
              <a:t>インターネットの使い方</a:t>
            </a:r>
          </a:p>
        </p:txBody>
      </p:sp>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587798" y="1794598"/>
            <a:ext cx="1596602" cy="95034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pic>
        <p:nvPicPr>
          <p:cNvPr id="7" name="Picture 2" descr="スマートフォンを使うウサギのキャラクター">
            <a:extLst>
              <a:ext uri="{FF2B5EF4-FFF2-40B4-BE49-F238E27FC236}">
                <a16:creationId xmlns:a16="http://schemas.microsoft.com/office/drawing/2014/main" id="{DF1DD360-E650-4D6C-89C6-A02AB3FE8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74" y="4019607"/>
            <a:ext cx="1596602" cy="159660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53B68730-B54E-4934-AD07-80D898BEF6F1}"/>
              </a:ext>
            </a:extLst>
          </p:cNvPr>
          <p:cNvSpPr txBox="1"/>
          <p:nvPr/>
        </p:nvSpPr>
        <p:spPr>
          <a:xfrm>
            <a:off x="2222500" y="1647825"/>
            <a:ext cx="7007046" cy="523220"/>
          </a:xfrm>
          <a:prstGeom prst="rect">
            <a:avLst/>
          </a:prstGeom>
          <a:noFill/>
        </p:spPr>
        <p:txBody>
          <a:bodyPr wrap="none" rtlCol="0">
            <a:spAutoFit/>
          </a:bodyPr>
          <a:lstStyle/>
          <a:p>
            <a:r>
              <a:rPr lang="ja-JP" altLang="en-US" sz="2800" b="1" dirty="0">
                <a:solidFill>
                  <a:srgbClr val="009650"/>
                </a:solidFill>
                <a:latin typeface="Meiryo" charset="-128"/>
                <a:ea typeface="Meiryo" charset="-128"/>
                <a:cs typeface="Meiryo" charset="-128"/>
              </a:rPr>
              <a:t>１．インターネットをブラウザで閲覧する</a:t>
            </a:r>
            <a:endParaRPr lang="ja-JP" altLang="en-US" b="1" dirty="0">
              <a:latin typeface="Meiryo" charset="-128"/>
              <a:ea typeface="Meiryo" charset="-128"/>
              <a:cs typeface="Meiryo" charset="-128"/>
            </a:endParaRPr>
          </a:p>
        </p:txBody>
      </p:sp>
      <p:sp>
        <p:nvSpPr>
          <p:cNvPr id="9" name="テキスト ボックス 8">
            <a:extLst>
              <a:ext uri="{FF2B5EF4-FFF2-40B4-BE49-F238E27FC236}">
                <a16:creationId xmlns:a16="http://schemas.microsoft.com/office/drawing/2014/main" id="{0BEF01F7-0356-4480-B797-7F73DBC4B629}"/>
              </a:ext>
            </a:extLst>
          </p:cNvPr>
          <p:cNvSpPr txBox="1"/>
          <p:nvPr/>
        </p:nvSpPr>
        <p:spPr>
          <a:xfrm>
            <a:off x="2293187" y="2269770"/>
            <a:ext cx="7930313" cy="2677656"/>
          </a:xfrm>
          <a:prstGeom prst="rect">
            <a:avLst/>
          </a:prstGeom>
          <a:noFill/>
        </p:spPr>
        <p:txBody>
          <a:bodyPr wrap="square" rtlCol="0">
            <a:spAutoFit/>
          </a:bodyPr>
          <a:lstStyle/>
          <a:p>
            <a:pPr algn="dist">
              <a:tabLst>
                <a:tab pos="6660000" algn="l"/>
                <a:tab pos="7560000" algn="r"/>
              </a:tabLst>
            </a:pPr>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Ａ</a:t>
            </a:r>
            <a:r>
              <a:rPr lang="en-US" altLang="ja-JP" sz="2400" b="1" dirty="0">
                <a:latin typeface="Meiryo" charset="-128"/>
                <a:ea typeface="Meiryo" charset="-128"/>
                <a:cs typeface="Meiryo" charset="-128"/>
              </a:rPr>
              <a:t> Safari</a:t>
            </a:r>
            <a:r>
              <a:rPr lang="ja-JP" altLang="en-US" sz="2400" b="1" dirty="0">
                <a:latin typeface="Meiryo" charset="-128"/>
                <a:ea typeface="Meiryo" charset="-128"/>
                <a:cs typeface="Meiryo" charset="-128"/>
              </a:rPr>
              <a:t>とは？</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Ｐ４</a:t>
            </a:r>
          </a:p>
          <a:p>
            <a:pPr algn="dist">
              <a:tabLst>
                <a:tab pos="6660000" algn="l"/>
                <a:tab pos="7560000" algn="r"/>
              </a:tabLst>
            </a:pPr>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Ｂ</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ニュースを見てみましょう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Ｐ５</a:t>
            </a:r>
            <a:endParaRPr lang="en-US" altLang="ja-JP" sz="2400" b="1" dirty="0">
              <a:latin typeface="Meiryo" charset="-128"/>
              <a:ea typeface="Meiryo" charset="-128"/>
              <a:cs typeface="Meiryo" charset="-128"/>
            </a:endParaRPr>
          </a:p>
          <a:p>
            <a:pPr algn="dist">
              <a:tabLst>
                <a:tab pos="6660000" algn="l"/>
                <a:tab pos="7560000" algn="r"/>
              </a:tabLst>
            </a:pPr>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Ｃ</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気に入ったページをブックマークする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Ｐ７</a:t>
            </a:r>
            <a:endParaRPr lang="en-US" altLang="ja-JP" sz="2400" b="1" dirty="0">
              <a:latin typeface="Meiryo" charset="-128"/>
              <a:ea typeface="Meiryo" charset="-128"/>
              <a:cs typeface="Meiryo" charset="-128"/>
            </a:endParaRPr>
          </a:p>
          <a:p>
            <a:pPr algn="dist">
              <a:tabLst>
                <a:tab pos="6660000" algn="l"/>
                <a:tab pos="7560000" algn="r"/>
              </a:tabLst>
            </a:pPr>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Ｄ</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ブックマークからページを開く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Ｐ８</a:t>
            </a:r>
            <a:endParaRPr lang="en-US" altLang="ja-JP" sz="2400" b="1" dirty="0">
              <a:latin typeface="Meiryo" charset="-128"/>
              <a:ea typeface="Meiryo" charset="-128"/>
              <a:cs typeface="Meiryo" charset="-128"/>
            </a:endParaRPr>
          </a:p>
          <a:p>
            <a:pPr algn="dist">
              <a:tabLst>
                <a:tab pos="7559675" algn="r"/>
              </a:tabLst>
            </a:pPr>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Ｅ</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ブックマークからページを削除する</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Ｐ９</a:t>
            </a:r>
            <a:endParaRPr lang="en-US" altLang="ja-JP" sz="2400" b="1" dirty="0">
              <a:latin typeface="Meiryo" charset="-128"/>
              <a:ea typeface="Meiryo" charset="-128"/>
              <a:cs typeface="Meiryo" charset="-128"/>
            </a:endParaRPr>
          </a:p>
          <a:p>
            <a:pPr algn="dist">
              <a:tabLst>
                <a:tab pos="6660000" algn="l"/>
                <a:tab pos="7560000" algn="r"/>
              </a:tabLst>
            </a:pPr>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Ｆ</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履歴からページを開く</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Ｐ１０</a:t>
            </a:r>
            <a:endParaRPr lang="en-US" altLang="ja-JP" sz="2400" b="1" dirty="0">
              <a:latin typeface="Meiryo" charset="-128"/>
              <a:ea typeface="Meiryo" charset="-128"/>
              <a:cs typeface="Meiryo" charset="-128"/>
            </a:endParaRPr>
          </a:p>
          <a:p>
            <a:pPr algn="dist">
              <a:tabLst>
                <a:tab pos="6660000" algn="l"/>
                <a:tab pos="7560000" algn="r"/>
              </a:tabLst>
            </a:pPr>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Ｆ</a:t>
            </a:r>
            <a:r>
              <a:rPr lang="en-US" altLang="ja-JP" sz="2400" b="1" dirty="0">
                <a:latin typeface="Meiryo" charset="-128"/>
                <a:ea typeface="Meiryo" charset="-128"/>
                <a:cs typeface="Meiryo" charset="-128"/>
              </a:rPr>
              <a:t> </a:t>
            </a:r>
            <a:r>
              <a:rPr lang="ja-JP" altLang="en-US" sz="2400" b="1" spc="60" dirty="0">
                <a:latin typeface="Meiryo" charset="-128"/>
                <a:ea typeface="Meiryo" charset="-128"/>
                <a:cs typeface="Meiryo" charset="-128"/>
              </a:rPr>
              <a:t>インターネットを使用する時の注意点 </a:t>
            </a:r>
            <a:r>
              <a:rPr lang="en-US" altLang="ja-JP" sz="2400" b="1" spc="60" dirty="0">
                <a:latin typeface="Meiryo" charset="-128"/>
                <a:ea typeface="Meiryo" charset="-128"/>
                <a:cs typeface="Meiryo" charset="-128"/>
              </a:rPr>
              <a:t>……	</a:t>
            </a:r>
            <a:r>
              <a:rPr lang="ja-JP" altLang="en-US" sz="2400" b="1" dirty="0">
                <a:latin typeface="Meiryo" charset="-128"/>
                <a:ea typeface="Meiryo" charset="-128"/>
                <a:cs typeface="Meiryo" charset="-128"/>
              </a:rPr>
              <a:t>Ｐ１１</a:t>
            </a:r>
          </a:p>
        </p:txBody>
      </p:sp>
    </p:spTree>
    <p:extLst>
      <p:ext uri="{BB962C8B-B14F-4D97-AF65-F5344CB8AC3E}">
        <p14:creationId xmlns:p14="http://schemas.microsoft.com/office/powerpoint/2010/main" val="319035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255673" y="343605"/>
            <a:ext cx="7967828"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5439" dirty="0">
                <a:solidFill>
                  <a:srgbClr val="009650"/>
                </a:solidFill>
              </a:rPr>
              <a:t>1</a:t>
            </a:r>
            <a:endParaRPr lang="ja-JP" altLang="en-US" sz="15439" dirty="0">
              <a:solidFill>
                <a:srgbClr val="009650"/>
              </a:solidFill>
            </a:endParaRPr>
          </a:p>
          <a:p>
            <a:pPr>
              <a:lnSpc>
                <a:spcPct val="100000"/>
              </a:lnSpc>
            </a:pPr>
            <a:r>
              <a:rPr lang="ja-JP" altLang="en-US" sz="5400" spc="-14" dirty="0">
                <a:latin typeface="AoyagiKouzanFontT"/>
                <a:cs typeface="AoyagiKouzanFontT"/>
              </a:rPr>
              <a:t>イ</a:t>
            </a:r>
            <a:r>
              <a:rPr lang="ja-JP" altLang="en-US" sz="5400" spc="14" dirty="0">
                <a:latin typeface="AoyagiKouzanFontT"/>
                <a:cs typeface="AoyagiKouzanFontT"/>
              </a:rPr>
              <a:t>ン</a:t>
            </a:r>
            <a:r>
              <a:rPr lang="ja-JP" altLang="en-US" sz="5400" spc="-14" dirty="0">
                <a:latin typeface="AoyagiKouzanFontT"/>
                <a:cs typeface="AoyagiKouzanFontT"/>
              </a:rPr>
              <a:t>タ</a:t>
            </a:r>
            <a:r>
              <a:rPr lang="ja-JP" altLang="en-US" sz="5400" spc="-57" dirty="0">
                <a:latin typeface="AoyagiKouzanFontT"/>
                <a:cs typeface="AoyagiKouzanFontT"/>
              </a:rPr>
              <a:t>ー</a:t>
            </a:r>
            <a:r>
              <a:rPr lang="ja-JP" altLang="en-US" sz="5400" spc="-21" dirty="0">
                <a:latin typeface="AoyagiKouzanFontT"/>
                <a:cs typeface="AoyagiKouzanFontT"/>
              </a:rPr>
              <a:t>ネ</a:t>
            </a:r>
            <a:r>
              <a:rPr lang="ja-JP" altLang="en-US" sz="5400" spc="28" dirty="0">
                <a:latin typeface="AoyagiKouzanFontT"/>
                <a:cs typeface="AoyagiKouzanFontT"/>
              </a:rPr>
              <a:t>ッ</a:t>
            </a:r>
            <a:r>
              <a:rPr lang="ja-JP" altLang="en-US" sz="5400" dirty="0">
                <a:latin typeface="AoyagiKouzanFontT"/>
                <a:cs typeface="AoyagiKouzanFontT"/>
              </a:rPr>
              <a:t>ト</a:t>
            </a:r>
            <a:r>
              <a:rPr lang="ja-JP" altLang="en-US" sz="5400" spc="49" dirty="0">
                <a:latin typeface="AoyagiKouzanFontT"/>
                <a:cs typeface="AoyagiKouzanFontT"/>
              </a:rPr>
              <a:t>を</a:t>
            </a:r>
          </a:p>
          <a:p>
            <a:pPr>
              <a:lnSpc>
                <a:spcPct val="100000"/>
              </a:lnSpc>
            </a:pPr>
            <a:r>
              <a:rPr lang="ja-JP" altLang="en-US" sz="5400" spc="-39" dirty="0">
                <a:latin typeface="AoyagiKouzanFontT"/>
                <a:cs typeface="AoyagiKouzanFontT"/>
              </a:rPr>
              <a:t>ブ</a:t>
            </a:r>
            <a:r>
              <a:rPr lang="ja-JP" altLang="en-US" sz="5400" spc="-14" dirty="0">
                <a:latin typeface="AoyagiKouzanFontT"/>
                <a:cs typeface="AoyagiKouzanFontT"/>
              </a:rPr>
              <a:t>ラ</a:t>
            </a:r>
            <a:r>
              <a:rPr lang="ja-JP" altLang="en-US" sz="5400" spc="14" dirty="0">
                <a:latin typeface="AoyagiKouzanFontT"/>
                <a:cs typeface="AoyagiKouzanFontT"/>
              </a:rPr>
              <a:t>ウ</a:t>
            </a:r>
            <a:r>
              <a:rPr lang="ja-JP" altLang="en-US" sz="5400" spc="-14" dirty="0">
                <a:latin typeface="AoyagiKouzanFontT"/>
                <a:cs typeface="AoyagiKouzanFontT"/>
              </a:rPr>
              <a:t>ザ</a:t>
            </a:r>
            <a:r>
              <a:rPr lang="ja-JP" altLang="en-US" sz="5400" spc="-21" dirty="0">
                <a:latin typeface="AoyagiKouzanFontT"/>
                <a:cs typeface="AoyagiKouzanFontT"/>
              </a:rPr>
              <a:t>で</a:t>
            </a:r>
            <a:r>
              <a:rPr lang="ja-JP" altLang="en-US" sz="5400" dirty="0">
                <a:latin typeface="AoyagiKouzanFontT"/>
                <a:cs typeface="AoyagiKouzanFontT"/>
              </a:rPr>
              <a:t>閲</a:t>
            </a:r>
            <a:r>
              <a:rPr lang="ja-JP" altLang="en-US" sz="5400" spc="11" dirty="0">
                <a:latin typeface="AoyagiKouzanFontT"/>
                <a:cs typeface="AoyagiKouzanFontT"/>
              </a:rPr>
              <a:t>覧</a:t>
            </a:r>
            <a:r>
              <a:rPr lang="ja-JP" altLang="en-US" sz="5400" spc="-11" dirty="0">
                <a:latin typeface="AoyagiKouzanFontT"/>
                <a:cs typeface="AoyagiKouzanFontT"/>
              </a:rPr>
              <a:t>す</a:t>
            </a:r>
            <a:r>
              <a:rPr lang="ja-JP" altLang="en-US" sz="5400" dirty="0">
                <a:latin typeface="AoyagiKouzanFontT"/>
                <a:cs typeface="AoyagiKouzanFontT"/>
              </a:rPr>
              <a:t>る</a:t>
            </a:r>
            <a:endParaRPr lang="en-US" altLang="ja-JP" sz="5293" dirty="0">
              <a:solidFill>
                <a:srgbClr val="009650"/>
              </a:solidFill>
            </a:endParaRPr>
          </a:p>
        </p:txBody>
      </p:sp>
      <p:pic>
        <p:nvPicPr>
          <p:cNvPr id="1028" name="Picture 4" descr="タブレットでレシピを見る人のイラスト">
            <a:extLst>
              <a:ext uri="{FF2B5EF4-FFF2-40B4-BE49-F238E27FC236}">
                <a16:creationId xmlns:a16="http://schemas.microsoft.com/office/drawing/2014/main" id="{B24223B0-C1CF-4D48-9BCD-96547C616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4924425"/>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7357" y="489600"/>
            <a:ext cx="1315081"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a:t>
            </a:r>
            <a:endParaRPr lang="en-US" sz="4000"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05200" y="1538452"/>
            <a:ext cx="9683000" cy="1107996"/>
          </a:xfrm>
        </p:spPr>
        <p:txBody>
          <a:bodyPr/>
          <a:lstStyle/>
          <a:p>
            <a:r>
              <a:rPr lang="ja-JP" altLang="en-US" sz="2400" dirty="0"/>
              <a:t>インターネットを見るソフト（ブラウザ）としてはいろいろなソフトがありますが今回は</a:t>
            </a:r>
            <a:r>
              <a:rPr lang="en-US" altLang="ja-JP" sz="2400" dirty="0"/>
              <a:t>Apple</a:t>
            </a:r>
            <a:r>
              <a:rPr lang="ja-JP" altLang="en-US" sz="2400" dirty="0"/>
              <a:t>（アップル）社の</a:t>
            </a:r>
            <a:r>
              <a:rPr lang="en-US" altLang="ja-JP" sz="2400" dirty="0"/>
              <a:t>Safari(</a:t>
            </a:r>
            <a:r>
              <a:rPr lang="ja-JP" altLang="en-US" sz="2400" dirty="0"/>
              <a:t>サファリ）を使用してご説明します。</a:t>
            </a: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0000" y="360000"/>
            <a:ext cx="6984284"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インターネットをブラウザで閲覧する</a:t>
            </a:r>
          </a:p>
          <a:p>
            <a:r>
              <a:rPr lang="en-US" altLang="ja-JP" sz="3200" dirty="0"/>
              <a:t>Safari(</a:t>
            </a:r>
            <a:r>
              <a:rPr lang="ja-JP" altLang="en-US" sz="3200" dirty="0"/>
              <a:t>サファリ）とは </a:t>
            </a:r>
            <a:endParaRPr kumimoji="0" lang="ja-JP" altLang="en-US" sz="3200" kern="0" dirty="0"/>
          </a:p>
        </p:txBody>
      </p:sp>
      <p:sp>
        <p:nvSpPr>
          <p:cNvPr id="21" name="object 2">
            <a:extLst>
              <a:ext uri="{FF2B5EF4-FFF2-40B4-BE49-F238E27FC236}">
                <a16:creationId xmlns:a16="http://schemas.microsoft.com/office/drawing/2014/main" id="{21045B6A-1385-411E-A772-21F91901ABA5}"/>
              </a:ext>
            </a:extLst>
          </p:cNvPr>
          <p:cNvSpPr/>
          <p:nvPr/>
        </p:nvSpPr>
        <p:spPr>
          <a:xfrm>
            <a:off x="1460500" y="3623991"/>
            <a:ext cx="1084435" cy="1112457"/>
          </a:xfrm>
          <a:prstGeom prst="rect">
            <a:avLst/>
          </a:prstGeom>
          <a:blipFill>
            <a:blip r:embed="rId3" cstate="print"/>
            <a:stretch>
              <a:fillRect/>
            </a:stretch>
          </a:blipFill>
        </p:spPr>
        <p:txBody>
          <a:bodyPr wrap="square" lIns="0" tIns="0" rIns="0" bIns="0" rtlCol="0"/>
          <a:lstStyle/>
          <a:p>
            <a:endParaRPr dirty="0"/>
          </a:p>
        </p:txBody>
      </p:sp>
      <p:graphicFrame>
        <p:nvGraphicFramePr>
          <p:cNvPr id="23" name="object 10">
            <a:extLst>
              <a:ext uri="{FF2B5EF4-FFF2-40B4-BE49-F238E27FC236}">
                <a16:creationId xmlns:a16="http://schemas.microsoft.com/office/drawing/2014/main" id="{ADBBE394-D663-4488-8058-FB779B5D1CFB}"/>
              </a:ext>
            </a:extLst>
          </p:cNvPr>
          <p:cNvGraphicFramePr>
            <a:graphicFrameLocks noGrp="1"/>
          </p:cNvGraphicFramePr>
          <p:nvPr>
            <p:extLst>
              <p:ext uri="{D42A27DB-BD31-4B8C-83A1-F6EECF244321}">
                <p14:modId xmlns:p14="http://schemas.microsoft.com/office/powerpoint/2010/main" val="2361792391"/>
              </p:ext>
            </p:extLst>
          </p:nvPr>
        </p:nvGraphicFramePr>
        <p:xfrm>
          <a:off x="1204293" y="3281326"/>
          <a:ext cx="8305800" cy="1921612"/>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215219">
                <a:tc>
                  <a:txBody>
                    <a:bodyPr/>
                    <a:lstStyle/>
                    <a:p>
                      <a:pPr marL="67945" algn="ctr">
                        <a:lnSpc>
                          <a:spcPct val="100000"/>
                        </a:lnSpc>
                        <a:spcBef>
                          <a:spcPts val="405"/>
                        </a:spcBef>
                      </a:pPr>
                      <a:r>
                        <a:rPr sz="1200" b="1" spc="10" dirty="0">
                          <a:latin typeface="メイリオ" panose="020B0604030504040204" pitchFamily="50" charset="-128"/>
                          <a:ea typeface="メイリオ" panose="020B0604030504040204" pitchFamily="50" charset="-128"/>
                          <a:cs typeface="Konatu"/>
                        </a:rPr>
                        <a:t>「</a:t>
                      </a:r>
                      <a:r>
                        <a:rPr sz="1200" b="1" dirty="0">
                          <a:latin typeface="メイリオ" panose="020B0604030504040204" pitchFamily="50" charset="-128"/>
                          <a:ea typeface="メイリオ" panose="020B0604030504040204" pitchFamily="50" charset="-128"/>
                          <a:cs typeface="Konatu"/>
                        </a:rPr>
                        <a:t>ア</a:t>
                      </a:r>
                      <a:r>
                        <a:rPr sz="1200" b="1" spc="5" dirty="0">
                          <a:latin typeface="メイリオ" panose="020B0604030504040204" pitchFamily="50" charset="-128"/>
                          <a:ea typeface="メイリオ" panose="020B0604030504040204" pitchFamily="50" charset="-128"/>
                          <a:cs typeface="Konatu"/>
                        </a:rPr>
                        <a:t>イ</a:t>
                      </a:r>
                      <a:r>
                        <a:rPr sz="1200" b="1" dirty="0">
                          <a:latin typeface="メイリオ" panose="020B0604030504040204" pitchFamily="50" charset="-128"/>
                          <a:ea typeface="メイリオ" panose="020B0604030504040204" pitchFamily="50" charset="-128"/>
                          <a:cs typeface="Konatu"/>
                        </a:rPr>
                        <a:t>コ</a:t>
                      </a:r>
                      <a:r>
                        <a:rPr sz="1200" b="1" spc="5" dirty="0">
                          <a:latin typeface="メイリオ" panose="020B0604030504040204" pitchFamily="50" charset="-128"/>
                          <a:ea typeface="メイリオ" panose="020B0604030504040204" pitchFamily="50" charset="-128"/>
                          <a:cs typeface="Konatu"/>
                        </a:rPr>
                        <a:t>ン</a:t>
                      </a:r>
                      <a:r>
                        <a:rPr sz="1200" b="1" dirty="0">
                          <a:latin typeface="メイリオ" panose="020B0604030504040204" pitchFamily="50" charset="-128"/>
                          <a:ea typeface="メイリオ" panose="020B0604030504040204" pitchFamily="50" charset="-128"/>
                          <a:cs typeface="Konatu"/>
                        </a:rPr>
                        <a:t>」</a:t>
                      </a: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gn="ctr">
                        <a:lnSpc>
                          <a:spcPct val="100000"/>
                        </a:lnSpc>
                        <a:spcBef>
                          <a:spcPts val="405"/>
                        </a:spcBef>
                        <a:tabLst>
                          <a:tab pos="604520" algn="l"/>
                        </a:tabLst>
                      </a:pPr>
                      <a:r>
                        <a:rPr sz="1200" b="1" dirty="0">
                          <a:latin typeface="メイリオ" panose="020B0604030504040204" pitchFamily="50" charset="-128"/>
                          <a:ea typeface="メイリオ" panose="020B0604030504040204" pitchFamily="50" charset="-128"/>
                          <a:cs typeface="Konatu"/>
                        </a:rPr>
                        <a:t>「 </a:t>
                      </a:r>
                      <a:r>
                        <a:rPr sz="1200" b="1" spc="80" dirty="0">
                          <a:latin typeface="メイリオ" panose="020B0604030504040204" pitchFamily="50" charset="-128"/>
                          <a:ea typeface="メイリオ" panose="020B0604030504040204" pitchFamily="50" charset="-128"/>
                          <a:cs typeface="Konatu"/>
                        </a:rPr>
                        <a:t> </a:t>
                      </a:r>
                      <a:r>
                        <a:rPr sz="1200" b="1" dirty="0">
                          <a:latin typeface="メイリオ" panose="020B0604030504040204" pitchFamily="50" charset="-128"/>
                          <a:ea typeface="メイリオ" panose="020B0604030504040204" pitchFamily="50" charset="-128"/>
                          <a:cs typeface="Konatu"/>
                        </a:rPr>
                        <a:t>概	要</a:t>
                      </a:r>
                      <a:r>
                        <a:rPr sz="1200" b="1" spc="65" dirty="0">
                          <a:latin typeface="メイリオ" panose="020B0604030504040204" pitchFamily="50" charset="-128"/>
                          <a:ea typeface="メイリオ" panose="020B0604030504040204" pitchFamily="50" charset="-128"/>
                          <a:cs typeface="Konatu"/>
                        </a:rPr>
                        <a:t> </a:t>
                      </a:r>
                      <a:r>
                        <a:rPr sz="1200" b="1" dirty="0">
                          <a:latin typeface="メイリオ" panose="020B0604030504040204" pitchFamily="50" charset="-128"/>
                          <a:ea typeface="メイリオ" panose="020B0604030504040204" pitchFamily="50" charset="-128"/>
                          <a:cs typeface="Konatu"/>
                        </a:rPr>
                        <a:t>」</a:t>
                      </a: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68580" algn="ctr">
                        <a:lnSpc>
                          <a:spcPct val="100000"/>
                        </a:lnSpc>
                        <a:spcBef>
                          <a:spcPts val="405"/>
                        </a:spcBef>
                      </a:pPr>
                      <a:r>
                        <a:rPr sz="1200" b="1" spc="10" dirty="0">
                          <a:latin typeface="メイリオ" panose="020B0604030504040204" pitchFamily="50" charset="-128"/>
                          <a:ea typeface="メイリオ" panose="020B0604030504040204" pitchFamily="50" charset="-128"/>
                          <a:cs typeface="Konatu"/>
                        </a:rPr>
                        <a:t>「</a:t>
                      </a:r>
                      <a:r>
                        <a:rPr sz="1200" b="1" dirty="0">
                          <a:latin typeface="メイリオ" panose="020B0604030504040204" pitchFamily="50" charset="-128"/>
                          <a:ea typeface="メイリオ" panose="020B0604030504040204" pitchFamily="50" charset="-128"/>
                          <a:cs typeface="Konatu"/>
                        </a:rPr>
                        <a:t>ア</a:t>
                      </a:r>
                      <a:r>
                        <a:rPr sz="1200" b="1" spc="-5" dirty="0">
                          <a:latin typeface="メイリオ" panose="020B0604030504040204" pitchFamily="50" charset="-128"/>
                          <a:ea typeface="メイリオ" panose="020B0604030504040204" pitchFamily="50" charset="-128"/>
                          <a:cs typeface="Konatu"/>
                        </a:rPr>
                        <a:t>プ</a:t>
                      </a:r>
                      <a:r>
                        <a:rPr sz="1200" b="1" spc="15" dirty="0">
                          <a:latin typeface="メイリオ" panose="020B0604030504040204" pitchFamily="50" charset="-128"/>
                          <a:ea typeface="メイリオ" panose="020B0604030504040204" pitchFamily="50" charset="-128"/>
                          <a:cs typeface="Konatu"/>
                        </a:rPr>
                        <a:t>リ</a:t>
                      </a:r>
                      <a:r>
                        <a:rPr sz="1200" b="1" dirty="0">
                          <a:latin typeface="メイリオ" panose="020B0604030504040204" pitchFamily="50" charset="-128"/>
                          <a:ea typeface="メイリオ" panose="020B0604030504040204" pitchFamily="50" charset="-128"/>
                          <a:cs typeface="Konatu"/>
                        </a:rPr>
                        <a:t>」</a:t>
                      </a: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184">
                <a:tc rowSpan="4">
                  <a:txBody>
                    <a:bodyPr/>
                    <a:lstStyle/>
                    <a:p>
                      <a:pPr>
                        <a:lnSpc>
                          <a:spcPct val="100000"/>
                        </a:lnSpc>
                      </a:pPr>
                      <a:endParaRPr sz="1200" dirty="0">
                        <a:latin typeface="メイリオ" panose="020B0604030504040204" pitchFamily="50" charset="-128"/>
                        <a:ea typeface="メイリオ" panose="020B0604030504040204" pitchFamily="50" charset="-128"/>
                        <a:cs typeface="Times New Roman"/>
                      </a:endParaRP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gn="just"/>
                      <a:r>
                        <a:rPr lang="en-US" sz="1400" b="1" kern="0" dirty="0">
                          <a:effectLst/>
                          <a:latin typeface="メイリオ" panose="020B0604030504040204" pitchFamily="50" charset="-128"/>
                          <a:ea typeface="メイリオ" panose="020B0604030504040204" pitchFamily="50" charset="-128"/>
                          <a:cs typeface="ＭＳ Ｐゴシック" panose="020B0600070205080204" pitchFamily="50" charset="-128"/>
                        </a:rPr>
                        <a:t>iPhone</a:t>
                      </a:r>
                      <a:r>
                        <a:rPr lang="ja-JP" sz="1400" b="1" kern="0" dirty="0">
                          <a:effectLst/>
                          <a:latin typeface="メイリオ" panose="020B0604030504040204" pitchFamily="50" charset="-128"/>
                          <a:ea typeface="メイリオ" panose="020B0604030504040204" pitchFamily="50" charset="-128"/>
                          <a:cs typeface="ＭＳ Ｐゴシック" panose="020B0600070205080204" pitchFamily="50" charset="-128"/>
                        </a:rPr>
                        <a:t>にはウェブブラウザの</a:t>
                      </a:r>
                      <a:r>
                        <a:rPr lang="en-US" sz="1400" b="1" kern="0" dirty="0">
                          <a:effectLst/>
                          <a:latin typeface="メイリオ" panose="020B0604030504040204" pitchFamily="50" charset="-128"/>
                          <a:ea typeface="メイリオ" panose="020B0604030504040204" pitchFamily="50" charset="-128"/>
                          <a:cs typeface="ＭＳ Ｐゴシック" panose="020B0600070205080204" pitchFamily="50" charset="-128"/>
                        </a:rPr>
                        <a:t>Safari</a:t>
                      </a:r>
                      <a:r>
                        <a:rPr lang="ja-JP" sz="1400" b="1" kern="0" dirty="0">
                          <a:effectLst/>
                          <a:latin typeface="メイリオ" panose="020B0604030504040204" pitchFamily="50" charset="-128"/>
                          <a:ea typeface="メイリオ" panose="020B0604030504040204" pitchFamily="50" charset="-128"/>
                          <a:cs typeface="ＭＳ Ｐゴシック" panose="020B0600070205080204" pitchFamily="50" charset="-128"/>
                        </a:rPr>
                        <a:t>が内蔵。このアプリを使って全世界の情報を見ること、ちょっと調べ物をしたい時、新しい情報やニュースなどをいち早く取り入れたい時など、とても便利に取得できます。</a:t>
                      </a:r>
                      <a:endParaRPr 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tcPr>
                </a:tc>
                <a:tc>
                  <a:txBody>
                    <a:bodyPr/>
                    <a:lstStyle/>
                    <a:p>
                      <a:pPr algn="just"/>
                      <a:r>
                        <a:rPr lang="en-US" sz="1400" kern="0" dirty="0">
                          <a:effectLst/>
                          <a:latin typeface="メイリオ" panose="020B0604030504040204" pitchFamily="50" charset="-128"/>
                          <a:ea typeface="メイリオ" panose="020B0604030504040204" pitchFamily="50" charset="-128"/>
                          <a:cs typeface="ＭＳ Ｐゴシック" panose="020B0600070205080204" pitchFamily="50" charset="-128"/>
                        </a:rPr>
                        <a:t>Safari</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en-US" sz="1400" kern="0" dirty="0">
                          <a:effectLst/>
                          <a:latin typeface="メイリオ" panose="020B0604030504040204" pitchFamily="50" charset="-128"/>
                          <a:ea typeface="メイリオ" panose="020B0604030504040204" pitchFamily="50" charset="-128"/>
                          <a:cs typeface="ＭＳ Ｐゴシック" panose="020B0600070205080204" pitchFamily="50" charset="-128"/>
                        </a:rPr>
                        <a:t>Apple</a:t>
                      </a:r>
                      <a:r>
                        <a:rPr lang="ja-JP" sz="1400" kern="0" dirty="0">
                          <a:effectLst/>
                          <a:latin typeface="メイリオ" panose="020B0604030504040204" pitchFamily="50" charset="-128"/>
                          <a:ea typeface="メイリオ" panose="020B0604030504040204" pitchFamily="50" charset="-128"/>
                          <a:cs typeface="ＭＳ Ｐゴシック" panose="020B0600070205080204" pitchFamily="50" charset="-128"/>
                        </a:rPr>
                        <a:t>社の標準のブラウザ</a:t>
                      </a:r>
                      <a:endParaRPr lang="en-US" altLang="ja-JP" sz="1400" kern="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lgn="just"/>
                      <a:r>
                        <a:rPr lang="en-US" altLang="ja-JP" sz="1400" kern="0" dirty="0">
                          <a:effectLst/>
                          <a:latin typeface="メイリオ" panose="020B0604030504040204" pitchFamily="50" charset="-128"/>
                          <a:ea typeface="メイリオ" panose="020B0604030504040204" pitchFamily="50" charset="-128"/>
                          <a:cs typeface="Times New Roman" panose="02020603050405020304" pitchFamily="18" charset="0"/>
                        </a:rPr>
                        <a:t>Ver14.1</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90170" marR="90170" marT="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tcPr>
                </a:tc>
                <a:extLst>
                  <a:ext uri="{0D108BD9-81ED-4DB2-BD59-A6C34878D82A}">
                    <a16:rowId xmlns:a16="http://schemas.microsoft.com/office/drawing/2014/main" val="10001"/>
                  </a:ext>
                </a:extLst>
              </a:tr>
              <a:tr h="374117">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just"/>
                      <a:endParaRPr lang="ja-JP" sz="140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68580" marR="68580" marT="0" marB="0">
                    <a:lnL w="6350">
                      <a:solidFill>
                        <a:srgbClr val="000000"/>
                      </a:solidFill>
                      <a:prstDash val="solid"/>
                    </a:lnL>
                    <a:lnR w="6350" cap="flat" cmpd="sng" algn="ctr">
                      <a:solidFill>
                        <a:srgbClr val="000000"/>
                      </a:solidFill>
                      <a:prstDash val="solid"/>
                      <a:round/>
                      <a:headEnd type="none" w="med" len="med"/>
                      <a:tailEnd type="none" w="med" len="med"/>
                    </a:lnR>
                  </a:tcPr>
                </a:tc>
                <a:tc>
                  <a:txBody>
                    <a:bodyPr/>
                    <a:lstStyle/>
                    <a:p>
                      <a:pPr algn="just"/>
                      <a:endParaRPr lang="ja-JP" sz="105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90170" marR="90170" marT="0" marB="0">
                    <a:lnL w="6350" cap="flat" cmpd="sng" algn="ctr">
                      <a:solidFill>
                        <a:srgbClr val="000000"/>
                      </a:solidFill>
                      <a:prstDash val="solid"/>
                      <a:round/>
                      <a:headEnd type="none" w="med" len="med"/>
                      <a:tailEnd type="none" w="med" len="med"/>
                    </a:lnL>
                    <a:lnR w="6350">
                      <a:solidFill>
                        <a:srgbClr val="000000"/>
                      </a:solidFill>
                      <a:prstDash val="solid"/>
                    </a:lnR>
                  </a:tcPr>
                </a:tc>
                <a:extLst>
                  <a:ext uri="{0D108BD9-81ED-4DB2-BD59-A6C34878D82A}">
                    <a16:rowId xmlns:a16="http://schemas.microsoft.com/office/drawing/2014/main" val="10002"/>
                  </a:ext>
                </a:extLst>
              </a:tr>
              <a:tr h="211137">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130"/>
                        </a:spcBef>
                      </a:pPr>
                      <a:endParaRPr sz="1400" dirty="0">
                        <a:latin typeface="ＭＳ Ｐ明朝" panose="02020600040205080304" pitchFamily="18" charset="-128"/>
                        <a:ea typeface="ＭＳ Ｐ明朝" panose="02020600040205080304" pitchFamily="18" charset="-128"/>
                        <a:cs typeface="Konatu"/>
                      </a:endParaRPr>
                    </a:p>
                  </a:txBody>
                  <a:tcPr marL="0" marR="0" marT="16510" marB="0">
                    <a:lnL w="6350">
                      <a:solidFill>
                        <a:srgbClr val="000000"/>
                      </a:solidFill>
                      <a:prstDash val="solid"/>
                    </a:lnL>
                    <a:lnR w="6350" cap="flat" cmpd="sng" algn="ctr">
                      <a:solidFill>
                        <a:srgbClr val="000000"/>
                      </a:solidFill>
                      <a:prstDash val="solid"/>
                      <a:round/>
                      <a:headEnd type="none" w="med" len="med"/>
                      <a:tailEnd type="none" w="med" len="med"/>
                    </a:lnR>
                  </a:tcPr>
                </a:tc>
                <a:tc>
                  <a:txBody>
                    <a:bodyPr/>
                    <a:lstStyle/>
                    <a:p>
                      <a:pPr algn="just"/>
                      <a:endParaRPr lang="ja-JP" sz="105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90170" marR="9017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3"/>
                  </a:ext>
                </a:extLst>
              </a:tr>
              <a:tr h="211137">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130"/>
                        </a:spcBef>
                      </a:pPr>
                      <a:endParaRPr sz="1400" dirty="0">
                        <a:latin typeface="ＭＳ Ｐ明朝" panose="02020600040205080304" pitchFamily="18" charset="-128"/>
                        <a:ea typeface="ＭＳ Ｐ明朝" panose="02020600040205080304" pitchFamily="18" charset="-128"/>
                        <a:cs typeface="Konatu"/>
                      </a:endParaRPr>
                    </a:p>
                  </a:txBody>
                  <a:tcPr marL="0" marR="0" marT="16510" marB="0">
                    <a:lnL w="6350">
                      <a:solidFill>
                        <a:srgbClr val="000000"/>
                      </a:solidFill>
                      <a:prstDash val="solid"/>
                    </a:lnL>
                    <a:lnR w="6350" cap="flat" cmpd="sng" algn="ctr">
                      <a:solidFill>
                        <a:srgbClr val="000000"/>
                      </a:solidFill>
                      <a:prstDash val="solid"/>
                      <a:round/>
                      <a:headEnd type="none" w="med" len="med"/>
                      <a:tailEnd type="none" w="med" len="med"/>
                    </a:lnR>
                    <a:lnB w="6350">
                      <a:solidFill>
                        <a:srgbClr val="000000"/>
                      </a:solidFill>
                      <a:prstDash val="solid"/>
                    </a:lnB>
                  </a:tcPr>
                </a:tc>
                <a:tc>
                  <a:txBody>
                    <a:bodyPr/>
                    <a:lstStyle/>
                    <a:p>
                      <a:pPr algn="just"/>
                      <a:endParaRPr lang="ja-JP" sz="105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90170" marR="90170" marT="0" marB="0">
                    <a:lnL w="6350">
                      <a:solidFill>
                        <a:srgbClr val="000000"/>
                      </a:solidFill>
                      <a:prstDash val="solid"/>
                    </a:lnL>
                    <a:lnR w="6350">
                      <a:solidFill>
                        <a:srgbClr val="000000"/>
                      </a:solidFill>
                      <a:prstDash val="solid"/>
                    </a:lnR>
                    <a:lnB w="6350">
                      <a:solidFill>
                        <a:srgbClr val="000000"/>
                      </a:solidFill>
                      <a:prstDash val="solid"/>
                    </a:lnB>
                  </a:tcPr>
                </a:tc>
                <a:extLst>
                  <a:ext uri="{0D108BD9-81ED-4DB2-BD59-A6C34878D82A}">
                    <a16:rowId xmlns:a16="http://schemas.microsoft.com/office/drawing/2014/main" val="10004"/>
                  </a:ext>
                </a:extLst>
              </a:tr>
            </a:tbl>
          </a:graphicData>
        </a:graphic>
      </p:graphicFrame>
      <p:sp>
        <p:nvSpPr>
          <p:cNvPr id="24" name="字幕 5">
            <a:extLst>
              <a:ext uri="{FF2B5EF4-FFF2-40B4-BE49-F238E27FC236}">
                <a16:creationId xmlns:a16="http://schemas.microsoft.com/office/drawing/2014/main" id="{86E87156-0F19-4B60-A1CD-F71EBB27E12F}"/>
              </a:ext>
            </a:extLst>
          </p:cNvPr>
          <p:cNvSpPr txBox="1">
            <a:spLocks/>
          </p:cNvSpPr>
          <p:nvPr/>
        </p:nvSpPr>
        <p:spPr>
          <a:xfrm>
            <a:off x="674211" y="5649773"/>
            <a:ext cx="9111469" cy="738664"/>
          </a:xfrm>
          <a:prstGeom prst="rect">
            <a:avLst/>
          </a:prstGeom>
        </p:spPr>
        <p:txBody>
          <a:bodyPr wrap="none" lIns="0" tIns="0" rIns="0" bIns="0">
            <a:spAutoFit/>
          </a:bodyPr>
          <a:lstStyle>
            <a:lvl1pPr marL="0" indent="0" algn="l">
              <a:buNone/>
              <a:defRPr sz="2647" b="1" i="0">
                <a:solidFill>
                  <a:schemeClr val="tx1"/>
                </a:solidFill>
                <a:latin typeface="Meiryo" charset="-128"/>
                <a:ea typeface="Meiryo" charset="-128"/>
                <a:cs typeface="Meiryo" charset="-128"/>
              </a:defRPr>
            </a:lvl1pPr>
            <a:lvl2pPr marL="504200" indent="0" algn="ctr">
              <a:buNone/>
              <a:defRPr sz="2206">
                <a:latin typeface="+mn-lt"/>
                <a:ea typeface="+mn-ea"/>
                <a:cs typeface="+mn-cs"/>
              </a:defRPr>
            </a:lvl2pPr>
            <a:lvl3pPr marL="1008400" indent="0" algn="ctr">
              <a:buNone/>
              <a:defRPr sz="1985">
                <a:latin typeface="+mn-lt"/>
                <a:ea typeface="+mn-ea"/>
                <a:cs typeface="+mn-cs"/>
              </a:defRPr>
            </a:lvl3pPr>
            <a:lvl4pPr marL="1512600" indent="0" algn="ctr">
              <a:buNone/>
              <a:defRPr sz="1764">
                <a:latin typeface="+mn-lt"/>
                <a:ea typeface="+mn-ea"/>
                <a:cs typeface="+mn-cs"/>
              </a:defRPr>
            </a:lvl4pPr>
            <a:lvl5pPr marL="2016801" indent="0" algn="ctr">
              <a:buNone/>
              <a:defRPr sz="1764">
                <a:latin typeface="+mn-lt"/>
                <a:ea typeface="+mn-ea"/>
                <a:cs typeface="+mn-cs"/>
              </a:defRPr>
            </a:lvl5pPr>
            <a:lvl6pPr marL="2521001" indent="0" algn="ctr">
              <a:buNone/>
              <a:defRPr sz="1764">
                <a:latin typeface="+mn-lt"/>
                <a:ea typeface="+mn-ea"/>
                <a:cs typeface="+mn-cs"/>
              </a:defRPr>
            </a:lvl6pPr>
            <a:lvl7pPr marL="3025201" indent="0" algn="ctr">
              <a:buNone/>
              <a:defRPr sz="1764">
                <a:latin typeface="+mn-lt"/>
                <a:ea typeface="+mn-ea"/>
                <a:cs typeface="+mn-cs"/>
              </a:defRPr>
            </a:lvl7pPr>
            <a:lvl8pPr marL="3529401" indent="0" algn="ctr">
              <a:buNone/>
              <a:defRPr sz="1764">
                <a:latin typeface="+mn-lt"/>
                <a:ea typeface="+mn-ea"/>
                <a:cs typeface="+mn-cs"/>
              </a:defRPr>
            </a:lvl8pPr>
            <a:lvl9pPr marL="4033601" indent="0" algn="ctr">
              <a:buNone/>
              <a:defRPr sz="1764">
                <a:latin typeface="+mn-lt"/>
                <a:ea typeface="+mn-ea"/>
                <a:cs typeface="+mn-cs"/>
              </a:defRPr>
            </a:lvl9pPr>
          </a:lstStyle>
          <a:p>
            <a:r>
              <a:rPr kumimoji="0" lang="en-US" altLang="ja-JP" sz="2400" kern="0" dirty="0"/>
              <a:t>iPhone</a:t>
            </a:r>
            <a:r>
              <a:rPr kumimoji="0" lang="ja-JP" altLang="en-US" sz="2400" kern="0" dirty="0"/>
              <a:t>のスマホには最初からインストールされていますので、</a:t>
            </a:r>
            <a:endParaRPr kumimoji="0" lang="en-US" altLang="ja-JP" sz="2400" kern="0" dirty="0"/>
          </a:p>
          <a:p>
            <a:r>
              <a:rPr kumimoji="0" lang="ja-JP" altLang="en-US" sz="2400" kern="0" dirty="0"/>
              <a:t>インストールは不要です。</a:t>
            </a:r>
          </a:p>
        </p:txBody>
      </p:sp>
      <p:sp>
        <p:nvSpPr>
          <p:cNvPr id="8" name="角丸四角形 55">
            <a:extLst>
              <a:ext uri="{FF2B5EF4-FFF2-40B4-BE49-F238E27FC236}">
                <a16:creationId xmlns:a16="http://schemas.microsoft.com/office/drawing/2014/main" id="{0000F8A5-0E55-41C5-85CB-9980ED6B6604}"/>
              </a:ext>
            </a:extLst>
          </p:cNvPr>
          <p:cNvSpPr/>
          <p:nvPr/>
        </p:nvSpPr>
        <p:spPr>
          <a:xfrm>
            <a:off x="1456803" y="3725871"/>
            <a:ext cx="1042670" cy="1040765"/>
          </a:xfrm>
          <a:prstGeom prst="roundRect">
            <a:avLst>
              <a:gd name="adj" fmla="val 24606"/>
            </a:avLst>
          </a:prstGeom>
          <a:blipFill dpi="0" rotWithShape="1">
            <a:blip r:embed="rId4">
              <a:extLst>
                <a:ext uri="{28A0092B-C50C-407E-A947-70E740481C1C}">
                  <a14:useLocalDpi xmlns:a14="http://schemas.microsoft.com/office/drawing/2010/main" val="0"/>
                </a:ext>
              </a:extLst>
            </a:blip>
            <a:srcRect/>
            <a:stretch>
              <a:fillRect/>
            </a:stretch>
          </a:blipFill>
          <a:ln w="31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781373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EE18320F-5472-4647-A4CD-FBAC81BD4D93}"/>
              </a:ext>
            </a:extLst>
          </p:cNvPr>
          <p:cNvPicPr>
            <a:picLocks noChangeAspect="1"/>
          </p:cNvPicPr>
          <p:nvPr/>
        </p:nvPicPr>
        <p:blipFill>
          <a:blip r:embed="rId3"/>
          <a:stretch>
            <a:fillRect/>
          </a:stretch>
        </p:blipFill>
        <p:spPr>
          <a:xfrm>
            <a:off x="3237073" y="4234578"/>
            <a:ext cx="1664263" cy="2747247"/>
          </a:xfrm>
          <a:prstGeom prst="rect">
            <a:avLst/>
          </a:prstGeom>
          <a:ln>
            <a:solidFill>
              <a:schemeClr val="tx1"/>
            </a:solidFill>
          </a:ln>
        </p:spPr>
      </p:pic>
      <p:pic>
        <p:nvPicPr>
          <p:cNvPr id="19" name="図 18">
            <a:extLst>
              <a:ext uri="{FF2B5EF4-FFF2-40B4-BE49-F238E27FC236}">
                <a16:creationId xmlns:a16="http://schemas.microsoft.com/office/drawing/2014/main" id="{487F1C14-61A3-4F28-B61D-4F4569F8EC77}"/>
              </a:ext>
            </a:extLst>
          </p:cNvPr>
          <p:cNvPicPr>
            <a:picLocks noChangeAspect="1"/>
          </p:cNvPicPr>
          <p:nvPr/>
        </p:nvPicPr>
        <p:blipFill>
          <a:blip r:embed="rId4"/>
          <a:stretch>
            <a:fillRect/>
          </a:stretch>
        </p:blipFill>
        <p:spPr>
          <a:xfrm>
            <a:off x="3237073" y="3110347"/>
            <a:ext cx="1649536" cy="823478"/>
          </a:xfrm>
          <a:prstGeom prst="rect">
            <a:avLst/>
          </a:prstGeom>
          <a:ln>
            <a:solidFill>
              <a:schemeClr val="tx1"/>
            </a:solidFill>
          </a:ln>
        </p:spPr>
      </p:pic>
      <p:sp>
        <p:nvSpPr>
          <p:cNvPr id="4" name="Title 1"/>
          <p:cNvSpPr txBox="1">
            <a:spLocks/>
          </p:cNvSpPr>
          <p:nvPr/>
        </p:nvSpPr>
        <p:spPr>
          <a:xfrm>
            <a:off x="867356" y="489600"/>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Ｂ</a:t>
            </a:r>
            <a:endParaRPr lang="en-US" sz="4000"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76000" y="1548000"/>
            <a:ext cx="6801542" cy="369332"/>
          </a:xfrm>
        </p:spPr>
        <p:txBody>
          <a:bodyPr wrap="none"/>
          <a:lstStyle/>
          <a:p>
            <a:r>
              <a:rPr lang="en-US" altLang="ja-JP" sz="2400" dirty="0"/>
              <a:t>Safari</a:t>
            </a:r>
            <a:r>
              <a:rPr lang="ja-JP" altLang="en-US" sz="2400" dirty="0"/>
              <a:t>でニュースを見てみましょう（キー入力）</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592058" y="1908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3195918" y="2435452"/>
            <a:ext cx="2047355" cy="621324"/>
          </a:xfrm>
          <a:prstGeom prst="rect">
            <a:avLst/>
          </a:prstGeom>
          <a:noFill/>
        </p:spPr>
        <p:txBody>
          <a:bodyPr wrap="none" rtlCol="0">
            <a:spAutoFit/>
          </a:bodyPr>
          <a:lstStyle/>
          <a:p>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“今日のニュース”</a:t>
            </a:r>
            <a:endPar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ts val="1900"/>
              </a:lnSpc>
            </a:pPr>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と入力</a:t>
            </a:r>
            <a:endPar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2755900" y="1908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034608" y="2016000"/>
            <a:ext cx="1604879" cy="646331"/>
          </a:xfrm>
          <a:prstGeom prst="rect">
            <a:avLst/>
          </a:prstGeom>
          <a:noFill/>
        </p:spPr>
        <p:txBody>
          <a:bodyPr wrap="none">
            <a:spAutoFit/>
          </a:bodyPr>
          <a:lstStyle/>
          <a:p>
            <a:pPr algn="l"/>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｢Safari｣</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タップします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3" name="正方形/長方形 32">
            <a:extLst>
              <a:ext uri="{FF2B5EF4-FFF2-40B4-BE49-F238E27FC236}">
                <a16:creationId xmlns:a16="http://schemas.microsoft.com/office/drawing/2014/main" id="{DAD17B5F-8DF3-4AB1-AAD1-18AD179C5945}"/>
              </a:ext>
            </a:extLst>
          </p:cNvPr>
          <p:cNvSpPr/>
          <p:nvPr/>
        </p:nvSpPr>
        <p:spPr>
          <a:xfrm>
            <a:off x="5264561" y="1908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❹</a:t>
            </a:r>
            <a:endParaRPr lang="en-US" altLang="ja-JP" sz="3000" b="1" dirty="0">
              <a:solidFill>
                <a:srgbClr val="009650"/>
              </a:solidFill>
              <a:latin typeface="Meiryo" charset="-128"/>
              <a:ea typeface="Meiryo" charset="-128"/>
              <a:cs typeface="Meiryo" charset="-128"/>
            </a:endParaRP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520000" y="360000"/>
            <a:ext cx="697626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インターネットをブラウザで閲覧する</a:t>
            </a:r>
          </a:p>
          <a:p>
            <a:r>
              <a:rPr kumimoji="0" lang="ja-JP" altLang="en-US" sz="3200" kern="0" dirty="0"/>
              <a:t>ニュースを見てみましょう</a:t>
            </a:r>
          </a:p>
        </p:txBody>
      </p:sp>
      <p:sp>
        <p:nvSpPr>
          <p:cNvPr id="9" name="四角形: 角を丸くする 8">
            <a:extLst>
              <a:ext uri="{FF2B5EF4-FFF2-40B4-BE49-F238E27FC236}">
                <a16:creationId xmlns:a16="http://schemas.microsoft.com/office/drawing/2014/main" id="{76627CFE-C7E1-4B36-9949-22CF98D48DD5}"/>
              </a:ext>
            </a:extLst>
          </p:cNvPr>
          <p:cNvSpPr/>
          <p:nvPr/>
        </p:nvSpPr>
        <p:spPr>
          <a:xfrm>
            <a:off x="3283956" y="3513513"/>
            <a:ext cx="744736" cy="37794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EB24D7D5-BF12-4062-BB3F-E33FA2603DC4}"/>
              </a:ext>
            </a:extLst>
          </p:cNvPr>
          <p:cNvSpPr txBox="1"/>
          <p:nvPr/>
        </p:nvSpPr>
        <p:spPr>
          <a:xfrm>
            <a:off x="7996892" y="2645684"/>
            <a:ext cx="1840247" cy="369332"/>
          </a:xfrm>
          <a:prstGeom prst="rect">
            <a:avLst/>
          </a:prstGeom>
          <a:noFill/>
        </p:spPr>
        <p:txBody>
          <a:bodyPr wrap="none" rtlCol="0">
            <a:spAutoFit/>
          </a:bodyPr>
          <a:lstStyle/>
          <a:p>
            <a:pPr marL="39370">
              <a:lnSpc>
                <a:spcPct val="100000"/>
              </a:lnSpc>
            </a:pPr>
            <a:r>
              <a:rPr lang="ja-JP" altLang="en-US" sz="1800" b="1" dirty="0">
                <a:latin typeface="メイリオ" panose="020B0604030504040204" pitchFamily="50" charset="-128"/>
                <a:ea typeface="メイリオ" panose="020B0604030504040204" pitchFamily="50" charset="-128"/>
                <a:cs typeface="IPAexGothic"/>
              </a:rPr>
              <a:t>ニュースを表示</a:t>
            </a:r>
          </a:p>
        </p:txBody>
      </p:sp>
      <p:grpSp>
        <p:nvGrpSpPr>
          <p:cNvPr id="18" name="グループ化 17"/>
          <p:cNvGrpSpPr/>
          <p:nvPr/>
        </p:nvGrpSpPr>
        <p:grpSpPr>
          <a:xfrm>
            <a:off x="7885273" y="3042079"/>
            <a:ext cx="2056055" cy="3599386"/>
            <a:chOff x="8015045" y="3149206"/>
            <a:chExt cx="2056055" cy="3599386"/>
          </a:xfrm>
        </p:grpSpPr>
        <p:pic>
          <p:nvPicPr>
            <p:cNvPr id="16" name="図 15"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5045" y="3149206"/>
              <a:ext cx="2033560" cy="3582590"/>
            </a:xfrm>
            <a:prstGeom prst="rect">
              <a:avLst/>
            </a:prstGeom>
          </p:spPr>
        </p:pic>
        <p:sp>
          <p:nvSpPr>
            <p:cNvPr id="17" name="正方形/長方形 16"/>
            <p:cNvSpPr/>
            <p:nvPr/>
          </p:nvSpPr>
          <p:spPr>
            <a:xfrm>
              <a:off x="8015045" y="3158803"/>
              <a:ext cx="2056055" cy="35897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a:extLst>
              <a:ext uri="{FF2B5EF4-FFF2-40B4-BE49-F238E27FC236}">
                <a16:creationId xmlns:a16="http://schemas.microsoft.com/office/drawing/2014/main" id="{B724B28A-C967-4FD2-B302-3752B5E1A317}"/>
              </a:ext>
            </a:extLst>
          </p:cNvPr>
          <p:cNvGrpSpPr/>
          <p:nvPr/>
        </p:nvGrpSpPr>
        <p:grpSpPr>
          <a:xfrm>
            <a:off x="3567399" y="3491347"/>
            <a:ext cx="560101" cy="414830"/>
            <a:chOff x="4049647" y="4668514"/>
            <a:chExt cx="1417703" cy="414830"/>
          </a:xfrm>
        </p:grpSpPr>
        <p:sp>
          <p:nvSpPr>
            <p:cNvPr id="46"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7" name="正方形/長方形 46">
              <a:extLst>
                <a:ext uri="{FF2B5EF4-FFF2-40B4-BE49-F238E27FC236}">
                  <a16:creationId xmlns:a16="http://schemas.microsoft.com/office/drawing/2014/main" id="{F9DFD8B2-5680-4134-B245-EC66C871357E}"/>
                </a:ext>
              </a:extLst>
            </p:cNvPr>
            <p:cNvSpPr/>
            <p:nvPr/>
          </p:nvSpPr>
          <p:spPr>
            <a:xfrm>
              <a:off x="4049647" y="4668514"/>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
        <p:nvSpPr>
          <p:cNvPr id="50" name="正方形/長方形 49">
            <a:extLst>
              <a:ext uri="{FF2B5EF4-FFF2-40B4-BE49-F238E27FC236}">
                <a16:creationId xmlns:a16="http://schemas.microsoft.com/office/drawing/2014/main" id="{A78A635E-EC07-4CE7-98B0-B640314414FC}"/>
              </a:ext>
            </a:extLst>
          </p:cNvPr>
          <p:cNvSpPr/>
          <p:nvPr/>
        </p:nvSpPr>
        <p:spPr>
          <a:xfrm>
            <a:off x="2755900" y="2355957"/>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grpSp>
        <p:nvGrpSpPr>
          <p:cNvPr id="2" name="グループ化 1">
            <a:extLst>
              <a:ext uri="{FF2B5EF4-FFF2-40B4-BE49-F238E27FC236}">
                <a16:creationId xmlns:a16="http://schemas.microsoft.com/office/drawing/2014/main" id="{B7A8FC46-D0A3-4CA8-9EE9-7AD31884408A}"/>
              </a:ext>
            </a:extLst>
          </p:cNvPr>
          <p:cNvGrpSpPr/>
          <p:nvPr/>
        </p:nvGrpSpPr>
        <p:grpSpPr>
          <a:xfrm>
            <a:off x="698500" y="2703731"/>
            <a:ext cx="1876745" cy="3970120"/>
            <a:chOff x="1100419" y="2781886"/>
            <a:chExt cx="1876745" cy="3970120"/>
          </a:xfrm>
        </p:grpSpPr>
        <p:grpSp>
          <p:nvGrpSpPr>
            <p:cNvPr id="51" name="グループ化 50">
              <a:extLst>
                <a:ext uri="{FF2B5EF4-FFF2-40B4-BE49-F238E27FC236}">
                  <a16:creationId xmlns:a16="http://schemas.microsoft.com/office/drawing/2014/main" id="{BC679705-2971-47D7-B964-30F120F51AF8}"/>
                </a:ext>
              </a:extLst>
            </p:cNvPr>
            <p:cNvGrpSpPr/>
            <p:nvPr/>
          </p:nvGrpSpPr>
          <p:grpSpPr>
            <a:xfrm>
              <a:off x="1100419" y="2781886"/>
              <a:ext cx="1876745" cy="3970120"/>
              <a:chOff x="1108042" y="2746115"/>
              <a:chExt cx="1971823" cy="3943644"/>
            </a:xfrm>
          </p:grpSpPr>
          <p:pic>
            <p:nvPicPr>
              <p:cNvPr id="52" name="図 51">
                <a:extLst>
                  <a:ext uri="{FF2B5EF4-FFF2-40B4-BE49-F238E27FC236}">
                    <a16:creationId xmlns:a16="http://schemas.microsoft.com/office/drawing/2014/main" id="{713B78D9-AA8E-4EB7-9ADF-C38FC4777658}"/>
                  </a:ext>
                </a:extLst>
              </p:cNvPr>
              <p:cNvPicPr>
                <a:picLocks noChangeAspect="1"/>
              </p:cNvPicPr>
              <p:nvPr/>
            </p:nvPicPr>
            <p:blipFill>
              <a:blip r:embed="rId6"/>
              <a:stretch>
                <a:fillRect/>
              </a:stretch>
            </p:blipFill>
            <p:spPr>
              <a:xfrm>
                <a:off x="1108042" y="2746115"/>
                <a:ext cx="1971823" cy="3943644"/>
              </a:xfrm>
              <a:prstGeom prst="rect">
                <a:avLst/>
              </a:prstGeom>
            </p:spPr>
          </p:pic>
          <p:sp>
            <p:nvSpPr>
              <p:cNvPr id="53" name="正方形/長方形 52">
                <a:extLst>
                  <a:ext uri="{FF2B5EF4-FFF2-40B4-BE49-F238E27FC236}">
                    <a16:creationId xmlns:a16="http://schemas.microsoft.com/office/drawing/2014/main" id="{BFA5E1CD-2354-4ADF-B485-866BDEFCBF27}"/>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9" name="図 58">
              <a:extLst>
                <a:ext uri="{FF2B5EF4-FFF2-40B4-BE49-F238E27FC236}">
                  <a16:creationId xmlns:a16="http://schemas.microsoft.com/office/drawing/2014/main" id="{FC45F3D0-AB52-4891-ABA1-130CCD2141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1900" y="3222000"/>
              <a:ext cx="1618081" cy="3029805"/>
            </a:xfrm>
            <a:prstGeom prst="rect">
              <a:avLst/>
            </a:prstGeom>
          </p:spPr>
        </p:pic>
      </p:grpSp>
      <p:sp>
        <p:nvSpPr>
          <p:cNvPr id="58" name="四角形: 角を丸くする 57">
            <a:extLst>
              <a:ext uri="{FF2B5EF4-FFF2-40B4-BE49-F238E27FC236}">
                <a16:creationId xmlns:a16="http://schemas.microsoft.com/office/drawing/2014/main" id="{D3D3DA4B-6D58-4DB6-947F-5272D36CD954}"/>
              </a:ext>
            </a:extLst>
          </p:cNvPr>
          <p:cNvSpPr/>
          <p:nvPr/>
        </p:nvSpPr>
        <p:spPr>
          <a:xfrm>
            <a:off x="1231900" y="5686425"/>
            <a:ext cx="457200" cy="44169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95FAB762-44A6-493F-9BB0-24D01878BE91}"/>
              </a:ext>
            </a:extLst>
          </p:cNvPr>
          <p:cNvSpPr/>
          <p:nvPr/>
        </p:nvSpPr>
        <p:spPr>
          <a:xfrm>
            <a:off x="972000" y="6012000"/>
            <a:ext cx="441146" cy="400110"/>
          </a:xfrm>
          <a:prstGeom prst="rect">
            <a:avLst/>
          </a:prstGeom>
        </p:spPr>
        <p:txBody>
          <a:bodyPr wrap="none">
            <a:spAutoFit/>
          </a:bodyPr>
          <a:lstStyle/>
          <a:p>
            <a:r>
              <a:rPr lang="ja-JP" altLang="en-US" sz="2000" b="1" spc="-2000" dirty="0">
                <a:solidFill>
                  <a:schemeClr val="bg1"/>
                </a:solidFill>
                <a:latin typeface="Meiryo" charset="-128"/>
                <a:ea typeface="Meiryo" charset="-128"/>
                <a:cs typeface="Meiryo" charset="-128"/>
              </a:rPr>
              <a:t>●</a:t>
            </a:r>
            <a:r>
              <a:rPr lang="ja-JP" altLang="en-US" sz="2000" b="1" dirty="0">
                <a:solidFill>
                  <a:srgbClr val="009650"/>
                </a:solidFill>
                <a:effectLst>
                  <a:glow rad="25400">
                    <a:schemeClr val="bg1"/>
                  </a:glow>
                </a:effectLst>
                <a:latin typeface="Meiryo" charset="-128"/>
                <a:ea typeface="Meiryo" charset="-128"/>
                <a:cs typeface="Meiryo" charset="-128"/>
              </a:rPr>
              <a:t>❶</a:t>
            </a:r>
            <a:endParaRPr lang="en-US" altLang="ja-JP" sz="2000" b="1" dirty="0">
              <a:solidFill>
                <a:srgbClr val="009650"/>
              </a:solidFill>
              <a:effectLst>
                <a:glow rad="25400">
                  <a:schemeClr val="bg1"/>
                </a:glow>
              </a:effectLst>
              <a:latin typeface="Meiryo" charset="-128"/>
              <a:ea typeface="Meiryo" charset="-128"/>
              <a:cs typeface="Meiryo" charset="-128"/>
            </a:endParaRPr>
          </a:p>
        </p:txBody>
      </p:sp>
      <p:pic>
        <p:nvPicPr>
          <p:cNvPr id="28" name="図 27">
            <a:extLst>
              <a:ext uri="{FF2B5EF4-FFF2-40B4-BE49-F238E27FC236}">
                <a16:creationId xmlns:a16="http://schemas.microsoft.com/office/drawing/2014/main" id="{889D788F-14AF-4B17-AF5B-702975105E34}"/>
              </a:ext>
            </a:extLst>
          </p:cNvPr>
          <p:cNvPicPr>
            <a:picLocks noChangeAspect="1"/>
          </p:cNvPicPr>
          <p:nvPr/>
        </p:nvPicPr>
        <p:blipFill>
          <a:blip r:embed="rId8"/>
          <a:stretch>
            <a:fillRect/>
          </a:stretch>
        </p:blipFill>
        <p:spPr>
          <a:xfrm>
            <a:off x="5636092" y="3379073"/>
            <a:ext cx="1712043" cy="3038876"/>
          </a:xfrm>
          <a:prstGeom prst="rect">
            <a:avLst/>
          </a:prstGeom>
          <a:ln>
            <a:solidFill>
              <a:schemeClr val="tx1"/>
            </a:solidFill>
          </a:ln>
        </p:spPr>
      </p:pic>
      <p:sp>
        <p:nvSpPr>
          <p:cNvPr id="67" name="テキスト ボックス 66">
            <a:extLst>
              <a:ext uri="{FF2B5EF4-FFF2-40B4-BE49-F238E27FC236}">
                <a16:creationId xmlns:a16="http://schemas.microsoft.com/office/drawing/2014/main" id="{8785F8CD-2107-4D54-97E1-42F53F797D8C}"/>
              </a:ext>
            </a:extLst>
          </p:cNvPr>
          <p:cNvSpPr txBox="1"/>
          <p:nvPr/>
        </p:nvSpPr>
        <p:spPr>
          <a:xfrm>
            <a:off x="3195918" y="2016000"/>
            <a:ext cx="1800493" cy="369332"/>
          </a:xfrm>
          <a:prstGeom prst="rect">
            <a:avLst/>
          </a:prstGeom>
          <a:noFill/>
        </p:spPr>
        <p:txBody>
          <a:bodyPr wrap="squar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検索枠</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をタップ</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8" name="四角形: 角を丸くする 67">
            <a:extLst>
              <a:ext uri="{FF2B5EF4-FFF2-40B4-BE49-F238E27FC236}">
                <a16:creationId xmlns:a16="http://schemas.microsoft.com/office/drawing/2014/main" id="{310E13C5-82F1-4A9E-81C8-5D262CB19C3C}"/>
              </a:ext>
            </a:extLst>
          </p:cNvPr>
          <p:cNvSpPr/>
          <p:nvPr/>
        </p:nvSpPr>
        <p:spPr>
          <a:xfrm>
            <a:off x="3289300" y="4489391"/>
            <a:ext cx="1300744" cy="35883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A6F4C0AC-97B6-418E-A108-8137B671074F}"/>
              </a:ext>
            </a:extLst>
          </p:cNvPr>
          <p:cNvSpPr/>
          <p:nvPr/>
        </p:nvSpPr>
        <p:spPr>
          <a:xfrm>
            <a:off x="2908300" y="4524315"/>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sp>
        <p:nvSpPr>
          <p:cNvPr id="62" name="四角形: 角を丸くする 61">
            <a:extLst>
              <a:ext uri="{FF2B5EF4-FFF2-40B4-BE49-F238E27FC236}">
                <a16:creationId xmlns:a16="http://schemas.microsoft.com/office/drawing/2014/main" id="{FFC07C50-C946-4277-B09D-22AB2644E28C}"/>
              </a:ext>
            </a:extLst>
          </p:cNvPr>
          <p:cNvSpPr/>
          <p:nvPr/>
        </p:nvSpPr>
        <p:spPr>
          <a:xfrm>
            <a:off x="5577864" y="4740301"/>
            <a:ext cx="1894976" cy="57989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C14E45DE-BBC4-4890-AF44-59E1361A16D2}"/>
              </a:ext>
            </a:extLst>
          </p:cNvPr>
          <p:cNvSpPr txBox="1"/>
          <p:nvPr/>
        </p:nvSpPr>
        <p:spPr>
          <a:xfrm>
            <a:off x="5722863" y="2645684"/>
            <a:ext cx="2108269" cy="646331"/>
          </a:xfrm>
          <a:prstGeom prst="rect">
            <a:avLst/>
          </a:prstGeom>
          <a:noFill/>
        </p:spPr>
        <p:txBody>
          <a:bodyPr wrap="none" rtlCol="0">
            <a:spAutoFit/>
          </a:bodyPr>
          <a:lstStyle/>
          <a:p>
            <a:r>
              <a:rPr lang="ja-JP" altLang="en-US" sz="1800" b="1" dirty="0">
                <a:latin typeface="メイリオ" panose="020B0604030504040204" pitchFamily="50" charset="-128"/>
                <a:ea typeface="メイリオ" panose="020B0604030504040204" pitchFamily="50" charset="-128"/>
                <a:cs typeface="IPAexGothic"/>
              </a:rPr>
              <a:t>見たいニュースを</a:t>
            </a:r>
            <a:endParaRPr lang="en-US" altLang="ja-JP" sz="1800" b="1" dirty="0">
              <a:latin typeface="メイリオ" panose="020B0604030504040204" pitchFamily="50" charset="-128"/>
              <a:ea typeface="メイリオ" panose="020B0604030504040204" pitchFamily="50" charset="-128"/>
              <a:cs typeface="IPAexGothic"/>
            </a:endParaRPr>
          </a:p>
          <a:p>
            <a:r>
              <a:rPr lang="ja-JP" altLang="en-US" sz="1800" b="1" dirty="0">
                <a:latin typeface="メイリオ" panose="020B0604030504040204" pitchFamily="50" charset="-128"/>
                <a:ea typeface="メイリオ" panose="020B0604030504040204" pitchFamily="50" charset="-128"/>
                <a:cs typeface="IPAexGothic"/>
              </a:rPr>
              <a:t>タップ</a:t>
            </a:r>
          </a:p>
        </p:txBody>
      </p:sp>
      <p:sp>
        <p:nvSpPr>
          <p:cNvPr id="72" name="正方形/長方形 71">
            <a:extLst>
              <a:ext uri="{FF2B5EF4-FFF2-40B4-BE49-F238E27FC236}">
                <a16:creationId xmlns:a16="http://schemas.microsoft.com/office/drawing/2014/main" id="{9639CD8A-5A72-498D-860C-79DE44AAE2A9}"/>
              </a:ext>
            </a:extLst>
          </p:cNvPr>
          <p:cNvSpPr/>
          <p:nvPr/>
        </p:nvSpPr>
        <p:spPr>
          <a:xfrm>
            <a:off x="5264561" y="2541905"/>
            <a:ext cx="569387" cy="553998"/>
          </a:xfrm>
          <a:prstGeom prst="rect">
            <a:avLst/>
          </a:prstGeom>
        </p:spPr>
        <p:txBody>
          <a:bodyPr wrap="none">
            <a:spAutoFit/>
          </a:bodyPr>
          <a:lstStyle/>
          <a:p>
            <a:r>
              <a:rPr lang="ja-JP" altLang="en-US" sz="3000" b="1" dirty="0">
                <a:solidFill>
                  <a:srgbClr val="339966"/>
                </a:solidFill>
                <a:latin typeface="Meiryo" charset="-128"/>
                <a:ea typeface="Meiryo" charset="-128"/>
                <a:cs typeface="Meiryo" charset="-128"/>
              </a:rPr>
              <a:t>❺</a:t>
            </a:r>
            <a:endParaRPr lang="en-US" altLang="ja-JP" sz="3000" b="1" dirty="0">
              <a:solidFill>
                <a:srgbClr val="339966"/>
              </a:solidFill>
              <a:latin typeface="Meiryo" charset="-128"/>
              <a:ea typeface="Meiryo" charset="-128"/>
              <a:cs typeface="Meiryo" charset="-128"/>
            </a:endParaRPr>
          </a:p>
        </p:txBody>
      </p:sp>
      <p:sp>
        <p:nvSpPr>
          <p:cNvPr id="73" name="矢印: 右 72">
            <a:extLst>
              <a:ext uri="{FF2B5EF4-FFF2-40B4-BE49-F238E27FC236}">
                <a16:creationId xmlns:a16="http://schemas.microsoft.com/office/drawing/2014/main" id="{29A1409D-9823-4C31-874B-9E1085076A20}"/>
              </a:ext>
            </a:extLst>
          </p:cNvPr>
          <p:cNvSpPr/>
          <p:nvPr/>
        </p:nvSpPr>
        <p:spPr>
          <a:xfrm>
            <a:off x="2679700" y="3528000"/>
            <a:ext cx="404205" cy="2548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矢印: 右 73">
            <a:extLst>
              <a:ext uri="{FF2B5EF4-FFF2-40B4-BE49-F238E27FC236}">
                <a16:creationId xmlns:a16="http://schemas.microsoft.com/office/drawing/2014/main" id="{618968E2-BC65-4505-9304-C75BCDC80DF7}"/>
              </a:ext>
            </a:extLst>
          </p:cNvPr>
          <p:cNvSpPr/>
          <p:nvPr/>
        </p:nvSpPr>
        <p:spPr>
          <a:xfrm rot="5400000">
            <a:off x="3960000" y="3960000"/>
            <a:ext cx="404205" cy="2548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矢印: 右 74">
            <a:extLst>
              <a:ext uri="{FF2B5EF4-FFF2-40B4-BE49-F238E27FC236}">
                <a16:creationId xmlns:a16="http://schemas.microsoft.com/office/drawing/2014/main" id="{C032FE83-F450-4188-BDE0-4F3DF456D912}"/>
              </a:ext>
            </a:extLst>
          </p:cNvPr>
          <p:cNvSpPr/>
          <p:nvPr/>
        </p:nvSpPr>
        <p:spPr>
          <a:xfrm>
            <a:off x="5018695" y="4467225"/>
            <a:ext cx="404205" cy="2548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矢印: 右 75">
            <a:extLst>
              <a:ext uri="{FF2B5EF4-FFF2-40B4-BE49-F238E27FC236}">
                <a16:creationId xmlns:a16="http://schemas.microsoft.com/office/drawing/2014/main" id="{3028CBC3-C4AD-4305-BFB7-D0C22BAF1302}"/>
              </a:ext>
            </a:extLst>
          </p:cNvPr>
          <p:cNvSpPr/>
          <p:nvPr/>
        </p:nvSpPr>
        <p:spPr>
          <a:xfrm>
            <a:off x="7404100" y="4467225"/>
            <a:ext cx="404205" cy="2548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175EFA07-4F8D-4E3C-BA1B-C6F13BBCAA12}"/>
              </a:ext>
            </a:extLst>
          </p:cNvPr>
          <p:cNvSpPr/>
          <p:nvPr/>
        </p:nvSpPr>
        <p:spPr>
          <a:xfrm>
            <a:off x="3241822" y="4927827"/>
            <a:ext cx="1554085" cy="59814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0FACDBC8-09BB-4234-927E-266E2176D664}"/>
              </a:ext>
            </a:extLst>
          </p:cNvPr>
          <p:cNvSpPr txBox="1"/>
          <p:nvPr/>
        </p:nvSpPr>
        <p:spPr>
          <a:xfrm>
            <a:off x="5722863" y="2016000"/>
            <a:ext cx="2031325" cy="646331"/>
          </a:xfrm>
          <a:prstGeom prst="rect">
            <a:avLst/>
          </a:prstGeom>
          <a:noFill/>
        </p:spPr>
        <p:txBody>
          <a:bodyPr wrap="non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検索目的に該当</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する項目をタップ</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63" name="Picture 4" descr="人差し指を立てた手のイラスト（甲）">
            <a:extLst>
              <a:ext uri="{FF2B5EF4-FFF2-40B4-BE49-F238E27FC236}">
                <a16:creationId xmlns:a16="http://schemas.microsoft.com/office/drawing/2014/main" id="{A0C5A204-05D5-4190-810F-DA509463547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245759">
            <a:off x="3793378" y="5351199"/>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71" name="正方形/長方形 70">
            <a:extLst>
              <a:ext uri="{FF2B5EF4-FFF2-40B4-BE49-F238E27FC236}">
                <a16:creationId xmlns:a16="http://schemas.microsoft.com/office/drawing/2014/main" id="{0C40A92C-4BA6-4ED9-8ADC-725BE212C53F}"/>
              </a:ext>
            </a:extLst>
          </p:cNvPr>
          <p:cNvSpPr/>
          <p:nvPr/>
        </p:nvSpPr>
        <p:spPr>
          <a:xfrm>
            <a:off x="3918778" y="5647437"/>
            <a:ext cx="441146" cy="400110"/>
          </a:xfrm>
          <a:prstGeom prst="rect">
            <a:avLst/>
          </a:prstGeom>
        </p:spPr>
        <p:txBody>
          <a:bodyPr wrap="none">
            <a:spAutoFit/>
          </a:bodyPr>
          <a:lstStyle/>
          <a:p>
            <a:r>
              <a:rPr lang="ja-JP" altLang="en-US" sz="2000" b="1" spc="-2000" dirty="0">
                <a:solidFill>
                  <a:schemeClr val="bg1"/>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pic>
        <p:nvPicPr>
          <p:cNvPr id="49" name="Picture 4" descr="人差し指を立てた手のイラスト（甲）">
            <a:extLst>
              <a:ext uri="{FF2B5EF4-FFF2-40B4-BE49-F238E27FC236}">
                <a16:creationId xmlns:a16="http://schemas.microsoft.com/office/drawing/2014/main" id="{B85DC4B9-F77F-4CD1-8567-13378134A51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245759">
            <a:off x="6636224" y="5025131"/>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54" name="正方形/長方形 53">
            <a:extLst>
              <a:ext uri="{FF2B5EF4-FFF2-40B4-BE49-F238E27FC236}">
                <a16:creationId xmlns:a16="http://schemas.microsoft.com/office/drawing/2014/main" id="{4594AED3-D224-416C-96C0-156D09F7F3AB}"/>
              </a:ext>
            </a:extLst>
          </p:cNvPr>
          <p:cNvSpPr/>
          <p:nvPr/>
        </p:nvSpPr>
        <p:spPr>
          <a:xfrm>
            <a:off x="6758056" y="5315364"/>
            <a:ext cx="441146" cy="400110"/>
          </a:xfrm>
          <a:prstGeom prst="rect">
            <a:avLst/>
          </a:prstGeom>
        </p:spPr>
        <p:txBody>
          <a:bodyPr wrap="none">
            <a:spAutoFit/>
          </a:bodyPr>
          <a:lstStyle/>
          <a:p>
            <a:r>
              <a:rPr lang="ja-JP" altLang="en-US" sz="2000" b="1" spc="-2000" dirty="0">
                <a:solidFill>
                  <a:schemeClr val="bg1"/>
                </a:solidFill>
                <a:latin typeface="Meiryo" charset="-128"/>
                <a:ea typeface="Meiryo" charset="-128"/>
                <a:cs typeface="Meiryo" charset="-128"/>
              </a:rPr>
              <a:t>●</a:t>
            </a:r>
            <a:r>
              <a:rPr lang="ja-JP" altLang="en-US" sz="2000" b="1" dirty="0">
                <a:solidFill>
                  <a:srgbClr val="339966"/>
                </a:solidFill>
                <a:latin typeface="Meiryo" charset="-128"/>
                <a:ea typeface="Meiryo" charset="-128"/>
                <a:cs typeface="Meiryo" charset="-128"/>
              </a:rPr>
              <a:t>❺</a:t>
            </a:r>
            <a:endParaRPr lang="en-US" altLang="ja-JP" sz="2000" b="1" dirty="0">
              <a:solidFill>
                <a:srgbClr val="339966"/>
              </a:solidFill>
              <a:latin typeface="Meiryo" charset="-128"/>
              <a:ea typeface="Meiryo" charset="-128"/>
              <a:cs typeface="Meiryo" charset="-128"/>
            </a:endParaRPr>
          </a:p>
        </p:txBody>
      </p:sp>
    </p:spTree>
    <p:extLst>
      <p:ext uri="{BB962C8B-B14F-4D97-AF65-F5344CB8AC3E}">
        <p14:creationId xmlns:p14="http://schemas.microsoft.com/office/powerpoint/2010/main" val="380906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487F1C14-61A3-4F28-B61D-4F4569F8EC77}"/>
              </a:ext>
            </a:extLst>
          </p:cNvPr>
          <p:cNvPicPr>
            <a:picLocks noChangeAspect="1"/>
          </p:cNvPicPr>
          <p:nvPr/>
        </p:nvPicPr>
        <p:blipFill>
          <a:blip r:embed="rId3"/>
          <a:stretch>
            <a:fillRect/>
          </a:stretch>
        </p:blipFill>
        <p:spPr>
          <a:xfrm>
            <a:off x="3237073" y="3110347"/>
            <a:ext cx="1649536" cy="823478"/>
          </a:xfrm>
          <a:prstGeom prst="rect">
            <a:avLst/>
          </a:prstGeom>
          <a:ln>
            <a:solidFill>
              <a:schemeClr val="tx1"/>
            </a:solidFill>
          </a:ln>
        </p:spPr>
      </p:pic>
      <p:sp>
        <p:nvSpPr>
          <p:cNvPr id="4" name="Title 1"/>
          <p:cNvSpPr txBox="1">
            <a:spLocks/>
          </p:cNvSpPr>
          <p:nvPr/>
        </p:nvSpPr>
        <p:spPr>
          <a:xfrm>
            <a:off x="867356" y="489600"/>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Ｂ</a:t>
            </a:r>
            <a:endParaRPr lang="en-US" sz="4000"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76000" y="1548000"/>
            <a:ext cx="6801542" cy="369332"/>
          </a:xfrm>
        </p:spPr>
        <p:txBody>
          <a:bodyPr wrap="none"/>
          <a:lstStyle/>
          <a:p>
            <a:r>
              <a:rPr lang="en-US" altLang="ja-JP" sz="2400" dirty="0"/>
              <a:t>Safari</a:t>
            </a:r>
            <a:r>
              <a:rPr lang="ja-JP" altLang="en-US" sz="2400" dirty="0"/>
              <a:t>でニュースを見てみましょう（音声入力）</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592058" y="1908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3196800" y="2437200"/>
            <a:ext cx="2852562" cy="587981"/>
          </a:xfrm>
          <a:prstGeom prst="rect">
            <a:avLst/>
          </a:prstGeom>
          <a:noFill/>
        </p:spPr>
        <p:txBody>
          <a:bodyPr wrap="square" rtlCol="0">
            <a:spAutoFit/>
          </a:bodyPr>
          <a:lstStyle/>
          <a:p>
            <a:pPr>
              <a:lnSpc>
                <a:spcPts val="1900"/>
              </a:lnSpc>
            </a:pPr>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録音マークを</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タップし</a:t>
            </a:r>
          </a:p>
          <a:p>
            <a:pPr>
              <a:lnSpc>
                <a:spcPts val="1900"/>
              </a:lnSpc>
            </a:pPr>
            <a:r>
              <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今日のニュース</a:t>
            </a:r>
            <a:r>
              <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と発声</a:t>
            </a:r>
            <a:endPar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2755900" y="1908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034608" y="2016000"/>
            <a:ext cx="1604879" cy="646331"/>
          </a:xfrm>
          <a:prstGeom prst="rect">
            <a:avLst/>
          </a:prstGeom>
          <a:noFill/>
        </p:spPr>
        <p:txBody>
          <a:bodyPr wrap="square">
            <a:spAutoFit/>
          </a:bodyPr>
          <a:lstStyle/>
          <a:p>
            <a:pPr algn="l"/>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｢Safari｣</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タップします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3" name="正方形/長方形 32">
            <a:extLst>
              <a:ext uri="{FF2B5EF4-FFF2-40B4-BE49-F238E27FC236}">
                <a16:creationId xmlns:a16="http://schemas.microsoft.com/office/drawing/2014/main" id="{DAD17B5F-8DF3-4AB1-AAD1-18AD179C5945}"/>
              </a:ext>
            </a:extLst>
          </p:cNvPr>
          <p:cNvSpPr/>
          <p:nvPr/>
        </p:nvSpPr>
        <p:spPr>
          <a:xfrm>
            <a:off x="5651500" y="1908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❹</a:t>
            </a:r>
            <a:endParaRPr lang="en-US" altLang="ja-JP" sz="3000" b="1" dirty="0">
              <a:solidFill>
                <a:srgbClr val="009650"/>
              </a:solidFill>
              <a:latin typeface="Meiryo" charset="-128"/>
              <a:ea typeface="Meiryo" charset="-128"/>
              <a:cs typeface="Meiryo" charset="-128"/>
            </a:endParaRP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520000" y="360000"/>
            <a:ext cx="697626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インターネットをブラウザで閲覧する</a:t>
            </a:r>
          </a:p>
          <a:p>
            <a:r>
              <a:rPr kumimoji="0" lang="ja-JP" altLang="en-US" sz="3200" kern="0" dirty="0"/>
              <a:t>ニュースを見てみましょう</a:t>
            </a:r>
          </a:p>
        </p:txBody>
      </p:sp>
      <p:sp>
        <p:nvSpPr>
          <p:cNvPr id="9" name="四角形: 角を丸くする 8">
            <a:extLst>
              <a:ext uri="{FF2B5EF4-FFF2-40B4-BE49-F238E27FC236}">
                <a16:creationId xmlns:a16="http://schemas.microsoft.com/office/drawing/2014/main" id="{76627CFE-C7E1-4B36-9949-22CF98D48DD5}"/>
              </a:ext>
            </a:extLst>
          </p:cNvPr>
          <p:cNvSpPr/>
          <p:nvPr/>
        </p:nvSpPr>
        <p:spPr>
          <a:xfrm>
            <a:off x="3283956" y="3513513"/>
            <a:ext cx="744736" cy="37794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B724B28A-C967-4FD2-B302-3752B5E1A317}"/>
              </a:ext>
            </a:extLst>
          </p:cNvPr>
          <p:cNvGrpSpPr/>
          <p:nvPr/>
        </p:nvGrpSpPr>
        <p:grpSpPr>
          <a:xfrm>
            <a:off x="3567399" y="3491347"/>
            <a:ext cx="560101" cy="414830"/>
            <a:chOff x="4049647" y="4668514"/>
            <a:chExt cx="1417703" cy="414830"/>
          </a:xfrm>
        </p:grpSpPr>
        <p:sp>
          <p:nvSpPr>
            <p:cNvPr id="46"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7" name="正方形/長方形 46">
              <a:extLst>
                <a:ext uri="{FF2B5EF4-FFF2-40B4-BE49-F238E27FC236}">
                  <a16:creationId xmlns:a16="http://schemas.microsoft.com/office/drawing/2014/main" id="{F9DFD8B2-5680-4134-B245-EC66C871357E}"/>
                </a:ext>
              </a:extLst>
            </p:cNvPr>
            <p:cNvSpPr/>
            <p:nvPr/>
          </p:nvSpPr>
          <p:spPr>
            <a:xfrm>
              <a:off x="4049647" y="4668514"/>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
        <p:nvSpPr>
          <p:cNvPr id="50" name="正方形/長方形 49">
            <a:extLst>
              <a:ext uri="{FF2B5EF4-FFF2-40B4-BE49-F238E27FC236}">
                <a16:creationId xmlns:a16="http://schemas.microsoft.com/office/drawing/2014/main" id="{A78A635E-EC07-4CE7-98B0-B640314414FC}"/>
              </a:ext>
            </a:extLst>
          </p:cNvPr>
          <p:cNvSpPr/>
          <p:nvPr/>
        </p:nvSpPr>
        <p:spPr>
          <a:xfrm>
            <a:off x="2755900" y="2355957"/>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grpSp>
        <p:nvGrpSpPr>
          <p:cNvPr id="2" name="グループ化 1">
            <a:extLst>
              <a:ext uri="{FF2B5EF4-FFF2-40B4-BE49-F238E27FC236}">
                <a16:creationId xmlns:a16="http://schemas.microsoft.com/office/drawing/2014/main" id="{B7A8FC46-D0A3-4CA8-9EE9-7AD31884408A}"/>
              </a:ext>
            </a:extLst>
          </p:cNvPr>
          <p:cNvGrpSpPr/>
          <p:nvPr/>
        </p:nvGrpSpPr>
        <p:grpSpPr>
          <a:xfrm>
            <a:off x="698500" y="2703731"/>
            <a:ext cx="1876745" cy="3970120"/>
            <a:chOff x="1100419" y="2781886"/>
            <a:chExt cx="1876745" cy="3970120"/>
          </a:xfrm>
        </p:grpSpPr>
        <p:grpSp>
          <p:nvGrpSpPr>
            <p:cNvPr id="51" name="グループ化 50">
              <a:extLst>
                <a:ext uri="{FF2B5EF4-FFF2-40B4-BE49-F238E27FC236}">
                  <a16:creationId xmlns:a16="http://schemas.microsoft.com/office/drawing/2014/main" id="{BC679705-2971-47D7-B964-30F120F51AF8}"/>
                </a:ext>
              </a:extLst>
            </p:cNvPr>
            <p:cNvGrpSpPr/>
            <p:nvPr/>
          </p:nvGrpSpPr>
          <p:grpSpPr>
            <a:xfrm>
              <a:off x="1100419" y="2781886"/>
              <a:ext cx="1876745" cy="3970120"/>
              <a:chOff x="1108042" y="2746115"/>
              <a:chExt cx="1971823" cy="3943644"/>
            </a:xfrm>
          </p:grpSpPr>
          <p:pic>
            <p:nvPicPr>
              <p:cNvPr id="52" name="図 51">
                <a:extLst>
                  <a:ext uri="{FF2B5EF4-FFF2-40B4-BE49-F238E27FC236}">
                    <a16:creationId xmlns:a16="http://schemas.microsoft.com/office/drawing/2014/main" id="{713B78D9-AA8E-4EB7-9ADF-C38FC4777658}"/>
                  </a:ext>
                </a:extLst>
              </p:cNvPr>
              <p:cNvPicPr>
                <a:picLocks noChangeAspect="1"/>
              </p:cNvPicPr>
              <p:nvPr/>
            </p:nvPicPr>
            <p:blipFill>
              <a:blip r:embed="rId4"/>
              <a:stretch>
                <a:fillRect/>
              </a:stretch>
            </p:blipFill>
            <p:spPr>
              <a:xfrm>
                <a:off x="1108042" y="2746115"/>
                <a:ext cx="1971823" cy="3943644"/>
              </a:xfrm>
              <a:prstGeom prst="rect">
                <a:avLst/>
              </a:prstGeom>
            </p:spPr>
          </p:pic>
          <p:sp>
            <p:nvSpPr>
              <p:cNvPr id="53" name="正方形/長方形 52">
                <a:extLst>
                  <a:ext uri="{FF2B5EF4-FFF2-40B4-BE49-F238E27FC236}">
                    <a16:creationId xmlns:a16="http://schemas.microsoft.com/office/drawing/2014/main" id="{BFA5E1CD-2354-4ADF-B485-866BDEFCBF27}"/>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9" name="図 58">
              <a:extLst>
                <a:ext uri="{FF2B5EF4-FFF2-40B4-BE49-F238E27FC236}">
                  <a16:creationId xmlns:a16="http://schemas.microsoft.com/office/drawing/2014/main" id="{FC45F3D0-AB52-4891-ABA1-130CCD214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1900" y="3222000"/>
              <a:ext cx="1618081" cy="3029805"/>
            </a:xfrm>
            <a:prstGeom prst="rect">
              <a:avLst/>
            </a:prstGeom>
          </p:spPr>
        </p:pic>
      </p:grpSp>
      <p:sp>
        <p:nvSpPr>
          <p:cNvPr id="58" name="四角形: 角を丸くする 57">
            <a:extLst>
              <a:ext uri="{FF2B5EF4-FFF2-40B4-BE49-F238E27FC236}">
                <a16:creationId xmlns:a16="http://schemas.microsoft.com/office/drawing/2014/main" id="{D3D3DA4B-6D58-4DB6-947F-5272D36CD954}"/>
              </a:ext>
            </a:extLst>
          </p:cNvPr>
          <p:cNvSpPr/>
          <p:nvPr/>
        </p:nvSpPr>
        <p:spPr>
          <a:xfrm>
            <a:off x="1231900" y="5686425"/>
            <a:ext cx="457200" cy="44169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95FAB762-44A6-493F-9BB0-24D01878BE91}"/>
              </a:ext>
            </a:extLst>
          </p:cNvPr>
          <p:cNvSpPr/>
          <p:nvPr/>
        </p:nvSpPr>
        <p:spPr>
          <a:xfrm>
            <a:off x="972000" y="6012000"/>
            <a:ext cx="441146" cy="400110"/>
          </a:xfrm>
          <a:prstGeom prst="rect">
            <a:avLst/>
          </a:prstGeom>
        </p:spPr>
        <p:txBody>
          <a:bodyPr wrap="none">
            <a:spAutoFit/>
          </a:bodyPr>
          <a:lstStyle/>
          <a:p>
            <a:r>
              <a:rPr lang="ja-JP" altLang="en-US" sz="2000" b="1" spc="-2000" dirty="0">
                <a:solidFill>
                  <a:schemeClr val="bg1"/>
                </a:solidFill>
                <a:effectLst>
                  <a:glow rad="25400">
                    <a:schemeClr val="bg1"/>
                  </a:glow>
                </a:effectLst>
                <a:latin typeface="Meiryo" charset="-128"/>
                <a:ea typeface="Meiryo" charset="-128"/>
                <a:cs typeface="Meiryo" charset="-128"/>
              </a:rPr>
              <a:t>●</a:t>
            </a:r>
            <a:r>
              <a:rPr lang="ja-JP" altLang="en-US" sz="2000" b="1" dirty="0">
                <a:solidFill>
                  <a:srgbClr val="009650"/>
                </a:solidFill>
                <a:effectLst>
                  <a:glow rad="25400">
                    <a:schemeClr val="bg1"/>
                  </a:glow>
                </a:effectLst>
                <a:latin typeface="Meiryo" charset="-128"/>
                <a:ea typeface="Meiryo" charset="-128"/>
                <a:cs typeface="Meiryo" charset="-128"/>
              </a:rPr>
              <a:t>❶</a:t>
            </a:r>
            <a:endParaRPr lang="en-US" altLang="ja-JP" sz="2000" b="1" dirty="0">
              <a:solidFill>
                <a:srgbClr val="009650"/>
              </a:solidFill>
              <a:effectLst>
                <a:glow rad="25400">
                  <a:schemeClr val="bg1"/>
                </a:glow>
              </a:effectLst>
              <a:latin typeface="Meiryo" charset="-128"/>
              <a:ea typeface="Meiryo" charset="-128"/>
              <a:cs typeface="Meiryo" charset="-128"/>
            </a:endParaRPr>
          </a:p>
        </p:txBody>
      </p:sp>
      <p:pic>
        <p:nvPicPr>
          <p:cNvPr id="28" name="図 27">
            <a:extLst>
              <a:ext uri="{FF2B5EF4-FFF2-40B4-BE49-F238E27FC236}">
                <a16:creationId xmlns:a16="http://schemas.microsoft.com/office/drawing/2014/main" id="{889D788F-14AF-4B17-AF5B-702975105E34}"/>
              </a:ext>
            </a:extLst>
          </p:cNvPr>
          <p:cNvPicPr>
            <a:picLocks noChangeAspect="1"/>
          </p:cNvPicPr>
          <p:nvPr/>
        </p:nvPicPr>
        <p:blipFill>
          <a:blip r:embed="rId6"/>
          <a:stretch>
            <a:fillRect/>
          </a:stretch>
        </p:blipFill>
        <p:spPr>
          <a:xfrm>
            <a:off x="8367966" y="3448627"/>
            <a:ext cx="1712043" cy="3038876"/>
          </a:xfrm>
          <a:prstGeom prst="rect">
            <a:avLst/>
          </a:prstGeom>
          <a:ln>
            <a:solidFill>
              <a:schemeClr val="tx1"/>
            </a:solidFill>
          </a:ln>
        </p:spPr>
      </p:pic>
      <p:sp>
        <p:nvSpPr>
          <p:cNvPr id="67" name="テキスト ボックス 66">
            <a:extLst>
              <a:ext uri="{FF2B5EF4-FFF2-40B4-BE49-F238E27FC236}">
                <a16:creationId xmlns:a16="http://schemas.microsoft.com/office/drawing/2014/main" id="{8785F8CD-2107-4D54-97E1-42F53F797D8C}"/>
              </a:ext>
            </a:extLst>
          </p:cNvPr>
          <p:cNvSpPr txBox="1"/>
          <p:nvPr/>
        </p:nvSpPr>
        <p:spPr>
          <a:xfrm>
            <a:off x="3194550" y="2016000"/>
            <a:ext cx="1973875" cy="369332"/>
          </a:xfrm>
          <a:prstGeom prst="rect">
            <a:avLst/>
          </a:prstGeom>
          <a:noFill/>
        </p:spPr>
        <p:txBody>
          <a:bodyPr wrap="squar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検索枠</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をタップ</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0" name="テキスト ボックス 69">
            <a:extLst>
              <a:ext uri="{FF2B5EF4-FFF2-40B4-BE49-F238E27FC236}">
                <a16:creationId xmlns:a16="http://schemas.microsoft.com/office/drawing/2014/main" id="{C14E45DE-BBC4-4890-AF44-59E1361A16D2}"/>
              </a:ext>
            </a:extLst>
          </p:cNvPr>
          <p:cNvSpPr txBox="1"/>
          <p:nvPr/>
        </p:nvSpPr>
        <p:spPr>
          <a:xfrm>
            <a:off x="8373600" y="2016000"/>
            <a:ext cx="2031325" cy="923330"/>
          </a:xfrm>
          <a:prstGeom prst="rect">
            <a:avLst/>
          </a:prstGeom>
          <a:noFill/>
        </p:spPr>
        <p:txBody>
          <a:bodyPr wrap="square" rtlCol="0">
            <a:spAutoFit/>
          </a:bodyPr>
          <a:lstStyle/>
          <a:p>
            <a:r>
              <a:rPr lang="ja-JP" altLang="en-US" sz="1800" b="1" spc="-125" dirty="0">
                <a:latin typeface="メイリオ" panose="020B0604030504040204" pitchFamily="50" charset="-128"/>
                <a:ea typeface="メイリオ" panose="020B0604030504040204" pitchFamily="50" charset="-128"/>
                <a:cs typeface="IPAexGothic"/>
              </a:rPr>
              <a:t>見たい</a:t>
            </a:r>
            <a:r>
              <a:rPr lang="en-US" altLang="ja-JP" sz="1800" b="1" spc="-125" dirty="0">
                <a:latin typeface="メイリオ" panose="020B0604030504040204" pitchFamily="50" charset="-128"/>
                <a:ea typeface="メイリオ" panose="020B0604030504040204" pitchFamily="50" charset="-128"/>
                <a:cs typeface="IPAexGothic"/>
              </a:rPr>
              <a:t> </a:t>
            </a:r>
            <a:r>
              <a:rPr lang="ja-JP" altLang="en-US" sz="1800" b="1" spc="-125" dirty="0">
                <a:latin typeface="メイリオ" panose="020B0604030504040204" pitchFamily="50" charset="-128"/>
                <a:ea typeface="メイリオ" panose="020B0604030504040204" pitchFamily="50" charset="-128"/>
                <a:cs typeface="IPAexGothic"/>
              </a:rPr>
              <a:t>ニュースをタップすれば</a:t>
            </a:r>
            <a:r>
              <a:rPr lang="ja-JP" altLang="en-US" b="1" spc="-125" dirty="0">
                <a:latin typeface="メイリオ" panose="020B0604030504040204" pitchFamily="50" charset="-128"/>
                <a:ea typeface="メイリオ" panose="020B0604030504040204" pitchFamily="50" charset="-128"/>
                <a:cs typeface="IPAexGothic"/>
              </a:rPr>
              <a:t>記事が見られます</a:t>
            </a:r>
            <a:endParaRPr lang="ja-JP" altLang="en-US" sz="1800" b="1" dirty="0">
              <a:latin typeface="メイリオ" panose="020B0604030504040204" pitchFamily="50" charset="-128"/>
              <a:ea typeface="メイリオ" panose="020B0604030504040204" pitchFamily="50" charset="-128"/>
              <a:cs typeface="IPAexGothic"/>
            </a:endParaRPr>
          </a:p>
        </p:txBody>
      </p:sp>
      <p:sp>
        <p:nvSpPr>
          <p:cNvPr id="72" name="正方形/長方形 71">
            <a:extLst>
              <a:ext uri="{FF2B5EF4-FFF2-40B4-BE49-F238E27FC236}">
                <a16:creationId xmlns:a16="http://schemas.microsoft.com/office/drawing/2014/main" id="{9639CD8A-5A72-498D-860C-79DE44AAE2A9}"/>
              </a:ext>
            </a:extLst>
          </p:cNvPr>
          <p:cNvSpPr/>
          <p:nvPr/>
        </p:nvSpPr>
        <p:spPr>
          <a:xfrm>
            <a:off x="7936838" y="1908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rPr>
              <a:t>❺</a:t>
            </a:r>
            <a:endParaRPr lang="en-US" altLang="ja-JP" sz="3000" b="1" dirty="0">
              <a:solidFill>
                <a:srgbClr val="009650"/>
              </a:solidFill>
              <a:latin typeface="Meiryo" charset="-128"/>
              <a:ea typeface="Meiryo" charset="-128"/>
            </a:endParaRPr>
          </a:p>
        </p:txBody>
      </p:sp>
      <p:sp>
        <p:nvSpPr>
          <p:cNvPr id="73" name="矢印: 右 72">
            <a:extLst>
              <a:ext uri="{FF2B5EF4-FFF2-40B4-BE49-F238E27FC236}">
                <a16:creationId xmlns:a16="http://schemas.microsoft.com/office/drawing/2014/main" id="{29A1409D-9823-4C31-874B-9E1085076A20}"/>
              </a:ext>
            </a:extLst>
          </p:cNvPr>
          <p:cNvSpPr/>
          <p:nvPr/>
        </p:nvSpPr>
        <p:spPr>
          <a:xfrm>
            <a:off x="2679700" y="3528000"/>
            <a:ext cx="404205" cy="2548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0FACDBC8-09BB-4234-927E-266E2176D664}"/>
              </a:ext>
            </a:extLst>
          </p:cNvPr>
          <p:cNvSpPr txBox="1"/>
          <p:nvPr/>
        </p:nvSpPr>
        <p:spPr>
          <a:xfrm>
            <a:off x="6087000" y="2016000"/>
            <a:ext cx="2031325" cy="646331"/>
          </a:xfrm>
          <a:prstGeom prst="rect">
            <a:avLst/>
          </a:prstGeom>
          <a:noFill/>
        </p:spPr>
        <p:txBody>
          <a:bodyPr wrap="non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検索目的に該当</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する項目をタップ</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63" name="Picture 4" descr="人差し指を立てた手のイラスト（甲）">
            <a:extLst>
              <a:ext uri="{FF2B5EF4-FFF2-40B4-BE49-F238E27FC236}">
                <a16:creationId xmlns:a16="http://schemas.microsoft.com/office/drawing/2014/main" id="{A0C5A204-05D5-4190-810F-DA50946354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245759">
            <a:off x="9031011" y="4925884"/>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54" name="正方形/長方形 53">
            <a:extLst>
              <a:ext uri="{FF2B5EF4-FFF2-40B4-BE49-F238E27FC236}">
                <a16:creationId xmlns:a16="http://schemas.microsoft.com/office/drawing/2014/main" id="{4594AED3-D224-416C-96C0-156D09F7F3AB}"/>
              </a:ext>
            </a:extLst>
          </p:cNvPr>
          <p:cNvSpPr/>
          <p:nvPr/>
        </p:nvSpPr>
        <p:spPr>
          <a:xfrm>
            <a:off x="9151978" y="5242680"/>
            <a:ext cx="441146" cy="400110"/>
          </a:xfrm>
          <a:prstGeom prst="rect">
            <a:avLst/>
          </a:prstGeom>
        </p:spPr>
        <p:txBody>
          <a:bodyPr wrap="none">
            <a:spAutoFit/>
          </a:bodyPr>
          <a:lstStyle/>
          <a:p>
            <a:r>
              <a:rPr lang="ja-JP" altLang="en-US" sz="2000" b="1" spc="-2000" dirty="0">
                <a:solidFill>
                  <a:schemeClr val="bg1"/>
                </a:solidFill>
                <a:latin typeface="Meiryo" charset="-128"/>
                <a:ea typeface="Meiryo" charset="-128"/>
                <a:cs typeface="Meiryo" charset="-128"/>
              </a:rPr>
              <a:t>●</a:t>
            </a:r>
            <a:r>
              <a:rPr lang="ja-JP" altLang="en-US" sz="2000" b="1" dirty="0">
                <a:solidFill>
                  <a:srgbClr val="339966"/>
                </a:solidFill>
                <a:latin typeface="Meiryo" charset="-128"/>
                <a:ea typeface="Meiryo" charset="-128"/>
                <a:cs typeface="Meiryo" charset="-128"/>
              </a:rPr>
              <a:t>❺</a:t>
            </a:r>
            <a:endParaRPr lang="en-US" altLang="ja-JP" sz="2000" b="1" dirty="0">
              <a:solidFill>
                <a:srgbClr val="339966"/>
              </a:solidFill>
              <a:latin typeface="Meiryo" charset="-128"/>
              <a:ea typeface="Meiryo" charset="-128"/>
              <a:cs typeface="Meiryo" charset="-128"/>
            </a:endParaRPr>
          </a:p>
        </p:txBody>
      </p:sp>
      <p:pic>
        <p:nvPicPr>
          <p:cNvPr id="5" name="図 4">
            <a:extLst>
              <a:ext uri="{FF2B5EF4-FFF2-40B4-BE49-F238E27FC236}">
                <a16:creationId xmlns:a16="http://schemas.microsoft.com/office/drawing/2014/main" id="{054253C7-129D-482C-8093-AF3D3D9701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06290" y="3470758"/>
            <a:ext cx="1834545" cy="3059733"/>
          </a:xfrm>
          <a:prstGeom prst="rect">
            <a:avLst/>
          </a:prstGeom>
          <a:ln>
            <a:solidFill>
              <a:schemeClr val="tx1"/>
            </a:solidFill>
          </a:ln>
        </p:spPr>
      </p:pic>
      <p:pic>
        <p:nvPicPr>
          <p:cNvPr id="65" name="Picture 2" descr="座りながらスマホを使う人のイラスト（女性）">
            <a:extLst>
              <a:ext uri="{FF2B5EF4-FFF2-40B4-BE49-F238E27FC236}">
                <a16:creationId xmlns:a16="http://schemas.microsoft.com/office/drawing/2014/main" id="{459DF80B-2C5A-4192-B78B-3F782CFB639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4660900" y="6077237"/>
            <a:ext cx="621302" cy="597917"/>
          </a:xfrm>
          <a:prstGeom prst="rect">
            <a:avLst/>
          </a:prstGeom>
          <a:noFill/>
          <a:extLst>
            <a:ext uri="{909E8E84-426E-40DD-AFC4-6F175D3DCCD1}">
              <a14:hiddenFill xmlns:a14="http://schemas.microsoft.com/office/drawing/2010/main">
                <a:solidFill>
                  <a:srgbClr val="FFFFFF"/>
                </a:solidFill>
              </a14:hiddenFill>
            </a:ext>
          </a:extLst>
        </p:spPr>
      </p:pic>
      <p:sp>
        <p:nvSpPr>
          <p:cNvPr id="79" name="矢印: 下 78">
            <a:extLst>
              <a:ext uri="{FF2B5EF4-FFF2-40B4-BE49-F238E27FC236}">
                <a16:creationId xmlns:a16="http://schemas.microsoft.com/office/drawing/2014/main" id="{91504CF7-4504-4CD3-A6A2-8EC19742B5F9}"/>
              </a:ext>
            </a:extLst>
          </p:cNvPr>
          <p:cNvSpPr/>
          <p:nvPr/>
        </p:nvSpPr>
        <p:spPr>
          <a:xfrm>
            <a:off x="4080498" y="5513705"/>
            <a:ext cx="228600" cy="2829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A62461BE-1C01-4A0E-956A-4514FF7171CE}"/>
              </a:ext>
            </a:extLst>
          </p:cNvPr>
          <p:cNvSpPr txBox="1"/>
          <p:nvPr/>
        </p:nvSpPr>
        <p:spPr>
          <a:xfrm>
            <a:off x="3517900" y="6646545"/>
            <a:ext cx="1210588" cy="338554"/>
          </a:xfrm>
          <a:prstGeom prst="rect">
            <a:avLst/>
          </a:prstGeom>
          <a:noFill/>
        </p:spPr>
        <p:txBody>
          <a:bodyPr wrap="none">
            <a:spAutoFit/>
          </a:bodyPr>
          <a:lstStyle/>
          <a:p>
            <a:r>
              <a:rPr lang="ja-JP" altLang="en-US" sz="1600" b="1" dirty="0">
                <a:latin typeface="BIZ UDゴシック" panose="020B0400000000000000" pitchFamily="49" charset="-128"/>
                <a:ea typeface="BIZ UDゴシック" panose="020B0400000000000000" pitchFamily="49" charset="-128"/>
              </a:rPr>
              <a:t>音声で言う</a:t>
            </a:r>
          </a:p>
        </p:txBody>
      </p:sp>
      <p:pic>
        <p:nvPicPr>
          <p:cNvPr id="87" name="図 86">
            <a:extLst>
              <a:ext uri="{FF2B5EF4-FFF2-40B4-BE49-F238E27FC236}">
                <a16:creationId xmlns:a16="http://schemas.microsoft.com/office/drawing/2014/main" id="{E5B391B3-F4CA-4234-B71A-6345DEDE4124}"/>
              </a:ext>
            </a:extLst>
          </p:cNvPr>
          <p:cNvPicPr>
            <a:picLocks noChangeAspect="1"/>
          </p:cNvPicPr>
          <p:nvPr/>
        </p:nvPicPr>
        <p:blipFill>
          <a:blip r:embed="rId10"/>
          <a:stretch>
            <a:fillRect/>
          </a:stretch>
        </p:blipFill>
        <p:spPr>
          <a:xfrm>
            <a:off x="3612491" y="5845855"/>
            <a:ext cx="1025441" cy="796319"/>
          </a:xfrm>
          <a:prstGeom prst="rect">
            <a:avLst/>
          </a:prstGeom>
        </p:spPr>
      </p:pic>
      <p:pic>
        <p:nvPicPr>
          <p:cNvPr id="11" name="図 10">
            <a:extLst>
              <a:ext uri="{FF2B5EF4-FFF2-40B4-BE49-F238E27FC236}">
                <a16:creationId xmlns:a16="http://schemas.microsoft.com/office/drawing/2014/main" id="{CB1E9E67-F530-4806-9654-60F2C966B954}"/>
              </a:ext>
            </a:extLst>
          </p:cNvPr>
          <p:cNvPicPr>
            <a:picLocks noChangeAspect="1"/>
          </p:cNvPicPr>
          <p:nvPr/>
        </p:nvPicPr>
        <p:blipFill>
          <a:blip r:embed="rId11"/>
          <a:stretch>
            <a:fillRect/>
          </a:stretch>
        </p:blipFill>
        <p:spPr>
          <a:xfrm>
            <a:off x="3305116" y="4350177"/>
            <a:ext cx="1644767" cy="1107648"/>
          </a:xfrm>
          <a:prstGeom prst="rect">
            <a:avLst/>
          </a:prstGeom>
          <a:ln>
            <a:solidFill>
              <a:schemeClr val="tx1"/>
            </a:solidFill>
          </a:ln>
        </p:spPr>
      </p:pic>
      <p:sp>
        <p:nvSpPr>
          <p:cNvPr id="55" name="四角形: 角を丸くする 54">
            <a:extLst>
              <a:ext uri="{FF2B5EF4-FFF2-40B4-BE49-F238E27FC236}">
                <a16:creationId xmlns:a16="http://schemas.microsoft.com/office/drawing/2014/main" id="{77AE2ADB-3E8C-4160-916C-D1ED6FEA312F}"/>
              </a:ext>
            </a:extLst>
          </p:cNvPr>
          <p:cNvSpPr/>
          <p:nvPr/>
        </p:nvSpPr>
        <p:spPr>
          <a:xfrm>
            <a:off x="3441700" y="5148908"/>
            <a:ext cx="265700" cy="30241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a:extLst>
              <a:ext uri="{FF2B5EF4-FFF2-40B4-BE49-F238E27FC236}">
                <a16:creationId xmlns:a16="http://schemas.microsoft.com/office/drawing/2014/main" id="{93F31859-2649-48A8-8463-9BD53EB0895B}"/>
              </a:ext>
            </a:extLst>
          </p:cNvPr>
          <p:cNvSpPr txBox="1"/>
          <p:nvPr/>
        </p:nvSpPr>
        <p:spPr>
          <a:xfrm rot="19771111">
            <a:off x="4258694" y="5744260"/>
            <a:ext cx="1210588" cy="246221"/>
          </a:xfrm>
          <a:prstGeom prst="rect">
            <a:avLst/>
          </a:prstGeom>
          <a:noFill/>
        </p:spPr>
        <p:txBody>
          <a:bodyPr wrap="none" rtlCol="0">
            <a:spAutoFit/>
          </a:bodyPr>
          <a:lstStyle/>
          <a:p>
            <a:r>
              <a:rPr kumimoji="1" lang="ja-JP" altLang="en-US" sz="1000" dirty="0">
                <a:latin typeface="HG創英角ﾎﾟｯﾌﾟ体" panose="040B0A09000000000000" pitchFamily="49" charset="-128"/>
                <a:ea typeface="HG創英角ﾎﾟｯﾌﾟ体" panose="040B0A09000000000000" pitchFamily="49" charset="-128"/>
              </a:rPr>
              <a:t>きょうのにゅーす</a:t>
            </a:r>
          </a:p>
        </p:txBody>
      </p:sp>
      <p:sp>
        <p:nvSpPr>
          <p:cNvPr id="62" name="四角形: 角を丸くする 61">
            <a:extLst>
              <a:ext uri="{FF2B5EF4-FFF2-40B4-BE49-F238E27FC236}">
                <a16:creationId xmlns:a16="http://schemas.microsoft.com/office/drawing/2014/main" id="{FFC07C50-C946-4277-B09D-22AB2644E28C}"/>
              </a:ext>
            </a:extLst>
          </p:cNvPr>
          <p:cNvSpPr/>
          <p:nvPr/>
        </p:nvSpPr>
        <p:spPr>
          <a:xfrm>
            <a:off x="5956300" y="4128783"/>
            <a:ext cx="1894976" cy="101460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Picture 4" descr="人差し指を立てた手のイラスト（甲）">
            <a:extLst>
              <a:ext uri="{FF2B5EF4-FFF2-40B4-BE49-F238E27FC236}">
                <a16:creationId xmlns:a16="http://schemas.microsoft.com/office/drawing/2014/main" id="{B85DC4B9-F77F-4CD1-8567-13378134A5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245759">
            <a:off x="6958262" y="4706876"/>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71" name="正方形/長方形 70">
            <a:extLst>
              <a:ext uri="{FF2B5EF4-FFF2-40B4-BE49-F238E27FC236}">
                <a16:creationId xmlns:a16="http://schemas.microsoft.com/office/drawing/2014/main" id="{0C40A92C-4BA6-4ED9-8ADC-725BE212C53F}"/>
              </a:ext>
            </a:extLst>
          </p:cNvPr>
          <p:cNvSpPr/>
          <p:nvPr/>
        </p:nvSpPr>
        <p:spPr>
          <a:xfrm>
            <a:off x="7047156" y="4981515"/>
            <a:ext cx="441146" cy="400110"/>
          </a:xfrm>
          <a:prstGeom prst="rect">
            <a:avLst/>
          </a:prstGeom>
        </p:spPr>
        <p:txBody>
          <a:bodyPr wrap="none">
            <a:spAutoFit/>
          </a:bodyPr>
          <a:lstStyle/>
          <a:p>
            <a:r>
              <a:rPr lang="ja-JP" altLang="en-US" sz="2000" b="1" spc="-2000" dirty="0">
                <a:solidFill>
                  <a:schemeClr val="bg1"/>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sp>
        <p:nvSpPr>
          <p:cNvPr id="89" name="矢印: 右 88">
            <a:extLst>
              <a:ext uri="{FF2B5EF4-FFF2-40B4-BE49-F238E27FC236}">
                <a16:creationId xmlns:a16="http://schemas.microsoft.com/office/drawing/2014/main" id="{8512CC78-E490-4BA5-B010-1DEF9B3DBDC8}"/>
              </a:ext>
            </a:extLst>
          </p:cNvPr>
          <p:cNvSpPr/>
          <p:nvPr/>
        </p:nvSpPr>
        <p:spPr>
          <a:xfrm>
            <a:off x="7937500" y="4464000"/>
            <a:ext cx="404205" cy="2548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7EDF5018-B1BA-4308-AB81-757EE1AAC070}"/>
              </a:ext>
            </a:extLst>
          </p:cNvPr>
          <p:cNvSpPr/>
          <p:nvPr/>
        </p:nvSpPr>
        <p:spPr>
          <a:xfrm>
            <a:off x="3060700" y="4218147"/>
            <a:ext cx="2292497" cy="2766952"/>
          </a:xfrm>
          <a:prstGeom prst="roundRect">
            <a:avLst>
              <a:gd name="adj" fmla="val 8811"/>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A6F4C0AC-97B6-418E-A108-8137B671074F}"/>
              </a:ext>
            </a:extLst>
          </p:cNvPr>
          <p:cNvSpPr/>
          <p:nvPr/>
        </p:nvSpPr>
        <p:spPr>
          <a:xfrm>
            <a:off x="3381554" y="5362515"/>
            <a:ext cx="441146" cy="400110"/>
          </a:xfrm>
          <a:prstGeom prst="rect">
            <a:avLst/>
          </a:prstGeom>
        </p:spPr>
        <p:txBody>
          <a:bodyPr wrap="none">
            <a:spAutoFit/>
          </a:bodyPr>
          <a:lstStyle/>
          <a:p>
            <a:r>
              <a:rPr lang="ja-JP" altLang="en-US" sz="2000" b="1" spc="-2000" dirty="0">
                <a:solidFill>
                  <a:schemeClr val="bg1"/>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sp>
        <p:nvSpPr>
          <p:cNvPr id="74" name="矢印: 右 73">
            <a:extLst>
              <a:ext uri="{FF2B5EF4-FFF2-40B4-BE49-F238E27FC236}">
                <a16:creationId xmlns:a16="http://schemas.microsoft.com/office/drawing/2014/main" id="{618968E2-BC65-4505-9304-C75BCDC80DF7}"/>
              </a:ext>
            </a:extLst>
          </p:cNvPr>
          <p:cNvSpPr/>
          <p:nvPr/>
        </p:nvSpPr>
        <p:spPr>
          <a:xfrm rot="5400000">
            <a:off x="3960000" y="3960000"/>
            <a:ext cx="404205" cy="2548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矢印: 右 55">
            <a:extLst>
              <a:ext uri="{FF2B5EF4-FFF2-40B4-BE49-F238E27FC236}">
                <a16:creationId xmlns:a16="http://schemas.microsoft.com/office/drawing/2014/main" id="{B6B55B06-75EB-41D0-90AB-8D3FEDCF02E5}"/>
              </a:ext>
            </a:extLst>
          </p:cNvPr>
          <p:cNvSpPr/>
          <p:nvPr/>
        </p:nvSpPr>
        <p:spPr>
          <a:xfrm>
            <a:off x="5456017" y="4464000"/>
            <a:ext cx="404205" cy="2548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463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CC9F13D-B5F4-4B28-80C3-16914A966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1871" y="2968939"/>
            <a:ext cx="2089063" cy="3708086"/>
          </a:xfrm>
          <a:prstGeom prst="rect">
            <a:avLst/>
          </a:prstGeom>
          <a:ln>
            <a:solidFill>
              <a:schemeClr val="tx1"/>
            </a:solidFill>
          </a:ln>
        </p:spPr>
      </p:pic>
      <p:pic>
        <p:nvPicPr>
          <p:cNvPr id="7" name="図 6">
            <a:extLst>
              <a:ext uri="{FF2B5EF4-FFF2-40B4-BE49-F238E27FC236}">
                <a16:creationId xmlns:a16="http://schemas.microsoft.com/office/drawing/2014/main" id="{95FA3AE4-4618-4819-B8EC-EDF9ABEAD2A8}"/>
              </a:ext>
            </a:extLst>
          </p:cNvPr>
          <p:cNvPicPr>
            <a:picLocks noChangeAspect="1"/>
          </p:cNvPicPr>
          <p:nvPr/>
        </p:nvPicPr>
        <p:blipFill>
          <a:blip r:embed="rId4"/>
          <a:stretch>
            <a:fillRect/>
          </a:stretch>
        </p:blipFill>
        <p:spPr>
          <a:xfrm>
            <a:off x="4444929" y="3255707"/>
            <a:ext cx="2227044" cy="2870334"/>
          </a:xfrm>
          <a:prstGeom prst="rect">
            <a:avLst/>
          </a:prstGeom>
        </p:spPr>
      </p:pic>
      <p:pic>
        <p:nvPicPr>
          <p:cNvPr id="5" name="図 4">
            <a:extLst>
              <a:ext uri="{FF2B5EF4-FFF2-40B4-BE49-F238E27FC236}">
                <a16:creationId xmlns:a16="http://schemas.microsoft.com/office/drawing/2014/main" id="{D07E8B3C-ECE6-45D7-AC7A-F41EE9D7D284}"/>
              </a:ext>
            </a:extLst>
          </p:cNvPr>
          <p:cNvPicPr>
            <a:picLocks noChangeAspect="1"/>
          </p:cNvPicPr>
          <p:nvPr/>
        </p:nvPicPr>
        <p:blipFill>
          <a:blip r:embed="rId5"/>
          <a:stretch>
            <a:fillRect/>
          </a:stretch>
        </p:blipFill>
        <p:spPr>
          <a:xfrm>
            <a:off x="1044000" y="2943225"/>
            <a:ext cx="2227044" cy="3948222"/>
          </a:xfrm>
          <a:prstGeom prst="rect">
            <a:avLst/>
          </a:prstGeom>
          <a:ln>
            <a:solidFill>
              <a:schemeClr val="tx1"/>
            </a:solidFill>
          </a:ln>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576000" y="1548000"/>
            <a:ext cx="9683000" cy="711733"/>
          </a:xfrm>
        </p:spPr>
        <p:txBody>
          <a:bodyPr/>
          <a:lstStyle/>
          <a:p>
            <a:r>
              <a:rPr lang="ja-JP" altLang="en-US" sz="2400" dirty="0">
                <a:latin typeface="AoyagiKouzanFontT"/>
                <a:cs typeface="AoyagiKouzanFontT"/>
              </a:rPr>
              <a:t>気</a:t>
            </a:r>
            <a:r>
              <a:rPr lang="ja-JP" altLang="en-US" sz="2400" spc="-7" dirty="0">
                <a:latin typeface="AoyagiKouzanFontT"/>
                <a:cs typeface="AoyagiKouzanFontT"/>
              </a:rPr>
              <a:t>に入</a:t>
            </a:r>
            <a:r>
              <a:rPr lang="ja-JP" altLang="en-US" sz="2400" spc="-28" dirty="0">
                <a:latin typeface="AoyagiKouzanFontT"/>
                <a:cs typeface="AoyagiKouzanFontT"/>
              </a:rPr>
              <a:t>っ</a:t>
            </a:r>
            <a:r>
              <a:rPr lang="ja-JP" altLang="en-US" sz="2400" spc="7" dirty="0">
                <a:latin typeface="AoyagiKouzanFontT"/>
                <a:cs typeface="AoyagiKouzanFontT"/>
              </a:rPr>
              <a:t>た</a:t>
            </a:r>
            <a:r>
              <a:rPr lang="ja-JP" altLang="en-US" sz="2400" spc="-25" dirty="0">
                <a:latin typeface="AoyagiKouzanFontT"/>
                <a:cs typeface="AoyagiKouzanFontT"/>
              </a:rPr>
              <a:t>ぺ</a:t>
            </a:r>
            <a:r>
              <a:rPr lang="ja-JP" altLang="en-US" sz="2400" spc="-39" dirty="0">
                <a:latin typeface="AoyagiKouzanFontT"/>
                <a:cs typeface="AoyagiKouzanFontT"/>
              </a:rPr>
              <a:t>ー</a:t>
            </a:r>
            <a:r>
              <a:rPr lang="ja-JP" altLang="en-US" sz="2400" spc="-4" dirty="0">
                <a:latin typeface="AoyagiKouzanFontT"/>
                <a:cs typeface="AoyagiKouzanFontT"/>
              </a:rPr>
              <a:t>ジ</a:t>
            </a:r>
            <a:r>
              <a:rPr lang="ja-JP" altLang="en-US" sz="2400" spc="-18" dirty="0">
                <a:latin typeface="AoyagiKouzanFontT"/>
                <a:cs typeface="AoyagiKouzanFontT"/>
              </a:rPr>
              <a:t>は</a:t>
            </a:r>
            <a:r>
              <a:rPr lang="ja-JP" altLang="en-US" sz="2400" spc="7" dirty="0">
                <a:latin typeface="AoyagiKouzanFontT"/>
                <a:cs typeface="AoyagiKouzanFontT"/>
              </a:rPr>
              <a:t>、</a:t>
            </a:r>
            <a:r>
              <a:rPr lang="ja-JP" altLang="en-US" sz="2400" spc="-28" dirty="0">
                <a:latin typeface="AoyagiKouzanFontT"/>
                <a:cs typeface="AoyagiKouzanFontT"/>
              </a:rPr>
              <a:t>ブ</a:t>
            </a:r>
            <a:r>
              <a:rPr lang="ja-JP" altLang="en-US" sz="2400" spc="11" dirty="0">
                <a:latin typeface="AoyagiKouzanFontT"/>
                <a:cs typeface="AoyagiKouzanFontT"/>
              </a:rPr>
              <a:t>ッ</a:t>
            </a:r>
            <a:r>
              <a:rPr lang="ja-JP" altLang="en-US" sz="2400" spc="-11" dirty="0">
                <a:latin typeface="AoyagiKouzanFontT"/>
                <a:cs typeface="AoyagiKouzanFontT"/>
              </a:rPr>
              <a:t>ク</a:t>
            </a:r>
            <a:r>
              <a:rPr lang="ja-JP" altLang="en-US" sz="2400" spc="7" dirty="0">
                <a:latin typeface="AoyagiKouzanFontT"/>
                <a:cs typeface="AoyagiKouzanFontT"/>
              </a:rPr>
              <a:t>マ</a:t>
            </a:r>
            <a:r>
              <a:rPr lang="ja-JP" altLang="en-US" sz="2400" spc="-39" dirty="0">
                <a:latin typeface="AoyagiKouzanFontT"/>
                <a:cs typeface="AoyagiKouzanFontT"/>
              </a:rPr>
              <a:t>ー</a:t>
            </a:r>
            <a:r>
              <a:rPr lang="ja-JP" altLang="en-US" sz="2400" spc="-11" dirty="0">
                <a:latin typeface="AoyagiKouzanFontT"/>
                <a:cs typeface="AoyagiKouzanFontT"/>
              </a:rPr>
              <a:t>ク</a:t>
            </a:r>
            <a:r>
              <a:rPr lang="ja-JP" altLang="en-US" sz="2400" spc="-7" dirty="0">
                <a:latin typeface="AoyagiKouzanFontT"/>
                <a:cs typeface="AoyagiKouzanFontT"/>
              </a:rPr>
              <a:t>に保存</a:t>
            </a:r>
            <a:r>
              <a:rPr lang="ja-JP" altLang="en-US" sz="2400" spc="14" dirty="0">
                <a:latin typeface="AoyagiKouzanFontT"/>
                <a:cs typeface="AoyagiKouzanFontT"/>
              </a:rPr>
              <a:t>し</a:t>
            </a:r>
            <a:r>
              <a:rPr lang="ja-JP" altLang="en-US" sz="2400" spc="18" dirty="0">
                <a:latin typeface="AoyagiKouzanFontT"/>
                <a:cs typeface="AoyagiKouzanFontT"/>
              </a:rPr>
              <a:t>て</a:t>
            </a:r>
            <a:r>
              <a:rPr lang="ja-JP" altLang="en-US" sz="2400" spc="-21" dirty="0">
                <a:latin typeface="AoyagiKouzanFontT"/>
                <a:cs typeface="AoyagiKouzanFontT"/>
              </a:rPr>
              <a:t>お</a:t>
            </a:r>
            <a:r>
              <a:rPr lang="ja-JP" altLang="en-US" sz="2400" spc="-14" dirty="0">
                <a:latin typeface="AoyagiKouzanFontT"/>
                <a:cs typeface="AoyagiKouzanFontT"/>
              </a:rPr>
              <a:t>く</a:t>
            </a:r>
            <a:r>
              <a:rPr lang="ja-JP" altLang="en-US" sz="2400" spc="-4" dirty="0">
                <a:latin typeface="AoyagiKouzanFontT"/>
                <a:cs typeface="AoyagiKouzanFontT"/>
              </a:rPr>
              <a:t>と必要</a:t>
            </a:r>
            <a:r>
              <a:rPr lang="ja-JP" altLang="en-US" sz="2400" spc="4" dirty="0">
                <a:latin typeface="AoyagiKouzanFontT"/>
                <a:cs typeface="AoyagiKouzanFontT"/>
              </a:rPr>
              <a:t>な時</a:t>
            </a:r>
            <a:r>
              <a:rPr lang="ja-JP" altLang="en-US" sz="2400" spc="-7" dirty="0">
                <a:latin typeface="AoyagiKouzanFontT"/>
                <a:cs typeface="AoyagiKouzanFontT"/>
              </a:rPr>
              <a:t>に</a:t>
            </a:r>
            <a:endParaRPr lang="en-US" altLang="ja-JP" sz="2400" spc="-7" dirty="0">
              <a:latin typeface="AoyagiKouzanFontT"/>
              <a:cs typeface="AoyagiKouzanFontT"/>
            </a:endParaRPr>
          </a:p>
          <a:p>
            <a:pPr>
              <a:lnSpc>
                <a:spcPts val="2600"/>
              </a:lnSpc>
            </a:pPr>
            <a:r>
              <a:rPr lang="ja-JP" altLang="en-US" sz="2400" spc="-25" dirty="0">
                <a:latin typeface="AoyagiKouzanFontT"/>
                <a:cs typeface="AoyagiKouzanFontT"/>
              </a:rPr>
              <a:t>ぺ</a:t>
            </a:r>
            <a:r>
              <a:rPr lang="ja-JP" altLang="en-US" sz="2400" spc="-39" dirty="0">
                <a:latin typeface="AoyagiKouzanFontT"/>
                <a:cs typeface="AoyagiKouzanFontT"/>
              </a:rPr>
              <a:t>ー</a:t>
            </a:r>
            <a:r>
              <a:rPr lang="ja-JP" altLang="en-US" sz="2400" spc="-4" dirty="0">
                <a:latin typeface="AoyagiKouzanFontT"/>
                <a:cs typeface="AoyagiKouzanFontT"/>
              </a:rPr>
              <a:t>ジ</a:t>
            </a:r>
            <a:r>
              <a:rPr lang="ja-JP" altLang="en-US" sz="2400" spc="-7" dirty="0">
                <a:latin typeface="AoyagiKouzanFontT"/>
                <a:cs typeface="AoyagiKouzanFontT"/>
              </a:rPr>
              <a:t>にす</a:t>
            </a:r>
            <a:r>
              <a:rPr lang="ja-JP" altLang="en-US" sz="2400" dirty="0">
                <a:latin typeface="AoyagiKouzanFontT"/>
                <a:cs typeface="AoyagiKouzanFontT"/>
              </a:rPr>
              <a:t>ぐ</a:t>
            </a:r>
            <a:r>
              <a:rPr lang="ja-JP" altLang="en-US" sz="2400" spc="4" dirty="0">
                <a:latin typeface="AoyagiKouzanFontT"/>
                <a:cs typeface="AoyagiKouzanFontT"/>
              </a:rPr>
              <a:t>ア</a:t>
            </a:r>
            <a:r>
              <a:rPr lang="ja-JP" altLang="en-US" sz="2400" spc="-11" dirty="0">
                <a:latin typeface="AoyagiKouzanFontT"/>
                <a:cs typeface="AoyagiKouzanFontT"/>
              </a:rPr>
              <a:t>ク</a:t>
            </a:r>
            <a:r>
              <a:rPr lang="ja-JP" altLang="en-US" sz="2400" spc="-14" dirty="0">
                <a:latin typeface="AoyagiKouzanFontT"/>
                <a:cs typeface="AoyagiKouzanFontT"/>
              </a:rPr>
              <a:t>セ</a:t>
            </a:r>
            <a:r>
              <a:rPr lang="ja-JP" altLang="en-US" sz="2400" spc="-18" dirty="0">
                <a:latin typeface="AoyagiKouzanFontT"/>
                <a:cs typeface="AoyagiKouzanFontT"/>
              </a:rPr>
              <a:t>ス</a:t>
            </a:r>
            <a:r>
              <a:rPr lang="ja-JP" altLang="en-US" sz="2400" spc="-14" dirty="0">
                <a:latin typeface="AoyagiKouzanFontT"/>
                <a:cs typeface="AoyagiKouzanFontT"/>
              </a:rPr>
              <a:t>でき</a:t>
            </a:r>
            <a:r>
              <a:rPr lang="ja-JP" altLang="en-US" sz="2400" spc="4" dirty="0">
                <a:latin typeface="AoyagiKouzanFontT"/>
                <a:cs typeface="AoyagiKouzanFontT"/>
              </a:rPr>
              <a:t>ま</a:t>
            </a:r>
            <a:r>
              <a:rPr lang="ja-JP" altLang="en-US" sz="2400" spc="-7" dirty="0">
                <a:latin typeface="AoyagiKouzanFontT"/>
                <a:cs typeface="AoyagiKouzanFontT"/>
              </a:rPr>
              <a:t>す。</a:t>
            </a:r>
            <a:endParaRPr lang="ja-JP" altLang="en-US" sz="2400" dirty="0">
              <a:latin typeface="AoyagiKouzanFontT"/>
              <a:cs typeface="AoyagiKouzanFontT"/>
            </a:endParaRPr>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7357" y="490672"/>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Ｃ</a:t>
            </a:r>
            <a:endParaRPr lang="en-US" sz="4000" dirty="0"/>
          </a:p>
        </p:txBody>
      </p:sp>
      <p:sp>
        <p:nvSpPr>
          <p:cNvPr id="21" name="タイトル 9">
            <a:extLst>
              <a:ext uri="{FF2B5EF4-FFF2-40B4-BE49-F238E27FC236}">
                <a16:creationId xmlns:a16="http://schemas.microsoft.com/office/drawing/2014/main" id="{A07658F9-8BFD-4B7B-82C8-9612A64B8FF7}"/>
              </a:ext>
            </a:extLst>
          </p:cNvPr>
          <p:cNvSpPr txBox="1">
            <a:spLocks/>
          </p:cNvSpPr>
          <p:nvPr/>
        </p:nvSpPr>
        <p:spPr>
          <a:xfrm>
            <a:off x="2755900" y="366120"/>
            <a:ext cx="65"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endParaRPr kumimoji="0" lang="ja-JP" altLang="en-US" sz="3200" kern="0" dirty="0"/>
          </a:p>
          <a:p>
            <a:endParaRPr kumimoji="0" lang="ja-JP" altLang="en-US" sz="3200" kern="0" dirty="0"/>
          </a:p>
        </p:txBody>
      </p:sp>
      <p:sp>
        <p:nvSpPr>
          <p:cNvPr id="9" name="タイトル 9">
            <a:extLst>
              <a:ext uri="{FF2B5EF4-FFF2-40B4-BE49-F238E27FC236}">
                <a16:creationId xmlns:a16="http://schemas.microsoft.com/office/drawing/2014/main" id="{DEDD82A0-1720-4E98-8A00-7B76186E6E07}"/>
              </a:ext>
            </a:extLst>
          </p:cNvPr>
          <p:cNvSpPr txBox="1">
            <a:spLocks/>
          </p:cNvSpPr>
          <p:nvPr/>
        </p:nvSpPr>
        <p:spPr>
          <a:xfrm>
            <a:off x="2520000" y="360000"/>
            <a:ext cx="697626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インターネットをブラウザで閲覧する</a:t>
            </a:r>
          </a:p>
          <a:p>
            <a:r>
              <a:rPr kumimoji="0" lang="ja-JP" altLang="en-US" sz="3200" kern="0" dirty="0"/>
              <a:t>気に入ったページをブックマークする</a:t>
            </a:r>
          </a:p>
        </p:txBody>
      </p:sp>
      <p:sp>
        <p:nvSpPr>
          <p:cNvPr id="47" name="テキスト ボックス 46">
            <a:extLst>
              <a:ext uri="{FF2B5EF4-FFF2-40B4-BE49-F238E27FC236}">
                <a16:creationId xmlns:a16="http://schemas.microsoft.com/office/drawing/2014/main" id="{9F45CE2D-E945-4BC5-B872-E4E1B6EE8709}"/>
              </a:ext>
            </a:extLst>
          </p:cNvPr>
          <p:cNvSpPr txBox="1"/>
          <p:nvPr/>
        </p:nvSpPr>
        <p:spPr>
          <a:xfrm>
            <a:off x="1026000" y="2448000"/>
            <a:ext cx="2954655" cy="369332"/>
          </a:xfrm>
          <a:prstGeom prst="rect">
            <a:avLst/>
          </a:prstGeom>
          <a:noFill/>
        </p:spPr>
        <p:txBody>
          <a:bodyPr wrap="none">
            <a:spAutoFit/>
          </a:bodyPr>
          <a:lstStyle/>
          <a:p>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一番下の</a:t>
            </a:r>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アイコンをタップ</a:t>
            </a:r>
            <a:endParaRPr lang="ja-JP" altLang="en-US" b="1" dirty="0">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F62032F3-9635-4076-BB70-5903F698C08F}"/>
              </a:ext>
            </a:extLst>
          </p:cNvPr>
          <p:cNvSpPr/>
          <p:nvPr/>
        </p:nvSpPr>
        <p:spPr>
          <a:xfrm>
            <a:off x="558000" y="2340000"/>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52" name="四角形: 角を丸くする 51">
            <a:extLst>
              <a:ext uri="{FF2B5EF4-FFF2-40B4-BE49-F238E27FC236}">
                <a16:creationId xmlns:a16="http://schemas.microsoft.com/office/drawing/2014/main" id="{73903CF6-8C5D-472B-B970-266FB0EAAFA4}"/>
              </a:ext>
            </a:extLst>
          </p:cNvPr>
          <p:cNvSpPr/>
          <p:nvPr/>
        </p:nvSpPr>
        <p:spPr>
          <a:xfrm>
            <a:off x="1930427" y="6518147"/>
            <a:ext cx="43673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AE3E7F3E-30EF-4EC8-9D8B-09B3F29A1EB5}"/>
              </a:ext>
            </a:extLst>
          </p:cNvPr>
          <p:cNvSpPr txBox="1"/>
          <p:nvPr/>
        </p:nvSpPr>
        <p:spPr>
          <a:xfrm>
            <a:off x="4536000" y="2448000"/>
            <a:ext cx="2262158" cy="646331"/>
          </a:xfrm>
          <a:prstGeom prst="rect">
            <a:avLst/>
          </a:prstGeom>
          <a:noFill/>
        </p:spPr>
        <p:txBody>
          <a:bodyPr wrap="none">
            <a:spAutoFit/>
          </a:bodyPr>
          <a:lstStyle/>
          <a:p>
            <a:r>
              <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ブックマーク</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追加</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をタップ</a:t>
            </a:r>
            <a:endParaRPr lang="ja-JP" altLang="en-US" b="1" dirty="0">
              <a:latin typeface="メイリオ" panose="020B0604030504040204" pitchFamily="50" charset="-128"/>
              <a:ea typeface="メイリオ" panose="020B0604030504040204" pitchFamily="50" charset="-128"/>
            </a:endParaRPr>
          </a:p>
        </p:txBody>
      </p:sp>
      <p:sp>
        <p:nvSpPr>
          <p:cNvPr id="49" name="四角形: 角を丸くする 48">
            <a:extLst>
              <a:ext uri="{FF2B5EF4-FFF2-40B4-BE49-F238E27FC236}">
                <a16:creationId xmlns:a16="http://schemas.microsoft.com/office/drawing/2014/main" id="{43413555-E0A3-4583-9035-FD48A2E308E5}"/>
              </a:ext>
            </a:extLst>
          </p:cNvPr>
          <p:cNvSpPr/>
          <p:nvPr/>
        </p:nvSpPr>
        <p:spPr>
          <a:xfrm>
            <a:off x="4959364" y="5257770"/>
            <a:ext cx="609600" cy="738237"/>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7E63E8BD-9C05-4BFE-B951-13128D953B6C}"/>
              </a:ext>
            </a:extLst>
          </p:cNvPr>
          <p:cNvSpPr/>
          <p:nvPr/>
        </p:nvSpPr>
        <p:spPr>
          <a:xfrm>
            <a:off x="4068378" y="2340000"/>
            <a:ext cx="596929"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26" name="正方形/長方形 25">
            <a:extLst>
              <a:ext uri="{FF2B5EF4-FFF2-40B4-BE49-F238E27FC236}">
                <a16:creationId xmlns:a16="http://schemas.microsoft.com/office/drawing/2014/main" id="{A272D10D-F4C9-4F59-B2C8-B9A5A326BCD3}"/>
              </a:ext>
            </a:extLst>
          </p:cNvPr>
          <p:cNvSpPr/>
          <p:nvPr/>
        </p:nvSpPr>
        <p:spPr>
          <a:xfrm flipH="1">
            <a:off x="1697488" y="6375975"/>
            <a:ext cx="441147" cy="400110"/>
          </a:xfrm>
          <a:prstGeom prst="rect">
            <a:avLst/>
          </a:prstGeom>
        </p:spPr>
        <p:txBody>
          <a:bodyPr wrap="none">
            <a:spAutoFit/>
          </a:bodyPr>
          <a:lstStyle/>
          <a:p>
            <a:pPr algn="ctr"/>
            <a:r>
              <a:rPr lang="ja-JP" altLang="en-US" sz="2000" b="1" spc="-2000" dirty="0">
                <a:solidFill>
                  <a:schemeClr val="bg1"/>
                </a:solidFill>
                <a:effectLst>
                  <a:glow rad="25400">
                    <a:schemeClr val="bg1"/>
                  </a:glow>
                </a:effectLst>
                <a:latin typeface="Meiryo" charset="-128"/>
                <a:ea typeface="Meiryo" charset="-128"/>
                <a:cs typeface="Meiryo" charset="-128"/>
              </a:rPr>
              <a:t>●</a:t>
            </a:r>
            <a:r>
              <a:rPr lang="ja-JP" altLang="en-US" sz="2000" b="1" dirty="0">
                <a:solidFill>
                  <a:srgbClr val="009650"/>
                </a:solidFill>
                <a:effectLst>
                  <a:glow rad="25400">
                    <a:schemeClr val="bg1"/>
                  </a:glow>
                </a:effectLst>
                <a:latin typeface="Meiryo" charset="-128"/>
                <a:ea typeface="Meiryo" charset="-128"/>
                <a:cs typeface="Meiryo" charset="-128"/>
              </a:rPr>
              <a:t>❶</a:t>
            </a:r>
            <a:endParaRPr lang="en-US" altLang="ja-JP" sz="2000" b="1" dirty="0">
              <a:solidFill>
                <a:srgbClr val="009650"/>
              </a:solidFill>
              <a:effectLst>
                <a:glow rad="25400">
                  <a:schemeClr val="bg1"/>
                </a:glow>
              </a:effectLst>
              <a:latin typeface="Meiryo" charset="-128"/>
              <a:ea typeface="Meiryo" charset="-128"/>
              <a:cs typeface="Meiryo" charset="-128"/>
            </a:endParaRPr>
          </a:p>
        </p:txBody>
      </p:sp>
      <p:sp>
        <p:nvSpPr>
          <p:cNvPr id="29" name="円/楕円 29">
            <a:extLst>
              <a:ext uri="{FF2B5EF4-FFF2-40B4-BE49-F238E27FC236}">
                <a16:creationId xmlns:a16="http://schemas.microsoft.com/office/drawing/2014/main" id="{44C5BD14-6DD7-4762-9DB3-42199E93CB6D}"/>
              </a:ext>
            </a:extLst>
          </p:cNvPr>
          <p:cNvSpPr>
            <a:spLocks noChangeAspect="1"/>
          </p:cNvSpPr>
          <p:nvPr/>
        </p:nvSpPr>
        <p:spPr>
          <a:xfrm>
            <a:off x="6244695" y="3398432"/>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8" name="正方形/長方形 27">
            <a:extLst>
              <a:ext uri="{FF2B5EF4-FFF2-40B4-BE49-F238E27FC236}">
                <a16:creationId xmlns:a16="http://schemas.microsoft.com/office/drawing/2014/main" id="{3C7E29AE-0ECA-4123-B452-A4D43EB90B68}"/>
              </a:ext>
            </a:extLst>
          </p:cNvPr>
          <p:cNvSpPr/>
          <p:nvPr/>
        </p:nvSpPr>
        <p:spPr>
          <a:xfrm>
            <a:off x="4660900" y="5057715"/>
            <a:ext cx="596929" cy="400110"/>
          </a:xfrm>
          <a:prstGeom prst="rect">
            <a:avLst/>
          </a:prstGeom>
        </p:spPr>
        <p:txBody>
          <a:bodyPr wrap="square">
            <a:spAutoFit/>
          </a:bodyPr>
          <a:lstStyle/>
          <a:p>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sp>
        <p:nvSpPr>
          <p:cNvPr id="33" name="四角形: 角を丸くする 32">
            <a:extLst>
              <a:ext uri="{FF2B5EF4-FFF2-40B4-BE49-F238E27FC236}">
                <a16:creationId xmlns:a16="http://schemas.microsoft.com/office/drawing/2014/main" id="{E7516D01-46F3-4A9D-9853-A84229F35D36}"/>
              </a:ext>
            </a:extLst>
          </p:cNvPr>
          <p:cNvSpPr/>
          <p:nvPr/>
        </p:nvSpPr>
        <p:spPr>
          <a:xfrm>
            <a:off x="9232900" y="3095625"/>
            <a:ext cx="609600" cy="28871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正方形/長方形 33">
            <a:extLst>
              <a:ext uri="{FF2B5EF4-FFF2-40B4-BE49-F238E27FC236}">
                <a16:creationId xmlns:a16="http://schemas.microsoft.com/office/drawing/2014/main" id="{D7BC8865-657D-4280-BDD9-0BD405985CCD}"/>
              </a:ext>
            </a:extLst>
          </p:cNvPr>
          <p:cNvSpPr/>
          <p:nvPr/>
        </p:nvSpPr>
        <p:spPr>
          <a:xfrm>
            <a:off x="7327900" y="2340000"/>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35" name="テキスト ボックス 34">
            <a:extLst>
              <a:ext uri="{FF2B5EF4-FFF2-40B4-BE49-F238E27FC236}">
                <a16:creationId xmlns:a16="http://schemas.microsoft.com/office/drawing/2014/main" id="{80DB6827-C068-438D-9F63-F69B4F424F6D}"/>
              </a:ext>
            </a:extLst>
          </p:cNvPr>
          <p:cNvSpPr txBox="1"/>
          <p:nvPr/>
        </p:nvSpPr>
        <p:spPr>
          <a:xfrm>
            <a:off x="7797600" y="2448000"/>
            <a:ext cx="1800493" cy="369332"/>
          </a:xfrm>
          <a:prstGeom prst="rect">
            <a:avLst/>
          </a:prstGeom>
          <a:noFill/>
        </p:spPr>
        <p:txBody>
          <a:bodyPr wrap="none">
            <a:spAutoFit/>
          </a:bodyPr>
          <a:lstStyle/>
          <a:p>
            <a:r>
              <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保存</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をタップ</a:t>
            </a:r>
            <a:endParaRPr lang="ja-JP" altLang="en-US" b="1" dirty="0">
              <a:latin typeface="メイリオ" panose="020B0604030504040204" pitchFamily="50" charset="-128"/>
              <a:ea typeface="メイリオ" panose="020B0604030504040204" pitchFamily="50" charset="-128"/>
            </a:endParaRPr>
          </a:p>
        </p:txBody>
      </p:sp>
      <p:sp>
        <p:nvSpPr>
          <p:cNvPr id="36" name="矢印: 右 35">
            <a:extLst>
              <a:ext uri="{FF2B5EF4-FFF2-40B4-BE49-F238E27FC236}">
                <a16:creationId xmlns:a16="http://schemas.microsoft.com/office/drawing/2014/main" id="{725CC718-C9E4-4AB7-B4BE-5DE6F5357C20}"/>
              </a:ext>
            </a:extLst>
          </p:cNvPr>
          <p:cNvSpPr/>
          <p:nvPr/>
        </p:nvSpPr>
        <p:spPr>
          <a:xfrm>
            <a:off x="3594100" y="4428000"/>
            <a:ext cx="548960" cy="3558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9C582D58-B001-4CFB-8B99-A3B82F53673E}"/>
              </a:ext>
            </a:extLst>
          </p:cNvPr>
          <p:cNvSpPr/>
          <p:nvPr/>
        </p:nvSpPr>
        <p:spPr>
          <a:xfrm>
            <a:off x="6855140" y="4428000"/>
            <a:ext cx="548960" cy="3558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8093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D16F8004-77D7-40DC-B95D-2E22C9AA2A2E}"/>
              </a:ext>
            </a:extLst>
          </p:cNvPr>
          <p:cNvPicPr>
            <a:picLocks noChangeAspect="1"/>
          </p:cNvPicPr>
          <p:nvPr/>
        </p:nvPicPr>
        <p:blipFill>
          <a:blip r:embed="rId3"/>
          <a:stretch>
            <a:fillRect/>
          </a:stretch>
        </p:blipFill>
        <p:spPr>
          <a:xfrm>
            <a:off x="4212000" y="2916000"/>
            <a:ext cx="2194750" cy="3895682"/>
          </a:xfrm>
          <a:prstGeom prst="rect">
            <a:avLst/>
          </a:prstGeom>
          <a:ln>
            <a:solidFill>
              <a:schemeClr val="tx1"/>
            </a:solidFill>
          </a:ln>
        </p:spPr>
      </p:pic>
      <p:pic>
        <p:nvPicPr>
          <p:cNvPr id="6" name="図 5">
            <a:extLst>
              <a:ext uri="{FF2B5EF4-FFF2-40B4-BE49-F238E27FC236}">
                <a16:creationId xmlns:a16="http://schemas.microsoft.com/office/drawing/2014/main" id="{DFC532DA-2EC5-41CA-ADA3-DA9EB62F3924}"/>
              </a:ext>
            </a:extLst>
          </p:cNvPr>
          <p:cNvPicPr>
            <a:picLocks noChangeAspect="1"/>
          </p:cNvPicPr>
          <p:nvPr/>
        </p:nvPicPr>
        <p:blipFill>
          <a:blip r:embed="rId4"/>
          <a:stretch>
            <a:fillRect/>
          </a:stretch>
        </p:blipFill>
        <p:spPr>
          <a:xfrm>
            <a:off x="5328000" y="3009943"/>
            <a:ext cx="2194750" cy="3895682"/>
          </a:xfrm>
          <a:prstGeom prst="rect">
            <a:avLst/>
          </a:prstGeom>
          <a:ln>
            <a:solidFill>
              <a:schemeClr val="tx1"/>
            </a:solidFill>
          </a:ln>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576000" y="1548000"/>
            <a:ext cx="6444200" cy="369332"/>
          </a:xfrm>
        </p:spPr>
        <p:txBody>
          <a:bodyPr wrap="none"/>
          <a:lstStyle/>
          <a:p>
            <a:r>
              <a:rPr lang="ja-JP" altLang="en-US" sz="2400" dirty="0">
                <a:latin typeface="AoyagiKouzanFontT"/>
                <a:cs typeface="AoyagiKouzanFontT"/>
              </a:rPr>
              <a:t>保存</a:t>
            </a:r>
            <a:r>
              <a:rPr lang="ja-JP" altLang="en-US" sz="2400" spc="14" dirty="0">
                <a:latin typeface="AoyagiKouzanFontT"/>
                <a:cs typeface="AoyagiKouzanFontT"/>
              </a:rPr>
              <a:t>し</a:t>
            </a:r>
            <a:r>
              <a:rPr lang="ja-JP" altLang="en-US" sz="2400" spc="7" dirty="0">
                <a:latin typeface="AoyagiKouzanFontT"/>
                <a:cs typeface="AoyagiKouzanFontT"/>
              </a:rPr>
              <a:t>た</a:t>
            </a:r>
            <a:r>
              <a:rPr lang="ja-JP" altLang="en-US" sz="2400" spc="-25" dirty="0">
                <a:latin typeface="AoyagiKouzanFontT"/>
                <a:cs typeface="AoyagiKouzanFontT"/>
              </a:rPr>
              <a:t>ぺ</a:t>
            </a:r>
            <a:r>
              <a:rPr lang="ja-JP" altLang="en-US" sz="2400" spc="-39" dirty="0">
                <a:latin typeface="AoyagiKouzanFontT"/>
                <a:cs typeface="AoyagiKouzanFontT"/>
              </a:rPr>
              <a:t>ー</a:t>
            </a:r>
            <a:r>
              <a:rPr lang="ja-JP" altLang="en-US" sz="2400" spc="-4" dirty="0">
                <a:latin typeface="AoyagiKouzanFontT"/>
                <a:cs typeface="AoyagiKouzanFontT"/>
              </a:rPr>
              <a:t>ジ</a:t>
            </a:r>
            <a:r>
              <a:rPr lang="ja-JP" altLang="en-US" sz="2400" spc="25" dirty="0">
                <a:latin typeface="AoyagiKouzanFontT"/>
                <a:cs typeface="AoyagiKouzanFontT"/>
              </a:rPr>
              <a:t>を</a:t>
            </a:r>
            <a:r>
              <a:rPr lang="ja-JP" altLang="en-US" sz="2400" spc="-28" dirty="0">
                <a:latin typeface="AoyagiKouzanFontT"/>
                <a:cs typeface="AoyagiKouzanFontT"/>
              </a:rPr>
              <a:t>ブ</a:t>
            </a:r>
            <a:r>
              <a:rPr lang="ja-JP" altLang="en-US" sz="2400" spc="11" dirty="0">
                <a:latin typeface="AoyagiKouzanFontT"/>
                <a:cs typeface="AoyagiKouzanFontT"/>
              </a:rPr>
              <a:t>ッ</a:t>
            </a:r>
            <a:r>
              <a:rPr lang="ja-JP" altLang="en-US" sz="2400" spc="-11" dirty="0">
                <a:latin typeface="AoyagiKouzanFontT"/>
                <a:cs typeface="AoyagiKouzanFontT"/>
              </a:rPr>
              <a:t>ク</a:t>
            </a:r>
            <a:r>
              <a:rPr lang="ja-JP" altLang="en-US" sz="2400" spc="7" dirty="0">
                <a:latin typeface="AoyagiKouzanFontT"/>
                <a:cs typeface="AoyagiKouzanFontT"/>
              </a:rPr>
              <a:t>マ</a:t>
            </a:r>
            <a:r>
              <a:rPr lang="ja-JP" altLang="en-US" sz="2400" spc="-39" dirty="0">
                <a:latin typeface="AoyagiKouzanFontT"/>
                <a:cs typeface="AoyagiKouzanFontT"/>
              </a:rPr>
              <a:t>ー</a:t>
            </a:r>
            <a:r>
              <a:rPr lang="ja-JP" altLang="en-US" sz="2400" spc="-11" dirty="0">
                <a:latin typeface="AoyagiKouzanFontT"/>
                <a:cs typeface="AoyagiKouzanFontT"/>
              </a:rPr>
              <a:t>ク</a:t>
            </a:r>
            <a:r>
              <a:rPr lang="ja-JP" altLang="en-US" sz="2400" spc="-14" dirty="0">
                <a:latin typeface="AoyagiKouzanFontT"/>
                <a:cs typeface="AoyagiKouzanFontT"/>
              </a:rPr>
              <a:t>か</a:t>
            </a:r>
            <a:r>
              <a:rPr lang="ja-JP" altLang="en-US" sz="2400" spc="7" dirty="0">
                <a:latin typeface="AoyagiKouzanFontT"/>
                <a:cs typeface="AoyagiKouzanFontT"/>
              </a:rPr>
              <a:t>ら開</a:t>
            </a:r>
            <a:r>
              <a:rPr lang="ja-JP" altLang="en-US" sz="2400" spc="-14" dirty="0">
                <a:latin typeface="AoyagiKouzanFontT"/>
                <a:cs typeface="AoyagiKouzanFontT"/>
              </a:rPr>
              <a:t>く方法。</a:t>
            </a:r>
            <a:endParaRPr lang="ja-JP" altLang="en-US" sz="2400" dirty="0"/>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7357" y="490672"/>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Ｄ</a:t>
            </a:r>
            <a:endParaRPr lang="en-US" sz="4000" dirty="0"/>
          </a:p>
        </p:txBody>
      </p:sp>
      <p:sp>
        <p:nvSpPr>
          <p:cNvPr id="9" name="タイトル 9">
            <a:extLst>
              <a:ext uri="{FF2B5EF4-FFF2-40B4-BE49-F238E27FC236}">
                <a16:creationId xmlns:a16="http://schemas.microsoft.com/office/drawing/2014/main" id="{DEDD82A0-1720-4E98-8A00-7B76186E6E07}"/>
              </a:ext>
            </a:extLst>
          </p:cNvPr>
          <p:cNvSpPr txBox="1">
            <a:spLocks/>
          </p:cNvSpPr>
          <p:nvPr/>
        </p:nvSpPr>
        <p:spPr>
          <a:xfrm>
            <a:off x="2520000" y="360000"/>
            <a:ext cx="697626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インターネットをブラウザで閲覧する</a:t>
            </a:r>
          </a:p>
          <a:p>
            <a:r>
              <a:rPr kumimoji="0" lang="ja-JP" altLang="en-US" sz="3200" kern="0" dirty="0"/>
              <a:t>ブックマークからページを開く</a:t>
            </a:r>
          </a:p>
        </p:txBody>
      </p:sp>
      <p:sp>
        <p:nvSpPr>
          <p:cNvPr id="47" name="テキスト ボックス 46">
            <a:extLst>
              <a:ext uri="{FF2B5EF4-FFF2-40B4-BE49-F238E27FC236}">
                <a16:creationId xmlns:a16="http://schemas.microsoft.com/office/drawing/2014/main" id="{9F45CE2D-E945-4BC5-B872-E4E1B6EE8709}"/>
              </a:ext>
            </a:extLst>
          </p:cNvPr>
          <p:cNvSpPr txBox="1"/>
          <p:nvPr/>
        </p:nvSpPr>
        <p:spPr>
          <a:xfrm>
            <a:off x="1083600" y="2016000"/>
            <a:ext cx="2031325" cy="646331"/>
          </a:xfrm>
          <a:prstGeom prst="rect">
            <a:avLst/>
          </a:prstGeom>
          <a:noFill/>
        </p:spPr>
        <p:txBody>
          <a:bodyPr wrap="none">
            <a:spAutoFit/>
          </a:bodyPr>
          <a:lstStyle/>
          <a:p>
            <a:r>
              <a:rPr lang="en-US" altLang="ja-JP"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effectLst/>
                <a:latin typeface="メイリオ" panose="020B0604030504040204" pitchFamily="50" charset="-128"/>
                <a:ea typeface="メイリオ" panose="020B0604030504040204" pitchFamily="50" charset="-128"/>
                <a:cs typeface="メイリオ" panose="020B0604030504040204" pitchFamily="50" charset="-128"/>
              </a:rPr>
              <a:t>ブックマーク</a:t>
            </a:r>
            <a:r>
              <a:rPr lang="en-US" altLang="ja-JP" b="1"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b="1"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b="1" dirty="0">
                <a:effectLst/>
                <a:latin typeface="メイリオ" panose="020B0604030504040204" pitchFamily="50" charset="-128"/>
                <a:ea typeface="メイリオ" panose="020B0604030504040204" pitchFamily="50" charset="-128"/>
                <a:cs typeface="メイリオ" panose="020B0604030504040204" pitchFamily="50" charset="-128"/>
              </a:rPr>
              <a:t>アイコンをタップ</a:t>
            </a:r>
            <a:endParaRPr lang="ja-JP" altLang="en-US" b="1" dirty="0">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F62032F3-9635-4076-BB70-5903F698C08F}"/>
              </a:ext>
            </a:extLst>
          </p:cNvPr>
          <p:cNvSpPr/>
          <p:nvPr/>
        </p:nvSpPr>
        <p:spPr>
          <a:xfrm>
            <a:off x="648000" y="1908000"/>
            <a:ext cx="550595" cy="523220"/>
          </a:xfrm>
          <a:prstGeom prst="rect">
            <a:avLst/>
          </a:prstGeom>
        </p:spPr>
        <p:txBody>
          <a:bodyPr wrap="square">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56" name="テキスト ボックス 55">
            <a:extLst>
              <a:ext uri="{FF2B5EF4-FFF2-40B4-BE49-F238E27FC236}">
                <a16:creationId xmlns:a16="http://schemas.microsoft.com/office/drawing/2014/main" id="{59A23BC0-9F5E-49C0-B203-15607ABF8B18}"/>
              </a:ext>
            </a:extLst>
          </p:cNvPr>
          <p:cNvSpPr txBox="1"/>
          <p:nvPr/>
        </p:nvSpPr>
        <p:spPr>
          <a:xfrm>
            <a:off x="8115975" y="2448000"/>
            <a:ext cx="2031325" cy="369332"/>
          </a:xfrm>
          <a:prstGeom prst="rect">
            <a:avLst/>
          </a:prstGeom>
          <a:noFill/>
        </p:spPr>
        <p:txBody>
          <a:bodyPr wrap="none">
            <a:spAutoFit/>
          </a:bodyPr>
          <a:lstStyle/>
          <a:p>
            <a:r>
              <a:rPr lang="ja-JP" altLang="en-US" b="1" dirty="0">
                <a:effectLst/>
                <a:latin typeface="メイリオ" panose="020B0604030504040204" pitchFamily="50" charset="-128"/>
                <a:ea typeface="メイリオ" panose="020B0604030504040204" pitchFamily="50" charset="-128"/>
                <a:cs typeface="メイリオ" panose="020B0604030504040204" pitchFamily="50" charset="-128"/>
              </a:rPr>
              <a:t>見たい画面が表示</a:t>
            </a:r>
            <a:endParaRPr lang="ja-JP" altLang="en-US" b="1" dirty="0">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8F61D0A2-0D01-41E7-A190-E16A4C8C5F10}"/>
              </a:ext>
            </a:extLst>
          </p:cNvPr>
          <p:cNvSpPr/>
          <p:nvPr/>
        </p:nvSpPr>
        <p:spPr>
          <a:xfrm>
            <a:off x="3852000" y="1908000"/>
            <a:ext cx="596929" cy="553998"/>
          </a:xfrm>
          <a:prstGeom prst="rect">
            <a:avLst/>
          </a:prstGeom>
          <a:noFill/>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54" name="四角形: 角を丸くする 53">
            <a:extLst>
              <a:ext uri="{FF2B5EF4-FFF2-40B4-BE49-F238E27FC236}">
                <a16:creationId xmlns:a16="http://schemas.microsoft.com/office/drawing/2014/main" id="{6F68C8E3-E436-4C58-8B21-7B8300247FC8}"/>
              </a:ext>
            </a:extLst>
          </p:cNvPr>
          <p:cNvSpPr/>
          <p:nvPr/>
        </p:nvSpPr>
        <p:spPr>
          <a:xfrm>
            <a:off x="5322872" y="4003022"/>
            <a:ext cx="2198685" cy="37018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正方形/長方形 54">
            <a:extLst>
              <a:ext uri="{FF2B5EF4-FFF2-40B4-BE49-F238E27FC236}">
                <a16:creationId xmlns:a16="http://schemas.microsoft.com/office/drawing/2014/main" id="{FFDA5E01-07DD-4C3C-B81A-F994B63ABDBF}"/>
              </a:ext>
            </a:extLst>
          </p:cNvPr>
          <p:cNvSpPr/>
          <p:nvPr/>
        </p:nvSpPr>
        <p:spPr>
          <a:xfrm>
            <a:off x="3852000" y="2340000"/>
            <a:ext cx="524503"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sp>
        <p:nvSpPr>
          <p:cNvPr id="57" name="テキスト ボックス 56">
            <a:extLst>
              <a:ext uri="{FF2B5EF4-FFF2-40B4-BE49-F238E27FC236}">
                <a16:creationId xmlns:a16="http://schemas.microsoft.com/office/drawing/2014/main" id="{FF8B2C01-72F8-43DA-83C8-781D65CBDB94}"/>
              </a:ext>
            </a:extLst>
          </p:cNvPr>
          <p:cNvSpPr txBox="1"/>
          <p:nvPr/>
        </p:nvSpPr>
        <p:spPr>
          <a:xfrm>
            <a:off x="4287600" y="2016000"/>
            <a:ext cx="2693077" cy="369332"/>
          </a:xfrm>
          <a:prstGeom prst="rect">
            <a:avLst/>
          </a:prstGeom>
          <a:noFill/>
        </p:spPr>
        <p:txBody>
          <a:bodyPr wrap="square">
            <a:spAutoFit/>
          </a:bodyPr>
          <a:lstStyle/>
          <a:p>
            <a:r>
              <a:rPr lang="ja-JP" altLang="en-US" b="1" dirty="0">
                <a:effectLst/>
                <a:latin typeface="メイリオ" panose="020B0604030504040204" pitchFamily="50" charset="-128"/>
                <a:ea typeface="メイリオ" panose="020B0604030504040204" pitchFamily="50" charset="-128"/>
                <a:cs typeface="メイリオ" panose="020B0604030504040204" pitchFamily="50" charset="-128"/>
              </a:rPr>
              <a:t>お気に入りを</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タップ</a:t>
            </a:r>
            <a:endParaRPr lang="ja-JP" altLang="en-US" dirty="0">
              <a:latin typeface="メイリオ" panose="020B0604030504040204" pitchFamily="50" charset="-128"/>
              <a:ea typeface="メイリオ" panose="020B0604030504040204" pitchFamily="50" charset="-128"/>
            </a:endParaRPr>
          </a:p>
        </p:txBody>
      </p:sp>
      <p:pic>
        <p:nvPicPr>
          <p:cNvPr id="58" name="図 57">
            <a:extLst>
              <a:ext uri="{FF2B5EF4-FFF2-40B4-BE49-F238E27FC236}">
                <a16:creationId xmlns:a16="http://schemas.microsoft.com/office/drawing/2014/main" id="{D974B670-048B-437E-915D-CC70E082DA97}"/>
              </a:ext>
            </a:extLst>
          </p:cNvPr>
          <p:cNvPicPr>
            <a:picLocks noChangeAspect="1"/>
          </p:cNvPicPr>
          <p:nvPr/>
        </p:nvPicPr>
        <p:blipFill>
          <a:blip r:embed="rId5"/>
          <a:stretch>
            <a:fillRect/>
          </a:stretch>
        </p:blipFill>
        <p:spPr>
          <a:xfrm>
            <a:off x="1044000" y="2943225"/>
            <a:ext cx="2227044" cy="3948222"/>
          </a:xfrm>
          <a:prstGeom prst="rect">
            <a:avLst/>
          </a:prstGeom>
          <a:ln>
            <a:solidFill>
              <a:schemeClr val="tx1"/>
            </a:solidFill>
          </a:ln>
        </p:spPr>
      </p:pic>
      <p:sp>
        <p:nvSpPr>
          <p:cNvPr id="52" name="四角形: 角を丸くする 51">
            <a:extLst>
              <a:ext uri="{FF2B5EF4-FFF2-40B4-BE49-F238E27FC236}">
                <a16:creationId xmlns:a16="http://schemas.microsoft.com/office/drawing/2014/main" id="{73903CF6-8C5D-472B-B970-266FB0EAAFA4}"/>
              </a:ext>
            </a:extLst>
          </p:cNvPr>
          <p:cNvSpPr/>
          <p:nvPr/>
        </p:nvSpPr>
        <p:spPr>
          <a:xfrm>
            <a:off x="2374900" y="6524625"/>
            <a:ext cx="43673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1" name="グループ化 30">
            <a:extLst>
              <a:ext uri="{FF2B5EF4-FFF2-40B4-BE49-F238E27FC236}">
                <a16:creationId xmlns:a16="http://schemas.microsoft.com/office/drawing/2014/main" id="{ED9DC77D-E9D2-4E94-B67F-B9D603D17CB2}"/>
              </a:ext>
            </a:extLst>
          </p:cNvPr>
          <p:cNvGrpSpPr/>
          <p:nvPr/>
        </p:nvGrpSpPr>
        <p:grpSpPr>
          <a:xfrm>
            <a:off x="2222500" y="6810315"/>
            <a:ext cx="270000" cy="400110"/>
            <a:chOff x="5588889" y="3598762"/>
            <a:chExt cx="270000" cy="400110"/>
          </a:xfrm>
        </p:grpSpPr>
        <p:sp>
          <p:nvSpPr>
            <p:cNvPr id="33"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pic>
        <p:nvPicPr>
          <p:cNvPr id="10" name="図 9">
            <a:extLst>
              <a:ext uri="{FF2B5EF4-FFF2-40B4-BE49-F238E27FC236}">
                <a16:creationId xmlns:a16="http://schemas.microsoft.com/office/drawing/2014/main" id="{7A6E38B0-CCD2-4889-A189-2146479F0F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49328" y="3024000"/>
            <a:ext cx="1645572" cy="2920890"/>
          </a:xfrm>
          <a:prstGeom prst="rect">
            <a:avLst/>
          </a:prstGeom>
          <a:ln>
            <a:solidFill>
              <a:schemeClr val="tx1"/>
            </a:solidFill>
          </a:ln>
        </p:spPr>
      </p:pic>
      <p:sp>
        <p:nvSpPr>
          <p:cNvPr id="61" name="矢印: 右 60">
            <a:extLst>
              <a:ext uri="{FF2B5EF4-FFF2-40B4-BE49-F238E27FC236}">
                <a16:creationId xmlns:a16="http://schemas.microsoft.com/office/drawing/2014/main" id="{35959EC9-980C-4160-800C-5E3C3247D8F3}"/>
              </a:ext>
            </a:extLst>
          </p:cNvPr>
          <p:cNvSpPr>
            <a:spLocks/>
          </p:cNvSpPr>
          <p:nvPr/>
        </p:nvSpPr>
        <p:spPr>
          <a:xfrm>
            <a:off x="3501919" y="4428000"/>
            <a:ext cx="549381" cy="3554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テキスト ボックス 61">
            <a:extLst>
              <a:ext uri="{FF2B5EF4-FFF2-40B4-BE49-F238E27FC236}">
                <a16:creationId xmlns:a16="http://schemas.microsoft.com/office/drawing/2014/main" id="{4A33F719-ACAC-4A72-A16A-2C049C12022E}"/>
              </a:ext>
            </a:extLst>
          </p:cNvPr>
          <p:cNvSpPr txBox="1"/>
          <p:nvPr/>
        </p:nvSpPr>
        <p:spPr>
          <a:xfrm>
            <a:off x="4287600" y="2448000"/>
            <a:ext cx="2693077" cy="369332"/>
          </a:xfrm>
          <a:prstGeom prst="rect">
            <a:avLst/>
          </a:prstGeom>
          <a:noFill/>
        </p:spPr>
        <p:txBody>
          <a:bodyPr wrap="square">
            <a:spAutoFit/>
          </a:bodyPr>
          <a:lstStyle/>
          <a:p>
            <a:r>
              <a:rPr lang="ja-JP" altLang="en-US" b="1" dirty="0">
                <a:effectLst/>
                <a:latin typeface="メイリオ" panose="020B0604030504040204" pitchFamily="50" charset="-128"/>
                <a:ea typeface="メイリオ" panose="020B0604030504040204" pitchFamily="50" charset="-128"/>
                <a:cs typeface="メイリオ" panose="020B0604030504040204" pitchFamily="50" charset="-128"/>
              </a:rPr>
              <a:t>見たいページを</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タップ</a:t>
            </a:r>
            <a:endParaRPr lang="ja-JP" altLang="en-US" dirty="0">
              <a:latin typeface="メイリオ" panose="020B0604030504040204" pitchFamily="50" charset="-128"/>
              <a:ea typeface="メイリオ" panose="020B0604030504040204" pitchFamily="50" charset="-128"/>
            </a:endParaRPr>
          </a:p>
        </p:txBody>
      </p:sp>
      <p:sp>
        <p:nvSpPr>
          <p:cNvPr id="63" name="四角形: 角を丸くする 62">
            <a:extLst>
              <a:ext uri="{FF2B5EF4-FFF2-40B4-BE49-F238E27FC236}">
                <a16:creationId xmlns:a16="http://schemas.microsoft.com/office/drawing/2014/main" id="{7505FD2D-02D5-4158-A634-B2B0E0A3DFA1}"/>
              </a:ext>
            </a:extLst>
          </p:cNvPr>
          <p:cNvSpPr/>
          <p:nvPr/>
        </p:nvSpPr>
        <p:spPr>
          <a:xfrm>
            <a:off x="4292252" y="3904148"/>
            <a:ext cx="900518" cy="36933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5" name="Picture 4" descr="人差し指を立てた手のイラスト（甲）">
            <a:extLst>
              <a:ext uri="{FF2B5EF4-FFF2-40B4-BE49-F238E27FC236}">
                <a16:creationId xmlns:a16="http://schemas.microsoft.com/office/drawing/2014/main" id="{6B9C32A9-09D7-42C4-A809-D4CE9823B92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245759">
            <a:off x="6483824" y="4263131"/>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64" name="正方形/長方形 63">
            <a:extLst>
              <a:ext uri="{FF2B5EF4-FFF2-40B4-BE49-F238E27FC236}">
                <a16:creationId xmlns:a16="http://schemas.microsoft.com/office/drawing/2014/main" id="{2B072611-FA29-4C62-BC37-297EAF5115CF}"/>
              </a:ext>
            </a:extLst>
          </p:cNvPr>
          <p:cNvSpPr/>
          <p:nvPr/>
        </p:nvSpPr>
        <p:spPr>
          <a:xfrm>
            <a:off x="6612534" y="4501316"/>
            <a:ext cx="441146" cy="400110"/>
          </a:xfrm>
          <a:prstGeom prst="rect">
            <a:avLst/>
          </a:prstGeom>
        </p:spPr>
        <p:txBody>
          <a:bodyPr wrap="none">
            <a:spAutoFit/>
          </a:bodyPr>
          <a:lstStyle/>
          <a:p>
            <a:r>
              <a:rPr lang="ja-JP" altLang="en-US" sz="2000" b="1" spc="-2000" dirty="0">
                <a:solidFill>
                  <a:schemeClr val="bg1"/>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cxnSp>
        <p:nvCxnSpPr>
          <p:cNvPr id="16" name="直線矢印コネクタ 15">
            <a:extLst>
              <a:ext uri="{FF2B5EF4-FFF2-40B4-BE49-F238E27FC236}">
                <a16:creationId xmlns:a16="http://schemas.microsoft.com/office/drawing/2014/main" id="{2B81E565-799D-453C-BC96-335FDF66389D}"/>
              </a:ext>
            </a:extLst>
          </p:cNvPr>
          <p:cNvCxnSpPr/>
          <p:nvPr/>
        </p:nvCxnSpPr>
        <p:spPr>
          <a:xfrm>
            <a:off x="4965700" y="5534025"/>
            <a:ext cx="685800" cy="3897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矢印: 右 29">
            <a:extLst>
              <a:ext uri="{FF2B5EF4-FFF2-40B4-BE49-F238E27FC236}">
                <a16:creationId xmlns:a16="http://schemas.microsoft.com/office/drawing/2014/main" id="{BE743114-3DA9-430C-9450-9B1412DAB507}"/>
              </a:ext>
            </a:extLst>
          </p:cNvPr>
          <p:cNvSpPr>
            <a:spLocks/>
          </p:cNvSpPr>
          <p:nvPr/>
        </p:nvSpPr>
        <p:spPr>
          <a:xfrm>
            <a:off x="7652705" y="4428000"/>
            <a:ext cx="549381" cy="3554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正方形/長方形 37">
            <a:extLst>
              <a:ext uri="{FF2B5EF4-FFF2-40B4-BE49-F238E27FC236}">
                <a16:creationId xmlns:a16="http://schemas.microsoft.com/office/drawing/2014/main" id="{F9DFD8B2-5680-4134-B245-EC66C871357E}"/>
              </a:ext>
            </a:extLst>
          </p:cNvPr>
          <p:cNvSpPr/>
          <p:nvPr/>
        </p:nvSpPr>
        <p:spPr>
          <a:xfrm>
            <a:off x="4003506" y="3682803"/>
            <a:ext cx="441146" cy="400110"/>
          </a:xfrm>
          <a:prstGeom prst="rect">
            <a:avLst/>
          </a:prstGeom>
        </p:spPr>
        <p:txBody>
          <a:bodyPr wrap="none">
            <a:spAutoFit/>
          </a:bodyPr>
          <a:lstStyle/>
          <a:p>
            <a:pPr algn="ctr"/>
            <a:r>
              <a:rPr lang="ja-JP" altLang="en-US" sz="2000" b="1" spc="-2000" dirty="0">
                <a:solidFill>
                  <a:schemeClr val="bg1"/>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spTree>
    <p:extLst>
      <p:ext uri="{BB962C8B-B14F-4D97-AF65-F5344CB8AC3E}">
        <p14:creationId xmlns:p14="http://schemas.microsoft.com/office/powerpoint/2010/main" val="207075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576000" y="1548000"/>
            <a:ext cx="6154505" cy="369332"/>
          </a:xfrm>
        </p:spPr>
        <p:txBody>
          <a:bodyPr wrap="none"/>
          <a:lstStyle/>
          <a:p>
            <a:pPr marL="8975">
              <a:spcBef>
                <a:spcPts val="71"/>
              </a:spcBef>
            </a:pPr>
            <a:r>
              <a:rPr lang="ja-JP" altLang="en-US" sz="2400" spc="-21" dirty="0">
                <a:latin typeface="AoyagiKouzanFontT"/>
                <a:cs typeface="AoyagiKouzanFontT"/>
              </a:rPr>
              <a:t>ブ</a:t>
            </a:r>
            <a:r>
              <a:rPr lang="ja-JP" altLang="en-US" sz="2400" spc="11" dirty="0">
                <a:latin typeface="AoyagiKouzanFontT"/>
                <a:cs typeface="AoyagiKouzanFontT"/>
              </a:rPr>
              <a:t>ッ</a:t>
            </a:r>
            <a:r>
              <a:rPr lang="ja-JP" altLang="en-US" sz="2400" spc="-11" dirty="0">
                <a:latin typeface="AoyagiKouzanFontT"/>
                <a:cs typeface="AoyagiKouzanFontT"/>
              </a:rPr>
              <a:t>ク</a:t>
            </a:r>
            <a:r>
              <a:rPr lang="ja-JP" altLang="en-US" sz="2400" spc="14" dirty="0">
                <a:latin typeface="AoyagiKouzanFontT"/>
                <a:cs typeface="AoyagiKouzanFontT"/>
              </a:rPr>
              <a:t>マ</a:t>
            </a:r>
            <a:r>
              <a:rPr lang="ja-JP" altLang="en-US" sz="2400" spc="-39" dirty="0">
                <a:latin typeface="AoyagiKouzanFontT"/>
                <a:cs typeface="AoyagiKouzanFontT"/>
              </a:rPr>
              <a:t>ー</a:t>
            </a:r>
            <a:r>
              <a:rPr lang="ja-JP" altLang="en-US" sz="2400" spc="-4" dirty="0">
                <a:latin typeface="AoyagiKouzanFontT"/>
                <a:cs typeface="AoyagiKouzanFontT"/>
              </a:rPr>
              <a:t>ク</a:t>
            </a:r>
            <a:r>
              <a:rPr lang="ja-JP" altLang="en-US" sz="2400" spc="-14" dirty="0">
                <a:latin typeface="AoyagiKouzanFontT"/>
                <a:cs typeface="AoyagiKouzanFontT"/>
              </a:rPr>
              <a:t>か</a:t>
            </a:r>
            <a:r>
              <a:rPr lang="ja-JP" altLang="en-US" sz="2400" spc="7" dirty="0">
                <a:latin typeface="AoyagiKouzanFontT"/>
                <a:cs typeface="AoyagiKouzanFontT"/>
              </a:rPr>
              <a:t>ら</a:t>
            </a:r>
            <a:r>
              <a:rPr lang="ja-JP" altLang="en-US" sz="2400" spc="-18" dirty="0">
                <a:latin typeface="AoyagiKouzanFontT"/>
                <a:cs typeface="AoyagiKouzanFontT"/>
              </a:rPr>
              <a:t>ぺ</a:t>
            </a:r>
            <a:r>
              <a:rPr lang="ja-JP" altLang="en-US" sz="2400" spc="-39" dirty="0">
                <a:latin typeface="AoyagiKouzanFontT"/>
                <a:cs typeface="AoyagiKouzanFontT"/>
              </a:rPr>
              <a:t>ー</a:t>
            </a:r>
            <a:r>
              <a:rPr lang="ja-JP" altLang="en-US" sz="2400" spc="4" dirty="0">
                <a:latin typeface="AoyagiKouzanFontT"/>
                <a:cs typeface="AoyagiKouzanFontT"/>
              </a:rPr>
              <a:t>ジ</a:t>
            </a:r>
            <a:r>
              <a:rPr lang="ja-JP" altLang="en-US" sz="2400" spc="25" dirty="0">
                <a:latin typeface="AoyagiKouzanFontT"/>
                <a:cs typeface="AoyagiKouzanFontT"/>
              </a:rPr>
              <a:t>を</a:t>
            </a:r>
            <a:r>
              <a:rPr lang="ja-JP" altLang="en-US" sz="2400" dirty="0">
                <a:latin typeface="AoyagiKouzanFontT"/>
                <a:cs typeface="AoyagiKouzanFontT"/>
              </a:rPr>
              <a:t>削</a:t>
            </a:r>
            <a:r>
              <a:rPr lang="ja-JP" altLang="en-US" sz="2400" spc="7" dirty="0">
                <a:latin typeface="AoyagiKouzanFontT"/>
                <a:cs typeface="AoyagiKouzanFontT"/>
              </a:rPr>
              <a:t>除</a:t>
            </a:r>
            <a:r>
              <a:rPr lang="ja-JP" altLang="en-US" sz="2400" spc="-7" dirty="0">
                <a:latin typeface="AoyagiKouzanFontT"/>
                <a:cs typeface="AoyagiKouzanFontT"/>
              </a:rPr>
              <a:t>す</a:t>
            </a:r>
            <a:r>
              <a:rPr lang="ja-JP" altLang="en-US" sz="2400" spc="7" dirty="0">
                <a:latin typeface="AoyagiKouzanFontT"/>
                <a:cs typeface="AoyagiKouzanFontT"/>
              </a:rPr>
              <a:t>る</a:t>
            </a:r>
            <a:r>
              <a:rPr lang="ja-JP" altLang="en-US" sz="2400" dirty="0">
                <a:latin typeface="AoyagiKouzanFontT"/>
                <a:cs typeface="AoyagiKouzanFontT"/>
              </a:rPr>
              <a:t>方法。　</a:t>
            </a:r>
            <a:endParaRPr lang="en-US" altLang="ja-JP" sz="2400" dirty="0">
              <a:latin typeface="AoyagiKouzanFontT"/>
              <a:cs typeface="AoyagiKouzanFontT"/>
            </a:endParaRPr>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7357" y="490672"/>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Ｅ</a:t>
            </a:r>
            <a:endParaRPr lang="en-US" sz="4000" dirty="0"/>
          </a:p>
        </p:txBody>
      </p:sp>
      <p:sp>
        <p:nvSpPr>
          <p:cNvPr id="9" name="タイトル 9">
            <a:extLst>
              <a:ext uri="{FF2B5EF4-FFF2-40B4-BE49-F238E27FC236}">
                <a16:creationId xmlns:a16="http://schemas.microsoft.com/office/drawing/2014/main" id="{DEDD82A0-1720-4E98-8A00-7B76186E6E07}"/>
              </a:ext>
            </a:extLst>
          </p:cNvPr>
          <p:cNvSpPr txBox="1">
            <a:spLocks/>
          </p:cNvSpPr>
          <p:nvPr/>
        </p:nvSpPr>
        <p:spPr>
          <a:xfrm>
            <a:off x="2520000" y="360000"/>
            <a:ext cx="746960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インターネットをブラウザで閲覧する</a:t>
            </a:r>
          </a:p>
          <a:p>
            <a:r>
              <a:rPr lang="ja-JP" altLang="en-US" sz="3200" spc="-21" dirty="0">
                <a:latin typeface="AoyagiKouzanFontT"/>
                <a:cs typeface="AoyagiKouzanFontT"/>
              </a:rPr>
              <a:t>ブ</a:t>
            </a:r>
            <a:r>
              <a:rPr lang="ja-JP" altLang="en-US" sz="3200" spc="11" dirty="0">
                <a:latin typeface="AoyagiKouzanFontT"/>
                <a:cs typeface="AoyagiKouzanFontT"/>
              </a:rPr>
              <a:t>ッ</a:t>
            </a:r>
            <a:r>
              <a:rPr lang="ja-JP" altLang="en-US" sz="3200" spc="-11" dirty="0">
                <a:latin typeface="AoyagiKouzanFontT"/>
                <a:cs typeface="AoyagiKouzanFontT"/>
              </a:rPr>
              <a:t>ク</a:t>
            </a:r>
            <a:r>
              <a:rPr lang="ja-JP" altLang="en-US" sz="3200" spc="14" dirty="0">
                <a:latin typeface="AoyagiKouzanFontT"/>
                <a:cs typeface="AoyagiKouzanFontT"/>
              </a:rPr>
              <a:t>マ</a:t>
            </a:r>
            <a:r>
              <a:rPr lang="ja-JP" altLang="en-US" sz="3200" spc="-39" dirty="0">
                <a:latin typeface="AoyagiKouzanFontT"/>
                <a:cs typeface="AoyagiKouzanFontT"/>
              </a:rPr>
              <a:t>ー</a:t>
            </a:r>
            <a:r>
              <a:rPr lang="ja-JP" altLang="en-US" sz="3200" spc="-4" dirty="0">
                <a:latin typeface="AoyagiKouzanFontT"/>
                <a:cs typeface="AoyagiKouzanFontT"/>
              </a:rPr>
              <a:t>ク</a:t>
            </a:r>
            <a:r>
              <a:rPr lang="ja-JP" altLang="en-US" sz="3200" spc="-14" dirty="0">
                <a:latin typeface="AoyagiKouzanFontT"/>
                <a:cs typeface="AoyagiKouzanFontT"/>
              </a:rPr>
              <a:t>か</a:t>
            </a:r>
            <a:r>
              <a:rPr lang="ja-JP" altLang="en-US" sz="3200" spc="7" dirty="0">
                <a:latin typeface="AoyagiKouzanFontT"/>
                <a:cs typeface="AoyagiKouzanFontT"/>
              </a:rPr>
              <a:t>ら</a:t>
            </a:r>
            <a:r>
              <a:rPr lang="ja-JP" altLang="en-US" sz="3200" spc="-18" dirty="0">
                <a:latin typeface="AoyagiKouzanFontT"/>
                <a:cs typeface="AoyagiKouzanFontT"/>
              </a:rPr>
              <a:t>ぺ</a:t>
            </a:r>
            <a:r>
              <a:rPr lang="ja-JP" altLang="en-US" sz="3200" spc="-39" dirty="0">
                <a:latin typeface="AoyagiKouzanFontT"/>
                <a:cs typeface="AoyagiKouzanFontT"/>
              </a:rPr>
              <a:t>ー</a:t>
            </a:r>
            <a:r>
              <a:rPr lang="ja-JP" altLang="en-US" sz="3200" spc="4" dirty="0">
                <a:latin typeface="AoyagiKouzanFontT"/>
                <a:cs typeface="AoyagiKouzanFontT"/>
              </a:rPr>
              <a:t>ジ</a:t>
            </a:r>
            <a:r>
              <a:rPr lang="ja-JP" altLang="en-US" sz="3200" spc="25" dirty="0">
                <a:latin typeface="AoyagiKouzanFontT"/>
                <a:cs typeface="AoyagiKouzanFontT"/>
              </a:rPr>
              <a:t>を</a:t>
            </a:r>
            <a:r>
              <a:rPr lang="ja-JP" altLang="en-US" sz="3200" dirty="0">
                <a:latin typeface="AoyagiKouzanFontT"/>
                <a:cs typeface="AoyagiKouzanFontT"/>
              </a:rPr>
              <a:t>削</a:t>
            </a:r>
            <a:r>
              <a:rPr lang="ja-JP" altLang="en-US" sz="3200" spc="7" dirty="0">
                <a:latin typeface="AoyagiKouzanFontT"/>
                <a:cs typeface="AoyagiKouzanFontT"/>
              </a:rPr>
              <a:t>除</a:t>
            </a:r>
            <a:r>
              <a:rPr lang="ja-JP" altLang="en-US" sz="3200" spc="-7" dirty="0">
                <a:latin typeface="AoyagiKouzanFontT"/>
                <a:cs typeface="AoyagiKouzanFontT"/>
              </a:rPr>
              <a:t>す</a:t>
            </a:r>
            <a:r>
              <a:rPr lang="ja-JP" altLang="en-US" sz="3200" spc="7" dirty="0">
                <a:latin typeface="AoyagiKouzanFontT"/>
                <a:cs typeface="AoyagiKouzanFontT"/>
              </a:rPr>
              <a:t>る</a:t>
            </a:r>
            <a:r>
              <a:rPr lang="ja-JP" altLang="en-US" sz="3200" dirty="0">
                <a:latin typeface="AoyagiKouzanFontT"/>
                <a:cs typeface="AoyagiKouzanFontT"/>
              </a:rPr>
              <a:t>方法</a:t>
            </a:r>
            <a:endParaRPr kumimoji="0" lang="ja-JP" altLang="en-US" sz="3200" kern="0" dirty="0"/>
          </a:p>
        </p:txBody>
      </p:sp>
      <p:sp>
        <p:nvSpPr>
          <p:cNvPr id="47" name="テキスト ボックス 46">
            <a:extLst>
              <a:ext uri="{FF2B5EF4-FFF2-40B4-BE49-F238E27FC236}">
                <a16:creationId xmlns:a16="http://schemas.microsoft.com/office/drawing/2014/main" id="{9F45CE2D-E945-4BC5-B872-E4E1B6EE8709}"/>
              </a:ext>
            </a:extLst>
          </p:cNvPr>
          <p:cNvSpPr txBox="1"/>
          <p:nvPr/>
        </p:nvSpPr>
        <p:spPr>
          <a:xfrm>
            <a:off x="1260000" y="2016000"/>
            <a:ext cx="3113353" cy="646331"/>
          </a:xfrm>
          <a:prstGeom prst="rect">
            <a:avLst/>
          </a:prstGeom>
          <a:noFill/>
        </p:spPr>
        <p:txBody>
          <a:bodyPr wrap="none">
            <a:spAutoFit/>
          </a:bodyPr>
          <a:lstStyle/>
          <a:p>
            <a:pPr algn="l"/>
            <a:r>
              <a:rPr lang="en-US" altLang="ja-JP" b="1" kern="100" dirty="0">
                <a:latin typeface="メイリオ" panose="020B0604030504040204" pitchFamily="50" charset="-128"/>
                <a:ea typeface="メイリオ" panose="020B0604030504040204" pitchFamily="50" charset="-128"/>
                <a:cs typeface="メイリオ" panose="020B0604030504040204" pitchFamily="50" charset="-128"/>
              </a:rPr>
              <a:t>P</a:t>
            </a:r>
            <a:r>
              <a:rPr lang="ja-JP" altLang="en-US" b="1" kern="100" dirty="0">
                <a:latin typeface="メイリオ" panose="020B0604030504040204" pitchFamily="50" charset="-128"/>
                <a:ea typeface="メイリオ" panose="020B0604030504040204" pitchFamily="50" charset="-128"/>
                <a:cs typeface="メイリオ" panose="020B0604030504040204" pitchFamily="50" charset="-128"/>
              </a:rPr>
              <a:t>８</a:t>
            </a:r>
            <a:r>
              <a:rPr lang="ja-JP" altLang="en-US" sz="1800" b="1" kern="100" dirty="0">
                <a:effectLst/>
                <a:latin typeface="メイリオ" panose="020B0604030504040204" pitchFamily="50" charset="-128"/>
                <a:ea typeface="メイリオ" panose="020B0604030504040204" pitchFamily="50" charset="-128"/>
                <a:cs typeface="メイリオ" panose="020B0604030504040204" pitchFamily="50" charset="-128"/>
              </a:rPr>
              <a:t>ページで表示したブック</a:t>
            </a:r>
            <a:endParaRPr lang="en-US" altLang="ja-JP" sz="18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b="1" kern="100" dirty="0">
                <a:effectLst/>
                <a:latin typeface="メイリオ" panose="020B0604030504040204" pitchFamily="50" charset="-128"/>
                <a:ea typeface="メイリオ" panose="020B0604030504040204" pitchFamily="50" charset="-128"/>
                <a:cs typeface="メイリオ" panose="020B0604030504040204" pitchFamily="50" charset="-128"/>
              </a:rPr>
              <a:t>マークの</a:t>
            </a:r>
            <a:r>
              <a:rPr lang="ja-JP" altLang="ja-JP" sz="1800" b="1" kern="100" dirty="0">
                <a:effectLst/>
                <a:latin typeface="メイリオ" panose="020B0604030504040204" pitchFamily="50" charset="-128"/>
                <a:ea typeface="メイリオ" panose="020B0604030504040204" pitchFamily="50" charset="-128"/>
                <a:cs typeface="メイリオ" panose="020B0604030504040204" pitchFamily="50" charset="-128"/>
              </a:rPr>
              <a:t>ぺージ</a:t>
            </a:r>
            <a:r>
              <a:rPr lang="ja-JP" altLang="en-US" sz="1800" b="1" kern="100" dirty="0">
                <a:effectLst/>
                <a:latin typeface="メイリオ" panose="020B0604030504040204" pitchFamily="50" charset="-128"/>
                <a:ea typeface="メイリオ" panose="020B0604030504040204" pitchFamily="50" charset="-128"/>
                <a:cs typeface="メイリオ" panose="020B0604030504040204" pitchFamily="50" charset="-128"/>
              </a:rPr>
              <a:t>を開きます</a:t>
            </a:r>
            <a:endPar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F62032F3-9635-4076-BB70-5903F698C08F}"/>
              </a:ext>
            </a:extLst>
          </p:cNvPr>
          <p:cNvSpPr/>
          <p:nvPr/>
        </p:nvSpPr>
        <p:spPr>
          <a:xfrm>
            <a:off x="792000" y="1908000"/>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56" name="テキスト ボックス 55">
            <a:extLst>
              <a:ext uri="{FF2B5EF4-FFF2-40B4-BE49-F238E27FC236}">
                <a16:creationId xmlns:a16="http://schemas.microsoft.com/office/drawing/2014/main" id="{59A23BC0-9F5E-49C0-B203-15607ABF8B18}"/>
              </a:ext>
            </a:extLst>
          </p:cNvPr>
          <p:cNvSpPr txBox="1"/>
          <p:nvPr/>
        </p:nvSpPr>
        <p:spPr>
          <a:xfrm>
            <a:off x="7884000" y="2952000"/>
            <a:ext cx="2083953" cy="369332"/>
          </a:xfrm>
          <a:prstGeom prst="rect">
            <a:avLst/>
          </a:prstGeom>
          <a:noFill/>
        </p:spPr>
        <p:txBody>
          <a:bodyPr wrap="square">
            <a:spAutoFit/>
          </a:bodyPr>
          <a:lstStyle/>
          <a:p>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「削除」</a:t>
            </a:r>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をタップ</a:t>
            </a:r>
            <a:endParaRPr lang="ja-JP" altLang="en-US" b="1" dirty="0">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336DD5DA-32F1-4861-99EF-7088C7F0657F}"/>
              </a:ext>
            </a:extLst>
          </p:cNvPr>
          <p:cNvSpPr txBox="1"/>
          <p:nvPr/>
        </p:nvSpPr>
        <p:spPr>
          <a:xfrm>
            <a:off x="5004000" y="2016000"/>
            <a:ext cx="2601679" cy="923330"/>
          </a:xfrm>
          <a:prstGeom prst="rect">
            <a:avLst/>
          </a:prstGeom>
          <a:solidFill>
            <a:schemeClr val="bg1"/>
          </a:solidFill>
        </p:spPr>
        <p:txBody>
          <a:bodyPr wrap="square">
            <a:spAutoFit/>
          </a:bodyPr>
          <a:lstStyle/>
          <a:p>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削除したいぺージの</a:t>
            </a:r>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左に</a:t>
            </a:r>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ある</a:t>
            </a:r>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赤い</a:t>
            </a:r>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アイコンをタップ</a:t>
            </a:r>
            <a:endParaRPr lang="ja-JP" altLang="en-US" b="1" dirty="0">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8F61D0A2-0D01-41E7-A190-E16A4C8C5F10}"/>
              </a:ext>
            </a:extLst>
          </p:cNvPr>
          <p:cNvSpPr/>
          <p:nvPr/>
        </p:nvSpPr>
        <p:spPr>
          <a:xfrm>
            <a:off x="792000" y="2562225"/>
            <a:ext cx="596929" cy="584775"/>
          </a:xfrm>
          <a:prstGeom prst="rect">
            <a:avLst/>
          </a:prstGeom>
          <a:noFill/>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55" name="正方形/長方形 54">
            <a:extLst>
              <a:ext uri="{FF2B5EF4-FFF2-40B4-BE49-F238E27FC236}">
                <a16:creationId xmlns:a16="http://schemas.microsoft.com/office/drawing/2014/main" id="{FFDA5E01-07DD-4C3C-B81A-F994B63ABDBF}"/>
              </a:ext>
            </a:extLst>
          </p:cNvPr>
          <p:cNvSpPr/>
          <p:nvPr/>
        </p:nvSpPr>
        <p:spPr>
          <a:xfrm>
            <a:off x="4536000" y="1908000"/>
            <a:ext cx="533400"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64" name="矢印: 右 63">
            <a:extLst>
              <a:ext uri="{FF2B5EF4-FFF2-40B4-BE49-F238E27FC236}">
                <a16:creationId xmlns:a16="http://schemas.microsoft.com/office/drawing/2014/main" id="{BB4708DC-C610-4DB0-9DB4-F7AD165F5431}"/>
              </a:ext>
            </a:extLst>
          </p:cNvPr>
          <p:cNvSpPr/>
          <p:nvPr/>
        </p:nvSpPr>
        <p:spPr>
          <a:xfrm>
            <a:off x="3916332" y="4432380"/>
            <a:ext cx="97530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3" name="グループ化 32">
            <a:extLst>
              <a:ext uri="{FF2B5EF4-FFF2-40B4-BE49-F238E27FC236}">
                <a16:creationId xmlns:a16="http://schemas.microsoft.com/office/drawing/2014/main" id="{54B0AC1D-4C32-4862-B196-1511FF91BF79}"/>
              </a:ext>
            </a:extLst>
          </p:cNvPr>
          <p:cNvGrpSpPr/>
          <p:nvPr/>
        </p:nvGrpSpPr>
        <p:grpSpPr>
          <a:xfrm>
            <a:off x="4753154" y="3761617"/>
            <a:ext cx="441146" cy="400110"/>
            <a:chOff x="4422686" y="1453207"/>
            <a:chExt cx="441146" cy="400110"/>
          </a:xfrm>
        </p:grpSpPr>
        <p:sp>
          <p:nvSpPr>
            <p:cNvPr id="34"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38" name="正方形/長方形 37">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pic>
        <p:nvPicPr>
          <p:cNvPr id="32" name="図 31">
            <a:extLst>
              <a:ext uri="{FF2B5EF4-FFF2-40B4-BE49-F238E27FC236}">
                <a16:creationId xmlns:a16="http://schemas.microsoft.com/office/drawing/2014/main" id="{1BD886B5-9308-4F9B-83A2-E82C76AA5DC2}"/>
              </a:ext>
            </a:extLst>
          </p:cNvPr>
          <p:cNvPicPr>
            <a:picLocks noChangeAspect="1"/>
          </p:cNvPicPr>
          <p:nvPr/>
        </p:nvPicPr>
        <p:blipFill>
          <a:blip r:embed="rId3"/>
          <a:stretch>
            <a:fillRect/>
          </a:stretch>
        </p:blipFill>
        <p:spPr>
          <a:xfrm>
            <a:off x="1465619" y="3008392"/>
            <a:ext cx="2194750" cy="3895682"/>
          </a:xfrm>
          <a:prstGeom prst="rect">
            <a:avLst/>
          </a:prstGeom>
          <a:ln>
            <a:solidFill>
              <a:schemeClr val="tx1"/>
            </a:solidFill>
          </a:ln>
        </p:spPr>
      </p:pic>
      <p:sp>
        <p:nvSpPr>
          <p:cNvPr id="52" name="四角形: 角を丸くする 51">
            <a:extLst>
              <a:ext uri="{FF2B5EF4-FFF2-40B4-BE49-F238E27FC236}">
                <a16:creationId xmlns:a16="http://schemas.microsoft.com/office/drawing/2014/main" id="{73903CF6-8C5D-472B-B970-266FB0EAAFA4}"/>
              </a:ext>
            </a:extLst>
          </p:cNvPr>
          <p:cNvSpPr/>
          <p:nvPr/>
        </p:nvSpPr>
        <p:spPr>
          <a:xfrm>
            <a:off x="3204250" y="6607522"/>
            <a:ext cx="552189" cy="34448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a:extLst>
              <a:ext uri="{FF2B5EF4-FFF2-40B4-BE49-F238E27FC236}">
                <a16:creationId xmlns:a16="http://schemas.microsoft.com/office/drawing/2014/main" id="{95087BF9-9E75-4510-9663-CFA6FCEE0CC7}"/>
              </a:ext>
            </a:extLst>
          </p:cNvPr>
          <p:cNvSpPr txBox="1"/>
          <p:nvPr/>
        </p:nvSpPr>
        <p:spPr>
          <a:xfrm>
            <a:off x="1260000" y="2638425"/>
            <a:ext cx="2083953" cy="369332"/>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編集</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をタップ</a:t>
            </a:r>
            <a:endParaRPr lang="ja-JP" altLang="en-US" b="1" dirty="0">
              <a:latin typeface="メイリオ" panose="020B0604030504040204" pitchFamily="50" charset="-128"/>
              <a:ea typeface="メイリオ" panose="020B0604030504040204" pitchFamily="50" charset="-128"/>
            </a:endParaRPr>
          </a:p>
        </p:txBody>
      </p:sp>
      <p:grpSp>
        <p:nvGrpSpPr>
          <p:cNvPr id="29" name="グループ化 28">
            <a:extLst>
              <a:ext uri="{FF2B5EF4-FFF2-40B4-BE49-F238E27FC236}">
                <a16:creationId xmlns:a16="http://schemas.microsoft.com/office/drawing/2014/main" id="{B724B28A-C967-4FD2-B302-3752B5E1A317}"/>
              </a:ext>
            </a:extLst>
          </p:cNvPr>
          <p:cNvGrpSpPr/>
          <p:nvPr/>
        </p:nvGrpSpPr>
        <p:grpSpPr>
          <a:xfrm>
            <a:off x="2934293" y="6359812"/>
            <a:ext cx="441146" cy="400110"/>
            <a:chOff x="5150197" y="4825443"/>
            <a:chExt cx="441146" cy="400110"/>
          </a:xfrm>
        </p:grpSpPr>
        <p:sp>
          <p:nvSpPr>
            <p:cNvPr id="30"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1" name="正方形/長方形 30">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pic>
        <p:nvPicPr>
          <p:cNvPr id="5" name="図 4">
            <a:extLst>
              <a:ext uri="{FF2B5EF4-FFF2-40B4-BE49-F238E27FC236}">
                <a16:creationId xmlns:a16="http://schemas.microsoft.com/office/drawing/2014/main" id="{FFD304A3-4698-434E-A033-6AA1267496DA}"/>
              </a:ext>
            </a:extLst>
          </p:cNvPr>
          <p:cNvPicPr>
            <a:picLocks noChangeAspect="1"/>
          </p:cNvPicPr>
          <p:nvPr/>
        </p:nvPicPr>
        <p:blipFill>
          <a:blip r:embed="rId4"/>
          <a:stretch>
            <a:fillRect/>
          </a:stretch>
        </p:blipFill>
        <p:spPr>
          <a:xfrm>
            <a:off x="5143069" y="3008547"/>
            <a:ext cx="2194750" cy="3895682"/>
          </a:xfrm>
          <a:prstGeom prst="rect">
            <a:avLst/>
          </a:prstGeom>
          <a:ln>
            <a:solidFill>
              <a:schemeClr val="tx1"/>
            </a:solidFill>
          </a:ln>
        </p:spPr>
      </p:pic>
      <p:sp>
        <p:nvSpPr>
          <p:cNvPr id="36" name="四角形: 角を丸くする 35">
            <a:extLst>
              <a:ext uri="{FF2B5EF4-FFF2-40B4-BE49-F238E27FC236}">
                <a16:creationId xmlns:a16="http://schemas.microsoft.com/office/drawing/2014/main" id="{ECE4466D-3F6A-4DD8-A0F7-2E3CA00CB9E9}"/>
              </a:ext>
            </a:extLst>
          </p:cNvPr>
          <p:cNvSpPr/>
          <p:nvPr/>
        </p:nvSpPr>
        <p:spPr>
          <a:xfrm>
            <a:off x="5067892" y="4000156"/>
            <a:ext cx="441147" cy="40010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426F21B1-FEF3-4CCD-8D6C-B98FE2062F07}"/>
              </a:ext>
            </a:extLst>
          </p:cNvPr>
          <p:cNvPicPr>
            <a:picLocks noChangeAspect="1"/>
          </p:cNvPicPr>
          <p:nvPr/>
        </p:nvPicPr>
        <p:blipFill>
          <a:blip r:embed="rId5"/>
          <a:stretch>
            <a:fillRect/>
          </a:stretch>
        </p:blipFill>
        <p:spPr>
          <a:xfrm>
            <a:off x="7708784" y="3659579"/>
            <a:ext cx="2223470" cy="661125"/>
          </a:xfrm>
          <a:prstGeom prst="rect">
            <a:avLst/>
          </a:prstGeom>
          <a:ln>
            <a:solidFill>
              <a:schemeClr val="tx1"/>
            </a:solidFill>
          </a:ln>
        </p:spPr>
      </p:pic>
      <p:sp>
        <p:nvSpPr>
          <p:cNvPr id="37" name="正方形/長方形 36">
            <a:extLst>
              <a:ext uri="{FF2B5EF4-FFF2-40B4-BE49-F238E27FC236}">
                <a16:creationId xmlns:a16="http://schemas.microsoft.com/office/drawing/2014/main" id="{4671EA22-4591-4227-B361-801F931BEA6D}"/>
              </a:ext>
            </a:extLst>
          </p:cNvPr>
          <p:cNvSpPr/>
          <p:nvPr/>
        </p:nvSpPr>
        <p:spPr>
          <a:xfrm>
            <a:off x="7524000" y="2844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❹</a:t>
            </a:r>
            <a:endParaRPr lang="en-US" altLang="ja-JP" sz="3000" b="1" dirty="0">
              <a:solidFill>
                <a:srgbClr val="009650"/>
              </a:solidFill>
              <a:latin typeface="Meiryo" charset="-128"/>
              <a:ea typeface="Meiryo" charset="-128"/>
              <a:cs typeface="Meiryo" charset="-128"/>
            </a:endParaRPr>
          </a:p>
        </p:txBody>
      </p:sp>
      <p:sp>
        <p:nvSpPr>
          <p:cNvPr id="58" name="四角形: 角を丸くする 57">
            <a:extLst>
              <a:ext uri="{FF2B5EF4-FFF2-40B4-BE49-F238E27FC236}">
                <a16:creationId xmlns:a16="http://schemas.microsoft.com/office/drawing/2014/main" id="{810250C4-8B12-4762-8A38-124D6021B637}"/>
              </a:ext>
            </a:extLst>
          </p:cNvPr>
          <p:cNvSpPr/>
          <p:nvPr/>
        </p:nvSpPr>
        <p:spPr>
          <a:xfrm>
            <a:off x="9177156" y="3844112"/>
            <a:ext cx="968482" cy="45488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 name="直線矢印コネクタ 9">
            <a:extLst>
              <a:ext uri="{FF2B5EF4-FFF2-40B4-BE49-F238E27FC236}">
                <a16:creationId xmlns:a16="http://schemas.microsoft.com/office/drawing/2014/main" id="{9623E7ED-9313-4980-9F73-A4F4FA5FBC00}"/>
              </a:ext>
            </a:extLst>
          </p:cNvPr>
          <p:cNvCxnSpPr/>
          <p:nvPr/>
        </p:nvCxnSpPr>
        <p:spPr>
          <a:xfrm>
            <a:off x="6946900" y="4190271"/>
            <a:ext cx="609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840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2111</Words>
  <Application>Microsoft Office PowerPoint</Application>
  <PresentationFormat>ユーザー設定</PresentationFormat>
  <Paragraphs>247</Paragraphs>
  <Slides>11</Slides>
  <Notes>11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11</vt:i4>
      </vt:variant>
    </vt:vector>
  </HeadingPairs>
  <TitlesOfParts>
    <vt:vector size="26" baseType="lpstr">
      <vt:lpstr>AoyagiKouzanFontT</vt:lpstr>
      <vt:lpstr>BIZ UDゴシック</vt:lpstr>
      <vt:lpstr>HG創英角ﾎﾟｯﾌﾟ体</vt:lpstr>
      <vt:lpstr>IPAexGothic</vt:lpstr>
      <vt:lpstr>Konatu</vt:lpstr>
      <vt:lpstr>Meiryo UI</vt:lpstr>
      <vt:lpstr>ＭＳ Ｐゴシック</vt:lpstr>
      <vt:lpstr>ＭＳ Ｐ明朝</vt:lpstr>
      <vt:lpstr>Meiryo</vt:lpstr>
      <vt:lpstr>Meiryo</vt:lpstr>
      <vt:lpstr>游ゴシック</vt:lpstr>
      <vt:lpstr>Calibri</vt:lpstr>
      <vt:lpstr>Times New Roman</vt:lpstr>
      <vt:lpstr>Wingdings</vt:lpstr>
      <vt:lpstr>Office Theme</vt:lpstr>
      <vt:lpstr>PowerPoint プレゼンテーション</vt:lpstr>
      <vt:lpstr>インターネットの使い方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2021-06-28T04:49:22Z</dcterms:created>
  <dcterms:modified xsi:type="dcterms:W3CDTF">2021-06-28T04:49:28Z</dcterms:modified>
</cp:coreProperties>
</file>