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9.jpg" ContentType="image/jpg"/>
  <Override PartName="/ppt/media/image20.jpg" ContentType="image/jpg"/>
  <Override PartName="/ppt/media/image21.jpg" ContentType="image/jpg"/>
  <Override PartName="/ppt/media/image22.jpg" ContentType="image/jpg"/>
  <Override PartName="/ppt/notesSlides/notesSlide11.xml" ContentType="application/vnd.openxmlformats-officedocument.presentationml.notesSlide+xml"/>
  <Override PartName="/ppt/media/image24.jpg" ContentType="image/jpg"/>
  <Override PartName="/ppt/media/image25.jpg" ContentType="image/jpg"/>
  <Override PartName="/ppt/media/image26.jpg" ContentType="image/jpg"/>
  <Override PartName="/ppt/media/image27.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2.jpg" ContentType="image/jpg"/>
  <Override PartName="/ppt/media/image33.jpg" ContentType="image/jpg"/>
  <Override PartName="/ppt/media/image36.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4.jpg" ContentType="image/jpg"/>
  <Override PartName="/ppt/media/image55.jpg" ContentType="image/jpg"/>
  <Override PartName="/ppt/notesSlides/notesSlide21.xml" ContentType="application/vnd.openxmlformats-officedocument.presentationml.notesSlide+xml"/>
  <Override PartName="/ppt/media/image56.jpg" ContentType="image/jpg"/>
  <Override PartName="/ppt/media/image57.jpg" ContentType="image/jpg"/>
  <Override PartName="/ppt/media/image58.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66.jpg" ContentType="image/jpg"/>
  <Override PartName="/ppt/media/image67.jpg" ContentType="image/jpg"/>
  <Override PartName="/ppt/notesSlides/notesSlide25.xml" ContentType="application/vnd.openxmlformats-officedocument.presentationml.notesSlide+xml"/>
  <Override PartName="/ppt/media/image68.jpg" ContentType="image/jpg"/>
  <Override PartName="/ppt/media/image69.jpg" ContentType="image/jpg"/>
  <Override PartName="/ppt/media/image70.jpg" ContentType="image/jpg"/>
  <Override PartName="/ppt/media/image71.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95.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98.jpg" ContentType="image/jpg"/>
  <Override PartName="/ppt/notesSlides/notesSlide40.xml" ContentType="application/vnd.openxmlformats-officedocument.presentationml.notesSlide+xml"/>
  <Override PartName="/ppt/media/image99.jpg" ContentType="image/jp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103.jpg" ContentType="image/jpg"/>
  <Override PartName="/ppt/media/image104.jpg" ContentType="image/jpg"/>
  <Override PartName="/ppt/media/image10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69" r:id="rId2"/>
    <p:sldId id="313" r:id="rId3"/>
    <p:sldId id="297" r:id="rId4"/>
    <p:sldId id="266" r:id="rId5"/>
    <p:sldId id="256" r:id="rId6"/>
    <p:sldId id="314" r:id="rId7"/>
    <p:sldId id="260" r:id="rId8"/>
    <p:sldId id="317" r:id="rId9"/>
    <p:sldId id="267" r:id="rId10"/>
    <p:sldId id="262" r:id="rId11"/>
    <p:sldId id="299" r:id="rId12"/>
    <p:sldId id="342" r:id="rId13"/>
    <p:sldId id="341" r:id="rId14"/>
    <p:sldId id="340"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371" r:id="rId44"/>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batkb@outlook.jp" initials="k" lastIdx="1" clrIdx="0">
    <p:extLst>
      <p:ext uri="{19B8F6BF-5375-455C-9EA6-DF929625EA0E}">
        <p15:presenceInfo xmlns:p15="http://schemas.microsoft.com/office/powerpoint/2012/main" userId="66c4adf9e5ea99ec" providerId="Windows Live"/>
      </p:ext>
    </p:extLst>
  </p:cmAuthor>
  <p:cmAuthor id="2" name="HN.NMDA" initials="N" lastIdx="14" clrIdx="1">
    <p:extLst>
      <p:ext uri="{19B8F6BF-5375-455C-9EA6-DF929625EA0E}">
        <p15:presenceInfo xmlns:p15="http://schemas.microsoft.com/office/powerpoint/2012/main" userId="HN.NM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007864"/>
    <a:srgbClr val="FFFFFF"/>
    <a:srgbClr val="FFFFCC"/>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68414" autoAdjust="0"/>
  </p:normalViewPr>
  <p:slideViewPr>
    <p:cSldViewPr snapToObjects="1">
      <p:cViewPr varScale="1">
        <p:scale>
          <a:sx n="79" d="100"/>
          <a:sy n="79" d="100"/>
        </p:scale>
        <p:origin x="2766" y="78"/>
      </p:cViewPr>
      <p:guideLst/>
    </p:cSldViewPr>
  </p:slid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58" d="100"/>
          <a:sy n="58" d="100"/>
        </p:scale>
        <p:origin x="32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2021/6/10</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oumu.go.jp/kojinbango_card/03.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yna.go.jp/SCK0101_01_001/SCK0101_01_001_InitDiscsys.for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aq.myna.go.jp/faq/show/2703?category_id=13&amp;site_"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yna.go.jp/SCK0101_01_001/SCK0101_01_001_InitDiscsys.for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394"/>
            <a:r>
              <a:rPr kumimoji="1" lang="ja-JP" altLang="en-US" dirty="0">
                <a:latin typeface="Meiryo UI" panose="020B0604030504040204" pitchFamily="50" charset="-128"/>
                <a:ea typeface="Meiryo UI" panose="020B0604030504040204" pitchFamily="50" charset="-128"/>
              </a:rPr>
              <a:t>みなさん。こんにちは。</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今日はマイナ</a:t>
            </a:r>
            <a:r>
              <a:rPr lang="ja-JP" altLang="en-US" dirty="0">
                <a:latin typeface="Meiryo UI" panose="020B0604030504040204" pitchFamily="50" charset="-128"/>
                <a:ea typeface="Meiryo UI" panose="020B0604030504040204" pitchFamily="50" charset="-128"/>
              </a:rPr>
              <a:t>ポータルの利用の仕方に</a:t>
            </a:r>
            <a:r>
              <a:rPr kumimoji="1" lang="ja-JP" altLang="en-US" dirty="0">
                <a:latin typeface="Meiryo UI" panose="020B0604030504040204" pitchFamily="50" charset="-128"/>
                <a:ea typeface="Meiryo UI" panose="020B0604030504040204" pitchFamily="50" charset="-128"/>
              </a:rPr>
              <a:t>ついてこれからご説明していきます。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どうぞよろしくお願いいたします。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
        <p:nvSpPr>
          <p:cNvPr id="5" name="ノート プレースホルダー 2">
            <a:extLst>
              <a:ext uri="{FF2B5EF4-FFF2-40B4-BE49-F238E27FC236}">
                <a16:creationId xmlns:a16="http://schemas.microsoft.com/office/drawing/2014/main" id="{A2F56AA2-010E-4E62-B934-0C0B15520C1D}"/>
              </a:ext>
            </a:extLst>
          </p:cNvPr>
          <p:cNvSpPr txBox="1">
            <a:spLocks/>
          </p:cNvSpPr>
          <p:nvPr/>
        </p:nvSpPr>
        <p:spPr>
          <a:xfrm>
            <a:off x="683013" y="5649566"/>
            <a:ext cx="5585182" cy="3647146"/>
          </a:xfrm>
          <a:prstGeom prst="rect">
            <a:avLst/>
          </a:prstGeom>
          <a:noFill/>
          <a:ln>
            <a:solidFill>
              <a:schemeClr val="tx1"/>
            </a:solidFill>
            <a:prstDash val="sysDot"/>
          </a:ln>
        </p:spPr>
        <p:txBody>
          <a:bodyPr vert="horz" lIns="83134" tIns="41567" rIns="83134" bIns="41567"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11">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11">
              <a:defRPr/>
            </a:pPr>
            <a:endParaRPr lang="en-US" altLang="ja-JP" sz="1100" dirty="0">
              <a:latin typeface="Meiryo UI" panose="020B0604030504040204" pitchFamily="50" charset="-128"/>
              <a:ea typeface="Meiryo UI" panose="020B0604030504040204" pitchFamily="50" charset="-128"/>
            </a:endParaRPr>
          </a:p>
          <a:p>
            <a:pPr defTabSz="841411">
              <a:defRPr/>
            </a:pPr>
            <a:r>
              <a:rPr lang="ja-JP" altLang="en-US" sz="1100" dirty="0">
                <a:latin typeface="Meiryo UI" panose="020B0604030504040204" pitchFamily="50" charset="-128"/>
                <a:ea typeface="Meiryo UI" panose="020B0604030504040204" pitchFamily="50" charset="-128"/>
              </a:rPr>
              <a:t>①キャラクターについて</a:t>
            </a:r>
            <a:endParaRPr lang="en-US" altLang="ja-JP" sz="1100" dirty="0">
              <a:latin typeface="Meiryo UI" panose="020B0604030504040204" pitchFamily="50" charset="-128"/>
              <a:ea typeface="Meiryo UI" panose="020B0604030504040204" pitchFamily="50" charset="-128"/>
            </a:endParaRPr>
          </a:p>
          <a:p>
            <a:pPr defTabSz="841411">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defTabSz="841411">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１ マイナちゃんについて</a:t>
            </a:r>
            <a:endParaRPr lang="en-US" altLang="ja-JP" sz="1100" dirty="0">
              <a:latin typeface="Meiryo UI" panose="020B0604030504040204" pitchFamily="50" charset="-128"/>
              <a:ea typeface="Meiryo UI" panose="020B0604030504040204" pitchFamily="50" charset="-128"/>
            </a:endParaRPr>
          </a:p>
          <a:p>
            <a:pPr indent="87309" defTabSz="841411">
              <a:defRPr/>
            </a:pPr>
            <a:r>
              <a:rPr lang="ja-JP" altLang="en-US" sz="1100" dirty="0">
                <a:latin typeface="Meiryo UI" panose="020B0604030504040204" pitchFamily="50" charset="-128"/>
                <a:ea typeface="Meiryo UI" panose="020B0604030504040204" pitchFamily="50" charset="-128"/>
              </a:rPr>
              <a:t>マイナちゃんは、マイナンバー</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defTabSz="841411">
              <a:defRPr/>
            </a:pPr>
            <a:r>
              <a:rPr lang="ja-JP" altLang="en-US" sz="1100" dirty="0">
                <a:latin typeface="Meiryo UI" panose="020B0604030504040204" pitchFamily="50" charset="-128"/>
                <a:ea typeface="Meiryo UI" panose="020B0604030504040204" pitchFamily="50" charset="-128"/>
              </a:rPr>
              <a:t>ずっと昔から日本に住んでいたシロウサギの妖精。目や耳が「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」なのは、マイナンバーが「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人に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つ」であることを示している。また、手に「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」を持つことで、マイナンバーを大切にしていただきたいという願いをこめている。</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２ マイキーくんについて</a:t>
            </a:r>
            <a:endParaRPr lang="en-US" altLang="ja-JP" sz="1100" dirty="0">
              <a:latin typeface="Meiryo UI" panose="020B0604030504040204" pitchFamily="50" charset="-128"/>
              <a:ea typeface="Meiryo UI" panose="020B0604030504040204" pitchFamily="50" charset="-128"/>
            </a:endParaRPr>
          </a:p>
          <a:p>
            <a:pPr indent="87309"/>
            <a:r>
              <a:rPr lang="ja-JP" altLang="en-US" sz="1100" dirty="0">
                <a:latin typeface="Meiryo UI" panose="020B0604030504040204" pitchFamily="50" charset="-128"/>
                <a:ea typeface="Meiryo UI" panose="020B0604030504040204" pitchFamily="50" charset="-128"/>
              </a:rPr>
              <a:t>マイキーくんは、マイナンバーカードに搭載される</a:t>
            </a:r>
            <a:r>
              <a:rPr lang="en-US" altLang="ja-JP" sz="1100" dirty="0">
                <a:latin typeface="Meiryo UI" panose="020B0604030504040204" pitchFamily="50" charset="-128"/>
                <a:ea typeface="Meiryo UI" panose="020B0604030504040204" pitchFamily="50" charset="-128"/>
              </a:rPr>
              <a:t>IC</a:t>
            </a:r>
            <a:r>
              <a:rPr lang="ja-JP" altLang="en-US" sz="1100" dirty="0">
                <a:latin typeface="Meiryo UI" panose="020B0604030504040204" pitchFamily="50" charset="-128"/>
                <a:ea typeface="Meiryo UI" panose="020B0604030504040204" pitchFamily="50" charset="-128"/>
              </a:rPr>
              <a:t>チップの空き領域と公的個人認証（いわゆる「マイキー」）を象徴する</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indent="87309"/>
            <a:r>
              <a:rPr lang="ja-JP" altLang="en-US" sz="1100" dirty="0">
                <a:latin typeface="Meiryo UI" panose="020B0604030504040204" pitchFamily="50" charset="-128"/>
                <a:ea typeface="Meiryo UI" panose="020B0604030504040204" pitchFamily="50" charset="-128"/>
              </a:rPr>
              <a:t>国民の皆さまに「マイナンバーカード」や「マイキー部分」に親しみを感じていただける   よう、マイキー部分のうち公的個人認証制度の根幹をなす</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鍵</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を確実・誠実に守る忠犬の姿をイメージして、総務省職員がデザインしたもの。また、「マイキーくん」の両目と手に持った鍵とを順番に読むと、「</a:t>
            </a:r>
            <a:r>
              <a:rPr lang="en-US" altLang="ja-JP" sz="1100" dirty="0">
                <a:latin typeface="Meiryo UI" panose="020B0604030504040204" pitchFamily="50" charset="-128"/>
                <a:ea typeface="Meiryo UI" panose="020B0604030504040204" pitchFamily="50" charset="-128"/>
              </a:rPr>
              <a:t>JPKI</a:t>
            </a:r>
            <a:r>
              <a:rPr lang="ja-JP" altLang="en-US" sz="1100" dirty="0">
                <a:latin typeface="Meiryo UI" panose="020B0604030504040204" pitchFamily="50" charset="-128"/>
                <a:ea typeface="Meiryo UI" panose="020B0604030504040204" pitchFamily="50" charset="-128"/>
              </a:rPr>
              <a:t>」（公的個人認証基盤の英訳の略称）の文字が浮かび上がるような仕掛けとなっている。</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r>
              <a:rPr kumimoji="1" lang="ja-JP" altLang="en-US" dirty="0">
                <a:latin typeface="Meiryo UI" panose="020B0604030504040204" pitchFamily="50" charset="-128"/>
                <a:ea typeface="Meiryo UI" panose="020B0604030504040204" pitchFamily="50" charset="-128"/>
              </a:rPr>
              <a:t>スマートフォンでマイナポータルを利用するための手順を</a:t>
            </a:r>
            <a:r>
              <a:rPr lang="ja-JP" altLang="en-US" dirty="0">
                <a:latin typeface="Meiryo UI" panose="020B0604030504040204" pitchFamily="50" charset="-128"/>
                <a:ea typeface="Meiryo UI" panose="020B0604030504040204" pitchFamily="50" charset="-128"/>
              </a:rPr>
              <a:t>ご説明いたします。</a:t>
            </a:r>
            <a:endParaRPr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「マイナポータル</a:t>
            </a:r>
            <a:r>
              <a:rPr lang="en-US" altLang="ja-JP" dirty="0">
                <a:latin typeface="Meiryo UI" panose="020B0604030504040204" pitchFamily="50" charset="-128"/>
                <a:ea typeface="Meiryo UI" panose="020B0604030504040204" pitchFamily="50" charset="-128"/>
              </a:rPr>
              <a:t>AP</a:t>
            </a:r>
            <a:r>
              <a:rPr lang="ja-JP" altLang="en-US" dirty="0">
                <a:latin typeface="Meiryo UI" panose="020B0604030504040204" pitchFamily="50" charset="-128"/>
                <a:ea typeface="Meiryo UI" panose="020B0604030504040204" pitchFamily="50" charset="-128"/>
              </a:rPr>
              <a:t>」の入手とおよびインストールのしかた　（</a:t>
            </a:r>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スマートフォンの場合）についてです。</a:t>
            </a:r>
            <a:endParaRPr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①「</a:t>
            </a:r>
            <a:r>
              <a:rPr lang="en-US" altLang="ja-JP" dirty="0">
                <a:latin typeface="Meiryo UI" panose="020B0604030504040204" pitchFamily="50" charset="-128"/>
                <a:ea typeface="Meiryo UI" panose="020B0604030504040204" pitchFamily="50" charset="-128"/>
              </a:rPr>
              <a:t>Play</a:t>
            </a:r>
            <a:r>
              <a:rPr lang="ja-JP" altLang="en-US" dirty="0">
                <a:latin typeface="Meiryo UI" panose="020B0604030504040204" pitchFamily="50" charset="-128"/>
                <a:ea typeface="Meiryo UI" panose="020B0604030504040204" pitchFamily="50" charset="-128"/>
              </a:rPr>
              <a:t>ストア」をタップしてください。</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②「アプリやゲームを検索」をタップしてください。</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③検索文章の入力箇所に「マイナポータル」と入力します。</a:t>
            </a:r>
            <a:endParaRPr lang="en-US" altLang="ja-JP" dirty="0">
              <a:latin typeface="Meiryo UI" panose="020B0604030504040204" pitchFamily="50" charset="-128"/>
              <a:ea typeface="Meiryo UI" panose="020B0604030504040204" pitchFamily="50" charset="-128"/>
            </a:endParaRPr>
          </a:p>
          <a:p>
            <a:pPr marL="93658"/>
            <a:r>
              <a:rPr lang="ja-JP" altLang="en-US" dirty="0">
                <a:latin typeface="Meiryo UI" panose="020B0604030504040204" pitchFamily="50" charset="-128"/>
                <a:ea typeface="Meiryo UI" panose="020B0604030504040204" pitchFamily="50" charset="-128"/>
              </a:rPr>
              <a:t>④「マイナポータル」に関連した候補アプリのリストが表示されますので、「マイナポータル」を見つけ「マイナポータル」と書いてあるところをタップしてください。「マイナポータル</a:t>
            </a:r>
            <a:r>
              <a:rPr lang="en-US" altLang="ja-JP" dirty="0">
                <a:latin typeface="Meiryo UI" panose="020B0604030504040204" pitchFamily="50" charset="-128"/>
                <a:ea typeface="Meiryo UI" panose="020B0604030504040204" pitchFamily="50" charset="-128"/>
              </a:rPr>
              <a:t>ap</a:t>
            </a:r>
            <a:r>
              <a:rPr lang="ja-JP" altLang="en-US" dirty="0">
                <a:latin typeface="Meiryo UI" panose="020B0604030504040204" pitchFamily="50" charset="-128"/>
                <a:ea typeface="Meiryo UI" panose="020B0604030504040204" pitchFamily="50" charset="-128"/>
              </a:rPr>
              <a:t>」をタップしても大丈夫です。</a:t>
            </a:r>
            <a:endParaRPr lang="en-US" altLang="ja-JP" dirty="0">
              <a:latin typeface="Meiryo UI" panose="020B0604030504040204" pitchFamily="50" charset="-128"/>
              <a:ea typeface="Meiryo UI" panose="020B0604030504040204" pitchFamily="50" charset="-128"/>
            </a:endParaRPr>
          </a:p>
          <a:p>
            <a:pPr marL="93658"/>
            <a:r>
              <a:rPr lang="ja-JP" altLang="en-US" dirty="0">
                <a:latin typeface="Meiryo UI" panose="020B0604030504040204" pitchFamily="50" charset="-128"/>
                <a:ea typeface="Meiryo UI" panose="020B0604030504040204" pitchFamily="50" charset="-128"/>
              </a:rPr>
              <a:t>⑤マイナちゃんの絵とともに、「マイナポータル</a:t>
            </a:r>
            <a:r>
              <a:rPr lang="en-US" altLang="ja-JP" dirty="0">
                <a:latin typeface="Meiryo UI" panose="020B0604030504040204" pitchFamily="50" charset="-128"/>
                <a:ea typeface="Meiryo UI" panose="020B0604030504040204" pitchFamily="50" charset="-128"/>
              </a:rPr>
              <a:t>AP</a:t>
            </a:r>
            <a:r>
              <a:rPr lang="ja-JP" altLang="en-US" dirty="0">
                <a:latin typeface="Meiryo UI" panose="020B0604030504040204" pitchFamily="50" charset="-128"/>
                <a:ea typeface="Meiryo UI" panose="020B0604030504040204" pitchFamily="50" charset="-128"/>
              </a:rPr>
              <a:t>」をインストールするかどうかの画面が表示されますので、「インストール」のところをタップしてください。</a:t>
            </a:r>
            <a:endParaRPr lang="en-US" altLang="ja-JP" dirty="0">
              <a:latin typeface="Meiryo UI" panose="020B0604030504040204" pitchFamily="50" charset="-128"/>
              <a:ea typeface="Meiryo UI" panose="020B0604030504040204" pitchFamily="50" charset="-128"/>
            </a:endParaRPr>
          </a:p>
          <a:p>
            <a:pPr marL="93658"/>
            <a:endParaRPr lang="en-US" altLang="ja-JP" dirty="0">
              <a:latin typeface="Meiryo UI" panose="020B0604030504040204" pitchFamily="50" charset="-128"/>
              <a:ea typeface="Meiryo UI" panose="020B0604030504040204" pitchFamily="50" charset="-128"/>
            </a:endParaRPr>
          </a:p>
          <a:p>
            <a:pPr marL="93658"/>
            <a:r>
              <a:rPr lang="ja-JP" altLang="en-US" dirty="0">
                <a:latin typeface="Meiryo UI" panose="020B0604030504040204" pitchFamily="50" charset="-128"/>
                <a:ea typeface="Meiryo UI" panose="020B0604030504040204" pitchFamily="50" charset="-128"/>
              </a:rPr>
              <a:t>インストールが始まります。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r>
              <a:rPr lang="ja-JP" altLang="en-US" dirty="0">
                <a:latin typeface="Meiryo UI" panose="020B0604030504040204" pitchFamily="50" charset="-128"/>
                <a:ea typeface="Meiryo UI" panose="020B0604030504040204" pitchFamily="50" charset="-128"/>
              </a:rPr>
              <a:t>「マイナポータル</a:t>
            </a:r>
            <a:r>
              <a:rPr lang="en-US" altLang="ja-JP" dirty="0">
                <a:latin typeface="Meiryo UI" panose="020B0604030504040204" pitchFamily="50" charset="-128"/>
                <a:ea typeface="Meiryo UI" panose="020B0604030504040204" pitchFamily="50" charset="-128"/>
              </a:rPr>
              <a:t>AP</a:t>
            </a:r>
            <a:r>
              <a:rPr lang="ja-JP" altLang="en-US" dirty="0">
                <a:latin typeface="Meiryo UI" panose="020B0604030504040204" pitchFamily="50" charset="-128"/>
                <a:ea typeface="Meiryo UI" panose="020B0604030504040204" pitchFamily="50" charset="-128"/>
              </a:rPr>
              <a:t>」の入手およびインストールのしかた（</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の場合）についてです。</a:t>
            </a:r>
            <a:endParaRPr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①「</a:t>
            </a:r>
            <a:r>
              <a:rPr lang="en-US" altLang="ja-JP" dirty="0">
                <a:latin typeface="Meiryo UI" panose="020B0604030504040204" pitchFamily="50" charset="-128"/>
                <a:ea typeface="Meiryo UI" panose="020B0604030504040204" pitchFamily="50" charset="-128"/>
              </a:rPr>
              <a:t>AppStore</a:t>
            </a:r>
            <a:r>
              <a:rPr lang="ja-JP" altLang="en-US" dirty="0">
                <a:latin typeface="Meiryo UI" panose="020B0604030504040204" pitchFamily="50" charset="-128"/>
                <a:ea typeface="Meiryo UI" panose="020B0604030504040204" pitchFamily="50" charset="-128"/>
              </a:rPr>
              <a:t>」をタップしてください。</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②次に検索をタップしてください。</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③検索文章の入力箇所に「マイナポータル」と入力します。</a:t>
            </a:r>
            <a:endParaRPr lang="en-US" altLang="ja-JP" dirty="0">
              <a:latin typeface="Meiryo UI" panose="020B0604030504040204" pitchFamily="50" charset="-128"/>
              <a:ea typeface="Meiryo UI" panose="020B0604030504040204" pitchFamily="50" charset="-128"/>
            </a:endParaRPr>
          </a:p>
          <a:p>
            <a:pPr marL="93658"/>
            <a:r>
              <a:rPr lang="ja-JP" altLang="en-US" dirty="0">
                <a:latin typeface="Meiryo UI" panose="020B0604030504040204" pitchFamily="50" charset="-128"/>
                <a:ea typeface="Meiryo UI" panose="020B0604030504040204" pitchFamily="50" charset="-128"/>
              </a:rPr>
              <a:t>④「マイナポータル」に関連した候補アプリケーションのリストが表示されるので、「「マイナポータル」を見つけ「マイナポータル」と書いてあるところをタップしてください。「マイナポータル</a:t>
            </a:r>
            <a:r>
              <a:rPr lang="en-US" altLang="ja-JP" dirty="0">
                <a:latin typeface="Meiryo UI" panose="020B0604030504040204" pitchFamily="50" charset="-128"/>
                <a:ea typeface="Meiryo UI" panose="020B0604030504040204" pitchFamily="50" charset="-128"/>
              </a:rPr>
              <a:t>ap</a:t>
            </a:r>
            <a:r>
              <a:rPr lang="ja-JP" altLang="en-US" dirty="0">
                <a:latin typeface="Meiryo UI" panose="020B0604030504040204" pitchFamily="50" charset="-128"/>
                <a:ea typeface="Meiryo UI" panose="020B0604030504040204" pitchFamily="50" charset="-128"/>
              </a:rPr>
              <a:t>」をタップしても大丈夫です。</a:t>
            </a:r>
            <a:endParaRPr lang="en-US" altLang="ja-JP" dirty="0">
              <a:latin typeface="Meiryo UI" panose="020B0604030504040204" pitchFamily="50" charset="-128"/>
              <a:ea typeface="Meiryo UI" panose="020B0604030504040204" pitchFamily="50" charset="-128"/>
            </a:endParaRPr>
          </a:p>
          <a:p>
            <a:pPr marL="93658"/>
            <a:r>
              <a:rPr lang="ja-JP" altLang="en-US" dirty="0">
                <a:latin typeface="Meiryo UI" panose="020B0604030504040204" pitchFamily="50" charset="-128"/>
                <a:ea typeface="Meiryo UI" panose="020B0604030504040204" pitchFamily="50" charset="-128"/>
              </a:rPr>
              <a:t>⑤マイナちゃんの絵とともに、「マイナポータル</a:t>
            </a:r>
            <a:r>
              <a:rPr lang="en-US" altLang="ja-JP" dirty="0">
                <a:latin typeface="Meiryo UI" panose="020B0604030504040204" pitchFamily="50" charset="-128"/>
                <a:ea typeface="Meiryo UI" panose="020B0604030504040204" pitchFamily="50" charset="-128"/>
              </a:rPr>
              <a:t>AP</a:t>
            </a:r>
            <a:r>
              <a:rPr lang="ja-JP" altLang="en-US" dirty="0">
                <a:latin typeface="Meiryo UI" panose="020B0604030504040204" pitchFamily="50" charset="-128"/>
                <a:ea typeface="Meiryo UI" panose="020B0604030504040204" pitchFamily="50" charset="-128"/>
              </a:rPr>
              <a:t>」をインストールするかどうかの画面が表示されますので、「入手」のところをタップしてください。</a:t>
            </a:r>
            <a:endParaRPr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インストールが始まります。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dirty="0"/>
          </a:p>
        </p:txBody>
      </p:sp>
    </p:spTree>
    <p:extLst>
      <p:ext uri="{BB962C8B-B14F-4D97-AF65-F5344CB8AC3E}">
        <p14:creationId xmlns:p14="http://schemas.microsoft.com/office/powerpoint/2010/main" val="134838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r>
              <a:rPr kumimoji="1" lang="ja-JP" altLang="en-US" dirty="0">
                <a:latin typeface="Meiryo UI" panose="020B0604030504040204" pitchFamily="50" charset="-128"/>
                <a:ea typeface="Meiryo UI" panose="020B0604030504040204" pitchFamily="50" charset="-128"/>
              </a:rPr>
              <a:t> マイナポータル</a:t>
            </a:r>
            <a:r>
              <a:rPr kumimoji="1" lang="en-US" altLang="ja-JP" dirty="0">
                <a:latin typeface="Meiryo UI" panose="020B0604030504040204" pitchFamily="50" charset="-128"/>
                <a:ea typeface="Meiryo UI" panose="020B0604030504040204" pitchFamily="50" charset="-128"/>
              </a:rPr>
              <a:t>AP</a:t>
            </a:r>
            <a:r>
              <a:rPr kumimoji="1" lang="ja-JP" altLang="en-US" dirty="0">
                <a:latin typeface="Meiryo UI" panose="020B0604030504040204" pitchFamily="50" charset="-128"/>
                <a:ea typeface="Meiryo UI" panose="020B0604030504040204" pitchFamily="50" charset="-128"/>
              </a:rPr>
              <a:t>のインストール後、「アプリを開く」または「開始」を選択し「マイナポータル</a:t>
            </a:r>
            <a:r>
              <a:rPr kumimoji="1" lang="en-US" altLang="ja-JP" dirty="0">
                <a:latin typeface="Meiryo UI" panose="020B0604030504040204" pitchFamily="50" charset="-128"/>
                <a:ea typeface="Meiryo UI" panose="020B0604030504040204" pitchFamily="50" charset="-128"/>
              </a:rPr>
              <a:t>AP</a:t>
            </a:r>
            <a:r>
              <a:rPr kumimoji="1" lang="ja-JP" altLang="en-US" dirty="0">
                <a:latin typeface="Meiryo UI" panose="020B0604030504040204" pitchFamily="50" charset="-128"/>
                <a:ea typeface="Meiryo UI" panose="020B0604030504040204" pitchFamily="50" charset="-128"/>
              </a:rPr>
              <a:t>」を起動します。</a:t>
            </a:r>
            <a:endParaRPr kumimoji="1" lang="en-US" altLang="ja-JP" dirty="0">
              <a:latin typeface="Meiryo UI" panose="020B0604030504040204" pitchFamily="50" charset="-128"/>
              <a:ea typeface="Meiryo UI" panose="020B0604030504040204" pitchFamily="50" charset="-128"/>
            </a:endParaRPr>
          </a:p>
          <a:p>
            <a:pPr indent="97811"/>
            <a:endParaRPr lang="en-US" altLang="ja-JP" dirty="0">
              <a:latin typeface="Meiryo UI" panose="020B0604030504040204" pitchFamily="50" charset="-128"/>
              <a:ea typeface="Meiryo UI" panose="020B0604030504040204" pitchFamily="50" charset="-128"/>
            </a:endParaRPr>
          </a:p>
          <a:p>
            <a:pPr indent="97811"/>
            <a:r>
              <a:rPr kumimoji="1" lang="ja-JP" altLang="en-US" dirty="0">
                <a:latin typeface="Meiryo UI" panose="020B0604030504040204" pitchFamily="50" charset="-128"/>
                <a:ea typeface="Meiryo UI" panose="020B0604030504040204" pitchFamily="50" charset="-128"/>
              </a:rPr>
              <a:t>①メニュー画面が表示されます。上にスクロールさせます。</a:t>
            </a:r>
            <a:endParaRPr kumimoji="1" lang="en-US" altLang="ja-JP" dirty="0">
              <a:latin typeface="Meiryo UI" panose="020B0604030504040204" pitchFamily="50" charset="-128"/>
              <a:ea typeface="Meiryo UI" panose="020B0604030504040204" pitchFamily="50" charset="-128"/>
            </a:endParaRPr>
          </a:p>
          <a:p>
            <a:pPr marL="89521" indent="8289"/>
            <a:r>
              <a:rPr lang="ja-JP" altLang="en-US" dirty="0">
                <a:latin typeface="Meiryo UI" panose="020B0604030504040204" pitchFamily="50" charset="-128"/>
                <a:ea typeface="Meiryo UI" panose="020B0604030504040204" pitchFamily="50" charset="-128"/>
              </a:rPr>
              <a:t>②「利用者登録</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ログインして使う」をタップしてください。</a:t>
            </a:r>
            <a:endParaRPr lang="en-US" altLang="ja-JP" dirty="0">
              <a:latin typeface="Meiryo UI" panose="020B0604030504040204" pitchFamily="50" charset="-128"/>
              <a:ea typeface="Meiryo UI" panose="020B0604030504040204" pitchFamily="50" charset="-128"/>
            </a:endParaRPr>
          </a:p>
          <a:p>
            <a:pPr indent="97811"/>
            <a:r>
              <a:rPr lang="ja-JP" altLang="en-US" dirty="0">
                <a:latin typeface="Meiryo UI" panose="020B0604030504040204" pitchFamily="50" charset="-128"/>
                <a:ea typeface="Meiryo UI" panose="020B0604030504040204" pitchFamily="50" charset="-128"/>
              </a:rPr>
              <a:t>③「ログイン」をタップしてください。</a:t>
            </a:r>
            <a:endParaRPr lang="en-US" altLang="ja-JP" dirty="0">
              <a:latin typeface="Meiryo UI" panose="020B0604030504040204" pitchFamily="50" charset="-128"/>
              <a:ea typeface="Meiryo UI" panose="020B0604030504040204" pitchFamily="50" charset="-128"/>
            </a:endParaRPr>
          </a:p>
          <a:p>
            <a:pPr indent="97811"/>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メニュー画面の右上の「ログイン」をタップしても、同じ操作になります。　</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
        <p:nvSpPr>
          <p:cNvPr id="5" name="ノート プレースホルダー 2">
            <a:extLst>
              <a:ext uri="{FF2B5EF4-FFF2-40B4-BE49-F238E27FC236}">
                <a16:creationId xmlns:a16="http://schemas.microsoft.com/office/drawing/2014/main" id="{BCA5E8EA-73AB-41E0-9657-EDF2F198DE22}"/>
              </a:ext>
            </a:extLst>
          </p:cNvPr>
          <p:cNvSpPr txBox="1">
            <a:spLocks/>
          </p:cNvSpPr>
          <p:nvPr/>
        </p:nvSpPr>
        <p:spPr>
          <a:xfrm>
            <a:off x="699944" y="7593815"/>
            <a:ext cx="5682407" cy="1852332"/>
          </a:xfrm>
          <a:prstGeom prst="rect">
            <a:avLst/>
          </a:prstGeom>
          <a:noFill/>
          <a:ln>
            <a:solidFill>
              <a:schemeClr val="tx1"/>
            </a:solidFill>
            <a:prstDash val="sysDot"/>
          </a:ln>
        </p:spPr>
        <p:txBody>
          <a:bodyPr vert="horz" lIns="87874" tIns="43937" rIns="87874" bIns="43937"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78752">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78752">
              <a:defRPr/>
            </a:pPr>
            <a:r>
              <a:rPr lang="ja-JP" altLang="en-US" sz="1100" dirty="0">
                <a:latin typeface="Meiryo UI" panose="020B0604030504040204" pitchFamily="50" charset="-128"/>
                <a:ea typeface="Meiryo UI" panose="020B0604030504040204" pitchFamily="50" charset="-128"/>
              </a:rPr>
              <a:t>①パスワード入力の際の注意点</a:t>
            </a:r>
            <a:endParaRPr lang="en-US" altLang="ja-JP" sz="1100" dirty="0">
              <a:latin typeface="Meiryo UI" panose="020B0604030504040204" pitchFamily="50" charset="-128"/>
              <a:ea typeface="Meiryo UI" panose="020B0604030504040204" pitchFamily="50" charset="-128"/>
            </a:endParaRPr>
          </a:p>
          <a:p>
            <a:pPr defTabSz="878752">
              <a:defRPr/>
            </a:pPr>
            <a:r>
              <a:rPr lang="ja-JP" altLang="en-US" sz="1100" dirty="0">
                <a:latin typeface="Meiryo UI" panose="020B0604030504040204" pitchFamily="50" charset="-128"/>
                <a:ea typeface="Meiryo UI" panose="020B0604030504040204" pitchFamily="50" charset="-128"/>
              </a:rPr>
              <a:t>　受講者がパスワードを入力する際に、受講者のスマホの画面を覗き込まない。また、講師による代理入力も行わないでください。</a:t>
            </a: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r>
              <a:rPr lang="ja-JP" altLang="en-US" sz="1100" dirty="0">
                <a:latin typeface="Meiryo UI" panose="020B0604030504040204" pitchFamily="50" charset="-128"/>
                <a:ea typeface="Meiryo UI" panose="020B0604030504040204" pitchFamily="50" charset="-128"/>
              </a:rPr>
              <a:t>②パスワード入力間違えについて</a:t>
            </a:r>
            <a:endParaRPr lang="en-US" altLang="ja-JP" sz="1100" dirty="0">
              <a:latin typeface="Meiryo UI" panose="020B0604030504040204" pitchFamily="50" charset="-128"/>
              <a:ea typeface="Meiryo UI" panose="020B0604030504040204" pitchFamily="50" charset="-128"/>
            </a:endParaRPr>
          </a:p>
          <a:p>
            <a:pPr defTabSz="878752">
              <a:defRPr/>
            </a:pPr>
            <a:r>
              <a:rPr lang="ja-JP" altLang="en-US" sz="1100" dirty="0">
                <a:latin typeface="Meiryo UI" panose="020B0604030504040204" pitchFamily="50" charset="-128"/>
                <a:ea typeface="Meiryo UI" panose="020B0604030504040204" pitchFamily="50" charset="-128"/>
              </a:rPr>
              <a:t>　受講者が、利用者用電子証明書の４桁のパスワードを間違えてロックされた場合には、住民票のある市区町村窓口で利用者証明用電子証明書パスワードの再設定が必要であることをご案内してください。</a:t>
            </a: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pPr defTabSz="878752">
              <a:defRPr/>
            </a:pP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8703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r>
              <a:rPr lang="ja-JP" altLang="en-US" dirty="0">
                <a:latin typeface="Meiryo UI" panose="020B0604030504040204" pitchFamily="50" charset="-128"/>
                <a:ea typeface="Meiryo UI" panose="020B0604030504040204" pitchFamily="50" charset="-128"/>
              </a:rPr>
              <a:t>マイナンバーカードをスマートフォンで読み取りする方法の説明です。</a:t>
            </a:r>
            <a:endParaRPr lang="en-US" altLang="ja-JP" dirty="0">
              <a:latin typeface="Meiryo UI" panose="020B0604030504040204" pitchFamily="50" charset="-128"/>
              <a:ea typeface="Meiryo UI" panose="020B0604030504040204" pitchFamily="50" charset="-128"/>
            </a:endParaRPr>
          </a:p>
          <a:p>
            <a:pPr marL="0" marR="0" lvl="0" indent="93658" algn="l" defTabSz="914400" rtl="0" eaLnBrk="1" fontAlgn="auto" latinLnBrk="0" hangingPunct="1">
              <a:lnSpc>
                <a:spcPct val="100000"/>
              </a:lnSpc>
              <a:spcBef>
                <a:spcPts val="0"/>
              </a:spcBef>
              <a:spcAft>
                <a:spcPts val="0"/>
              </a:spcAft>
              <a:buClrTx/>
              <a:buSzTx/>
              <a:buFontTx/>
              <a:buNone/>
              <a:tabLst/>
              <a:defRPr/>
            </a:pPr>
            <a:r>
              <a:rPr lang="ja-JP" altLang="en-US" dirty="0">
                <a:latin typeface="Meiryo UI" panose="020B0604030504040204" pitchFamily="50" charset="-128"/>
                <a:ea typeface="Meiryo UI" panose="020B0604030504040204" pitchFamily="50" charset="-128"/>
              </a:rPr>
              <a:t>①利用者証明用電子証明書の数字４桁のパスワードを入力</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してください。</a:t>
            </a:r>
            <a:endParaRPr lang="en-US" altLang="ja-JP" dirty="0">
              <a:latin typeface="Meiryo UI" panose="020B0604030504040204" pitchFamily="50" charset="-128"/>
              <a:ea typeface="Meiryo UI" panose="020B0604030504040204" pitchFamily="50" charset="-128"/>
            </a:endParaRPr>
          </a:p>
          <a:p>
            <a:pPr marL="150377"/>
            <a:r>
              <a:rPr kumimoji="1" lang="ja-JP" altLang="en-US" dirty="0">
                <a:solidFill>
                  <a:srgbClr val="FF0000"/>
                </a:solidFill>
                <a:latin typeface="Meiryo UI" panose="020B0604030504040204" pitchFamily="50" charset="-128"/>
                <a:ea typeface="Meiryo UI" panose="020B0604030504040204" pitchFamily="50" charset="-128"/>
              </a:rPr>
              <a:t>　パスワードを３回間違えると不正防止のためロックがかかります。　</a:t>
            </a:r>
            <a:endParaRPr kumimoji="1" lang="en-US" altLang="ja-JP" dirty="0">
              <a:solidFill>
                <a:srgbClr val="FF0000"/>
              </a:solidFill>
              <a:latin typeface="Meiryo UI" panose="020B0604030504040204" pitchFamily="50" charset="-128"/>
              <a:ea typeface="Meiryo UI" panose="020B0604030504040204" pitchFamily="50" charset="-128"/>
            </a:endParaRPr>
          </a:p>
          <a:p>
            <a:pPr marL="150377"/>
            <a:r>
              <a:rPr lang="ja-JP" altLang="en-US" dirty="0">
                <a:solidFill>
                  <a:srgbClr val="FF0000"/>
                </a:solidFill>
                <a:latin typeface="Meiryo UI" panose="020B0604030504040204" pitchFamily="50" charset="-128"/>
                <a:ea typeface="Meiryo UI" panose="020B0604030504040204" pitchFamily="50" charset="-128"/>
              </a:rPr>
              <a:t>　正しいパスワードを確認してから入力してください。</a:t>
            </a:r>
            <a:endParaRPr kumimoji="1" lang="ja-JP" altLang="en-US" dirty="0">
              <a:solidFill>
                <a:srgbClr val="FF0000"/>
              </a:solidFill>
              <a:latin typeface="Meiryo UI" panose="020B0604030504040204" pitchFamily="50" charset="-128"/>
              <a:ea typeface="Meiryo UI" panose="020B0604030504040204" pitchFamily="50" charset="-128"/>
            </a:endParaRPr>
          </a:p>
          <a:p>
            <a:pPr marL="0" marR="0" lvl="0" indent="93658" algn="l" defTabSz="914400" rtl="0" eaLnBrk="1" fontAlgn="auto" latinLnBrk="0" hangingPunct="1">
              <a:lnSpc>
                <a:spcPct val="100000"/>
              </a:lnSpc>
              <a:spcBef>
                <a:spcPts val="0"/>
              </a:spcBef>
              <a:spcAft>
                <a:spcPts val="0"/>
              </a:spcAft>
              <a:buClrTx/>
              <a:buSzTx/>
              <a:buFontTx/>
              <a:buNone/>
              <a:tabLst/>
              <a:defRPr/>
            </a:pPr>
            <a:r>
              <a:rPr lang="ja-JP" altLang="en-US" dirty="0">
                <a:latin typeface="Meiryo UI" panose="020B0604030504040204" pitchFamily="50" charset="-128"/>
                <a:ea typeface="Meiryo UI" panose="020B0604030504040204" pitchFamily="50" charset="-128"/>
              </a:rPr>
              <a:t>　「次へ」をタップしてください。</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②マイナンバー</a:t>
            </a:r>
            <a:r>
              <a:rPr kumimoji="1" lang="ja-JP" altLang="en-US" dirty="0">
                <a:latin typeface="Meiryo UI" panose="020B0604030504040204" pitchFamily="50" charset="-128"/>
                <a:ea typeface="Meiryo UI" panose="020B0604030504040204" pitchFamily="50" charset="-128"/>
              </a:rPr>
              <a:t>カードを</a:t>
            </a:r>
            <a:r>
              <a:rPr kumimoji="1" lang="ja-JP" altLang="en-US" dirty="0">
                <a:solidFill>
                  <a:srgbClr val="FF0000"/>
                </a:solidFill>
                <a:latin typeface="Meiryo UI" panose="020B0604030504040204" pitchFamily="50" charset="-128"/>
                <a:ea typeface="Meiryo UI" panose="020B0604030504040204" pitchFamily="50" charset="-128"/>
              </a:rPr>
              <a:t>スマホ裏面に密着させ少し</a:t>
            </a:r>
            <a:r>
              <a:rPr lang="ja-JP" altLang="en-US" dirty="0">
                <a:solidFill>
                  <a:srgbClr val="FF0000"/>
                </a:solidFill>
                <a:latin typeface="Meiryo UI" panose="020B0604030504040204" pitchFamily="50" charset="-128"/>
                <a:ea typeface="Meiryo UI" panose="020B0604030504040204" pitchFamily="50" charset="-128"/>
              </a:rPr>
              <a:t>待ちます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85721" indent="7938"/>
            <a:r>
              <a:rPr kumimoji="1" lang="ja-JP" altLang="en-US" dirty="0">
                <a:latin typeface="Meiryo UI" panose="020B0604030504040204" pitchFamily="50" charset="-128"/>
                <a:ea typeface="Meiryo UI" panose="020B0604030504040204" pitchFamily="50" charset="-128"/>
              </a:rPr>
              <a:t>③「認証に成功しました」が表示されるまでマイナンバーカードを密着させたままに</a:t>
            </a:r>
            <a:r>
              <a:rPr lang="ja-JP" altLang="en-US" dirty="0">
                <a:latin typeface="Meiryo UI" panose="020B0604030504040204" pitchFamily="50" charset="-128"/>
                <a:ea typeface="Meiryo UI" panose="020B0604030504040204" pitchFamily="50" charset="-128"/>
              </a:rPr>
              <a:t>してください。</a:t>
            </a:r>
            <a:endParaRPr lang="en-US" altLang="ja-JP" dirty="0">
              <a:latin typeface="Meiryo UI" panose="020B0604030504040204" pitchFamily="50" charset="-128"/>
              <a:ea typeface="Meiryo UI" panose="020B0604030504040204" pitchFamily="50" charset="-128"/>
            </a:endParaRPr>
          </a:p>
          <a:p>
            <a:pPr indent="93658"/>
            <a:endParaRPr kumimoji="1"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初めてログインする方は、次のページの画面が表示されます。利用者登録の画面です。</a:t>
            </a:r>
            <a:endParaRPr kumimoji="1"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利用者登録を実施してください。</a:t>
            </a:r>
            <a:endParaRPr kumimoji="1" lang="en-US" altLang="ja-JP" dirty="0">
              <a:latin typeface="Meiryo UI" panose="020B0604030504040204" pitchFamily="50" charset="-128"/>
              <a:ea typeface="Meiryo UI" panose="020B0604030504040204" pitchFamily="50" charset="-128"/>
            </a:endParaRPr>
          </a:p>
          <a:p>
            <a:pPr indent="93658"/>
            <a:endParaRPr kumimoji="1" lang="en-US" altLang="ja-JP" dirty="0">
              <a:latin typeface="Meiryo UI" panose="020B0604030504040204" pitchFamily="50" charset="-128"/>
              <a:ea typeface="Meiryo UI" panose="020B0604030504040204" pitchFamily="50" charset="-128"/>
            </a:endParaRPr>
          </a:p>
          <a:p>
            <a:pPr indent="93658"/>
            <a:r>
              <a:rPr kumimoji="1" lang="en-US" altLang="ja-JP" dirty="0">
                <a:latin typeface="Meiryo UI" panose="020B0604030504040204" pitchFamily="50" charset="-128"/>
                <a:ea typeface="Meiryo UI" panose="020B0604030504040204" pitchFamily="50" charset="-128"/>
              </a:rPr>
              <a:t>iPhone</a:t>
            </a:r>
            <a:r>
              <a:rPr kumimoji="1" lang="ja-JP" altLang="en-US" dirty="0">
                <a:latin typeface="Meiryo UI" panose="020B0604030504040204" pitchFamily="50" charset="-128"/>
                <a:ea typeface="Meiryo UI" panose="020B0604030504040204" pitchFamily="50" charset="-128"/>
              </a:rPr>
              <a:t>の方は、認証成功後「</a:t>
            </a:r>
            <a:r>
              <a:rPr kumimoji="1" lang="en-US" altLang="ja-JP" dirty="0">
                <a:latin typeface="Meiryo UI" panose="020B0604030504040204" pitchFamily="50" charset="-128"/>
                <a:ea typeface="Meiryo UI" panose="020B0604030504040204" pitchFamily="50" charset="-128"/>
              </a:rPr>
              <a:t>Safari</a:t>
            </a:r>
            <a:r>
              <a:rPr kumimoji="1" lang="ja-JP" altLang="en-US" dirty="0">
                <a:latin typeface="Meiryo UI" panose="020B0604030504040204" pitchFamily="50" charset="-128"/>
                <a:ea typeface="Meiryo UI" panose="020B0604030504040204" pitchFamily="50" charset="-128"/>
              </a:rPr>
              <a:t>へ戻る」をタップします。</a:t>
            </a:r>
            <a:endParaRPr kumimoji="1"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同様に初めてログインされる方は、次のページの利用者登録の画面が表示されます。</a:t>
            </a:r>
            <a:endParaRPr kumimoji="1" lang="en-US" altLang="ja-JP" dirty="0">
              <a:latin typeface="Meiryo UI" panose="020B0604030504040204" pitchFamily="50" charset="-128"/>
              <a:ea typeface="Meiryo UI" panose="020B0604030504040204" pitchFamily="50" charset="-128"/>
            </a:endParaRPr>
          </a:p>
          <a:p>
            <a:pPr indent="93658"/>
            <a:endParaRPr kumimoji="1"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ログインは初めてではなく、利用者登録もすでにお済みの方は、メニュー画面へ戻ります。</a:t>
            </a:r>
            <a:endParaRPr kumimoji="1"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マイナンバーカード</a:t>
            </a:r>
            <a:r>
              <a:rPr lang="ja-JP" altLang="en-US" dirty="0">
                <a:latin typeface="Meiryo UI" panose="020B0604030504040204" pitchFamily="50" charset="-128"/>
                <a:ea typeface="Meiryo UI" panose="020B0604030504040204" pitchFamily="50" charset="-128"/>
              </a:rPr>
              <a:t>が読み取れない場合は、再度読み取る際に、カードを少しずらしてみるなど試してみてください。</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81559"/>
            <a:r>
              <a:rPr lang="ja-JP" altLang="en-US" dirty="0">
                <a:latin typeface="Meiryo UI" panose="020B0604030504040204" pitchFamily="50" charset="-128"/>
                <a:ea typeface="Meiryo UI" panose="020B0604030504040204" pitchFamily="50" charset="-128"/>
              </a:rPr>
              <a:t>スマートフォンの機種により、マイナンバーカードのかざし方が異なる場合がございますのでご注意ください。</a:t>
            </a:r>
            <a:r>
              <a:rPr lang="ja-JP" altLang="en-US" dirty="0">
                <a:solidFill>
                  <a:srgbClr val="FF0000"/>
                </a:solidFill>
                <a:latin typeface="Meiryo UI" panose="020B0604030504040204" pitchFamily="50" charset="-128"/>
                <a:ea typeface="Meiryo UI" panose="020B0604030504040204" pitchFamily="50" charset="-128"/>
              </a:rPr>
              <a:t>機種毎のかざし方について説明しているホームページもございます</a:t>
            </a:r>
            <a:r>
              <a:rPr lang="ja-JP" altLang="en-US" dirty="0">
                <a:latin typeface="Meiryo UI" panose="020B0604030504040204" pitchFamily="50" charset="-128"/>
                <a:ea typeface="Meiryo UI" panose="020B0604030504040204" pitchFamily="50" charset="-128"/>
              </a:rPr>
              <a:t>ので、　参考としてください。スライド画面下のＱＲコードを読取ればホームページへつながります。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
        <p:nvSpPr>
          <p:cNvPr id="5" name="ノート プレースホルダー 2">
            <a:extLst>
              <a:ext uri="{FF2B5EF4-FFF2-40B4-BE49-F238E27FC236}">
                <a16:creationId xmlns:a16="http://schemas.microsoft.com/office/drawing/2014/main" id="{12A8F745-9A9E-4466-8DC7-C402EF8EAFB3}"/>
              </a:ext>
            </a:extLst>
          </p:cNvPr>
          <p:cNvSpPr txBox="1">
            <a:spLocks/>
          </p:cNvSpPr>
          <p:nvPr/>
        </p:nvSpPr>
        <p:spPr>
          <a:xfrm>
            <a:off x="663656" y="7606279"/>
            <a:ext cx="5387811" cy="175574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①マイナンバーカードがうまく読み取れない場合の留意点</a:t>
            </a:r>
            <a:endParaRPr lang="en-US" altLang="ja-JP" sz="1100" dirty="0">
              <a:latin typeface="Meiryo UI" panose="020B0604030504040204" pitchFamily="50" charset="-128"/>
              <a:ea typeface="Meiryo UI" panose="020B0604030504040204" pitchFamily="50" charset="-128"/>
            </a:endParaRPr>
          </a:p>
          <a:p>
            <a:pPr marL="171443" indent="-171443" defTabSz="84144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暗証番号の入力から読み取り完了まで、スマートフォンとマイナンバーカードをぴったりと当て続けてください。</a:t>
            </a:r>
            <a:endParaRPr lang="en-US" altLang="ja-JP" sz="1100" dirty="0">
              <a:latin typeface="Meiryo UI" panose="020B0604030504040204" pitchFamily="50" charset="-128"/>
              <a:ea typeface="Meiryo UI" panose="020B0604030504040204" pitchFamily="50" charset="-128"/>
            </a:endParaRPr>
          </a:p>
          <a:p>
            <a:pPr marL="171443" indent="-171443" defTabSz="84144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読み取り完了するまで、５秒以上かかる場合があります。</a:t>
            </a:r>
            <a:endParaRPr lang="en-US" altLang="ja-JP" sz="1100" dirty="0">
              <a:latin typeface="Meiryo UI" panose="020B0604030504040204" pitchFamily="50" charset="-128"/>
              <a:ea typeface="Meiryo UI" panose="020B0604030504040204" pitchFamily="50" charset="-128"/>
            </a:endParaRPr>
          </a:p>
          <a:p>
            <a:pPr marL="171443" indent="-171443" defTabSz="84144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金属の机の上では、読み取れない場合があります。</a:t>
            </a:r>
            <a:endParaRPr lang="en-US" altLang="ja-JP" sz="1100" dirty="0">
              <a:latin typeface="Meiryo UI" panose="020B0604030504040204" pitchFamily="50" charset="-128"/>
              <a:ea typeface="Meiryo UI" panose="020B0604030504040204" pitchFamily="50" charset="-128"/>
            </a:endParaRPr>
          </a:p>
          <a:p>
            <a:pPr marL="171443" indent="-171443" defTabSz="84144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カバーをしている場合ははずしてください。</a:t>
            </a:r>
            <a:endParaRPr lang="en-US" altLang="ja-JP" sz="1100" dirty="0">
              <a:latin typeface="Meiryo UI" panose="020B0604030504040204" pitchFamily="50" charset="-128"/>
              <a:ea typeface="Meiryo UI" panose="020B0604030504040204" pitchFamily="50" charset="-128"/>
            </a:endParaRPr>
          </a:p>
          <a:p>
            <a:pPr marL="171443" indent="-171443" defTabSz="84144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充電やイヤホン等のケーブルははずしてください。</a:t>
            </a:r>
            <a:endParaRPr lang="en-US" altLang="ja-JP" sz="1100" dirty="0">
              <a:latin typeface="Meiryo UI" panose="020B0604030504040204" pitchFamily="50" charset="-128"/>
              <a:ea typeface="Meiryo UI" panose="020B0604030504040204" pitchFamily="50" charset="-128"/>
            </a:endParaRPr>
          </a:p>
          <a:p>
            <a:pPr marL="171443" indent="-171443">
              <a:buFont typeface="Wingdings" panose="05000000000000000000" pitchFamily="2" charset="2"/>
              <a:buChar char="l"/>
            </a:pPr>
            <a:r>
              <a:rPr lang="en-US" altLang="ja-JP" sz="1100" dirty="0">
                <a:latin typeface="Meiryo UI" panose="020B0604030504040204" pitchFamily="50" charset="-128"/>
                <a:ea typeface="Meiryo UI" panose="020B0604030504040204" pitchFamily="50" charset="-128"/>
              </a:rPr>
              <a:t>Android</a:t>
            </a:r>
            <a:r>
              <a:rPr lang="ja-JP" altLang="en-US" sz="1100" dirty="0">
                <a:latin typeface="Meiryo UI" panose="020B0604030504040204" pitchFamily="50" charset="-128"/>
                <a:ea typeface="Meiryo UI" panose="020B0604030504040204" pitchFamily="50" charset="-128"/>
              </a:rPr>
              <a:t>をお使いの場合は、ＮＦＣ</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おさいふケータイ機能を「ＯＮ」にしてください。</a:t>
            </a:r>
            <a:endParaRPr lang="en-US" altLang="ja-JP" sz="1100" dirty="0">
              <a:latin typeface="Meiryo UI" panose="020B0604030504040204" pitchFamily="50" charset="-128"/>
              <a:ea typeface="Meiryo UI" panose="020B0604030504040204" pitchFamily="50" charset="-128"/>
            </a:endParaRPr>
          </a:p>
          <a:p>
            <a:pPr marL="171443" indent="-171443">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055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r>
              <a:rPr lang="ja-JP" altLang="en-US" dirty="0">
                <a:latin typeface="Meiryo UI" panose="020B0604030504040204" pitchFamily="50" charset="-128"/>
                <a:ea typeface="Meiryo UI" panose="020B0604030504040204" pitchFamily="50" charset="-128"/>
              </a:rPr>
              <a:t>初めてログインされる方は、ここで利用者登録を行います。</a:t>
            </a:r>
            <a:endParaRPr lang="en-US" altLang="ja-JP" dirty="0">
              <a:latin typeface="Meiryo UI" panose="020B0604030504040204" pitchFamily="50" charset="-128"/>
              <a:ea typeface="Meiryo UI" panose="020B0604030504040204" pitchFamily="50" charset="-128"/>
            </a:endParaRPr>
          </a:p>
          <a:p>
            <a:pPr indent="93658" defTabSz="903427">
              <a:defRPr/>
            </a:pP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①「利用者登録へ進む」をタップしてください。</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②「メール通知」希望のありなしの選択と、「メールアドレス」の入力です。</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「メール通知を希望する」を選択すると、マイナポータルへログインしたり、またお知らせが</a:t>
            </a:r>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届いた際に、登録したメールアドレスへメールで知らせてくれます。</a:t>
            </a:r>
            <a:endParaRPr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③利用規約を確認し、「利用規約に同意して確認へ進む」をタップしてください。</a:t>
            </a:r>
            <a:endParaRPr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④今登録した内容が表示されますので、内容を確認し、よければ「利用者を登録する」をタップしてください。</a:t>
            </a:r>
            <a:endParaRPr kumimoji="1"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④</a:t>
            </a:r>
            <a:r>
              <a:rPr kumimoji="1" lang="ja-JP" altLang="en-US" dirty="0">
                <a:latin typeface="Meiryo UI" panose="020B0604030504040204" pitchFamily="50" charset="-128"/>
                <a:ea typeface="Meiryo UI" panose="020B0604030504040204" pitchFamily="50" charset="-128"/>
              </a:rPr>
              <a:t>これで「利用者登録」は完了です。「トップページへ」をタップし、マイナポータルの「メインメニュー」へすすんでください。</a:t>
            </a:r>
            <a:endParaRPr kumimoji="1"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r>
              <a:rPr lang="ja-JP" altLang="en-US" dirty="0">
                <a:latin typeface="Meiryo UI" panose="020B0604030504040204" pitchFamily="50" charset="-128"/>
                <a:ea typeface="Meiryo UI" panose="020B0604030504040204" pitchFamily="50" charset="-128"/>
              </a:rPr>
              <a:t>マイナポータルにはどんなサービスがあるかを確認してみましょう。</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①「健康保険証利用の申込」を説明した画面などが表示されます。</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さらに画面を指で下から上へなぞってみる（上へスクロール）させてみると</a:t>
            </a:r>
            <a:r>
              <a:rPr kumimoji="1" lang="ja-JP" altLang="en-US" dirty="0">
                <a:latin typeface="Meiryo UI" panose="020B0604030504040204" pitchFamily="50" charset="-128"/>
                <a:ea typeface="Meiryo UI" panose="020B0604030504040204" pitchFamily="50" charset="-128"/>
              </a:rPr>
              <a:t>その下に、様々なサービスの紹介があります。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2991845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r>
              <a:rPr kumimoji="1" lang="ja-JP" altLang="en-US" dirty="0">
                <a:latin typeface="Meiryo UI" panose="020B0604030504040204" pitchFamily="50" charset="-128"/>
                <a:ea typeface="Meiryo UI" panose="020B0604030504040204" pitchFamily="50" charset="-128"/>
              </a:rPr>
              <a:t>「サービス一覧」があります。ここで、マイナポータルを使った様々なサービスの</a:t>
            </a:r>
            <a:r>
              <a:rPr lang="ja-JP" altLang="en-US" dirty="0">
                <a:latin typeface="Meiryo UI" panose="020B0604030504040204" pitchFamily="50" charset="-128"/>
                <a:ea typeface="Meiryo UI" panose="020B0604030504040204" pitchFamily="50" charset="-128"/>
              </a:rPr>
              <a:t>概要がわかります。</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ひととおり、どのようなサービスがあるのか確認してみてください。それでは</a:t>
            </a:r>
            <a:r>
              <a:rPr kumimoji="1" lang="ja-JP" altLang="en-US" dirty="0">
                <a:latin typeface="Meiryo UI" panose="020B0604030504040204" pitchFamily="50" charset="-128"/>
                <a:ea typeface="Meiryo UI" panose="020B0604030504040204" pitchFamily="50" charset="-128"/>
              </a:rPr>
              <a:t>逆に上から下にスクロールして一番上の画面に戻ってください。</a:t>
            </a:r>
            <a:endParaRPr kumimoji="1"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これから利用できる様々なサービスをご紹介していきます。</a:t>
            </a:r>
            <a:endParaRPr kumimoji="1" lang="ja-JP" altLang="en-US"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2536937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「健康保険証利用のしかた」をご説明します。</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現在</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、一部の医療機関でマイナンバーカードを保険証として利用することができます。</a:t>
            </a:r>
          </a:p>
          <a:p>
            <a:pPr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マイナンバーカードを健康保険証として使うと、どんないいことがあるのかをご説明します。</a:t>
            </a:r>
          </a:p>
          <a:p>
            <a:pPr algn="just"/>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医療機関でマイナンバーカードを保険証として使用すると、</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マイナポータルで⾃⾝の特定健診情報や薬剤情報・医療費</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通知</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情報が⾒</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ら</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れます。</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マイナポータルの医療費情報の⾃動⼊⼒により、確定申告の医療費控除が簡単にできます。</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限度額適⽤認定証の提⽰がなくとも、⾼額療養費制度における限度額を超える⽀払いが</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indent="90970" algn="just"/>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免除されます。</a:t>
            </a:r>
            <a:endParaRPr lang="en-US" altLang="ja-JP" sz="11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19445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それでは健康保険証利用</a:t>
            </a:r>
            <a:r>
              <a:rPr lang="ja-JP" altLang="en-US" dirty="0">
                <a:latin typeface="Meiryo UI" panose="020B0604030504040204" pitchFamily="50" charset="-128"/>
                <a:ea typeface="Meiryo UI" panose="020B0604030504040204" pitchFamily="50" charset="-128"/>
              </a:rPr>
              <a:t>の実際の申込み方法</a:t>
            </a:r>
            <a:r>
              <a:rPr kumimoji="1" lang="ja-JP" altLang="en-US" dirty="0">
                <a:latin typeface="Meiryo UI" panose="020B0604030504040204" pitchFamily="50" charset="-128"/>
                <a:ea typeface="Meiryo UI" panose="020B0604030504040204" pitchFamily="50" charset="-128"/>
              </a:rPr>
              <a:t>について、ご説明します。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①マイナポータルメニュー画面に表示されている「健康保険証利用の申込」から</a:t>
            </a:r>
            <a:endParaRPr kumimoji="1"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「申し込む」をタップしてください。</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②</a:t>
            </a:r>
            <a:r>
              <a:rPr kumimoji="1" lang="ja-JP" altLang="en-US" dirty="0">
                <a:latin typeface="Meiryo UI" panose="020B0604030504040204" pitchFamily="50" charset="-128"/>
                <a:ea typeface="Meiryo UI" panose="020B0604030504040204" pitchFamily="50" charset="-128"/>
              </a:rPr>
              <a:t>「利用規約」がありますので内容を確認し、「同意して次へ進む」をタップしてください。</a:t>
            </a:r>
            <a:endParaRPr kumimoji="1" lang="en-US" altLang="ja-JP" dirty="0">
              <a:latin typeface="Meiryo UI" panose="020B0604030504040204" pitchFamily="50" charset="-128"/>
              <a:ea typeface="Meiryo UI" panose="020B0604030504040204" pitchFamily="50" charset="-128"/>
            </a:endParaRPr>
          </a:p>
          <a:p>
            <a:pPr indent="85721"/>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「詳しくはこちら」のところをタップすると、詳しい説明を見ることができます。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39746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237053"/>
          </a:xfrm>
        </p:spPr>
        <p:txBody>
          <a:bodyPr/>
          <a:lstStyle/>
          <a:p>
            <a:pPr indent="87309"/>
            <a:r>
              <a:rPr kumimoji="1" lang="ja-JP" altLang="en-US" dirty="0">
                <a:latin typeface="Meiryo UI" panose="020B0604030504040204" pitchFamily="50" charset="-128"/>
                <a:ea typeface="Meiryo UI" panose="020B0604030504040204" pitchFamily="50" charset="-128"/>
              </a:rPr>
              <a:t>これから「マイナ</a:t>
            </a:r>
            <a:r>
              <a:rPr lang="ja-JP" altLang="en-US" dirty="0">
                <a:latin typeface="Meiryo UI" panose="020B0604030504040204" pitchFamily="50" charset="-128"/>
                <a:ea typeface="Meiryo UI" panose="020B0604030504040204" pitchFamily="50" charset="-128"/>
              </a:rPr>
              <a:t>ポータル」に</a:t>
            </a:r>
            <a:r>
              <a:rPr kumimoji="1" lang="ja-JP" altLang="en-US" dirty="0">
                <a:latin typeface="Meiryo UI" panose="020B0604030504040204" pitchFamily="50" charset="-128"/>
                <a:ea typeface="Meiryo UI" panose="020B0604030504040204" pitchFamily="50" charset="-128"/>
              </a:rPr>
              <a:t>ついてご説明します。「マイナポータル」は、マイナンバーカードを使いログインすることで様々なサービスを受けることができます。</a:t>
            </a:r>
            <a:endParaRPr kumimoji="1"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マイナンバーカードは、</a:t>
            </a:r>
            <a:r>
              <a:rPr lang="ja-JP" altLang="en-US" dirty="0">
                <a:solidFill>
                  <a:srgbClr val="FF0000"/>
                </a:solidFill>
                <a:latin typeface="Meiryo UI" panose="020B0604030504040204" pitchFamily="50" charset="-128"/>
                <a:ea typeface="Meiryo UI" panose="020B0604030504040204" pitchFamily="50" charset="-128"/>
              </a:rPr>
              <a:t>様々な生活シーンで使うことで暮らしを便利にするカード</a:t>
            </a:r>
            <a:r>
              <a:rPr lang="ja-JP" altLang="en-US" dirty="0">
                <a:latin typeface="Meiryo UI" panose="020B0604030504040204" pitchFamily="50" charset="-128"/>
                <a:ea typeface="Meiryo UI" panose="020B0604030504040204" pitchFamily="50" charset="-128"/>
              </a:rPr>
              <a:t>と言われています。</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マイナンバーカードを持っていると、なにができるのかを簡単に紹介させていただきます。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マイナンバーカードは、</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・銀行や保険会社の窓口で、本人確認書類として使うことができます。</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・住民票や印鑑登録証など各種証明書を、コンビニでいつでも取得することができます。</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・マイナポイントに申し込むと、最大５０００円分のポイントがもらえます。</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・確定申告でのオンライン届出や、健康保険証としても利用できます。</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健康保険証としての利用については、令和</a:t>
            </a:r>
            <a:r>
              <a:rPr lang="ja-JP" altLang="en-US" dirty="0">
                <a:ea typeface="Meiryo UI" panose="020B0604030504040204" pitchFamily="50" charset="-128"/>
              </a:rPr>
              <a:t>３年１０月までには本格運用が開始さ</a:t>
            </a:r>
            <a:endParaRPr lang="en-US" altLang="ja-JP" dirty="0">
              <a:ea typeface="Meiryo UI" panose="020B0604030504040204" pitchFamily="50" charset="-128"/>
            </a:endParaRPr>
          </a:p>
          <a:p>
            <a:pPr indent="87309"/>
            <a:r>
              <a:rPr lang="ja-JP" altLang="en-US" dirty="0">
                <a:ea typeface="Meiryo UI" panose="020B0604030504040204" pitchFamily="50" charset="-128"/>
              </a:rPr>
              <a:t>れます。それまでは、健康保険証の持参もお願いします。</a:t>
            </a:r>
            <a:endParaRPr lang="en-US" altLang="ja-JP" dirty="0">
              <a:ea typeface="Meiryo UI" panose="020B0604030504040204" pitchFamily="50" charset="-128"/>
            </a:endParaRPr>
          </a:p>
          <a:p>
            <a:pPr indent="87309"/>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・マイナポータルを使うと、市区町村や国への様々な手続がオンラインで実施できるよう</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になります。</a:t>
            </a:r>
            <a:endParaRPr lang="en-US" altLang="ja-JP" dirty="0">
              <a:latin typeface="Meiryo UI" panose="020B0604030504040204" pitchFamily="50" charset="-128"/>
              <a:ea typeface="Meiryo UI" panose="020B0604030504040204" pitchFamily="50" charset="-128"/>
            </a:endParaRPr>
          </a:p>
          <a:p>
            <a:pPr indent="87309"/>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このように、マイナンバーカードは皆様の生活をより便利にするカードと言えます。</a:t>
            </a:r>
            <a:endParaRPr lang="en-US" altLang="ja-JP" dirty="0">
              <a:latin typeface="Meiryo UI" panose="020B0604030504040204" pitchFamily="50" charset="-128"/>
              <a:ea typeface="Meiryo UI" panose="020B0604030504040204" pitchFamily="50" charset="-128"/>
            </a:endParaRPr>
          </a:p>
          <a:p>
            <a:pPr indent="87309"/>
            <a:r>
              <a:rPr lang="ja-JP" altLang="en-US" dirty="0">
                <a:latin typeface="Meiryo UI" panose="020B0604030504040204" pitchFamily="50" charset="-128"/>
                <a:ea typeface="Meiryo UI" panose="020B0604030504040204" pitchFamily="50" charset="-128"/>
              </a:rPr>
              <a:t>本日は、これらサービスの中の「マイナポータルの使い方」についてご説明させていただきます。</a:t>
            </a:r>
            <a:endParaRPr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
        <p:nvSpPr>
          <p:cNvPr id="6" name="ノート プレースホルダー 2">
            <a:extLst>
              <a:ext uri="{FF2B5EF4-FFF2-40B4-BE49-F238E27FC236}">
                <a16:creationId xmlns:a16="http://schemas.microsoft.com/office/drawing/2014/main" id="{D5ACF6F9-554B-4B12-90CE-AE3DF3CB6E78}"/>
              </a:ext>
            </a:extLst>
          </p:cNvPr>
          <p:cNvSpPr txBox="1">
            <a:spLocks/>
          </p:cNvSpPr>
          <p:nvPr/>
        </p:nvSpPr>
        <p:spPr>
          <a:xfrm>
            <a:off x="710638" y="8802094"/>
            <a:ext cx="5461565" cy="985963"/>
          </a:xfrm>
          <a:prstGeom prst="rect">
            <a:avLst/>
          </a:prstGeom>
          <a:noFill/>
          <a:ln>
            <a:solidFill>
              <a:schemeClr val="tx1"/>
            </a:solidFill>
            <a:prstDash val="sysDot"/>
          </a:ln>
        </p:spPr>
        <p:txBody>
          <a:bodyPr vert="horz" lIns="83613" tIns="41806" rIns="83613" bIns="41806"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1352">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endParaRPr lang="en-US" altLang="ja-JP" sz="1100" dirty="0">
              <a:latin typeface="BIZ UDPゴシック" panose="020B0400000000000000" pitchFamily="50" charset="-128"/>
              <a:ea typeface="BIZ UDPゴシック" panose="020B0400000000000000" pitchFamily="50" charset="-128"/>
              <a:cs typeface="AoyagiKouzanFontT"/>
            </a:endParaRPr>
          </a:p>
          <a:p>
            <a:pPr defTabSz="831352">
              <a:defRPr/>
            </a:pPr>
            <a:r>
              <a:rPr lang="ja-JP" altLang="en-US" sz="1100" dirty="0">
                <a:latin typeface="BIZ UDPゴシック" panose="020B0400000000000000" pitchFamily="50" charset="-128"/>
                <a:ea typeface="BIZ UDPゴシック" panose="020B0400000000000000" pitchFamily="50" charset="-128"/>
              </a:rPr>
              <a:t>①マイナンバーカードを使ったサービスについて</a:t>
            </a:r>
            <a:endParaRPr lang="en-US" altLang="ja-JP" sz="1100" dirty="0">
              <a:latin typeface="BIZ UDPゴシック" panose="020B0400000000000000" pitchFamily="50" charset="-128"/>
              <a:ea typeface="BIZ UDPゴシック" panose="020B0400000000000000" pitchFamily="50" charset="-128"/>
            </a:endParaRPr>
          </a:p>
          <a:p>
            <a:pPr defTabSz="831352">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a:latin typeface="Meiryo UI" panose="020B0604030504040204" pitchFamily="50" charset="-128"/>
                <a:ea typeface="Meiryo UI" panose="020B0604030504040204" pitchFamily="50" charset="-128"/>
              </a:rPr>
              <a:t>総務省の「マイナンバー制度とマイナンバーカード」 のホームページを紹介ください。「総務省マイナンバー</a:t>
            </a:r>
            <a:r>
              <a:rPr lang="ja-JP" altLang="en-US" sz="1100" dirty="0">
                <a:latin typeface="BIZ UDPゴシック" panose="020B0400000000000000" pitchFamily="50" charset="-128"/>
                <a:ea typeface="BIZ UDPゴシック" panose="020B0400000000000000" pitchFamily="50" charset="-128"/>
              </a:rPr>
              <a:t>カード」で検索できます。</a:t>
            </a:r>
            <a:endParaRPr lang="en-US" altLang="ja-JP" sz="1100" dirty="0">
              <a:latin typeface="BIZ UDPゴシック" panose="020B0400000000000000" pitchFamily="50" charset="-128"/>
              <a:ea typeface="BIZ UDPゴシック" panose="020B0400000000000000" pitchFamily="50" charset="-128"/>
            </a:endParaRPr>
          </a:p>
          <a:p>
            <a:pPr defTabSz="831352">
              <a:defRPr/>
            </a:pPr>
            <a:r>
              <a:rPr lang="en-US" altLang="ja-JP" sz="1100" u="sng" dirty="0">
                <a:solidFill>
                  <a:srgbClr val="0000FF"/>
                </a:solidFill>
                <a:latin typeface="メイリオ" panose="020B0604030504040204" pitchFamily="50" charset="-128"/>
                <a:ea typeface="メイリオ" panose="020B0604030504040204" pitchFamily="50" charset="-128"/>
                <a:cs typeface="Times New Roman" panose="02020603050405020304" pitchFamily="18" charset="0"/>
                <a:hlinkClick r:id="rId3"/>
              </a:rPr>
              <a:t>https://www.soumu.go.jp/kojinbango_card/03.html</a:t>
            </a:r>
            <a:endParaRPr lang="en-US" altLang="ja-JP" sz="1100" dirty="0">
              <a:latin typeface="メイリオ" panose="020B0604030504040204" pitchFamily="50" charset="-128"/>
              <a:ea typeface="メイリオ" panose="020B0604030504040204" pitchFamily="50" charset="-128"/>
              <a:cs typeface="Calibri" panose="020F0502020204030204" pitchFamily="34" charset="0"/>
            </a:endParaRPr>
          </a:p>
          <a:p>
            <a:pPr defTabSz="831352">
              <a:defRPr/>
            </a:pPr>
            <a:endParaRPr lang="en-US" altLang="ja-JP" sz="1100" dirty="0">
              <a:latin typeface="Meiryo UI" panose="020B0604030504040204" pitchFamily="50" charset="-128"/>
              <a:ea typeface="Meiryo UI" panose="020B0604030504040204" pitchFamily="50" charset="-128"/>
              <a:cs typeface="AoyagiKouzanFontT"/>
            </a:endParaRPr>
          </a:p>
          <a:p>
            <a:pPr defTabSz="836132">
              <a:defRPr/>
            </a:pPr>
            <a:endParaRPr lang="en-US" altLang="ja-JP" sz="1100" dirty="0">
              <a:latin typeface="Meiryo UI" panose="020B0604030504040204" pitchFamily="50" charset="-128"/>
              <a:ea typeface="Meiryo UI" panose="020B0604030504040204" pitchFamily="50" charset="-128"/>
              <a:cs typeface="AoyagiKouzanFontT"/>
            </a:endParaRPr>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lang="ja-JP" altLang="en-US" dirty="0">
                <a:latin typeface="Meiryo UI" panose="020B0604030504040204" pitchFamily="50" charset="-128"/>
                <a:ea typeface="Meiryo UI" panose="020B0604030504040204" pitchFamily="50" charset="-128"/>
              </a:rPr>
              <a:t>マイナンバーカードをスマホートフォン裏面に密着させ読取りを行うことで、健康保険証としての利用申込みを行います。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④利用申込みには、申込者の本人確認が必要です。まずは「申し込む」をタップしてく</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ださい。</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⑤マイナンバーカードの利用者証明用電子証明書の数字４桁のパスワードの入力</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画面が表示されますので、数字４桁のパスワードを入力してください。</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⑥「次へ」をタップしてください。</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0970"/>
            <a:r>
              <a:rPr lang="ja-JP" altLang="en-US" dirty="0">
                <a:solidFill>
                  <a:srgbClr val="FF0000"/>
                </a:solidFill>
                <a:latin typeface="Meiryo UI" panose="020B0604030504040204" pitchFamily="50" charset="-128"/>
                <a:ea typeface="Meiryo UI" panose="020B0604030504040204" pitchFamily="50" charset="-128"/>
              </a:rPr>
              <a:t>パスワードを３回間違えると不正防止のためロックがかかります。</a:t>
            </a:r>
            <a:endParaRPr lang="en-US" altLang="ja-JP" dirty="0">
              <a:solidFill>
                <a:srgbClr val="FF0000"/>
              </a:solidFill>
              <a:latin typeface="Meiryo UI" panose="020B0604030504040204" pitchFamily="50" charset="-128"/>
              <a:ea typeface="Meiryo UI" panose="020B0604030504040204" pitchFamily="50" charset="-128"/>
            </a:endParaRPr>
          </a:p>
          <a:p>
            <a:pPr indent="90970"/>
            <a:r>
              <a:rPr lang="ja-JP" altLang="en-US" dirty="0">
                <a:solidFill>
                  <a:srgbClr val="FF0000"/>
                </a:solidFill>
                <a:latin typeface="Meiryo UI" panose="020B0604030504040204" pitchFamily="50" charset="-128"/>
                <a:ea typeface="Meiryo UI" panose="020B0604030504040204" pitchFamily="50" charset="-128"/>
              </a:rPr>
              <a:t>正しいパスワードを確認してから入力してください。</a:t>
            </a:r>
            <a:endParaRPr lang="en-US" altLang="ja-JP" dirty="0">
              <a:solidFill>
                <a:srgbClr val="FF0000"/>
              </a:solidFill>
              <a:latin typeface="Meiryo UI" panose="020B0604030504040204" pitchFamily="50" charset="-128"/>
              <a:ea typeface="Meiryo UI" panose="020B0604030504040204" pitchFamily="50" charset="-128"/>
            </a:endParaRPr>
          </a:p>
          <a:p>
            <a:pPr marL="143993"/>
            <a:endParaRPr lang="en-US" altLang="ja-JP" dirty="0">
              <a:solidFill>
                <a:srgbClr val="FF0000"/>
              </a:solidFill>
              <a:latin typeface="Meiryo UI" panose="020B0604030504040204" pitchFamily="50" charset="-128"/>
              <a:ea typeface="Meiryo UI" panose="020B0604030504040204" pitchFamily="50" charset="-128"/>
            </a:endParaRPr>
          </a:p>
          <a:p>
            <a:pPr marL="143993"/>
            <a:endParaRPr lang="ja-JP" altLang="en-US" dirty="0">
              <a:solidFill>
                <a:srgbClr val="FF0000"/>
              </a:solidFill>
              <a:latin typeface="Meiryo UI" panose="020B0604030504040204" pitchFamily="50" charset="-128"/>
              <a:ea typeface="Meiryo UI" panose="020B0604030504040204" pitchFamily="50" charset="-128"/>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endParaRPr lang="ja-JP" altLang="ja-JP" kern="100" dirty="0">
              <a:effectLst/>
              <a:latin typeface="Meiryo UI" panose="020B0604030504040204" pitchFamily="50" charset="-128"/>
              <a:ea typeface="Meiryo UI" panose="020B0604030504040204" pitchFamily="50" charset="-128"/>
              <a:cs typeface="Times New Roman" panose="02020603050405020304" pitchFamily="18" charset="0"/>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
        <p:nvSpPr>
          <p:cNvPr id="5" name="ノート プレースホルダー 2">
            <a:extLst>
              <a:ext uri="{FF2B5EF4-FFF2-40B4-BE49-F238E27FC236}">
                <a16:creationId xmlns:a16="http://schemas.microsoft.com/office/drawing/2014/main" id="{BCA5E8EA-73AB-41E0-9657-EDF2F198DE22}"/>
              </a:ext>
            </a:extLst>
          </p:cNvPr>
          <p:cNvSpPr txBox="1">
            <a:spLocks/>
          </p:cNvSpPr>
          <p:nvPr/>
        </p:nvSpPr>
        <p:spPr>
          <a:xfrm>
            <a:off x="663656" y="7800400"/>
            <a:ext cx="5387811" cy="178567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①パスワード入力の際の注意点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受講者がパスワードを入力する際に、受講者のスマホの画面を覗き込まない。また、講師による代理入力も行わないでください。</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②パスワード入力間違えについて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受講者が、利用者用電子証明書の４桁のパスワードを間違えてロックされた場合には、住民票のある市区町村窓口で利用者証明用電子証明書パスワードの再設定が必要であることをご案内してください。</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6097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r>
              <a:rPr kumimoji="1" lang="ja-JP" altLang="en-US" dirty="0">
                <a:latin typeface="Meiryo UI" panose="020B0604030504040204" pitchFamily="50" charset="-128"/>
                <a:ea typeface="Meiryo UI" panose="020B0604030504040204" pitchFamily="50" charset="-128"/>
              </a:rPr>
              <a:t>マイナンバーカードの利用者証明用電子証明書の認証を行います。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⑦マイナンバーカードを</a:t>
            </a:r>
            <a:r>
              <a:rPr kumimoji="1" lang="ja-JP" altLang="en-US" dirty="0">
                <a:solidFill>
                  <a:srgbClr val="FF0000"/>
                </a:solidFill>
                <a:latin typeface="Meiryo UI" panose="020B0604030504040204" pitchFamily="50" charset="-128"/>
                <a:ea typeface="Meiryo UI" panose="020B0604030504040204" pitchFamily="50" charset="-128"/>
              </a:rPr>
              <a:t>スマホートフォン裏面に密着させしばらく待ちます</a:t>
            </a:r>
            <a:r>
              <a:rPr kumimoji="1" lang="ja-JP" altLang="en-US" dirty="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認証に成功しました」が表示されるまで、マイナンバーカードを</a:t>
            </a:r>
            <a:r>
              <a:rPr kumimoji="1" lang="ja-JP" altLang="en-US" dirty="0">
                <a:solidFill>
                  <a:srgbClr val="FF0000"/>
                </a:solidFill>
                <a:latin typeface="Meiryo UI" panose="020B0604030504040204" pitchFamily="50" charset="-128"/>
                <a:ea typeface="Meiryo UI" panose="020B0604030504040204" pitchFamily="50" charset="-128"/>
              </a:rPr>
              <a:t>スマホ裏面に密着させた</a:t>
            </a:r>
            <a:endParaRPr kumimoji="1" lang="en-US" altLang="ja-JP" dirty="0">
              <a:solidFill>
                <a:srgbClr val="FF0000"/>
              </a:solidFill>
              <a:latin typeface="Meiryo UI" panose="020B0604030504040204" pitchFamily="50" charset="-128"/>
              <a:ea typeface="Meiryo UI" panose="020B0604030504040204" pitchFamily="50" charset="-128"/>
            </a:endParaRPr>
          </a:p>
          <a:p>
            <a:pPr indent="88896"/>
            <a:r>
              <a:rPr kumimoji="1" lang="ja-JP" altLang="en-US" dirty="0">
                <a:solidFill>
                  <a:srgbClr val="FF0000"/>
                </a:solidFill>
                <a:latin typeface="Meiryo UI" panose="020B0604030504040204" pitchFamily="50" charset="-128"/>
                <a:ea typeface="Meiryo UI" panose="020B0604030504040204" pitchFamily="50" charset="-128"/>
              </a:rPr>
              <a:t>まま</a:t>
            </a:r>
            <a:r>
              <a:rPr kumimoji="1" lang="ja-JP" altLang="en-US" dirty="0">
                <a:latin typeface="Meiryo UI" panose="020B0604030504040204" pitchFamily="50" charset="-128"/>
                <a:ea typeface="Meiryo UI" panose="020B0604030504040204" pitchFamily="50" charset="-128"/>
              </a:rPr>
              <a:t>としてください。</a:t>
            </a:r>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申込みを受け付けました</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の画面が表示されますので、スクロール</a:t>
            </a:r>
            <a:endParaRPr kumimoji="1"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させます。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マイナンバー</a:t>
            </a: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カードがうまく認識できないときは、カードを少しずらしてみるなど試して</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みてください。</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indent="88896"/>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indent="90970"/>
            <a:r>
              <a:rPr lang="ja-JP" altLang="en-US" dirty="0">
                <a:latin typeface="Meiryo UI" panose="020B0604030504040204" pitchFamily="50" charset="-128"/>
                <a:ea typeface="Meiryo UI" panose="020B0604030504040204" pitchFamily="50" charset="-128"/>
              </a:rPr>
              <a:t>スマートフォンの機種により、マイナンバーカードのかざし方が異なる場合がございますのででご注意ください。</a:t>
            </a:r>
            <a:r>
              <a:rPr lang="ja-JP" altLang="en-US" dirty="0">
                <a:solidFill>
                  <a:srgbClr val="FF0000"/>
                </a:solidFill>
                <a:latin typeface="Meiryo UI" panose="020B0604030504040204" pitchFamily="50" charset="-128"/>
                <a:ea typeface="Meiryo UI" panose="020B0604030504040204" pitchFamily="50" charset="-128"/>
              </a:rPr>
              <a:t>機種毎のかざし方について説明しているホームページもございます</a:t>
            </a:r>
            <a:r>
              <a:rPr lang="ja-JP" altLang="en-US" dirty="0">
                <a:latin typeface="Meiryo UI" panose="020B0604030504040204" pitchFamily="50" charset="-128"/>
                <a:ea typeface="Meiryo UI" panose="020B0604030504040204" pitchFamily="50" charset="-128"/>
              </a:rPr>
              <a:t>ので、　参考としてください。スライド画面下のＱＲコードを読取ればホームページへつながります。</a:t>
            </a:r>
            <a:endParaRPr lang="en-US" altLang="ja-JP" dirty="0">
              <a:latin typeface="Meiryo UI" panose="020B0604030504040204" pitchFamily="50" charset="-128"/>
              <a:ea typeface="Meiryo UI" panose="020B0604030504040204" pitchFamily="50" charset="-128"/>
            </a:endParaRPr>
          </a:p>
          <a:p>
            <a:pPr marL="143993"/>
            <a:endParaRPr lang="ja-JP" altLang="en-US" dirty="0">
              <a:solidFill>
                <a:srgbClr val="FF0000"/>
              </a:solidFill>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⑧「終了」をタップします。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これで申し込みは完了です。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26677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indent="88896"/>
            <a:r>
              <a:rPr kumimoji="1" lang="ja-JP" altLang="en-US" dirty="0">
                <a:latin typeface="Meiryo UI" panose="020B0604030504040204" pitchFamily="50" charset="-128"/>
                <a:ea typeface="Meiryo UI" panose="020B0604030504040204" pitchFamily="50" charset="-128"/>
              </a:rPr>
              <a:t> 「ぴったりサービス」をご説明します。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地方公共団体で実施している「子育て、介護、被災者支援サービス等」、自分にとって身近なサービスの利用手続が簡単に実施できます。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・ご自身</a:t>
            </a:r>
            <a:r>
              <a:rPr lang="ja-JP" altLang="en-US" dirty="0">
                <a:latin typeface="Meiryo UI" panose="020B0604030504040204" pitchFamily="50" charset="-128"/>
                <a:ea typeface="Meiryo UI" panose="020B0604030504040204" pitchFamily="50" charset="-128"/>
                <a:cs typeface="Meiryo" charset="-128"/>
              </a:rPr>
              <a:t>にあった行政サービスが検索できます。</a:t>
            </a:r>
            <a:r>
              <a:rPr lang="en-US" altLang="ja-JP" dirty="0">
                <a:latin typeface="Meiryo UI" panose="020B0604030504040204" pitchFamily="50" charset="-128"/>
                <a:ea typeface="Meiryo UI" panose="020B0604030504040204" pitchFamily="50" charset="-128"/>
                <a:cs typeface="Meiryo" charset="-128"/>
              </a:rPr>
              <a:t>※</a:t>
            </a:r>
            <a:r>
              <a:rPr lang="ja-JP" altLang="en-US" dirty="0">
                <a:latin typeface="Meiryo UI" panose="020B0604030504040204" pitchFamily="50" charset="-128"/>
                <a:ea typeface="Meiryo UI" panose="020B0604030504040204" pitchFamily="50" charset="-128"/>
                <a:cs typeface="Meiryo" charset="-128"/>
              </a:rPr>
              <a:t>マイナンバーカードは不要です。</a:t>
            </a:r>
            <a:endParaRPr lang="en-US" altLang="ja-JP" dirty="0">
              <a:latin typeface="Meiryo UI" panose="020B0604030504040204" pitchFamily="50" charset="-128"/>
              <a:ea typeface="Meiryo UI" panose="020B0604030504040204" pitchFamily="50" charset="-128"/>
              <a:cs typeface="Meiryo" charset="-128"/>
            </a:endParaRPr>
          </a:p>
          <a:p>
            <a:pPr indent="88896"/>
            <a:r>
              <a:rPr lang="ja-JP" altLang="en-US" dirty="0">
                <a:latin typeface="Meiryo UI" panose="020B0604030504040204" pitchFamily="50" charset="-128"/>
                <a:ea typeface="Meiryo UI" panose="020B0604030504040204" pitchFamily="50" charset="-128"/>
                <a:cs typeface="Meiryo" charset="-128"/>
              </a:rPr>
              <a:t>・役所へ出向くことなくオンライン申請ができます。必要に応じ、マイナンバーカードを</a:t>
            </a:r>
            <a:endParaRPr lang="en-US" altLang="ja-JP" dirty="0">
              <a:latin typeface="Meiryo UI" panose="020B0604030504040204" pitchFamily="50" charset="-128"/>
              <a:ea typeface="Meiryo UI" panose="020B0604030504040204" pitchFamily="50" charset="-128"/>
              <a:cs typeface="Meiryo" charset="-128"/>
            </a:endParaRPr>
          </a:p>
          <a:p>
            <a:pPr indent="88896"/>
            <a:r>
              <a:rPr lang="ja-JP" altLang="en-US" dirty="0">
                <a:latin typeface="Meiryo UI" panose="020B0604030504040204" pitchFamily="50" charset="-128"/>
                <a:ea typeface="Meiryo UI" panose="020B0604030504040204" pitchFamily="50" charset="-128"/>
                <a:cs typeface="Meiryo" charset="-128"/>
              </a:rPr>
              <a:t>用いた電子署名を付与します。</a:t>
            </a:r>
            <a:endParaRPr lang="en-US" altLang="ja-JP" dirty="0">
              <a:latin typeface="Meiryo UI" panose="020B0604030504040204" pitchFamily="50" charset="-128"/>
              <a:ea typeface="Meiryo UI" panose="020B0604030504040204" pitchFamily="50" charset="-128"/>
              <a:cs typeface="Meiryo" charset="-128"/>
            </a:endParaRPr>
          </a:p>
          <a:p>
            <a:pPr indent="88896"/>
            <a:r>
              <a:rPr lang="ja-JP" altLang="en-US" dirty="0">
                <a:latin typeface="Meiryo UI" panose="020B0604030504040204" pitchFamily="50" charset="-128"/>
                <a:ea typeface="Meiryo UI" panose="020B0604030504040204" pitchFamily="50" charset="-128"/>
                <a:cs typeface="Meiryo" charset="-128"/>
              </a:rPr>
              <a:t>・行政機関からのお知らせをオンラインで受け取れます。</a:t>
            </a:r>
            <a:endParaRPr lang="en-US" altLang="ja-JP" dirty="0">
              <a:latin typeface="Meiryo UI" panose="020B0604030504040204" pitchFamily="50" charset="-128"/>
              <a:ea typeface="Meiryo UI" panose="020B0604030504040204" pitchFamily="50" charset="-128"/>
              <a:cs typeface="Meiryo" charset="-128"/>
            </a:endParaRPr>
          </a:p>
          <a:p>
            <a:pPr indent="88896"/>
            <a:endParaRPr lang="en-US" altLang="ja-JP" dirty="0">
              <a:latin typeface="Meiryo UI" panose="020B0604030504040204" pitchFamily="50" charset="-128"/>
              <a:ea typeface="Meiryo UI" panose="020B0604030504040204" pitchFamily="50" charset="-128"/>
              <a:cs typeface="Meiryo" charset="-128"/>
            </a:endParaRPr>
          </a:p>
          <a:p>
            <a:pPr indent="88896"/>
            <a:r>
              <a:rPr lang="ja-JP" altLang="en-US" dirty="0">
                <a:solidFill>
                  <a:srgbClr val="FF0000"/>
                </a:solidFill>
                <a:latin typeface="Meiryo UI" panose="020B0604030504040204" pitchFamily="50" charset="-128"/>
                <a:ea typeface="Meiryo UI" panose="020B0604030504040204" pitchFamily="50" charset="-128"/>
                <a:cs typeface="Meiryo" charset="-128"/>
              </a:rPr>
              <a:t>ぴったり</a:t>
            </a:r>
            <a:r>
              <a:rPr kumimoji="1" lang="ja-JP" altLang="en-US" dirty="0">
                <a:solidFill>
                  <a:srgbClr val="FF0000"/>
                </a:solidFill>
                <a:latin typeface="Meiryo UI" panose="020B0604030504040204" pitchFamily="50" charset="-128"/>
                <a:ea typeface="Meiryo UI" panose="020B0604030504040204" pitchFamily="50" charset="-128"/>
              </a:rPr>
              <a:t>サービスで実施できる具体的な申請や手続き内容については、地方公共団体により</a:t>
            </a:r>
            <a:r>
              <a:rPr lang="ja-JP" altLang="en-US" dirty="0">
                <a:solidFill>
                  <a:srgbClr val="FF0000"/>
                </a:solidFill>
                <a:latin typeface="Meiryo UI" panose="020B0604030504040204" pitchFamily="50" charset="-128"/>
                <a:ea typeface="Meiryo UI" panose="020B0604030504040204" pitchFamily="50" charset="-128"/>
              </a:rPr>
              <a:t>異なります。また利用できないサービスもございますので注意ください。</a:t>
            </a:r>
            <a:endParaRPr lang="en-US" altLang="ja-JP" dirty="0">
              <a:solidFill>
                <a:srgbClr val="FF0000"/>
              </a:solidFill>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
        <p:nvSpPr>
          <p:cNvPr id="5" name="ノート プレースホルダー 2">
            <a:extLst>
              <a:ext uri="{FF2B5EF4-FFF2-40B4-BE49-F238E27FC236}">
                <a16:creationId xmlns:a16="http://schemas.microsoft.com/office/drawing/2014/main" id="{EF1E4BB0-23A8-48C6-9536-603B3DCB15A5}"/>
              </a:ext>
            </a:extLst>
          </p:cNvPr>
          <p:cNvSpPr txBox="1">
            <a:spLocks/>
          </p:cNvSpPr>
          <p:nvPr/>
        </p:nvSpPr>
        <p:spPr>
          <a:xfrm>
            <a:off x="663656" y="7672412"/>
            <a:ext cx="5387811" cy="159494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r>
              <a:rPr lang="ja-JP" altLang="en-US" sz="1100" dirty="0">
                <a:latin typeface="Meiryo UI" panose="020B0604030504040204" pitchFamily="50" charset="-128"/>
                <a:ea typeface="Meiryo UI" panose="020B0604030504040204" pitchFamily="50" charset="-128"/>
              </a:rPr>
              <a:t>①</a:t>
            </a:r>
            <a:r>
              <a:rPr lang="ja-JP" altLang="ja-JP" sz="1100" dirty="0">
                <a:latin typeface="Meiryo UI" panose="020B0604030504040204" pitchFamily="50" charset="-128"/>
                <a:ea typeface="Meiryo UI" panose="020B0604030504040204" pitchFamily="50" charset="-128"/>
              </a:rPr>
              <a:t>ぴったりサービスの利用の詳細について</a:t>
            </a:r>
          </a:p>
          <a:p>
            <a:r>
              <a:rPr lang="ja-JP" altLang="ja-JP" sz="1100" dirty="0">
                <a:latin typeface="Meiryo UI" panose="020B0604030504040204" pitchFamily="50" charset="-128"/>
                <a:ea typeface="Meiryo UI" panose="020B0604030504040204" pitchFamily="50" charset="-128"/>
              </a:rPr>
              <a:t>　ぴったりサービスの利用の詳細な内容について質問が出た場合には、マイナポータルのサイト（下記</a:t>
            </a:r>
            <a:r>
              <a:rPr lang="en-US" altLang="ja-JP" sz="1100" dirty="0">
                <a:latin typeface="Meiryo UI" panose="020B0604030504040204" pitchFamily="50" charset="-128"/>
                <a:ea typeface="Meiryo UI" panose="020B0604030504040204" pitchFamily="50" charset="-128"/>
              </a:rPr>
              <a:t>URL</a:t>
            </a:r>
            <a:r>
              <a:rPr lang="ja-JP" altLang="ja-JP" sz="1100" dirty="0">
                <a:latin typeface="Meiryo UI" panose="020B0604030504040204" pitchFamily="50" charset="-128"/>
                <a:ea typeface="Meiryo UI" panose="020B0604030504040204" pitchFamily="50" charset="-128"/>
              </a:rPr>
              <a:t>）から確認できる旨をお伝えしてください。本サイトは「マイナポータル」で検索するとトップに表示されます</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r>
              <a:rPr lang="en-US" altLang="ja-JP" sz="1100" u="sng" dirty="0">
                <a:latin typeface="Meiryo UI" panose="020B0604030504040204" pitchFamily="50" charset="-128"/>
                <a:ea typeface="Meiryo UI" panose="020B0604030504040204" pitchFamily="50" charset="-128"/>
                <a:hlinkClick r:id="rId3"/>
              </a:rPr>
              <a:t>https://myna.go.jp/SCK0101_01_001/SCK0101_01_001_InitDiscsys.form</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1587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r>
              <a:rPr kumimoji="1" lang="ja-JP" altLang="en-US" dirty="0">
                <a:latin typeface="Meiryo UI" panose="020B0604030504040204" pitchFamily="50" charset="-128"/>
                <a:ea typeface="Meiryo UI" panose="020B0604030504040204" pitchFamily="50" charset="-128"/>
              </a:rPr>
              <a:t>ぴったりサービスの利用手順（操作方法）についてご説明します。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①マイナポータルメニュー画面の「手続の検索・電子申請」をタップしてください。</a:t>
            </a:r>
            <a:endParaRPr kumimoji="1"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②ぴったりサービスの案内画面が表示されますので、「さっそく使ってみる」をタップしてください。</a:t>
            </a:r>
            <a:endParaRPr lang="en-US" altLang="ja-JP" dirty="0">
              <a:latin typeface="Meiryo UI" panose="020B0604030504040204" pitchFamily="50" charset="-128"/>
              <a:ea typeface="Meiryo UI" panose="020B0604030504040204" pitchFamily="50" charset="-128"/>
            </a:endParaRPr>
          </a:p>
          <a:p>
            <a:pPr indent="88896"/>
            <a:r>
              <a:rPr kumimoji="1" lang="ja-JP" altLang="en-US" dirty="0">
                <a:latin typeface="Meiryo UI" panose="020B0604030504040204" pitchFamily="50" charset="-128"/>
                <a:ea typeface="Meiryo UI" panose="020B0604030504040204" pitchFamily="50" charset="-128"/>
              </a:rPr>
              <a:t>③ぴったりサービスの最初の画面が表示されます。下から上へスクロールしてください。</a:t>
            </a: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2842724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地域「都道府県・市区町村名」を選択し、どのようなサービスを受けることができるのか確認します。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③郵便番号または市区町村名を入力し、「地域を</a:t>
            </a:r>
            <a:r>
              <a:rPr lang="ja-JP" altLang="en-US" dirty="0">
                <a:latin typeface="Meiryo UI" panose="020B0604030504040204" pitchFamily="50" charset="-128"/>
                <a:ea typeface="Meiryo UI" panose="020B0604030504040204" pitchFamily="50" charset="-128"/>
              </a:rPr>
              <a:t>検索する」をタップする、または、</a:t>
            </a:r>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都道府県・市区町村を選択してください。</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④子育て、高齢者</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介護、健康</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医療など、探したい分類が表示されますので、</a:t>
            </a:r>
            <a:endParaRPr kumimoji="1"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検索したい分類を選択してください。</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⑤「この条件で探す」をタップします。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市区町村によって、表示されるカテゴリは異なります。</a:t>
            </a:r>
            <a:r>
              <a:rPr lang="ja-JP" altLang="en-US" dirty="0">
                <a:latin typeface="Meiryo UI" panose="020B0604030504040204" pitchFamily="50" charset="-128"/>
                <a:ea typeface="Meiryo UI" panose="020B0604030504040204" pitchFamily="50" charset="-128"/>
              </a:rPr>
              <a:t>黒字で表示されている部分が、選択した市区町村から情報が得られる部分です。</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163258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⑥前の頁で選択した探したい分類の中で、申請可能な手続が表示されます。申請したい手続に</a:t>
            </a:r>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チェック「レ」」を付けます。（ぴったりサービスで申請ができない手続については、チェックをいれる四角の印は表示されません）。</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「手続</a:t>
            </a:r>
            <a:r>
              <a:rPr kumimoji="1" lang="ja-JP" altLang="en-US" dirty="0">
                <a:latin typeface="Meiryo UI" panose="020B0604030504040204" pitchFamily="50" charset="-128"/>
                <a:ea typeface="Meiryo UI" panose="020B0604030504040204" pitchFamily="50" charset="-128"/>
              </a:rPr>
              <a:t>詳細はこちら」をタップすると、該当サービスの手続に関する情報（手続期限、手続に必要なもの、手続方法）などの説明が表示されます。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⑦「申請する」をタップします。</a:t>
            </a:r>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⑧手続を行うために準備が必要なもの等の説明が表示されます。例えば、「マイナン</a:t>
            </a:r>
            <a:endParaRPr kumimoji="1"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バーカードが必要です」、「申請書を印刷して、</a:t>
            </a:r>
            <a:r>
              <a:rPr lang="ja-JP" altLang="en-US" dirty="0">
                <a:latin typeface="Meiryo UI" panose="020B0604030504040204" pitchFamily="50" charset="-128"/>
                <a:ea typeface="Meiryo UI" panose="020B0604030504040204" pitchFamily="50" charset="-128"/>
              </a:rPr>
              <a:t>窓口へ届出ください」等の説明が表示</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されます。継続、申請を進める場合は、「ＯＫ」をタップしてください。</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申請を進めない場合は「キャンセル」をタップしてください。前の画面に戻ります。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⑨「申請方法の確認」の画面が表示されます。内容を確認し、継続申請を進める</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場合は「次へすすむ」をタップしてください。</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solidFill>
                  <a:srgbClr val="FF0000"/>
                </a:solidFill>
                <a:latin typeface="Meiryo UI" panose="020B0604030504040204" pitchFamily="50" charset="-128"/>
                <a:ea typeface="Meiryo UI" panose="020B0604030504040204" pitchFamily="50" charset="-128"/>
              </a:rPr>
              <a:t>オンライン申請可能な場合は、申請書をダウンロードし記入後</a:t>
            </a:r>
            <a:r>
              <a:rPr lang="en-US" altLang="ja-JP" dirty="0">
                <a:solidFill>
                  <a:srgbClr val="FF0000"/>
                </a:solidFill>
                <a:latin typeface="Meiryo UI" panose="020B0604030504040204" pitchFamily="50" charset="-128"/>
                <a:ea typeface="Meiryo UI" panose="020B0604030504040204" pitchFamily="50" charset="-128"/>
              </a:rPr>
              <a:t>PDF</a:t>
            </a:r>
            <a:r>
              <a:rPr lang="ja-JP" altLang="en-US" dirty="0">
                <a:solidFill>
                  <a:srgbClr val="FF0000"/>
                </a:solidFill>
                <a:latin typeface="Meiryo UI" panose="020B0604030504040204" pitchFamily="50" charset="-128"/>
                <a:ea typeface="Meiryo UI" panose="020B0604030504040204" pitchFamily="50" charset="-128"/>
              </a:rPr>
              <a:t>化してオンラインで申請する等、各地方公共団体により申請の仕方が異なるため、説明に従い申請を行うことになります。</a:t>
            </a:r>
          </a:p>
          <a:p>
            <a:pPr indent="85721"/>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
        <p:nvSpPr>
          <p:cNvPr id="5" name="ノート プレースホルダー 2">
            <a:extLst>
              <a:ext uri="{FF2B5EF4-FFF2-40B4-BE49-F238E27FC236}">
                <a16:creationId xmlns:a16="http://schemas.microsoft.com/office/drawing/2014/main" id="{9004349D-0CC4-4551-9F82-DBD2B3CA6931}"/>
              </a:ext>
            </a:extLst>
          </p:cNvPr>
          <p:cNvSpPr txBox="1">
            <a:spLocks/>
          </p:cNvSpPr>
          <p:nvPr/>
        </p:nvSpPr>
        <p:spPr>
          <a:xfrm>
            <a:off x="663656" y="8635878"/>
            <a:ext cx="5387811" cy="101478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BIZ UDPゴシック" panose="020B0400000000000000" pitchFamily="50" charset="-128"/>
                <a:ea typeface="BIZ UDPゴシック" panose="020B0400000000000000" pitchFamily="50" charset="-128"/>
                <a:cs typeface="AoyagiKouzanFontT"/>
              </a:rPr>
              <a:t>【</a:t>
            </a:r>
            <a:r>
              <a:rPr lang="ja-JP" altLang="en-US" sz="1100" dirty="0">
                <a:latin typeface="BIZ UDPゴシック" panose="020B0400000000000000" pitchFamily="50" charset="-128"/>
                <a:ea typeface="BIZ UDPゴシック" panose="020B0400000000000000" pitchFamily="50" charset="-128"/>
                <a:cs typeface="AoyagiKouzanFontT"/>
              </a:rPr>
              <a:t>補足説明</a:t>
            </a:r>
            <a:r>
              <a:rPr lang="en-US" altLang="ja-JP" sz="1100" dirty="0">
                <a:latin typeface="BIZ UDPゴシック" panose="020B0400000000000000" pitchFamily="50" charset="-128"/>
                <a:ea typeface="BIZ UDPゴシック" panose="020B0400000000000000" pitchFamily="50" charset="-128"/>
                <a:cs typeface="AoyagiKouzanFontT"/>
              </a:rPr>
              <a:t>】</a:t>
            </a:r>
          </a:p>
          <a:p>
            <a:pPr defTabSz="841449">
              <a:defRPr/>
            </a:pPr>
            <a:r>
              <a:rPr lang="ja-JP" altLang="en-US" sz="1100" dirty="0">
                <a:latin typeface="BIZ UDPゴシック" panose="020B0400000000000000" pitchFamily="50" charset="-128"/>
                <a:ea typeface="BIZ UDPゴシック" panose="020B0400000000000000" pitchFamily="50" charset="-128"/>
              </a:rPr>
              <a:t>①印刷の操作について</a:t>
            </a:r>
            <a:endParaRPr lang="en-US" altLang="ja-JP" sz="1100" dirty="0">
              <a:latin typeface="BIZ UDPゴシック" panose="020B0400000000000000" pitchFamily="50" charset="-128"/>
              <a:ea typeface="BIZ UDPゴシック" panose="020B0400000000000000" pitchFamily="50" charset="-128"/>
            </a:endParaRPr>
          </a:p>
          <a:p>
            <a:pPr defTabSz="841449">
              <a:defRPr/>
            </a:pPr>
            <a:r>
              <a:rPr lang="ja-JP" altLang="en-US" sz="1100" dirty="0">
                <a:latin typeface="BIZ UDPゴシック" panose="020B0400000000000000" pitchFamily="50" charset="-128"/>
                <a:ea typeface="BIZ UDPゴシック" panose="020B0400000000000000" pitchFamily="50" charset="-128"/>
              </a:rPr>
              <a:t>　講座の中では申請書の印刷はできないため、講座終了後にご自身で印刷するようお伝えください。</a:t>
            </a:r>
            <a:endParaRPr lang="en-US" altLang="ja-JP" dirty="0">
              <a:latin typeface="BIZ UDPゴシック" panose="020B0400000000000000" pitchFamily="50" charset="-128"/>
              <a:ea typeface="BIZ UDPゴシック" panose="020B0400000000000000" pitchFamily="50" charset="-128"/>
            </a:endParaRPr>
          </a:p>
          <a:p>
            <a:pPr defTabSz="841449">
              <a:defRPr/>
            </a:pPr>
            <a:endParaRPr lang="en-US" altLang="ja-JP" dirty="0">
              <a:latin typeface="BIZ UDPゴシック" panose="020B0400000000000000" pitchFamily="50" charset="-128"/>
              <a:ea typeface="BIZ UDPゴシック" panose="020B0400000000000000" pitchFamily="50" charset="-128"/>
            </a:endParaRPr>
          </a:p>
          <a:p>
            <a:pPr defTabSz="841449">
              <a:defRPr/>
            </a:pPr>
            <a:endParaRPr lang="en-US" altLang="ja-JP" dirty="0">
              <a:latin typeface="BIZ UDPゴシック" panose="020B0400000000000000" pitchFamily="50" charset="-128"/>
              <a:ea typeface="BIZ UDPゴシック" panose="020B0400000000000000" pitchFamily="50" charset="-128"/>
            </a:endParaRPr>
          </a:p>
          <a:p>
            <a:pPr defTabSz="841449">
              <a:defRPr/>
            </a:pPr>
            <a:endParaRPr lang="en-US" altLang="ja-JP" dirty="0">
              <a:latin typeface="BIZ UDPゴシック" panose="020B0400000000000000" pitchFamily="50" charset="-128"/>
              <a:ea typeface="BIZ UDPゴシック" panose="020B0400000000000000" pitchFamily="50" charset="-128"/>
            </a:endParaRPr>
          </a:p>
          <a:p>
            <a:endParaRPr lang="en-US" altLang="ja-JP" dirty="0">
              <a:solidFill>
                <a:srgbClr val="FF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lang="en-US" altLang="ja-JP" dirty="0"/>
          </a:p>
        </p:txBody>
      </p:sp>
    </p:spTree>
    <p:extLst>
      <p:ext uri="{BB962C8B-B14F-4D97-AF65-F5344CB8AC3E}">
        <p14:creationId xmlns:p14="http://schemas.microsoft.com/office/powerpoint/2010/main" val="2458410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「わたしの</a:t>
            </a:r>
            <a:r>
              <a:rPr lang="ja-JP" altLang="en-US" dirty="0">
                <a:latin typeface="Meiryo UI" panose="020B0604030504040204" pitchFamily="50" charset="-128"/>
                <a:ea typeface="Meiryo UI" panose="020B0604030504040204" pitchFamily="50" charset="-128"/>
              </a:rPr>
              <a:t>情報（自己情報表示）」に</a:t>
            </a:r>
            <a:r>
              <a:rPr kumimoji="1" lang="ja-JP" altLang="en-US" dirty="0">
                <a:latin typeface="Meiryo UI" panose="020B0604030504040204" pitchFamily="50" charset="-128"/>
                <a:ea typeface="Meiryo UI" panose="020B0604030504040204" pitchFamily="50" charset="-128"/>
              </a:rPr>
              <a:t>ついてご説明します。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smtClean="0">
                <a:latin typeface="Meiryo UI" panose="020B0604030504040204" pitchFamily="50" charset="-128"/>
                <a:ea typeface="Meiryo UI" panose="020B0604030504040204" pitchFamily="50" charset="-128"/>
              </a:rPr>
              <a:t>地方</a:t>
            </a:r>
            <a:r>
              <a:rPr kumimoji="1" lang="ja-JP" altLang="en-US" dirty="0">
                <a:latin typeface="Meiryo UI" panose="020B0604030504040204" pitchFamily="50" charset="-128"/>
                <a:ea typeface="Meiryo UI" panose="020B0604030504040204" pitchFamily="50" charset="-128"/>
              </a:rPr>
              <a:t>公共団体や国の行政機関</a:t>
            </a:r>
            <a:r>
              <a:rPr kumimoji="1" lang="ja-JP" altLang="en-US" dirty="0" smtClean="0">
                <a:latin typeface="Meiryo UI" panose="020B0604030504040204" pitchFamily="50" charset="-128"/>
                <a:ea typeface="Meiryo UI" panose="020B0604030504040204" pitchFamily="50" charset="-128"/>
              </a:rPr>
              <a:t>等が保有する自己情報を確認できます</a:t>
            </a:r>
            <a:r>
              <a:rPr kumimoji="1" lang="ja-JP" altLang="en-US" dirty="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情報を確認する場合には、</a:t>
            </a:r>
            <a:r>
              <a:rPr lang="ja-JP" altLang="en-US" dirty="0">
                <a:latin typeface="Meiryo UI" panose="020B0604030504040204" pitchFamily="50" charset="-128"/>
                <a:ea typeface="Meiryo UI" panose="020B0604030504040204" pitchFamily="50" charset="-128"/>
              </a:rPr>
              <a:t>次の情報を指定することが必要です。</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・分野項目</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世帯情報、税・所得、健康・医療など</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の指定。</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・確認対象日</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いつの時点のあなたの情報の内容が必要か）、日付</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などを指定し、ご自身の情報が参照できます。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1092915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lang="ja-JP" altLang="en-US" dirty="0">
                <a:latin typeface="Meiryo UI" panose="020B0604030504040204" pitchFamily="50" charset="-128"/>
                <a:ea typeface="Meiryo UI" panose="020B0604030504040204" pitchFamily="50" charset="-128"/>
              </a:rPr>
              <a:t>ここから、具体的な操作方法の説明です。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①「わたし</a:t>
            </a:r>
            <a:r>
              <a:rPr kumimoji="1" lang="ja-JP" altLang="en-US" dirty="0">
                <a:latin typeface="Meiryo UI" panose="020B0604030504040204" pitchFamily="50" charset="-128"/>
                <a:ea typeface="Meiryo UI" panose="020B0604030504040204" pitchFamily="50" charset="-128"/>
              </a:rPr>
              <a:t>の情報」をタップしてください。　</a:t>
            </a:r>
            <a:endParaRPr kumimoji="1"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　　わ</a:t>
            </a:r>
            <a:r>
              <a:rPr lang="ja-JP" altLang="en-US" dirty="0">
                <a:latin typeface="Meiryo UI" panose="020B0604030504040204" pitchFamily="50" charset="-128"/>
                <a:ea typeface="Meiryo UI" panose="020B0604030504040204" pitchFamily="50" charset="-128"/>
              </a:rPr>
              <a:t>たし</a:t>
            </a:r>
            <a:r>
              <a:rPr kumimoji="1" lang="ja-JP" altLang="en-US" dirty="0">
                <a:latin typeface="Meiryo UI" panose="020B0604030504040204" pitchFamily="50" charset="-128"/>
                <a:ea typeface="Meiryo UI" panose="020B0604030504040204" pitchFamily="50" charset="-128"/>
              </a:rPr>
              <a:t>の情報の画面が表示されます。確認したい「分野」をタップします。</a:t>
            </a:r>
            <a:endParaRPr kumimoji="1"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②「詳しい条件で探す」をタップしてください。</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2138109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r>
              <a:rPr kumimoji="1" lang="ja-JP" altLang="en-US" dirty="0">
                <a:latin typeface="Meiryo UI" panose="020B0604030504040204" pitchFamily="50" charset="-128"/>
                <a:ea typeface="Meiryo UI" panose="020B0604030504040204" pitchFamily="50" charset="-128"/>
              </a:rPr>
              <a:t>③検索条件を設定します。「情報の内容」をタップし、知りたい情報をチェックします。</a:t>
            </a:r>
            <a:endParaRPr kumimoji="1"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④情報の対象日について、見たい対象の期間を選択してください。</a:t>
            </a:r>
            <a:endParaRPr kumimoji="1"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最後に</a:t>
            </a:r>
            <a:r>
              <a:rPr lang="ja-JP" altLang="en-US" dirty="0">
                <a:latin typeface="Meiryo UI" panose="020B0604030504040204" pitchFamily="50" charset="-128"/>
                <a:ea typeface="Meiryo UI" panose="020B0604030504040204" pitchFamily="50" charset="-128"/>
              </a:rPr>
              <a:t>⑤の「確認」をタップします。</a:t>
            </a:r>
            <a:endParaRPr kumimoji="1" lang="ja-JP" altLang="en-US"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  </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3395472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r>
              <a:rPr lang="ja-JP" altLang="en-US" dirty="0">
                <a:latin typeface="Meiryo UI" panose="020B0604030504040204" pitchFamily="50" charset="-128"/>
                <a:ea typeface="Meiryo UI" panose="020B0604030504040204" pitchFamily="50" charset="-128"/>
              </a:rPr>
              <a:t>確認画面が表示されますので、注意事項など確認し、</a:t>
            </a:r>
            <a:endParaRPr lang="en-US" altLang="ja-JP" dirty="0">
              <a:latin typeface="Meiryo UI" panose="020B0604030504040204" pitchFamily="50" charset="-128"/>
              <a:ea typeface="Meiryo UI" panose="020B0604030504040204" pitchFamily="50" charset="-128"/>
            </a:endParaRPr>
          </a:p>
          <a:p>
            <a:pPr indent="89521"/>
            <a:endParaRPr kumimoji="1"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⑥「確認する」をタップしてください。</a:t>
            </a:r>
            <a:endParaRPr kumimoji="1"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⑦「確認結果一覧へ」をタップしてください。</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⑧回答結果一覧が表示されます。</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　「回答待ち」の表示がある場合には、まだ回答が届いていない状態ですんで、「一覧更新」を押して、回答状況を再度確認してください、</a:t>
            </a:r>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　回答には時間がかかる場合もあります。</a:t>
            </a:r>
            <a:endParaRPr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　　</a:t>
            </a:r>
            <a:endParaRPr kumimoji="1"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　表示が「閲覧可能」になれば、回答が届いたということですので、該当のところをタップすれば情報が参照できます。</a:t>
            </a: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300650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r>
              <a:rPr kumimoji="1" lang="ja-JP" altLang="en-US" dirty="0">
                <a:latin typeface="Meiryo UI" panose="020B0604030504040204" pitchFamily="50" charset="-128"/>
                <a:ea typeface="Meiryo UI" panose="020B0604030504040204" pitchFamily="50" charset="-128"/>
              </a:rPr>
              <a:t>「確認結果」という画面が</a:t>
            </a:r>
            <a:r>
              <a:rPr lang="ja-JP" altLang="en-US" dirty="0">
                <a:latin typeface="Meiryo UI" panose="020B0604030504040204" pitchFamily="50" charset="-128"/>
                <a:ea typeface="Meiryo UI" panose="020B0604030504040204" pitchFamily="50" charset="-128"/>
              </a:rPr>
              <a:t>表示されます</a:t>
            </a:r>
            <a:r>
              <a:rPr kumimoji="1" lang="ja-JP" altLang="en-US" dirty="0">
                <a:latin typeface="Meiryo UI" panose="020B0604030504040204" pitchFamily="50" charset="-128"/>
                <a:ea typeface="Meiryo UI" panose="020B0604030504040204" pitchFamily="50" charset="-128"/>
              </a:rPr>
              <a:t>ので、</a:t>
            </a:r>
            <a:endParaRPr kumimoji="1" lang="en-US" altLang="ja-JP" dirty="0">
              <a:latin typeface="Meiryo UI" panose="020B0604030504040204" pitchFamily="50" charset="-128"/>
              <a:ea typeface="Meiryo UI" panose="020B0604030504040204" pitchFamily="50" charset="-128"/>
            </a:endParaRPr>
          </a:p>
          <a:p>
            <a:pPr indent="89521"/>
            <a:endParaRPr kumimoji="1"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⑨「詳細を確認する」をタップします。</a:t>
            </a:r>
            <a:endParaRPr kumimoji="1"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kumimoji="1" lang="ja-JP" altLang="en-US" dirty="0">
                <a:latin typeface="Meiryo UI" panose="020B0604030504040204" pitchFamily="50" charset="-128"/>
                <a:ea typeface="Meiryo UI" panose="020B0604030504040204" pitchFamily="50" charset="-128"/>
              </a:rPr>
              <a:t>⑩</a:t>
            </a:r>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回答結果」が表示され、ご自身の情報を見ることが出来ます。</a:t>
            </a:r>
            <a:endParaRPr kumimoji="1"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endParaRPr kumimoji="1" lang="ja-JP" altLang="en-US"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388369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「やりとり履歴」についてご説明します。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やりとり履歴では、行政サービスの審査・手続等に伴い、あなたの情報がどの機関との間で、いつ、どのように利用されたかを確認できます。</a:t>
            </a:r>
            <a:endParaRPr kumimoji="1"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知りたい期間を指定して確認します。</a:t>
            </a:r>
            <a:endParaRPr kumimoji="1" lang="en-US" altLang="ja-JP" dirty="0">
              <a:latin typeface="Meiryo UI" panose="020B0604030504040204" pitchFamily="50" charset="-128"/>
              <a:ea typeface="Meiryo UI" panose="020B0604030504040204" pitchFamily="50" charset="-128"/>
            </a:endParaRPr>
          </a:p>
          <a:p>
            <a:pPr indent="85721"/>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
        <p:nvSpPr>
          <p:cNvPr id="5" name="ノート プレースホルダー 2">
            <a:extLst>
              <a:ext uri="{FF2B5EF4-FFF2-40B4-BE49-F238E27FC236}">
                <a16:creationId xmlns:a16="http://schemas.microsoft.com/office/drawing/2014/main" id="{97B29F47-3191-4FC3-8FC2-4AC501EA1482}"/>
              </a:ext>
            </a:extLst>
          </p:cNvPr>
          <p:cNvSpPr txBox="1">
            <a:spLocks/>
          </p:cNvSpPr>
          <p:nvPr/>
        </p:nvSpPr>
        <p:spPr>
          <a:xfrm>
            <a:off x="663656" y="8311320"/>
            <a:ext cx="5387811" cy="101478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BIZ UDPゴシック" panose="020B0400000000000000" pitchFamily="50" charset="-128"/>
                <a:ea typeface="BIZ UDPゴシック" panose="020B0400000000000000" pitchFamily="50" charset="-128"/>
                <a:cs typeface="AoyagiKouzanFontT"/>
              </a:rPr>
              <a:t>【</a:t>
            </a:r>
            <a:r>
              <a:rPr lang="ja-JP" altLang="en-US" sz="1100" dirty="0">
                <a:latin typeface="BIZ UDPゴシック" panose="020B0400000000000000" pitchFamily="50" charset="-128"/>
                <a:ea typeface="BIZ UDPゴシック" panose="020B0400000000000000" pitchFamily="50" charset="-128"/>
                <a:cs typeface="AoyagiKouzanFontT"/>
              </a:rPr>
              <a:t>補足説明</a:t>
            </a:r>
            <a:r>
              <a:rPr lang="en-US" altLang="ja-JP" sz="1100" dirty="0">
                <a:latin typeface="BIZ UDPゴシック" panose="020B0400000000000000" pitchFamily="50" charset="-128"/>
                <a:ea typeface="BIZ UDPゴシック" panose="020B0400000000000000" pitchFamily="50" charset="-128"/>
                <a:cs typeface="AoyagiKouzanFontT"/>
              </a:rPr>
              <a:t>】</a:t>
            </a:r>
          </a:p>
          <a:p>
            <a:pPr defTabSz="841449">
              <a:defRPr/>
            </a:pPr>
            <a:r>
              <a:rPr lang="ja-JP" altLang="en-US" sz="1100" dirty="0">
                <a:latin typeface="BIZ UDPゴシック" panose="020B0400000000000000" pitchFamily="50" charset="-128"/>
                <a:ea typeface="BIZ UDPゴシック" panose="020B0400000000000000" pitchFamily="50" charset="-128"/>
              </a:rPr>
              <a:t>①やりとり履歴の表示の際の注意点</a:t>
            </a:r>
            <a:endParaRPr lang="en-US" altLang="ja-JP" sz="1100" dirty="0">
              <a:latin typeface="BIZ UDPゴシック" panose="020B0400000000000000" pitchFamily="50" charset="-128"/>
              <a:ea typeface="BIZ UDPゴシック" panose="020B0400000000000000" pitchFamily="50" charset="-128"/>
            </a:endParaRPr>
          </a:p>
          <a:p>
            <a:pPr defTabSz="841449">
              <a:defRPr/>
            </a:pPr>
            <a:r>
              <a:rPr lang="ja-JP" altLang="en-US" sz="1100" dirty="0">
                <a:latin typeface="BIZ UDPゴシック" panose="020B0400000000000000" pitchFamily="50" charset="-128"/>
                <a:ea typeface="BIZ UDPゴシック" panose="020B0400000000000000" pitchFamily="50" charset="-128"/>
              </a:rPr>
              <a:t>　受講者の方がやりとり履歴を閲覧している際、受講者の方のスマートフォンの画面を覗き込まないでください。</a:t>
            </a:r>
            <a:endParaRPr lang="en-US" altLang="ja-JP" dirty="0">
              <a:latin typeface="BIZ UDPゴシック" panose="020B0400000000000000" pitchFamily="50" charset="-128"/>
              <a:ea typeface="BIZ UDPゴシック" panose="020B0400000000000000" pitchFamily="50" charset="-128"/>
            </a:endParaRPr>
          </a:p>
          <a:p>
            <a:pPr defTabSz="841449">
              <a:defRPr/>
            </a:pPr>
            <a:endParaRPr lang="en-US" altLang="ja-JP" dirty="0">
              <a:latin typeface="BIZ UDPゴシック" panose="020B0400000000000000" pitchFamily="50" charset="-128"/>
              <a:ea typeface="BIZ UDPゴシック" panose="020B0400000000000000" pitchFamily="50" charset="-128"/>
            </a:endParaRPr>
          </a:p>
          <a:p>
            <a:pPr defTabSz="841449">
              <a:defRPr/>
            </a:pPr>
            <a:endParaRPr lang="en-US" altLang="ja-JP" dirty="0">
              <a:latin typeface="BIZ UDPゴシック" panose="020B0400000000000000" pitchFamily="50" charset="-128"/>
              <a:ea typeface="BIZ UDPゴシック" panose="020B0400000000000000" pitchFamily="50" charset="-128"/>
            </a:endParaRPr>
          </a:p>
          <a:p>
            <a:endParaRPr lang="en-US" altLang="ja-JP" dirty="0">
              <a:solidFill>
                <a:srgbClr val="FF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lang="en-US" altLang="ja-JP" dirty="0"/>
          </a:p>
        </p:txBody>
      </p:sp>
    </p:spTree>
    <p:extLst>
      <p:ext uri="{BB962C8B-B14F-4D97-AF65-F5344CB8AC3E}">
        <p14:creationId xmlns:p14="http://schemas.microsoft.com/office/powerpoint/2010/main" val="734604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r>
              <a:rPr lang="ja-JP" altLang="en-US" dirty="0">
                <a:latin typeface="Meiryo UI" panose="020B0604030504040204" pitchFamily="50" charset="-128"/>
                <a:ea typeface="Meiryo UI" panose="020B0604030504040204" pitchFamily="50" charset="-128"/>
              </a:rPr>
              <a:t>①で、「やりとり履歴」をタップしてください。</a:t>
            </a:r>
            <a:endParaRPr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提供要求の確認画面で、いつの期間の記録を見たいかを入力し表示を要求します。</a:t>
            </a:r>
            <a:endParaRPr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②で、「提供要求」をタップします。</a:t>
            </a:r>
            <a:endParaRPr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③で、表示させたい対象の期間を入力し、「確認」をタップします。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958497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r>
              <a:rPr lang="ja-JP" altLang="en-US" dirty="0">
                <a:latin typeface="Meiryo UI" panose="020B0604030504040204" pitchFamily="50" charset="-128"/>
                <a:ea typeface="Meiryo UI" panose="020B0604030504040204" pitchFamily="50" charset="-128"/>
              </a:rPr>
              <a:t>④で、先ほど入力した「表示させたい対象期間」が表示されますので、確認し、「完了」をタップします。</a:t>
            </a:r>
            <a:endParaRPr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⑤で、</a:t>
            </a:r>
            <a:r>
              <a:rPr lang="ja-JP" altLang="en-US" dirty="0">
                <a:latin typeface="Meiryo UI" panose="020B0604030504040204" pitchFamily="50" charset="-128"/>
                <a:ea typeface="Meiryo UI" panose="020B0604030504040204" pitchFamily="50" charset="-128"/>
                <a:cs typeface="Meiryo" charset="-128"/>
              </a:rPr>
              <a:t>「やりとり履歴の提供要求を受け付けました」と表示されますので、「状況確認」をタップします。</a:t>
            </a:r>
            <a:endParaRPr lang="en-US" altLang="ja-JP" dirty="0">
              <a:latin typeface="Meiryo UI" panose="020B0604030504040204" pitchFamily="50" charset="-128"/>
              <a:ea typeface="Meiryo UI" panose="020B0604030504040204" pitchFamily="50" charset="-128"/>
              <a:cs typeface="Meiryo" charset="-128"/>
            </a:endParaRPr>
          </a:p>
          <a:p>
            <a:pPr indent="88896"/>
            <a:endParaRPr lang="en-US" altLang="ja-JP" dirty="0">
              <a:latin typeface="Meiryo UI" panose="020B0604030504040204" pitchFamily="50" charset="-128"/>
              <a:ea typeface="Meiryo UI" panose="020B0604030504040204" pitchFamily="50" charset="-128"/>
              <a:cs typeface="Meiryo" charset="-128"/>
            </a:endParaRPr>
          </a:p>
          <a:p>
            <a:pPr indent="88896"/>
            <a:r>
              <a:rPr lang="ja-JP" altLang="en-US" dirty="0">
                <a:latin typeface="Meiryo UI" panose="020B0604030504040204" pitchFamily="50" charset="-128"/>
                <a:ea typeface="Meiryo UI" panose="020B0604030504040204" pitchFamily="50" charset="-128"/>
                <a:cs typeface="Meiryo" charset="-128"/>
              </a:rPr>
              <a:t>⑥「やりとり履歴」が表示されます。</a:t>
            </a:r>
            <a:endParaRPr lang="en-US" altLang="ja-JP" dirty="0">
              <a:latin typeface="Meiryo UI" panose="020B0604030504040204" pitchFamily="50" charset="-128"/>
              <a:ea typeface="Meiryo UI" panose="020B0604030504040204" pitchFamily="50" charset="-128"/>
              <a:cs typeface="Meiryo"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1921750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「お知らせ」について、検索画面の表示までご説明します。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「お知らせ」をタップしてください。</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お知らせ」の一覧検索画面が表示されます。</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「お知らせ」が届いている場合は、「お知らせ一覧」に表示されます。</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「お知らせ詳細を表示」をタップすると、そのお知らせの内容を確認できます。</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ここで見たい情報の表示条件を選択し「検索」ボタンをタップすると、お知らせ情報が表示されます・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356887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「利用履歴」では、あなたご自身、またはあなたの代理人の方が、マイナポータルで、いつ、どのサービスを利用したのかなどの利用履歴が確認できます。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
        <p:nvSpPr>
          <p:cNvPr id="5" name="ノート プレースホルダー 2">
            <a:extLst>
              <a:ext uri="{FF2B5EF4-FFF2-40B4-BE49-F238E27FC236}">
                <a16:creationId xmlns:a16="http://schemas.microsoft.com/office/drawing/2014/main" id="{F5FEB4A9-8972-410A-BA0C-B572B29C5D67}"/>
              </a:ext>
            </a:extLst>
          </p:cNvPr>
          <p:cNvSpPr txBox="1">
            <a:spLocks/>
          </p:cNvSpPr>
          <p:nvPr/>
        </p:nvSpPr>
        <p:spPr>
          <a:xfrm>
            <a:off x="674377" y="8494763"/>
            <a:ext cx="5387811" cy="101478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①利用履歴の表示の際の注意点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受講者の方が利用履歴を閲覧している際、受講者の方のスマートフォンの画面を覗き込まないでください。</a:t>
            </a:r>
            <a:endParaRPr lang="en-US" altLang="ja-JP"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738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r>
              <a:rPr lang="ja-JP" altLang="en-US" dirty="0">
                <a:latin typeface="Meiryo UI" panose="020B0604030504040204" pitchFamily="50" charset="-128"/>
                <a:ea typeface="Meiryo UI" panose="020B0604030504040204" pitchFamily="50" charset="-128"/>
              </a:rPr>
              <a:t>①右上の「メニュー」をタップします。</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②「マイナポータルの利用履歴」をタップします。</a:t>
            </a:r>
            <a:endParaRPr lang="en-US" altLang="ja-JP" dirty="0">
              <a:latin typeface="Meiryo UI" panose="020B0604030504040204" pitchFamily="50" charset="-128"/>
              <a:ea typeface="Meiryo UI" panose="020B0604030504040204" pitchFamily="50" charset="-128"/>
            </a:endParaRPr>
          </a:p>
          <a:p>
            <a:pPr indent="89521"/>
            <a:endParaRPr lang="en-US" altLang="ja-JP" dirty="0">
              <a:latin typeface="Meiryo UI" panose="020B0604030504040204" pitchFamily="50" charset="-128"/>
              <a:ea typeface="Meiryo UI" panose="020B0604030504040204" pitchFamily="50" charset="-128"/>
            </a:endParaRPr>
          </a:p>
          <a:p>
            <a:pPr indent="89521"/>
            <a:r>
              <a:rPr lang="ja-JP" altLang="en-US" dirty="0">
                <a:latin typeface="Meiryo UI" panose="020B0604030504040204" pitchFamily="50" charset="-128"/>
                <a:ea typeface="Meiryo UI" panose="020B0604030504040204" pitchFamily="50" charset="-128"/>
              </a:rPr>
              <a:t>③利用履歴検索画面が表示されます。ここで、見たい情報の表示条件を選択すると、「利用履歴一覧画面」が表示されます。</a:t>
            </a:r>
            <a:endParaRPr lang="en-US" altLang="ja-JP" dirty="0">
              <a:latin typeface="Meiryo UI" panose="020B0604030504040204" pitchFamily="50" charset="-128"/>
              <a:ea typeface="Meiryo UI" panose="020B0604030504040204" pitchFamily="50" charset="-128"/>
            </a:endParaRPr>
          </a:p>
          <a:p>
            <a:pPr indent="89521"/>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2379910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「利用者者登録変更」についてご説明します。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ここでは、マイナポータルの利用者情報の登録変更ができます。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変更できるのは、</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・メール通知の希望変更</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ニックネームの変更</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・メ</a:t>
            </a:r>
            <a:r>
              <a:rPr kumimoji="1" lang="ja-JP" altLang="en-US" dirty="0">
                <a:latin typeface="Meiryo UI" panose="020B0604030504040204" pitchFamily="50" charset="-128"/>
                <a:ea typeface="Meiryo UI" panose="020B0604030504040204" pitchFamily="50" charset="-128"/>
              </a:rPr>
              <a:t>ールアドレスの変更</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です。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メール通知の希望変更とは、マイナポータルにログインしたり、お知らせが来た際に、メールでの通知を希望するかどうかの変更です。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37</a:t>
            </a:fld>
            <a:endParaRPr kumimoji="1" lang="ja-JP" altLang="en-US"/>
          </a:p>
        </p:txBody>
      </p:sp>
      <p:sp>
        <p:nvSpPr>
          <p:cNvPr id="5" name="ノート プレースホルダー 2">
            <a:extLst>
              <a:ext uri="{FF2B5EF4-FFF2-40B4-BE49-F238E27FC236}">
                <a16:creationId xmlns:a16="http://schemas.microsoft.com/office/drawing/2014/main" id="{4E32C464-35BC-4065-A626-E654D61786C1}"/>
              </a:ext>
            </a:extLst>
          </p:cNvPr>
          <p:cNvSpPr txBox="1">
            <a:spLocks/>
          </p:cNvSpPr>
          <p:nvPr/>
        </p:nvSpPr>
        <p:spPr>
          <a:xfrm>
            <a:off x="663656" y="7713488"/>
            <a:ext cx="5387811" cy="101478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①利用登録変更の入力の際の注意点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受講者の方が利用者登録変更を入力している際、受講者の方のスマートフォンの画面を覗き込まないでください。講師による代理入力も行わないでください。</a:t>
            </a:r>
            <a:endParaRPr lang="en-US" altLang="ja-JP"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28123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①</a:t>
            </a:r>
            <a:r>
              <a:rPr lang="ja-JP" altLang="en-US" dirty="0">
                <a:latin typeface="Meiryo UI" panose="020B0604030504040204" pitchFamily="50" charset="-128"/>
                <a:ea typeface="Meiryo UI" panose="020B0604030504040204" pitchFamily="50" charset="-128"/>
              </a:rPr>
              <a:t>「利用者ホ人さん」をタップしてください。</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②「利用者登録の変更」をタップしてください。</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③登録した利用者情報が表示されますので、変更したいところを選び変更してください。</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38</a:t>
            </a:fld>
            <a:endParaRPr kumimoji="1" lang="ja-JP" altLang="en-US"/>
          </a:p>
        </p:txBody>
      </p:sp>
    </p:spTree>
    <p:extLst>
      <p:ext uri="{BB962C8B-B14F-4D97-AF65-F5344CB8AC3E}">
        <p14:creationId xmlns:p14="http://schemas.microsoft.com/office/powerpoint/2010/main" val="1513617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「もっとつながる」についてご説明します。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もっとつながる」では、マイナポータルと外部サイトをつなぎ、つないだサイトのサービスを受けることができます。例えば年末調整手続において、生命保険控除証明書等のデータをまとめて入手し、控除申告書へ自動入力ができ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39</a:t>
            </a:fld>
            <a:endParaRPr kumimoji="1" lang="ja-JP" altLang="en-US"/>
          </a:p>
        </p:txBody>
      </p:sp>
    </p:spTree>
    <p:extLst>
      <p:ext uri="{BB962C8B-B14F-4D97-AF65-F5344CB8AC3E}">
        <p14:creationId xmlns:p14="http://schemas.microsoft.com/office/powerpoint/2010/main" val="13443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lang="ja-JP" altLang="en-US" dirty="0">
                <a:latin typeface="Meiryo UI" panose="020B0604030504040204" pitchFamily="50" charset="-128"/>
                <a:ea typeface="Meiryo UI" panose="020B0604030504040204" pitchFamily="50" charset="-128"/>
              </a:rPr>
              <a:t>①「もっとつながる」をタップしてください。</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②はじめの設定では、どのサイトとも繋がっていない状態であるため、つながっていない</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ウェブサイトとして</a:t>
            </a:r>
            <a:r>
              <a:rPr lang="en-US" altLang="ja-JP" dirty="0">
                <a:latin typeface="Meiryo UI" panose="020B0604030504040204" pitchFamily="50" charset="-128"/>
                <a:ea typeface="Meiryo UI" panose="020B0604030504040204" pitchFamily="50" charset="-128"/>
              </a:rPr>
              <a:t>e-Tax</a:t>
            </a:r>
            <a:r>
              <a:rPr lang="ja-JP" altLang="en-US" dirty="0">
                <a:latin typeface="Meiryo UI" panose="020B0604030504040204" pitchFamily="50" charset="-128"/>
                <a:ea typeface="Meiryo UI" panose="020B0604030504040204" pitchFamily="50" charset="-128"/>
              </a:rPr>
              <a:t>などが表示されます。たとえば、</a:t>
            </a:r>
            <a:r>
              <a:rPr lang="en-US" altLang="ja-JP" dirty="0">
                <a:latin typeface="Meiryo UI" panose="020B0604030504040204" pitchFamily="50" charset="-128"/>
                <a:ea typeface="Meiryo UI" panose="020B0604030504040204" pitchFamily="50" charset="-128"/>
              </a:rPr>
              <a:t> e-Tax</a:t>
            </a:r>
            <a:r>
              <a:rPr lang="ja-JP" altLang="en-US" dirty="0">
                <a:latin typeface="Meiryo UI" panose="020B0604030504040204" pitchFamily="50" charset="-128"/>
                <a:ea typeface="Meiryo UI" panose="020B0604030504040204" pitchFamily="50" charset="-128"/>
              </a:rPr>
              <a:t>の「つなぐ」ボタンを押すと、</a:t>
            </a:r>
            <a:endParaRPr lang="en-US" altLang="ja-JP" dirty="0">
              <a:latin typeface="Meiryo UI" panose="020B0604030504040204" pitchFamily="50" charset="-128"/>
              <a:ea typeface="Meiryo UI" panose="020B0604030504040204" pitchFamily="50" charset="-128"/>
            </a:endParaRPr>
          </a:p>
          <a:p>
            <a:pPr indent="85721"/>
            <a:r>
              <a:rPr lang="en-US" altLang="ja-JP" dirty="0">
                <a:latin typeface="Meiryo UI" panose="020B0604030504040204" pitchFamily="50" charset="-128"/>
                <a:ea typeface="Meiryo UI" panose="020B0604030504040204" pitchFamily="50" charset="-128"/>
              </a:rPr>
              <a:t>e-Tax</a:t>
            </a:r>
            <a:r>
              <a:rPr lang="ja-JP" altLang="en-US" dirty="0">
                <a:latin typeface="Meiryo UI" panose="020B0604030504040204" pitchFamily="50" charset="-128"/>
                <a:ea typeface="Meiryo UI" panose="020B0604030504040204" pitchFamily="50" charset="-128"/>
              </a:rPr>
              <a:t>につなぐことができます。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40</a:t>
            </a:fld>
            <a:endParaRPr kumimoji="1" lang="ja-JP" altLang="en-US"/>
          </a:p>
        </p:txBody>
      </p:sp>
    </p:spTree>
    <p:extLst>
      <p:ext uri="{BB962C8B-B14F-4D97-AF65-F5344CB8AC3E}">
        <p14:creationId xmlns:p14="http://schemas.microsoft.com/office/powerpoint/2010/main" val="2854443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代理人を変更・登録」についてご説明します。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あなたの代わりに、代理人の方がマイナポータルの機能を使用できるように設定できます。代理人の方があなたに代わって使用可能なサービスは、</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「やりとり履歴」</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「あなたの情報」</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「お知らせ」</a:t>
            </a:r>
            <a:endParaRPr kumimoji="1"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「外部サイトへのお知らせ情報提供」</a:t>
            </a:r>
            <a:endParaRPr kumimoji="1"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の </a:t>
            </a:r>
            <a:r>
              <a:rPr kumimoji="1" lang="en-US" altLang="ja-JP" dirty="0">
                <a:latin typeface="Meiryo UI" panose="020B0604030504040204" pitchFamily="50" charset="-128"/>
                <a:ea typeface="Meiryo UI" panose="020B0604030504040204" pitchFamily="50" charset="-128"/>
              </a:rPr>
              <a:t>4 </a:t>
            </a:r>
            <a:r>
              <a:rPr kumimoji="1" lang="ja-JP" altLang="en-US" dirty="0">
                <a:latin typeface="Meiryo UI" panose="020B0604030504040204" pitchFamily="50" charset="-128"/>
                <a:ea typeface="Meiryo UI" panose="020B0604030504040204" pitchFamily="50" charset="-128"/>
              </a:rPr>
              <a:t>つです。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代理人を設定する際は、あなたが代理人同席のもと、代理人に利用を許可するサービスや、代理できる期間を入力し、代理人が自身のマイナンバーカード読み込ませて代理人登録を行います。</a:t>
            </a:r>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代理人登録後、あなたに代わって代理人が作業できるようになります。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latin typeface="Meiryo UI" panose="020B0604030504040204" pitchFamily="50" charset="-128"/>
                <a:ea typeface="Meiryo UI" panose="020B0604030504040204" pitchFamily="50" charset="-128"/>
              </a:rPr>
              <a:t>ただし、スマートフォンの場合は、</a:t>
            </a:r>
            <a:r>
              <a:rPr lang="ja-JP" altLang="en-US" b="0" dirty="0">
                <a:latin typeface="Meiryo UI" panose="020B0604030504040204" pitchFamily="50" charset="-128"/>
                <a:ea typeface="Meiryo UI" panose="020B0604030504040204" pitchFamily="50" charset="-128"/>
              </a:rPr>
              <a:t>「</a:t>
            </a:r>
            <a:r>
              <a:rPr lang="ja-JP" altLang="en-US" sz="1200" b="0" dirty="0">
                <a:solidFill>
                  <a:srgbClr val="FF0000"/>
                </a:solidFill>
                <a:latin typeface="Meiryo UI" panose="020B0604030504040204" pitchFamily="50" charset="-128"/>
                <a:ea typeface="Meiryo UI" panose="020B0604030504040204" pitchFamily="50" charset="-128"/>
              </a:rPr>
              <a:t>代理人設定」は行え</a:t>
            </a:r>
            <a:r>
              <a:rPr lang="en-US" altLang="ja-JP" sz="1200" b="0" dirty="0">
                <a:solidFill>
                  <a:srgbClr val="FF0000"/>
                </a:solidFill>
                <a:latin typeface="Meiryo UI" panose="020B0604030504040204" pitchFamily="50" charset="-128"/>
                <a:ea typeface="Meiryo UI" panose="020B0604030504040204" pitchFamily="50" charset="-128"/>
              </a:rPr>
              <a:t/>
            </a:r>
            <a:br>
              <a:rPr lang="en-US" altLang="ja-JP" sz="1200" b="0" dirty="0">
                <a:solidFill>
                  <a:srgbClr val="FF0000"/>
                </a:solidFill>
                <a:latin typeface="Meiryo UI" panose="020B0604030504040204" pitchFamily="50" charset="-128"/>
                <a:ea typeface="Meiryo UI" panose="020B0604030504040204" pitchFamily="50" charset="-128"/>
              </a:rPr>
            </a:br>
            <a:r>
              <a:rPr lang="ja-JP" altLang="en-US" sz="1200" b="0" dirty="0">
                <a:solidFill>
                  <a:srgbClr val="FF0000"/>
                </a:solidFill>
                <a:latin typeface="Meiryo UI" panose="020B0604030504040204" pitchFamily="50" charset="-128"/>
                <a:ea typeface="Meiryo UI" panose="020B0604030504040204" pitchFamily="50" charset="-128"/>
              </a:rPr>
              <a:t>ません。「代理人一覧の確認」のみとなります。</a:t>
            </a: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41</a:t>
            </a:fld>
            <a:endParaRPr kumimoji="1" lang="ja-JP" altLang="en-US"/>
          </a:p>
        </p:txBody>
      </p:sp>
    </p:spTree>
    <p:extLst>
      <p:ext uri="{BB962C8B-B14F-4D97-AF65-F5344CB8AC3E}">
        <p14:creationId xmlns:p14="http://schemas.microsoft.com/office/powerpoint/2010/main" val="1455490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lang="ja-JP" altLang="en-US" dirty="0">
                <a:latin typeface="Meiryo UI" panose="020B0604030504040204" pitchFamily="50" charset="-128"/>
                <a:ea typeface="Meiryo UI" panose="020B0604030504040204" pitchFamily="50" charset="-128"/>
              </a:rPr>
              <a:t>「代理人登録・管理」をタップすると、「代理人登録メニュー」が表示されます。</a:t>
            </a:r>
            <a:endParaRPr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lang="ja-JP" altLang="en-US" dirty="0">
                <a:solidFill>
                  <a:srgbClr val="FF0000"/>
                </a:solidFill>
                <a:latin typeface="Meiryo UI" panose="020B0604030504040204" pitchFamily="50" charset="-128"/>
                <a:ea typeface="Meiryo UI" panose="020B0604030504040204" pitchFamily="50" charset="-128"/>
              </a:rPr>
              <a:t>スマートフォンの場合、「代理人設定」は実施できません。「代理人一覧の確認」のみとなります。</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42</a:t>
            </a:fld>
            <a:endParaRPr kumimoji="1" lang="ja-JP" altLang="en-US" dirty="0"/>
          </a:p>
        </p:txBody>
      </p:sp>
    </p:spTree>
    <p:extLst>
      <p:ext uri="{BB962C8B-B14F-4D97-AF65-F5344CB8AC3E}">
        <p14:creationId xmlns:p14="http://schemas.microsoft.com/office/powerpoint/2010/main" val="2376329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r>
              <a:rPr kumimoji="1" lang="ja-JP" altLang="en-US" dirty="0">
                <a:latin typeface="Meiryo UI" panose="020B0604030504040204" pitchFamily="50" charset="-128"/>
                <a:ea typeface="Meiryo UI" panose="020B0604030504040204" pitchFamily="50" charset="-128"/>
              </a:rPr>
              <a:t>「マイナポータル</a:t>
            </a:r>
            <a:r>
              <a:rPr kumimoji="1" lang="en-US" altLang="ja-JP" dirty="0">
                <a:latin typeface="Meiryo UI" panose="020B0604030504040204" pitchFamily="50" charset="-128"/>
                <a:ea typeface="Meiryo UI" panose="020B0604030504040204" pitchFamily="50" charset="-128"/>
              </a:rPr>
              <a:t>AP</a:t>
            </a:r>
            <a:r>
              <a:rPr kumimoji="1" lang="ja-JP" altLang="en-US" dirty="0">
                <a:latin typeface="Meiryo UI" panose="020B0604030504040204" pitchFamily="50" charset="-128"/>
                <a:ea typeface="Meiryo UI" panose="020B0604030504040204" pitchFamily="50" charset="-128"/>
              </a:rPr>
              <a:t>」インストール後の（２回目以降）、「マイナポータル</a:t>
            </a:r>
            <a:r>
              <a:rPr kumimoji="1" lang="en-US" altLang="ja-JP" dirty="0">
                <a:latin typeface="Meiryo UI" panose="020B0604030504040204" pitchFamily="50" charset="-128"/>
                <a:ea typeface="Meiryo UI" panose="020B0604030504040204" pitchFamily="50" charset="-128"/>
              </a:rPr>
              <a:t>AP</a:t>
            </a:r>
            <a:r>
              <a:rPr kumimoji="1" lang="ja-JP" altLang="en-US" dirty="0">
                <a:latin typeface="Meiryo UI" panose="020B0604030504040204" pitchFamily="50" charset="-128"/>
                <a:ea typeface="Meiryo UI" panose="020B0604030504040204" pitchFamily="50" charset="-128"/>
              </a:rPr>
              <a:t>」の起動の仕方です。</a:t>
            </a:r>
            <a:endParaRPr kumimoji="1" lang="en-US" altLang="ja-JP" dirty="0">
              <a:latin typeface="Meiryo UI" panose="020B0604030504040204" pitchFamily="50" charset="-128"/>
              <a:ea typeface="Meiryo UI" panose="020B0604030504040204" pitchFamily="50" charset="-128"/>
            </a:endParaRPr>
          </a:p>
          <a:p>
            <a:pPr indent="85721"/>
            <a:endParaRPr lang="en-US" altLang="ja-JP" dirty="0">
              <a:latin typeface="Meiryo UI" panose="020B0604030504040204" pitchFamily="50" charset="-128"/>
              <a:ea typeface="Meiryo UI" panose="020B0604030504040204" pitchFamily="50" charset="-128"/>
            </a:endParaRPr>
          </a:p>
          <a:p>
            <a:pPr indent="85721"/>
            <a:r>
              <a:rPr kumimoji="1" lang="ja-JP" altLang="en-US" dirty="0">
                <a:latin typeface="Meiryo UI" panose="020B0604030504040204" pitchFamily="50" charset="-128"/>
                <a:ea typeface="Meiryo UI" panose="020B0604030504040204" pitchFamily="50" charset="-128"/>
              </a:rPr>
              <a:t>インストールした後は、スマートフォンの「マイナちゃん」マークをタップすれば、「マイナポータル</a:t>
            </a:r>
            <a:r>
              <a:rPr kumimoji="1" lang="en-US" altLang="ja-JP" dirty="0">
                <a:latin typeface="Meiryo UI" panose="020B0604030504040204" pitchFamily="50" charset="-128"/>
                <a:ea typeface="Meiryo UI" panose="020B0604030504040204" pitchFamily="50" charset="-128"/>
              </a:rPr>
              <a:t>AP</a:t>
            </a:r>
            <a:r>
              <a:rPr kumimoji="1" lang="ja-JP" altLang="en-US" dirty="0">
                <a:latin typeface="Meiryo UI" panose="020B0604030504040204" pitchFamily="50" charset="-128"/>
                <a:ea typeface="Meiryo UI" panose="020B0604030504040204" pitchFamily="50" charset="-128"/>
              </a:rPr>
              <a:t>」は起動され、各種のサービスをご利用いただけます。</a:t>
            </a:r>
            <a:endParaRPr kumimoji="1" lang="en-US" altLang="ja-JP" dirty="0">
              <a:latin typeface="Meiryo UI" panose="020B0604030504040204" pitchFamily="50" charset="-128"/>
              <a:ea typeface="Meiryo UI" panose="020B0604030504040204" pitchFamily="50" charset="-128"/>
            </a:endParaRPr>
          </a:p>
          <a:p>
            <a:pPr indent="85721" defTabSz="903427">
              <a:defRPr/>
            </a:pPr>
            <a:r>
              <a:rPr kumimoji="1" lang="ja-JP" altLang="en-US" dirty="0">
                <a:latin typeface="Meiryo UI" panose="020B0604030504040204" pitchFamily="50" charset="-128"/>
                <a:ea typeface="Meiryo UI" panose="020B0604030504040204" pitchFamily="50" charset="-128"/>
              </a:rPr>
              <a:t>ログインの際には、その都度マイナンバーカードの読み取りが必要となります。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43</a:t>
            </a:fld>
            <a:endParaRPr kumimoji="1" lang="ja-JP" altLang="en-US"/>
          </a:p>
        </p:txBody>
      </p:sp>
    </p:spTree>
    <p:extLst>
      <p:ext uri="{BB962C8B-B14F-4D97-AF65-F5344CB8AC3E}">
        <p14:creationId xmlns:p14="http://schemas.microsoft.com/office/powerpoint/2010/main" val="156206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5"/>
            <a:ext cx="5388610" cy="3531403"/>
          </a:xfrm>
        </p:spPr>
        <p:txBody>
          <a:bodyPr/>
          <a:lstStyle/>
          <a:p>
            <a:pPr indent="88896"/>
            <a:r>
              <a:rPr kumimoji="1" lang="ja-JP" altLang="en-US" dirty="0">
                <a:latin typeface="Meiryo UI" panose="020B0604030504040204" pitchFamily="50" charset="-128"/>
                <a:ea typeface="Meiryo UI" panose="020B0604030504040204" pitchFamily="50" charset="-128"/>
              </a:rPr>
              <a:t>マイナポータルとは、政府が運営するオンラインサービスです。</a:t>
            </a:r>
            <a:endParaRPr kumimoji="1"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8896"/>
            <a:r>
              <a:rPr lang="ja-JP" altLang="en-US" dirty="0">
                <a:latin typeface="Meiryo UI" panose="020B0604030504040204" pitchFamily="50" charset="-128"/>
                <a:ea typeface="Meiryo UI" panose="020B0604030504040204" pitchFamily="50" charset="-128"/>
              </a:rPr>
              <a:t>子育てや介護をはじめとする行政サービスの検索やオンライン申請ができたり、行政からのお知らせを受け取ることができる自分専用サイトです。</a:t>
            </a:r>
            <a:endParaRPr lang="en-US" altLang="ja-JP" dirty="0">
              <a:latin typeface="Meiryo UI" panose="020B0604030504040204" pitchFamily="50" charset="-128"/>
              <a:ea typeface="Meiryo UI" panose="020B0604030504040204" pitchFamily="50" charset="-128"/>
            </a:endParaRPr>
          </a:p>
          <a:p>
            <a:pPr indent="88896"/>
            <a:r>
              <a:rPr lang="ja-JP" altLang="en-US" dirty="0">
                <a:solidFill>
                  <a:srgbClr val="FF0000"/>
                </a:solidFill>
                <a:latin typeface="Meiryo UI" panose="020B0604030504040204" pitchFamily="50" charset="-128"/>
                <a:ea typeface="Meiryo UI" panose="020B0604030504040204" pitchFamily="50" charset="-128"/>
              </a:rPr>
              <a:t>一部の機能の利用にはマイナンバーカードは不要ですが、マイナンバーカードでログインすれば全ての機能を利用することができます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indent="88896"/>
            <a:endParaRPr lang="en-US" altLang="ja-JP" dirty="0">
              <a:latin typeface="Meiryo UI" panose="020B0604030504040204" pitchFamily="50" charset="-128"/>
              <a:ea typeface="Meiryo UI" panose="020B0604030504040204" pitchFamily="50" charset="-128"/>
            </a:endParaRPr>
          </a:p>
          <a:p>
            <a:pPr indent="82546">
              <a:spcBef>
                <a:spcPts val="400"/>
              </a:spcBef>
            </a:pPr>
            <a:r>
              <a:rPr lang="ja-JP" altLang="en-US" dirty="0">
                <a:latin typeface="Meiryo UI" panose="020B0604030504040204" pitchFamily="50" charset="-128"/>
                <a:ea typeface="Meiryo UI" panose="020B0604030504040204" pitchFamily="50" charset="-128"/>
              </a:rPr>
              <a:t>利用にあたっては、マイナンバーカードでログインする場合、</a:t>
            </a:r>
            <a:r>
              <a:rPr lang="ja-JP" altLang="en-US" dirty="0">
                <a:solidFill>
                  <a:srgbClr val="FF0000"/>
                </a:solidFill>
                <a:latin typeface="Meiryo UI" panose="020B0604030504040204" pitchFamily="50" charset="-128"/>
                <a:ea typeface="Meiryo UI" panose="020B0604030504040204" pitchFamily="50" charset="-128"/>
              </a:rPr>
              <a:t>スマートフォンはマイナンバーカード読取対応の機種</a:t>
            </a:r>
            <a:r>
              <a:rPr lang="ja-JP" altLang="en-US" dirty="0">
                <a:latin typeface="Meiryo UI" panose="020B0604030504040204" pitchFamily="50" charset="-128"/>
                <a:ea typeface="Meiryo UI" panose="020B0604030504040204" pitchFamily="50" charset="-128"/>
              </a:rPr>
              <a:t>、パソコンはマイナンバーカードに対応する</a:t>
            </a:r>
            <a:r>
              <a:rPr lang="en-US" altLang="ja-JP" dirty="0">
                <a:latin typeface="Meiryo UI" panose="020B0604030504040204" pitchFamily="50" charset="-128"/>
                <a:ea typeface="Meiryo UI" panose="020B0604030504040204" pitchFamily="50" charset="-128"/>
              </a:rPr>
              <a:t>IC</a:t>
            </a:r>
            <a:r>
              <a:rPr lang="ja-JP" altLang="en-US" dirty="0">
                <a:latin typeface="Meiryo UI" panose="020B0604030504040204" pitchFamily="50" charset="-128"/>
                <a:ea typeface="Meiryo UI" panose="020B0604030504040204" pitchFamily="50" charset="-128"/>
              </a:rPr>
              <a:t>カードリーダーが必要です。ログインには、マイナンバーカードの利用者証明用電子証明書の数字４桁のパスワードが必要です。</a:t>
            </a:r>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
        <p:nvSpPr>
          <p:cNvPr id="5" name="ノート プレースホルダー 2">
            <a:extLst>
              <a:ext uri="{FF2B5EF4-FFF2-40B4-BE49-F238E27FC236}">
                <a16:creationId xmlns:a16="http://schemas.microsoft.com/office/drawing/2014/main" id="{336FB26E-B94D-4F99-81F2-91C89E8A3A18}"/>
              </a:ext>
            </a:extLst>
          </p:cNvPr>
          <p:cNvSpPr txBox="1">
            <a:spLocks/>
          </p:cNvSpPr>
          <p:nvPr/>
        </p:nvSpPr>
        <p:spPr>
          <a:xfrm>
            <a:off x="674377" y="8220728"/>
            <a:ext cx="5387811" cy="1501703"/>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①利用者証明用電子証明書とは</a:t>
            </a:r>
            <a:endParaRPr lang="en-US" altLang="ja-JP" sz="1100" dirty="0">
              <a:latin typeface="Meiryo UI" panose="020B0604030504040204" pitchFamily="50" charset="-128"/>
              <a:ea typeface="Meiryo UI" panose="020B0604030504040204" pitchFamily="50" charset="-128"/>
            </a:endParaRPr>
          </a:p>
          <a:p>
            <a:pPr algn="l"/>
            <a:r>
              <a:rPr lang="ja-JP" altLang="en-US" sz="1100" dirty="0">
                <a:latin typeface="Meiryo UI" panose="020B0604030504040204" pitchFamily="50" charset="-128"/>
                <a:ea typeface="Meiryo UI" panose="020B0604030504040204" pitchFamily="50" charset="-128"/>
              </a:rPr>
              <a:t>　</a:t>
            </a:r>
            <a:r>
              <a:rPr lang="ja-JP" altLang="en-US" sz="1100" dirty="0">
                <a:solidFill>
                  <a:srgbClr val="333333"/>
                </a:solidFill>
                <a:latin typeface="Meiryo UI" panose="020B0604030504040204" pitchFamily="50" charset="-128"/>
                <a:ea typeface="Meiryo UI" panose="020B0604030504040204" pitchFamily="50" charset="-128"/>
              </a:rPr>
              <a:t>電子証明書とは、本人であることを電子的に証明するもので、書面取引における印鑑証明書のようなものとお考え下さい。</a:t>
            </a:r>
            <a:endParaRPr lang="en-US" altLang="ja-JP" sz="1100" dirty="0">
              <a:solidFill>
                <a:srgbClr val="333333"/>
              </a:solidFill>
              <a:latin typeface="Meiryo UI" panose="020B0604030504040204" pitchFamily="50" charset="-128"/>
              <a:ea typeface="Meiryo UI" panose="020B0604030504040204" pitchFamily="50" charset="-128"/>
            </a:endParaRPr>
          </a:p>
          <a:p>
            <a:r>
              <a:rPr lang="ja-JP" altLang="en-US" sz="1100" dirty="0">
                <a:solidFill>
                  <a:srgbClr val="333333"/>
                </a:solidFill>
                <a:latin typeface="Meiryo UI" panose="020B0604030504040204" pitchFamily="50" charset="-128"/>
                <a:ea typeface="Meiryo UI" panose="020B0604030504040204" pitchFamily="50" charset="-128"/>
              </a:rPr>
              <a:t>利用者証明用電子証明書は、オンラインサービスやコンビニ等のキオスク端末等にログインする際に利用します。</a:t>
            </a:r>
            <a:r>
              <a:rPr lang="ja-JP" altLang="en-US" sz="1100" dirty="0">
                <a:latin typeface="Meiryo UI" panose="020B0604030504040204" pitchFamily="50" charset="-128"/>
                <a:ea typeface="Meiryo UI" panose="020B0604030504040204" pitchFamily="50" charset="-128"/>
              </a:rPr>
              <a:t>「ログインした者が、あなたであること」を証明することができます。</a:t>
            </a:r>
            <a:endParaRPr lang="ja-JP" altLang="en-US" sz="1100" dirty="0">
              <a:solidFill>
                <a:srgbClr val="333333"/>
              </a:solidFill>
              <a:latin typeface="Meiryo UI" panose="020B0604030504040204" pitchFamily="50" charset="-128"/>
              <a:ea typeface="Meiryo UI" panose="020B0604030504040204" pitchFamily="50" charset="-128"/>
            </a:endParaRPr>
          </a:p>
          <a:p>
            <a:pPr defTabSz="841449">
              <a:defRPr/>
            </a:pPr>
            <a:r>
              <a:rPr lang="en-US" altLang="ja-JP" sz="1100" dirty="0">
                <a:latin typeface="Meiryo UI" panose="020B0604030504040204" pitchFamily="50" charset="-128"/>
                <a:ea typeface="Meiryo UI" panose="020B0604030504040204" pitchFamily="50" charset="-128"/>
                <a:hlinkClick r:id="rId3"/>
              </a:rPr>
              <a:t>https://faq.myna.go.jp/faq/show/2703?category_id=13&amp;site_</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514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r>
              <a:rPr kumimoji="1" lang="ja-JP" altLang="en-US" dirty="0">
                <a:latin typeface="Meiryo UI" panose="020B0604030504040204" pitchFamily="50" charset="-128"/>
                <a:ea typeface="Meiryo UI" panose="020B0604030504040204" pitchFamily="50" charset="-128"/>
              </a:rPr>
              <a:t>次にマイナポータルでできることをご説明します。</a:t>
            </a:r>
            <a:endParaRPr kumimoji="1"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ご覧</a:t>
            </a:r>
            <a:r>
              <a:rPr lang="ja-JP" altLang="en-US" dirty="0">
                <a:latin typeface="Meiryo UI" panose="020B0604030504040204" pitchFamily="50" charset="-128"/>
                <a:ea typeface="Meiryo UI" panose="020B0604030504040204" pitchFamily="50" charset="-128"/>
              </a:rPr>
              <a:t>のように、多くのサービスが受けられます。</a:t>
            </a:r>
            <a:endParaRPr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マイナンバーカードの健康保険証としての利用申込、</a:t>
            </a:r>
            <a:r>
              <a:rPr kumimoji="1" lang="ja-JP" altLang="en-US" dirty="0">
                <a:latin typeface="Meiryo UI" panose="020B0604030504040204" pitchFamily="50" charset="-128"/>
                <a:ea typeface="Meiryo UI" panose="020B0604030504040204" pitchFamily="50" charset="-128"/>
              </a:rPr>
              <a:t>ぴったりサービスでは、各市町村</a:t>
            </a:r>
            <a:r>
              <a:rPr lang="ja-JP" altLang="en-US" dirty="0">
                <a:latin typeface="Meiryo UI" panose="020B0604030504040204" pitchFamily="50" charset="-128"/>
                <a:ea typeface="Meiryo UI" panose="020B0604030504040204" pitchFamily="50" charset="-128"/>
              </a:rPr>
              <a:t>の子育てや介護をはじめとする各種行政サービスの検索、およびオンラインでの</a:t>
            </a:r>
            <a:r>
              <a:rPr kumimoji="1" lang="ja-JP" altLang="en-US" dirty="0">
                <a:latin typeface="Meiryo UI" panose="020B0604030504040204" pitchFamily="50" charset="-128"/>
                <a:ea typeface="Meiryo UI" panose="020B0604030504040204" pitchFamily="50" charset="-128"/>
              </a:rPr>
              <a:t>申請や届出が実施できます。</a:t>
            </a:r>
            <a:r>
              <a:rPr lang="ja-JP" altLang="en-US" dirty="0">
                <a:latin typeface="Meiryo UI" panose="020B0604030504040204" pitchFamily="50" charset="-128"/>
                <a:ea typeface="Meiryo UI" panose="020B0604030504040204" pitchFamily="50" charset="-128"/>
              </a:rPr>
              <a:t>また、行政機関からのあなたへのお知らせ情報を受けとれます。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5" name="ノート プレースホルダー 2">
            <a:extLst>
              <a:ext uri="{FF2B5EF4-FFF2-40B4-BE49-F238E27FC236}">
                <a16:creationId xmlns:a16="http://schemas.microsoft.com/office/drawing/2014/main" id="{A94048B5-E204-4916-9632-5F229383496A}"/>
              </a:ext>
            </a:extLst>
          </p:cNvPr>
          <p:cNvSpPr txBox="1">
            <a:spLocks/>
          </p:cNvSpPr>
          <p:nvPr/>
        </p:nvSpPr>
        <p:spPr>
          <a:xfrm>
            <a:off x="663656" y="6930137"/>
            <a:ext cx="5387811" cy="20720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r>
              <a:rPr lang="ja-JP" altLang="en-US" sz="1100" dirty="0">
                <a:latin typeface="Meiryo UI" panose="020B0604030504040204" pitchFamily="50" charset="-128"/>
                <a:ea typeface="Meiryo UI" panose="020B0604030504040204" pitchFamily="50" charset="-128"/>
              </a:rPr>
              <a:t>①</a:t>
            </a:r>
            <a:r>
              <a:rPr lang="ja-JP" altLang="ja-JP" sz="1100" dirty="0">
                <a:latin typeface="Meiryo UI" panose="020B0604030504040204" pitchFamily="50" charset="-128"/>
                <a:ea typeface="Meiryo UI" panose="020B0604030504040204" pitchFamily="50" charset="-128"/>
              </a:rPr>
              <a:t>マイナポータルで利用可能なサービスの詳細について</a:t>
            </a:r>
          </a:p>
          <a:p>
            <a:r>
              <a:rPr lang="ja-JP" altLang="ja-JP" sz="1100" dirty="0">
                <a:latin typeface="Meiryo UI" panose="020B0604030504040204" pitchFamily="50" charset="-128"/>
                <a:ea typeface="Meiryo UI" panose="020B0604030504040204" pitchFamily="50" charset="-128"/>
              </a:rPr>
              <a:t>　マイナポータルで利用可能な個々のサービスの詳細な内容について質問が出た場合には、マイナポータルのサイト（下記</a:t>
            </a:r>
            <a:r>
              <a:rPr lang="en-US" altLang="ja-JP" sz="1100" dirty="0">
                <a:latin typeface="Meiryo UI" panose="020B0604030504040204" pitchFamily="50" charset="-128"/>
                <a:ea typeface="Meiryo UI" panose="020B0604030504040204" pitchFamily="50" charset="-128"/>
              </a:rPr>
              <a:t>URL</a:t>
            </a:r>
            <a:r>
              <a:rPr lang="ja-JP" altLang="ja-JP" sz="1100" dirty="0">
                <a:latin typeface="Meiryo UI" panose="020B0604030504040204" pitchFamily="50" charset="-128"/>
                <a:ea typeface="Meiryo UI" panose="020B0604030504040204" pitchFamily="50" charset="-128"/>
              </a:rPr>
              <a:t>）から確認できる旨をお伝えしてください。本サイトは「マイナポータル」で検索するとトップに表示されます。 </a:t>
            </a:r>
            <a:r>
              <a:rPr lang="en-US" altLang="ja-JP" dirty="0">
                <a:latin typeface="Meiryo UI" panose="020B0604030504040204" pitchFamily="50" charset="-128"/>
                <a:ea typeface="Meiryo UI" panose="020B0604030504040204" pitchFamily="50" charset="-128"/>
                <a:hlinkClick r:id="rId3"/>
              </a:rPr>
              <a:t>https://myna.go.jp/SCK0101_01_001/SCK0101_01_001_InitDiscsys.form</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091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r>
              <a:rPr lang="ja-JP" altLang="en-US" dirty="0">
                <a:solidFill>
                  <a:srgbClr val="FF0000"/>
                </a:solidFill>
                <a:latin typeface="Meiryo UI" panose="020B0604030504040204" pitchFamily="50" charset="-128"/>
                <a:ea typeface="Meiryo UI" panose="020B0604030504040204" pitchFamily="50" charset="-128"/>
              </a:rPr>
              <a:t>マイナポータルを利用するためのスマートフォンの機種</a:t>
            </a:r>
            <a:r>
              <a:rPr lang="ja-JP" altLang="en-US" dirty="0">
                <a:latin typeface="Meiryo UI" panose="020B0604030504040204" pitchFamily="50" charset="-128"/>
                <a:ea typeface="Meiryo UI" panose="020B0604030504040204" pitchFamily="50" charset="-128"/>
              </a:rPr>
              <a:t>、パソコンで利用する際に必要な　ＩＣカードリーダー等、マイナポータルの動作環境や操作方法について、</a:t>
            </a:r>
            <a:r>
              <a:rPr lang="ja-JP" altLang="ja-JP" dirty="0">
                <a:effectLst/>
                <a:latin typeface="Meiryo UI" panose="020B0604030504040204" pitchFamily="50" charset="-128"/>
                <a:ea typeface="Meiryo UI" panose="020B0604030504040204" pitchFamily="50" charset="-128"/>
                <a:cs typeface="Times New Roman" panose="02020603050405020304" pitchFamily="18" charset="0"/>
              </a:rPr>
              <a:t>また、マイナポータルの最新の情報など利用に関しては、表示のホームページに詳しい情報が掲載されていますので、参考にしてください。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136910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r>
              <a:rPr kumimoji="1" lang="ja-JP" altLang="en-US" dirty="0">
                <a:latin typeface="Meiryo UI" panose="020B0604030504040204" pitchFamily="50" charset="-128"/>
                <a:ea typeface="Meiryo UI" panose="020B0604030504040204" pitchFamily="50" charset="-128"/>
              </a:rPr>
              <a:t>スマートフォンによるマイナポータルを利用するための操作に</a:t>
            </a:r>
            <a:r>
              <a:rPr lang="ja-JP" altLang="en-US" dirty="0">
                <a:latin typeface="Meiryo UI" panose="020B0604030504040204" pitchFamily="50" charset="-128"/>
                <a:ea typeface="Meiryo UI" panose="020B0604030504040204" pitchFamily="50" charset="-128"/>
              </a:rPr>
              <a:t>ついて説明します。　全体の</a:t>
            </a:r>
            <a:r>
              <a:rPr kumimoji="1" lang="ja-JP" altLang="en-US" dirty="0">
                <a:latin typeface="Meiryo UI" panose="020B0604030504040204" pitchFamily="50" charset="-128"/>
                <a:ea typeface="Meiryo UI" panose="020B0604030504040204" pitchFamily="50" charset="-128"/>
              </a:rPr>
              <a:t>流れは、大別して、前半の「①，②」と「③</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⑫」になります。</a:t>
            </a:r>
            <a:endParaRPr kumimoji="1"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kumimoji="1" lang="ja-JP" altLang="en-US" dirty="0">
                <a:latin typeface="Meiryo UI" panose="020B0604030504040204" pitchFamily="50" charset="-128"/>
                <a:ea typeface="Meiryo UI" panose="020B0604030504040204" pitchFamily="50" charset="-128"/>
              </a:rPr>
              <a:t>前半</a:t>
            </a:r>
            <a:r>
              <a:rPr lang="ja-JP" altLang="en-US" dirty="0">
                <a:latin typeface="Meiryo UI" panose="020B0604030504040204" pitchFamily="50" charset="-128"/>
                <a:ea typeface="Meiryo UI" panose="020B0604030504040204" pitchFamily="50" charset="-128"/>
              </a:rPr>
              <a:t>の①②は、</a:t>
            </a:r>
            <a:r>
              <a:rPr kumimoji="1" lang="ja-JP" altLang="en-US" dirty="0">
                <a:latin typeface="Meiryo UI" panose="020B0604030504040204" pitchFamily="50" charset="-128"/>
                <a:ea typeface="Meiryo UI" panose="020B0604030504040204" pitchFamily="50" charset="-128"/>
              </a:rPr>
              <a:t>マイナポータルを利用するための準備の部分です。</a:t>
            </a:r>
            <a:endParaRPr kumimoji="1"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マイナンバーカードを使い利用者用電子証明書の認証（ログイン）を行うことで、自分専用のサイトが開設できます。</a:t>
            </a:r>
            <a:endParaRPr lang="en-US" altLang="ja-JP" dirty="0">
              <a:latin typeface="Meiryo UI" panose="020B0604030504040204" pitchFamily="50" charset="-128"/>
              <a:ea typeface="Meiryo UI" panose="020B0604030504040204" pitchFamily="50" charset="-128"/>
            </a:endParaRPr>
          </a:p>
          <a:p>
            <a:pPr indent="93658"/>
            <a:endParaRPr lang="en-US" altLang="ja-JP" dirty="0">
              <a:latin typeface="Meiryo UI" panose="020B0604030504040204" pitchFamily="50" charset="-128"/>
              <a:ea typeface="Meiryo UI" panose="020B0604030504040204" pitchFamily="50" charset="-128"/>
            </a:endParaRPr>
          </a:p>
          <a:p>
            <a:pPr indent="93658"/>
            <a:r>
              <a:rPr lang="ja-JP" altLang="en-US" dirty="0">
                <a:latin typeface="Meiryo UI" panose="020B0604030504040204" pitchFamily="50" charset="-128"/>
                <a:ea typeface="Meiryo UI" panose="020B0604030504040204" pitchFamily="50" charset="-128"/>
              </a:rPr>
              <a:t>③～⑫は、マイナポータルで用意されている様々なサービスを利用する部分になります。いろいろなサービスがありますので是非使ってみてください。</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36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2021/6/10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2021/6/10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tm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tm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tmp"/><Relationship Id="rId5" Type="http://schemas.openxmlformats.org/officeDocument/2006/relationships/image" Target="../media/image39.tmp"/><Relationship Id="rId4" Type="http://schemas.openxmlformats.org/officeDocument/2006/relationships/image" Target="../media/image38.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tmp"/><Relationship Id="rId4" Type="http://schemas.openxmlformats.org/officeDocument/2006/relationships/image" Target="../media/image44.tm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42.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10.png"/><Relationship Id="rId18" Type="http://schemas.microsoft.com/office/2007/relationships/hdphoto" Target="../media/hdphoto4.wdp"/><Relationship Id="rId3" Type="http://schemas.openxmlformats.org/officeDocument/2006/relationships/image" Target="../media/image4.jpg"/><Relationship Id="rId7" Type="http://schemas.openxmlformats.org/officeDocument/2006/relationships/image" Target="../media/image1.jpg"/><Relationship Id="rId12" Type="http://schemas.microsoft.com/office/2007/relationships/hdphoto" Target="../media/hdphoto1.wdp"/><Relationship Id="rId17" Type="http://schemas.openxmlformats.org/officeDocument/2006/relationships/image" Target="../media/image12.png"/><Relationship Id="rId2" Type="http://schemas.openxmlformats.org/officeDocument/2006/relationships/notesSlide" Target="../notesSlides/notesSlide2.xml"/><Relationship Id="rId16" Type="http://schemas.microsoft.com/office/2007/relationships/hdphoto" Target="../media/hdphoto3.wdp"/><Relationship Id="rId1" Type="http://schemas.openxmlformats.org/officeDocument/2006/relationships/slideLayout" Target="../slideLayouts/slideLayout4.xml"/><Relationship Id="rId6" Type="http://schemas.openxmlformats.org/officeDocument/2006/relationships/image" Target="../media/image7.tmp"/><Relationship Id="rId11" Type="http://schemas.openxmlformats.org/officeDocument/2006/relationships/image" Target="../media/image9.png"/><Relationship Id="rId5" Type="http://schemas.openxmlformats.org/officeDocument/2006/relationships/image" Target="../media/image6.tmp"/><Relationship Id="rId15" Type="http://schemas.openxmlformats.org/officeDocument/2006/relationships/image" Target="../media/image11.png"/><Relationship Id="rId10" Type="http://schemas.openxmlformats.org/officeDocument/2006/relationships/hyperlink" Target="https://www.soumu.go.jp/kojinbango_card/03.html" TargetMode="External"/><Relationship Id="rId4" Type="http://schemas.openxmlformats.org/officeDocument/2006/relationships/image" Target="../media/image5.tmp"/><Relationship Id="rId9" Type="http://schemas.openxmlformats.org/officeDocument/2006/relationships/image" Target="../media/image8.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1.tmp"/><Relationship Id="rId5" Type="http://schemas.openxmlformats.org/officeDocument/2006/relationships/image" Target="../media/image60.tmp"/><Relationship Id="rId4" Type="http://schemas.openxmlformats.org/officeDocument/2006/relationships/image" Target="../media/image59.tmp"/></Relationships>
</file>

<file path=ppt/slides/_rels/slide23.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5.tmp"/><Relationship Id="rId5" Type="http://schemas.openxmlformats.org/officeDocument/2006/relationships/image" Target="../media/image64.tmp"/><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jp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5.tmp"/><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90.tmp"/><Relationship Id="rId4" Type="http://schemas.openxmlformats.org/officeDocument/2006/relationships/image" Target="../media/image89.tmp"/></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94.pn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97.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3.tmp"/></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90.tmp"/><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3.jpg"/><Relationship Id="rId7"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05.jpg"/><Relationship Id="rId4" Type="http://schemas.openxmlformats.org/officeDocument/2006/relationships/image" Target="../media/image104.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faq.myna.go.jp/faq/show/2587"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64008"/>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975628" y="170672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マイナポータルを</a:t>
            </a:r>
            <a:endParaRPr lang="en-US" altLang="ja-JP" sz="4800" dirty="0">
              <a:solidFill>
                <a:schemeClr val="bg1"/>
              </a:solidFill>
            </a:endParaRPr>
          </a:p>
          <a:p>
            <a:r>
              <a:rPr lang="ja-JP" altLang="en-US" sz="4800" dirty="0">
                <a:solidFill>
                  <a:schemeClr val="bg1"/>
                </a:solidFill>
              </a:rPr>
              <a:t>使ってみましょう</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1395" r="20031"/>
          <a:stretch/>
        </p:blipFill>
        <p:spPr>
          <a:xfrm>
            <a:off x="1529017" y="3809341"/>
            <a:ext cx="1552067" cy="2269793"/>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noChangeAspect="1"/>
          </p:cNvSpPr>
          <p:nvPr>
            <p:ph type="ctrTitle"/>
          </p:nvPr>
        </p:nvSpPr>
        <p:spPr>
          <a:xfrm>
            <a:off x="1770127" y="289506"/>
            <a:ext cx="6476453" cy="991041"/>
          </a:xfrm>
        </p:spPr>
        <p:txBody>
          <a:bodyPr wrap="none">
            <a:spAutoFit/>
          </a:bodyPr>
          <a:lstStyle/>
          <a:p>
            <a:r>
              <a:rPr lang="ja-JP" altLang="en-US" dirty="0"/>
              <a:t>マイナポータルＡＰの入手 および</a:t>
            </a:r>
            <a:r>
              <a:rPr lang="en-US" altLang="ja-JP" dirty="0"/>
              <a:t/>
            </a:r>
            <a:br>
              <a:rPr lang="en-US" altLang="ja-JP" dirty="0"/>
            </a:br>
            <a:r>
              <a:rPr lang="ja-JP" altLang="en-US" dirty="0"/>
              <a:t>インストールのしかた</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92500" lnSpcReduction="20000"/>
          </a:bodyPr>
          <a:lstStyle/>
          <a:p>
            <a:r>
              <a:rPr lang="ja-JP" altLang="en-US" sz="2600" dirty="0"/>
              <a:t>マイナポータル</a:t>
            </a:r>
            <a:r>
              <a:rPr lang="en-US" altLang="ja-JP" sz="2600" dirty="0"/>
              <a:t>AP</a:t>
            </a:r>
            <a:r>
              <a:rPr lang="ja-JP" altLang="en-US" sz="1700" dirty="0"/>
              <a:t>＜内閣府番号制度担当室＞</a:t>
            </a:r>
            <a:r>
              <a:rPr lang="ja-JP" altLang="en-US" sz="2600" dirty="0"/>
              <a:t>をインストールします。</a:t>
            </a:r>
          </a:p>
          <a:p>
            <a:endParaRPr lang="en-US" altLang="ja-JP" dirty="0"/>
          </a:p>
          <a:p>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6" name="テキスト ボックス 5"/>
          <p:cNvSpPr txBox="1"/>
          <p:nvPr/>
        </p:nvSpPr>
        <p:spPr>
          <a:xfrm>
            <a:off x="3216301" y="5364000"/>
            <a:ext cx="5203669" cy="830997"/>
          </a:xfrm>
          <a:prstGeom prst="rect">
            <a:avLst/>
          </a:prstGeom>
          <a:noFill/>
        </p:spPr>
        <p:txBody>
          <a:bodyPr wrap="none" rtlCol="0">
            <a:spAutoFit/>
          </a:bodyPr>
          <a:lstStyle/>
          <a:p>
            <a:pPr marL="201613" indent="-201613"/>
            <a:r>
              <a:rPr lang="en-US" altLang="ja-JP" sz="1200" dirty="0">
                <a:solidFill>
                  <a:srgbClr val="009650"/>
                </a:solidFill>
                <a:latin typeface="Meiryo" charset="-128"/>
                <a:ea typeface="Meiryo" charset="-128"/>
                <a:cs typeface="Meiryo" charset="-128"/>
              </a:rPr>
              <a:t>※</a:t>
            </a:r>
            <a:r>
              <a:rPr lang="ja-JP" altLang="en-US" sz="1200" dirty="0">
                <a:solidFill>
                  <a:srgbClr val="009650"/>
                </a:solidFill>
                <a:latin typeface="Meiryo" charset="-128"/>
                <a:ea typeface="Meiryo" charset="-128"/>
                <a:cs typeface="Meiryo" charset="-128"/>
              </a:rPr>
              <a:t> マイナポータル</a:t>
            </a:r>
            <a:r>
              <a:rPr lang="en-US" altLang="ja-JP" sz="1200" dirty="0">
                <a:solidFill>
                  <a:srgbClr val="009650"/>
                </a:solidFill>
                <a:latin typeface="Meiryo" charset="-128"/>
                <a:ea typeface="Meiryo" charset="-128"/>
                <a:cs typeface="Meiryo" charset="-128"/>
              </a:rPr>
              <a:t>AP</a:t>
            </a:r>
            <a:r>
              <a:rPr lang="ja-JP" altLang="en-US" sz="1200" dirty="0">
                <a:solidFill>
                  <a:srgbClr val="009650"/>
                </a:solidFill>
                <a:latin typeface="Meiryo" charset="-128"/>
                <a:ea typeface="Meiryo" charset="-128"/>
                <a:cs typeface="Meiryo" charset="-128"/>
              </a:rPr>
              <a:t>＜内閣府番号制度担当室＞が見つからない場合は、</a:t>
            </a:r>
            <a:r>
              <a:rPr lang="en-US" altLang="ja-JP" sz="1200" dirty="0">
                <a:solidFill>
                  <a:srgbClr val="009650"/>
                </a:solidFill>
                <a:latin typeface="Meiryo" charset="-128"/>
                <a:ea typeface="Meiryo" charset="-128"/>
                <a:cs typeface="Meiryo" charset="-128"/>
              </a:rPr>
              <a:t/>
            </a:r>
            <a:br>
              <a:rPr lang="en-US" altLang="ja-JP" sz="1200" dirty="0">
                <a:solidFill>
                  <a:srgbClr val="009650"/>
                </a:solidFill>
                <a:latin typeface="Meiryo" charset="-128"/>
                <a:ea typeface="Meiryo" charset="-128"/>
                <a:cs typeface="Meiryo" charset="-128"/>
              </a:rPr>
            </a:br>
            <a:r>
              <a:rPr lang="en-US" altLang="ja-JP" sz="1200" dirty="0">
                <a:solidFill>
                  <a:srgbClr val="009650"/>
                </a:solidFill>
                <a:latin typeface="Meiryo" charset="-128"/>
                <a:ea typeface="Meiryo" charset="-128"/>
                <a:cs typeface="Meiryo" charset="-128"/>
              </a:rPr>
              <a:t>OS</a:t>
            </a:r>
            <a:r>
              <a:rPr lang="ja-JP" altLang="en-US" sz="1200" dirty="0">
                <a:solidFill>
                  <a:srgbClr val="009650"/>
                </a:solidFill>
                <a:latin typeface="Meiryo" charset="-128"/>
                <a:ea typeface="Meiryo" charset="-128"/>
                <a:cs typeface="Meiryo" charset="-128"/>
              </a:rPr>
              <a:t>が</a:t>
            </a:r>
            <a:r>
              <a:rPr lang="en-US" altLang="ja-JP" sz="1200" dirty="0">
                <a:solidFill>
                  <a:srgbClr val="009650"/>
                </a:solidFill>
                <a:latin typeface="Meiryo" charset="-128"/>
                <a:ea typeface="Meiryo" charset="-128"/>
                <a:cs typeface="Meiryo" charset="-128"/>
              </a:rPr>
              <a:t>Android 6.0</a:t>
            </a:r>
            <a:r>
              <a:rPr lang="ja-JP" altLang="en-US" sz="1200" dirty="0">
                <a:solidFill>
                  <a:srgbClr val="009650"/>
                </a:solidFill>
                <a:latin typeface="Meiryo" charset="-128"/>
                <a:ea typeface="Meiryo" charset="-128"/>
                <a:cs typeface="Meiryo" charset="-128"/>
              </a:rPr>
              <a:t>以上、ブラウザが</a:t>
            </a:r>
            <a:r>
              <a:rPr lang="en-US" altLang="ja-JP" sz="1200" dirty="0">
                <a:solidFill>
                  <a:srgbClr val="009650"/>
                </a:solidFill>
                <a:latin typeface="Meiryo" charset="-128"/>
                <a:ea typeface="Meiryo" charset="-128"/>
                <a:cs typeface="Meiryo" charset="-128"/>
              </a:rPr>
              <a:t>Chrome 69</a:t>
            </a:r>
            <a:r>
              <a:rPr lang="ja-JP" altLang="en-US" sz="1200" dirty="0">
                <a:solidFill>
                  <a:srgbClr val="009650"/>
                </a:solidFill>
                <a:latin typeface="Meiryo" charset="-128"/>
                <a:ea typeface="Meiryo" charset="-128"/>
                <a:cs typeface="Meiryo" charset="-128"/>
              </a:rPr>
              <a:t>以上の</a:t>
            </a:r>
            <a:r>
              <a:rPr lang="en-US" altLang="ja-JP" sz="1200" dirty="0">
                <a:solidFill>
                  <a:srgbClr val="009650"/>
                </a:solidFill>
                <a:latin typeface="Meiryo" charset="-128"/>
                <a:ea typeface="Meiryo" charset="-128"/>
                <a:cs typeface="Meiryo" charset="-128"/>
              </a:rPr>
              <a:t/>
            </a:r>
            <a:br>
              <a:rPr lang="en-US" altLang="ja-JP" sz="1200" dirty="0">
                <a:solidFill>
                  <a:srgbClr val="009650"/>
                </a:solidFill>
                <a:latin typeface="Meiryo" charset="-128"/>
                <a:ea typeface="Meiryo" charset="-128"/>
                <a:cs typeface="Meiryo" charset="-128"/>
              </a:rPr>
            </a:br>
            <a:r>
              <a:rPr lang="ja-JP" altLang="en-US" sz="1200" dirty="0">
                <a:solidFill>
                  <a:srgbClr val="009650"/>
                </a:solidFill>
                <a:latin typeface="Meiryo" charset="-128"/>
                <a:ea typeface="Meiryo" charset="-128"/>
                <a:cs typeface="Meiryo" charset="-128"/>
              </a:rPr>
              <a:t>条件を満たしていない可能性があります。</a:t>
            </a:r>
            <a:r>
              <a:rPr lang="en-US" altLang="ja-JP" sz="1200" dirty="0">
                <a:solidFill>
                  <a:srgbClr val="009650"/>
                </a:solidFill>
                <a:latin typeface="Meiryo" charset="-128"/>
                <a:ea typeface="Meiryo" charset="-128"/>
                <a:cs typeface="Meiryo" charset="-128"/>
              </a:rPr>
              <a:t/>
            </a:r>
            <a:br>
              <a:rPr lang="en-US" altLang="ja-JP" sz="1200" dirty="0">
                <a:solidFill>
                  <a:srgbClr val="009650"/>
                </a:solidFill>
                <a:latin typeface="Meiryo" charset="-128"/>
                <a:ea typeface="Meiryo" charset="-128"/>
                <a:cs typeface="Meiryo" charset="-128"/>
              </a:rPr>
            </a:br>
            <a:r>
              <a:rPr lang="ja-JP" altLang="en-US" sz="1200" dirty="0">
                <a:solidFill>
                  <a:srgbClr val="009650"/>
                </a:solidFill>
                <a:latin typeface="Meiryo" charset="-128"/>
                <a:ea typeface="Meiryo" charset="-128"/>
                <a:cs typeface="Meiryo" charset="-128"/>
              </a:rPr>
              <a:t>バージョンアップしてから再度、インストールしてください。</a:t>
            </a:r>
          </a:p>
        </p:txBody>
      </p:sp>
      <p:grpSp>
        <p:nvGrpSpPr>
          <p:cNvPr id="10" name="object 5"/>
          <p:cNvGrpSpPr/>
          <p:nvPr/>
        </p:nvGrpSpPr>
        <p:grpSpPr>
          <a:xfrm>
            <a:off x="4906117" y="2956366"/>
            <a:ext cx="1649095" cy="1755775"/>
            <a:chOff x="3851147" y="3502152"/>
            <a:chExt cx="1649095" cy="1755775"/>
          </a:xfrm>
        </p:grpSpPr>
        <p:sp>
          <p:nvSpPr>
            <p:cNvPr id="11" name="object 6"/>
            <p:cNvSpPr/>
            <p:nvPr/>
          </p:nvSpPr>
          <p:spPr>
            <a:xfrm>
              <a:off x="3860291" y="3530002"/>
              <a:ext cx="1630679" cy="1571340"/>
            </a:xfrm>
            <a:prstGeom prst="rect">
              <a:avLst/>
            </a:prstGeom>
            <a:blipFill>
              <a:blip r:embed="rId3" cstate="print"/>
              <a:stretch>
                <a:fillRect/>
              </a:stretch>
            </a:blipFill>
          </p:spPr>
          <p:txBody>
            <a:bodyPr wrap="square" lIns="0" tIns="0" rIns="0" bIns="0" rtlCol="0"/>
            <a:lstStyle/>
            <a:p>
              <a:endParaRPr dirty="0"/>
            </a:p>
          </p:txBody>
        </p:sp>
        <p:sp>
          <p:nvSpPr>
            <p:cNvPr id="12" name="object 7"/>
            <p:cNvSpPr/>
            <p:nvPr/>
          </p:nvSpPr>
          <p:spPr>
            <a:xfrm>
              <a:off x="3851147" y="3502152"/>
              <a:ext cx="1649095" cy="1755775"/>
            </a:xfrm>
            <a:custGeom>
              <a:avLst/>
              <a:gdLst/>
              <a:ahLst/>
              <a:cxnLst/>
              <a:rect l="l" t="t" r="r" b="b"/>
              <a:pathLst>
                <a:path w="1649095" h="1755775">
                  <a:moveTo>
                    <a:pt x="1645920" y="1755648"/>
                  </a:moveTo>
                  <a:lnTo>
                    <a:pt x="1524" y="1755648"/>
                  </a:lnTo>
                  <a:lnTo>
                    <a:pt x="0" y="1754124"/>
                  </a:lnTo>
                  <a:lnTo>
                    <a:pt x="0" y="1524"/>
                  </a:lnTo>
                  <a:lnTo>
                    <a:pt x="1524" y="0"/>
                  </a:lnTo>
                  <a:lnTo>
                    <a:pt x="1645920" y="0"/>
                  </a:lnTo>
                  <a:lnTo>
                    <a:pt x="1648968" y="1524"/>
                  </a:lnTo>
                  <a:lnTo>
                    <a:pt x="1648968" y="4572"/>
                  </a:lnTo>
                  <a:lnTo>
                    <a:pt x="9144" y="4572"/>
                  </a:lnTo>
                  <a:lnTo>
                    <a:pt x="4572" y="9144"/>
                  </a:lnTo>
                  <a:lnTo>
                    <a:pt x="9144" y="9144"/>
                  </a:lnTo>
                  <a:lnTo>
                    <a:pt x="9144" y="1746504"/>
                  </a:lnTo>
                  <a:lnTo>
                    <a:pt x="4572" y="1746504"/>
                  </a:lnTo>
                  <a:lnTo>
                    <a:pt x="9144" y="1751076"/>
                  </a:lnTo>
                  <a:lnTo>
                    <a:pt x="1648968" y="1751076"/>
                  </a:lnTo>
                  <a:lnTo>
                    <a:pt x="1648968" y="1754124"/>
                  </a:lnTo>
                  <a:lnTo>
                    <a:pt x="1645920" y="1755648"/>
                  </a:lnTo>
                  <a:close/>
                </a:path>
                <a:path w="1649095" h="1755775">
                  <a:moveTo>
                    <a:pt x="9144" y="9144"/>
                  </a:moveTo>
                  <a:lnTo>
                    <a:pt x="4572" y="9144"/>
                  </a:lnTo>
                  <a:lnTo>
                    <a:pt x="9144" y="4572"/>
                  </a:lnTo>
                  <a:lnTo>
                    <a:pt x="9144" y="9144"/>
                  </a:lnTo>
                  <a:close/>
                </a:path>
                <a:path w="1649095" h="1755775">
                  <a:moveTo>
                    <a:pt x="1639824" y="9144"/>
                  </a:moveTo>
                  <a:lnTo>
                    <a:pt x="9144" y="9144"/>
                  </a:lnTo>
                  <a:lnTo>
                    <a:pt x="9144" y="4572"/>
                  </a:lnTo>
                  <a:lnTo>
                    <a:pt x="1639824" y="4572"/>
                  </a:lnTo>
                  <a:lnTo>
                    <a:pt x="1639824" y="9144"/>
                  </a:lnTo>
                  <a:close/>
                </a:path>
                <a:path w="1649095" h="1755775">
                  <a:moveTo>
                    <a:pt x="1639824" y="1751076"/>
                  </a:moveTo>
                  <a:lnTo>
                    <a:pt x="1639824" y="4572"/>
                  </a:lnTo>
                  <a:lnTo>
                    <a:pt x="1644396" y="9144"/>
                  </a:lnTo>
                  <a:lnTo>
                    <a:pt x="1648968" y="9144"/>
                  </a:lnTo>
                  <a:lnTo>
                    <a:pt x="1648968" y="1746504"/>
                  </a:lnTo>
                  <a:lnTo>
                    <a:pt x="1644396" y="1746504"/>
                  </a:lnTo>
                  <a:lnTo>
                    <a:pt x="1639824" y="1751076"/>
                  </a:lnTo>
                  <a:close/>
                </a:path>
                <a:path w="1649095" h="1755775">
                  <a:moveTo>
                    <a:pt x="1648968" y="9144"/>
                  </a:moveTo>
                  <a:lnTo>
                    <a:pt x="1644396" y="9144"/>
                  </a:lnTo>
                  <a:lnTo>
                    <a:pt x="1639824" y="4572"/>
                  </a:lnTo>
                  <a:lnTo>
                    <a:pt x="1648968" y="4572"/>
                  </a:lnTo>
                  <a:lnTo>
                    <a:pt x="1648968" y="9144"/>
                  </a:lnTo>
                  <a:close/>
                </a:path>
                <a:path w="1649095" h="1755775">
                  <a:moveTo>
                    <a:pt x="9144" y="1751076"/>
                  </a:moveTo>
                  <a:lnTo>
                    <a:pt x="4572" y="1746504"/>
                  </a:lnTo>
                  <a:lnTo>
                    <a:pt x="9144" y="1746504"/>
                  </a:lnTo>
                  <a:lnTo>
                    <a:pt x="9144" y="1751076"/>
                  </a:lnTo>
                  <a:close/>
                </a:path>
                <a:path w="1649095" h="1755775">
                  <a:moveTo>
                    <a:pt x="1639824" y="1751076"/>
                  </a:moveTo>
                  <a:lnTo>
                    <a:pt x="9144" y="1751076"/>
                  </a:lnTo>
                  <a:lnTo>
                    <a:pt x="9144" y="1746504"/>
                  </a:lnTo>
                  <a:lnTo>
                    <a:pt x="1639824" y="1746504"/>
                  </a:lnTo>
                  <a:lnTo>
                    <a:pt x="1639824" y="1751076"/>
                  </a:lnTo>
                  <a:close/>
                </a:path>
                <a:path w="1649095" h="1755775">
                  <a:moveTo>
                    <a:pt x="1648968" y="1751076"/>
                  </a:moveTo>
                  <a:lnTo>
                    <a:pt x="1639824" y="1751076"/>
                  </a:lnTo>
                  <a:lnTo>
                    <a:pt x="1644396" y="1746504"/>
                  </a:lnTo>
                  <a:lnTo>
                    <a:pt x="1648968" y="1746504"/>
                  </a:lnTo>
                  <a:lnTo>
                    <a:pt x="1648968" y="1751076"/>
                  </a:lnTo>
                  <a:close/>
                </a:path>
              </a:pathLst>
            </a:custGeom>
            <a:solidFill>
              <a:srgbClr val="000000"/>
            </a:solidFill>
          </p:spPr>
          <p:txBody>
            <a:bodyPr wrap="square" lIns="0" tIns="0" rIns="0" bIns="0" rtlCol="0"/>
            <a:lstStyle/>
            <a:p>
              <a:endParaRPr dirty="0"/>
            </a:p>
          </p:txBody>
        </p:sp>
      </p:grpSp>
      <p:sp>
        <p:nvSpPr>
          <p:cNvPr id="14" name="object 15"/>
          <p:cNvSpPr>
            <a:spLocks noChangeAspect="1"/>
          </p:cNvSpPr>
          <p:nvPr/>
        </p:nvSpPr>
        <p:spPr>
          <a:xfrm>
            <a:off x="3314465" y="2359646"/>
            <a:ext cx="1335808" cy="2376000"/>
          </a:xfrm>
          <a:prstGeom prst="rect">
            <a:avLst/>
          </a:prstGeom>
          <a:blipFill>
            <a:blip r:embed="rId4" cstate="print"/>
            <a:stretch>
              <a:fillRect/>
            </a:stretch>
          </a:blipFill>
        </p:spPr>
        <p:txBody>
          <a:bodyPr wrap="square" lIns="0" tIns="0" rIns="0" bIns="0" rtlCol="0"/>
          <a:lstStyle/>
          <a:p>
            <a:endParaRPr dirty="0"/>
          </a:p>
        </p:txBody>
      </p:sp>
      <p:cxnSp>
        <p:nvCxnSpPr>
          <p:cNvPr id="46" name="カギ線コネクタ 45"/>
          <p:cNvCxnSpPr/>
          <p:nvPr/>
        </p:nvCxnSpPr>
        <p:spPr>
          <a:xfrm flipV="1">
            <a:off x="4362819" y="2551999"/>
            <a:ext cx="576000" cy="1080000"/>
          </a:xfrm>
          <a:prstGeom prst="bentConnector3">
            <a:avLst>
              <a:gd name="adj1" fmla="val 63767"/>
            </a:avLst>
          </a:prstGeom>
          <a:ln w="19050">
            <a:solidFill>
              <a:srgbClr val="FF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9A0D5277-FC88-45C0-8B9E-C1A538617A34}"/>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61" name="正方形/長方形 60"/>
          <p:cNvSpPr/>
          <p:nvPr/>
        </p:nvSpPr>
        <p:spPr>
          <a:xfrm>
            <a:off x="4971144" y="3041350"/>
            <a:ext cx="129600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971144" y="3565457"/>
            <a:ext cx="129600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971144" y="4082128"/>
            <a:ext cx="129600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a:spLocks noChangeAspect="1"/>
          </p:cNvSpPr>
          <p:nvPr/>
        </p:nvSpPr>
        <p:spPr>
          <a:xfrm>
            <a:off x="3915646" y="3420465"/>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5F40EE6C-FC16-4149-9DD3-096354C547C8}"/>
              </a:ext>
            </a:extLst>
          </p:cNvPr>
          <p:cNvGrpSpPr/>
          <p:nvPr/>
        </p:nvGrpSpPr>
        <p:grpSpPr>
          <a:xfrm>
            <a:off x="4368385" y="3619211"/>
            <a:ext cx="270000" cy="400110"/>
            <a:chOff x="5588889" y="3598762"/>
            <a:chExt cx="270000" cy="400110"/>
          </a:xfrm>
        </p:grpSpPr>
        <p:sp>
          <p:nvSpPr>
            <p:cNvPr id="42" name="円/楕円 1">
              <a:extLst>
                <a:ext uri="{FF2B5EF4-FFF2-40B4-BE49-F238E27FC236}">
                  <a16:creationId xmlns:a16="http://schemas.microsoft.com/office/drawing/2014/main" id="{ED27CDA1-1A81-44A5-8E2A-07693CFA7A93}"/>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BD41DF4B-0048-446E-90C1-AC106E7DF4B0}"/>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4" name="グループ化 43">
            <a:extLst>
              <a:ext uri="{FF2B5EF4-FFF2-40B4-BE49-F238E27FC236}">
                <a16:creationId xmlns:a16="http://schemas.microsoft.com/office/drawing/2014/main" id="{7430B072-3D2E-4967-97B1-776623A07F54}"/>
              </a:ext>
            </a:extLst>
          </p:cNvPr>
          <p:cNvGrpSpPr/>
          <p:nvPr/>
        </p:nvGrpSpPr>
        <p:grpSpPr>
          <a:xfrm>
            <a:off x="4722655" y="2152412"/>
            <a:ext cx="441146" cy="400110"/>
            <a:chOff x="5150197" y="4825443"/>
            <a:chExt cx="441146" cy="400110"/>
          </a:xfrm>
        </p:grpSpPr>
        <p:sp>
          <p:nvSpPr>
            <p:cNvPr id="47" name="円/楕円 29">
              <a:extLst>
                <a:ext uri="{FF2B5EF4-FFF2-40B4-BE49-F238E27FC236}">
                  <a16:creationId xmlns:a16="http://schemas.microsoft.com/office/drawing/2014/main" id="{EA28B870-1D6B-4479-B45B-CE49F9C0D2D8}"/>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8" name="正方形/長方形 47">
              <a:extLst>
                <a:ext uri="{FF2B5EF4-FFF2-40B4-BE49-F238E27FC236}">
                  <a16:creationId xmlns:a16="http://schemas.microsoft.com/office/drawing/2014/main" id="{10E70BE3-774D-446B-81F8-7759A4F9CE16}"/>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9" name="グループ化 48">
            <a:extLst>
              <a:ext uri="{FF2B5EF4-FFF2-40B4-BE49-F238E27FC236}">
                <a16:creationId xmlns:a16="http://schemas.microsoft.com/office/drawing/2014/main" id="{52B4FF78-96C5-4CB9-A985-BE924B5EF7D6}"/>
              </a:ext>
            </a:extLst>
          </p:cNvPr>
          <p:cNvGrpSpPr/>
          <p:nvPr/>
        </p:nvGrpSpPr>
        <p:grpSpPr>
          <a:xfrm>
            <a:off x="4723629" y="3015785"/>
            <a:ext cx="441146" cy="400110"/>
            <a:chOff x="4422686" y="1453207"/>
            <a:chExt cx="441146" cy="400110"/>
          </a:xfrm>
        </p:grpSpPr>
        <p:sp>
          <p:nvSpPr>
            <p:cNvPr id="50" name="円/楕円 48">
              <a:extLst>
                <a:ext uri="{FF2B5EF4-FFF2-40B4-BE49-F238E27FC236}">
                  <a16:creationId xmlns:a16="http://schemas.microsoft.com/office/drawing/2014/main" id="{BE702E10-69C7-43FB-A13A-2A03DDD66288}"/>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1" name="正方形/長方形 50">
              <a:extLst>
                <a:ext uri="{FF2B5EF4-FFF2-40B4-BE49-F238E27FC236}">
                  <a16:creationId xmlns:a16="http://schemas.microsoft.com/office/drawing/2014/main" id="{2AC0131D-2C21-4848-A748-DA8B86A9060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58" name="グループ化 57">
            <a:extLst>
              <a:ext uri="{FF2B5EF4-FFF2-40B4-BE49-F238E27FC236}">
                <a16:creationId xmlns:a16="http://schemas.microsoft.com/office/drawing/2014/main" id="{A7745401-03BC-4240-83FE-5014A0CA0FD3}"/>
              </a:ext>
            </a:extLst>
          </p:cNvPr>
          <p:cNvGrpSpPr/>
          <p:nvPr/>
        </p:nvGrpSpPr>
        <p:grpSpPr>
          <a:xfrm>
            <a:off x="4731533" y="3667519"/>
            <a:ext cx="441146" cy="400110"/>
            <a:chOff x="4988923" y="3305555"/>
            <a:chExt cx="441146" cy="400110"/>
          </a:xfrm>
        </p:grpSpPr>
        <p:sp>
          <p:nvSpPr>
            <p:cNvPr id="59" name="円/楕円 40">
              <a:extLst>
                <a:ext uri="{FF2B5EF4-FFF2-40B4-BE49-F238E27FC236}">
                  <a16:creationId xmlns:a16="http://schemas.microsoft.com/office/drawing/2014/main" id="{6CC81C77-D3A9-48AE-BCA3-620EDEA24FD1}"/>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25D728E7-28F8-43D1-8812-0CD8ABBAE812}"/>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52" name="テキスト ボックス 51">
            <a:extLst>
              <a:ext uri="{FF2B5EF4-FFF2-40B4-BE49-F238E27FC236}">
                <a16:creationId xmlns:a16="http://schemas.microsoft.com/office/drawing/2014/main" id="{6A013054-7987-46D2-89A9-B09248912486}"/>
              </a:ext>
            </a:extLst>
          </p:cNvPr>
          <p:cNvSpPr txBox="1"/>
          <p:nvPr/>
        </p:nvSpPr>
        <p:spPr>
          <a:xfrm>
            <a:off x="523510" y="1873826"/>
            <a:ext cx="2916000" cy="4396716"/>
          </a:xfrm>
          <a:prstGeom prst="rect">
            <a:avLst/>
          </a:prstGeom>
          <a:noFill/>
        </p:spPr>
        <p:txBody>
          <a:bodyPr wrap="square" rtlCol="0">
            <a:spAutoFit/>
          </a:bodyPr>
          <a:lstStyle/>
          <a:p>
            <a:pPr marL="417600" indent="-417600"/>
            <a:r>
              <a:rPr lang="ja-JP" altLang="en-US" sz="28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 </a:t>
            </a:r>
            <a:r>
              <a:rPr lang="ja-JP" altLang="en-US" sz="1600" b="1" dirty="0">
                <a:latin typeface="Meiryo" charset="-128"/>
                <a:ea typeface="Meiryo" charset="-128"/>
                <a:cs typeface="Meiryo" charset="-128"/>
              </a:rPr>
              <a:t>ストア</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をタップ</a:t>
            </a:r>
          </a:p>
          <a:p>
            <a:pPr marL="417600" indent="-417600">
              <a:spcBef>
                <a:spcPts val="1200"/>
              </a:spcBef>
            </a:pPr>
            <a:r>
              <a:rPr lang="ja-JP" altLang="en-US" sz="28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「アプリやゲームを</a:t>
            </a:r>
            <a:endParaRPr lang="en-US" altLang="ja-JP" sz="1600" b="1" dirty="0">
              <a:latin typeface="Meiryo" charset="-128"/>
              <a:ea typeface="Meiryo" charset="-128"/>
              <a:cs typeface="Meiryo" charset="-128"/>
            </a:endParaRPr>
          </a:p>
          <a:p>
            <a:pPr marL="417600" indent="-417600">
              <a:lnSpc>
                <a:spcPts val="1500"/>
              </a:lnSpc>
            </a:pPr>
            <a:r>
              <a:rPr lang="en-US" altLang="ja-JP" sz="1600" b="1" dirty="0">
                <a:latin typeface="Meiryo" charset="-128"/>
                <a:ea typeface="Meiryo" charset="-128"/>
                <a:cs typeface="Meiryo" charset="-128"/>
              </a:rPr>
              <a:t>	</a:t>
            </a:r>
            <a:r>
              <a:rPr lang="ja-JP" altLang="en-US" sz="1600" b="1" dirty="0">
                <a:latin typeface="Meiryo" charset="-128"/>
                <a:ea typeface="Meiryo" charset="-128"/>
                <a:cs typeface="Meiryo" charset="-128"/>
              </a:rPr>
              <a:t>検索</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をタップ</a:t>
            </a:r>
          </a:p>
          <a:p>
            <a:pPr marL="417600" indent="-417600">
              <a:spcBef>
                <a:spcPts val="1200"/>
              </a:spcBef>
            </a:pPr>
            <a:r>
              <a:rPr lang="ja-JP" altLang="en-US" sz="28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「マイナポータル</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と</a:t>
            </a:r>
            <a:endParaRPr lang="en-US" altLang="ja-JP" sz="1600" b="1" dirty="0">
              <a:latin typeface="Meiryo" charset="-128"/>
              <a:ea typeface="Meiryo" charset="-128"/>
              <a:cs typeface="Meiryo" charset="-128"/>
            </a:endParaRPr>
          </a:p>
          <a:p>
            <a:pPr marL="417600" indent="-417600">
              <a:lnSpc>
                <a:spcPts val="1500"/>
              </a:lnSpc>
            </a:pPr>
            <a:r>
              <a:rPr lang="en-US" altLang="ja-JP" sz="1600" b="1" dirty="0">
                <a:latin typeface="Meiryo" charset="-128"/>
                <a:ea typeface="Meiryo" charset="-128"/>
                <a:cs typeface="Meiryo" charset="-128"/>
              </a:rPr>
              <a:t>	</a:t>
            </a:r>
            <a:r>
              <a:rPr lang="ja-JP" altLang="en-US" sz="1600" b="1" dirty="0">
                <a:latin typeface="Meiryo" charset="-128"/>
                <a:ea typeface="Meiryo" charset="-128"/>
                <a:cs typeface="Meiryo" charset="-128"/>
              </a:rPr>
              <a:t>入力</a:t>
            </a:r>
          </a:p>
          <a:p>
            <a:pPr marL="417600" indent="-417600">
              <a:spcBef>
                <a:spcPts val="1200"/>
              </a:spcBef>
            </a:pPr>
            <a:r>
              <a:rPr lang="ja-JP" altLang="en-US" sz="28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 リスト一覧か</a:t>
            </a:r>
            <a:r>
              <a:rPr lang="ja-JP" altLang="en-US" sz="1600" b="1" spc="-500" dirty="0">
                <a:latin typeface="Meiryo" charset="-128"/>
                <a:ea typeface="Meiryo" charset="-128"/>
                <a:cs typeface="Meiryo" charset="-128"/>
              </a:rPr>
              <a:t>ら</a:t>
            </a:r>
            <a:r>
              <a:rPr lang="ja-JP" altLang="en-US" sz="1600" b="1" dirty="0">
                <a:latin typeface="Meiryo" charset="-128"/>
                <a:ea typeface="Meiryo" charset="-128"/>
                <a:cs typeface="Meiryo" charset="-128"/>
              </a:rPr>
              <a:t>「マイ</a:t>
            </a:r>
            <a:endParaRPr lang="en-US" altLang="ja-JP" sz="1600" b="1" dirty="0">
              <a:latin typeface="Meiryo" charset="-128"/>
              <a:ea typeface="Meiryo" charset="-128"/>
              <a:cs typeface="Meiryo" charset="-128"/>
            </a:endParaRPr>
          </a:p>
          <a:p>
            <a:pPr marL="417600" indent="-417600">
              <a:lnSpc>
                <a:spcPts val="1500"/>
              </a:lnSpc>
            </a:pPr>
            <a:r>
              <a:rPr lang="en-US" altLang="ja-JP" sz="1600" b="1" dirty="0">
                <a:latin typeface="Meiryo" charset="-128"/>
                <a:ea typeface="Meiryo" charset="-128"/>
                <a:cs typeface="Meiryo" charset="-128"/>
              </a:rPr>
              <a:t>	</a:t>
            </a:r>
            <a:r>
              <a:rPr lang="ja-JP" altLang="en-US" sz="1600" b="1" dirty="0">
                <a:latin typeface="Meiryo" charset="-128"/>
                <a:ea typeface="Meiryo" charset="-128"/>
                <a:cs typeface="Meiryo" charset="-128"/>
              </a:rPr>
              <a:t>ナポータル</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また</a:t>
            </a:r>
            <a:r>
              <a:rPr lang="ja-JP" altLang="en-US" sz="1600" b="1" spc="-500" dirty="0">
                <a:latin typeface="Meiryo" charset="-128"/>
                <a:ea typeface="Meiryo" charset="-128"/>
                <a:cs typeface="Meiryo" charset="-128"/>
              </a:rPr>
              <a:t>は</a:t>
            </a:r>
            <a:endParaRPr lang="en-US" altLang="ja-JP" sz="1600" b="1" spc="-500" dirty="0">
              <a:latin typeface="Meiryo" charset="-128"/>
              <a:ea typeface="Meiryo" charset="-128"/>
              <a:cs typeface="Meiryo" charset="-128"/>
            </a:endParaRPr>
          </a:p>
          <a:p>
            <a:pPr marL="417600" indent="-417600">
              <a:spcBef>
                <a:spcPts val="100"/>
              </a:spcBef>
            </a:pPr>
            <a:r>
              <a:rPr lang="en-US" altLang="ja-JP" sz="1600" b="1" spc="-500" dirty="0">
                <a:latin typeface="Meiryo" charset="-128"/>
                <a:ea typeface="Meiryo" charset="-128"/>
                <a:cs typeface="Meiryo" charset="-128"/>
              </a:rPr>
              <a:t>	</a:t>
            </a:r>
            <a:r>
              <a:rPr lang="ja-JP" altLang="en-US" sz="1600" b="1" dirty="0">
                <a:latin typeface="Meiryo" charset="-128"/>
                <a:ea typeface="Meiryo" charset="-128"/>
                <a:cs typeface="Meiryo" charset="-128"/>
              </a:rPr>
              <a:t>「マイナポータルａｐ</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のどちらかをタップ</a:t>
            </a:r>
            <a:r>
              <a:rPr lang="ja-JP" altLang="en-US" sz="1600" b="1" spc="-1000" dirty="0">
                <a:latin typeface="Meiryo" charset="-128"/>
                <a:ea typeface="Meiryo" charset="-128"/>
                <a:cs typeface="Meiryo" charset="-128"/>
              </a:rPr>
              <a:t>、</a:t>
            </a:r>
            <a:r>
              <a:rPr lang="en-US" altLang="ja-JP" sz="1600" b="1" spc="-1000" dirty="0">
                <a:latin typeface="Meiryo" charset="-128"/>
                <a:ea typeface="Meiryo" charset="-128"/>
                <a:cs typeface="Meiryo" charset="-128"/>
              </a:rPr>
              <a:t/>
            </a:r>
            <a:br>
              <a:rPr lang="en-US" altLang="ja-JP" sz="1600" b="1" spc="-1000" dirty="0">
                <a:latin typeface="Meiryo" charset="-128"/>
                <a:ea typeface="Meiryo" charset="-128"/>
                <a:cs typeface="Meiryo" charset="-128"/>
              </a:rPr>
            </a:br>
            <a:r>
              <a:rPr lang="ja-JP" altLang="en-US" sz="1600" b="1" dirty="0">
                <a:latin typeface="Meiryo" charset="-128"/>
                <a:ea typeface="Meiryo" charset="-128"/>
                <a:cs typeface="Meiryo" charset="-128"/>
              </a:rPr>
              <a:t>どちらでも大丈夫です</a:t>
            </a:r>
          </a:p>
          <a:p>
            <a:pPr marL="417600" indent="-417600">
              <a:spcBef>
                <a:spcPts val="1200"/>
              </a:spcBef>
            </a:pPr>
            <a:r>
              <a:rPr lang="ja-JP" altLang="en-US" sz="28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「インストール</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を</a:t>
            </a:r>
            <a:endParaRPr lang="en-US" altLang="ja-JP" sz="1600" b="1" dirty="0">
              <a:latin typeface="Meiryo" charset="-128"/>
              <a:ea typeface="Meiryo" charset="-128"/>
              <a:cs typeface="Meiryo" charset="-128"/>
            </a:endParaRPr>
          </a:p>
          <a:p>
            <a:pPr marL="417600" indent="-417600">
              <a:lnSpc>
                <a:spcPts val="1500"/>
              </a:lnSpc>
            </a:pPr>
            <a:r>
              <a:rPr lang="en-US" altLang="ja-JP" sz="1600" b="1" dirty="0">
                <a:latin typeface="Meiryo" charset="-128"/>
                <a:ea typeface="Meiryo" charset="-128"/>
                <a:cs typeface="Meiryo" charset="-128"/>
              </a:rPr>
              <a:t>	</a:t>
            </a:r>
            <a:r>
              <a:rPr lang="ja-JP" altLang="en-US" sz="1600" b="1" dirty="0">
                <a:latin typeface="Meiryo" charset="-128"/>
                <a:ea typeface="Meiryo" charset="-128"/>
                <a:cs typeface="Meiryo" charset="-128"/>
              </a:rPr>
              <a:t>タップ</a:t>
            </a:r>
          </a:p>
        </p:txBody>
      </p:sp>
      <p:sp>
        <p:nvSpPr>
          <p:cNvPr id="53" name="テキスト ボックス 52">
            <a:extLst>
              <a:ext uri="{FF2B5EF4-FFF2-40B4-BE49-F238E27FC236}">
                <a16:creationId xmlns:a16="http://schemas.microsoft.com/office/drawing/2014/main" id="{CC6A306D-A341-4F0E-8239-D63F3C24396C}"/>
              </a:ext>
            </a:extLst>
          </p:cNvPr>
          <p:cNvSpPr txBox="1"/>
          <p:nvPr/>
        </p:nvSpPr>
        <p:spPr>
          <a:xfrm>
            <a:off x="6300192" y="6120000"/>
            <a:ext cx="2226015" cy="400110"/>
          </a:xfrm>
          <a:prstGeom prst="rect">
            <a:avLst/>
          </a:prstGeom>
          <a:noFill/>
        </p:spPr>
        <p:txBody>
          <a:bodyPr wrap="square" rtlCol="0">
            <a:spAutoFit/>
          </a:bodyPr>
          <a:lstStyle/>
          <a:p>
            <a:pPr marL="169200" indent="-1692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WEB</a:t>
            </a:r>
            <a:r>
              <a:rPr kumimoji="1" lang="ja-JP" altLang="en-US" sz="10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5" name="グループ化 4">
            <a:extLst>
              <a:ext uri="{FF2B5EF4-FFF2-40B4-BE49-F238E27FC236}">
                <a16:creationId xmlns:a16="http://schemas.microsoft.com/office/drawing/2014/main" id="{6AAF2EAE-716B-4CC3-B1ED-FCFCBECDD49C}"/>
              </a:ext>
            </a:extLst>
          </p:cNvPr>
          <p:cNvGrpSpPr/>
          <p:nvPr/>
        </p:nvGrpSpPr>
        <p:grpSpPr>
          <a:xfrm>
            <a:off x="4908535" y="2348195"/>
            <a:ext cx="1645202" cy="462799"/>
            <a:chOff x="4908535" y="2348195"/>
            <a:chExt cx="1645202" cy="462799"/>
          </a:xfrm>
        </p:grpSpPr>
        <p:grpSp>
          <p:nvGrpSpPr>
            <p:cNvPr id="22" name="object 8"/>
            <p:cNvGrpSpPr>
              <a:grpSpLocks noChangeAspect="1"/>
            </p:cNvGrpSpPr>
            <p:nvPr/>
          </p:nvGrpSpPr>
          <p:grpSpPr>
            <a:xfrm>
              <a:off x="4908535" y="2348195"/>
              <a:ext cx="1645202" cy="462799"/>
              <a:chOff x="3846576" y="2942844"/>
              <a:chExt cx="1501140" cy="422275"/>
            </a:xfrm>
          </p:grpSpPr>
          <p:sp>
            <p:nvSpPr>
              <p:cNvPr id="23" name="object 9"/>
              <p:cNvSpPr/>
              <p:nvPr/>
            </p:nvSpPr>
            <p:spPr>
              <a:xfrm>
                <a:off x="3888942" y="2951988"/>
                <a:ext cx="1449620" cy="403860"/>
              </a:xfrm>
              <a:prstGeom prst="rect">
                <a:avLst/>
              </a:prstGeom>
              <a:blipFill>
                <a:blip r:embed="rId5" cstate="print"/>
                <a:stretch>
                  <a:fillRect/>
                </a:stretch>
              </a:blipFill>
            </p:spPr>
            <p:txBody>
              <a:bodyPr wrap="square" lIns="0" tIns="0" rIns="0" bIns="0" rtlCol="0"/>
              <a:lstStyle/>
              <a:p>
                <a:endParaRPr dirty="0"/>
              </a:p>
            </p:txBody>
          </p:sp>
          <p:sp>
            <p:nvSpPr>
              <p:cNvPr id="24" name="object 10"/>
              <p:cNvSpPr/>
              <p:nvPr/>
            </p:nvSpPr>
            <p:spPr>
              <a:xfrm>
                <a:off x="3846576" y="2942844"/>
                <a:ext cx="1501140" cy="422275"/>
              </a:xfrm>
              <a:custGeom>
                <a:avLst/>
                <a:gdLst/>
                <a:ahLst/>
                <a:cxnLst/>
                <a:rect l="l" t="t" r="r" b="b"/>
                <a:pathLst>
                  <a:path w="1501139" h="422275">
                    <a:moveTo>
                      <a:pt x="1498092" y="422148"/>
                    </a:moveTo>
                    <a:lnTo>
                      <a:pt x="1524" y="422148"/>
                    </a:lnTo>
                    <a:lnTo>
                      <a:pt x="0" y="420624"/>
                    </a:lnTo>
                    <a:lnTo>
                      <a:pt x="0" y="1524"/>
                    </a:lnTo>
                    <a:lnTo>
                      <a:pt x="1524" y="0"/>
                    </a:lnTo>
                    <a:lnTo>
                      <a:pt x="1498092" y="0"/>
                    </a:lnTo>
                    <a:lnTo>
                      <a:pt x="1501140" y="1524"/>
                    </a:lnTo>
                    <a:lnTo>
                      <a:pt x="1501140" y="4572"/>
                    </a:lnTo>
                    <a:lnTo>
                      <a:pt x="9144" y="4572"/>
                    </a:lnTo>
                    <a:lnTo>
                      <a:pt x="4572" y="9144"/>
                    </a:lnTo>
                    <a:lnTo>
                      <a:pt x="9144" y="9144"/>
                    </a:lnTo>
                    <a:lnTo>
                      <a:pt x="9144" y="413004"/>
                    </a:lnTo>
                    <a:lnTo>
                      <a:pt x="4572" y="413004"/>
                    </a:lnTo>
                    <a:lnTo>
                      <a:pt x="9144" y="417576"/>
                    </a:lnTo>
                    <a:lnTo>
                      <a:pt x="1501140" y="417576"/>
                    </a:lnTo>
                    <a:lnTo>
                      <a:pt x="1501140" y="420624"/>
                    </a:lnTo>
                    <a:lnTo>
                      <a:pt x="1498092" y="422148"/>
                    </a:lnTo>
                    <a:close/>
                  </a:path>
                  <a:path w="1501139" h="422275">
                    <a:moveTo>
                      <a:pt x="9144" y="9144"/>
                    </a:moveTo>
                    <a:lnTo>
                      <a:pt x="4572" y="9144"/>
                    </a:lnTo>
                    <a:lnTo>
                      <a:pt x="9144" y="4572"/>
                    </a:lnTo>
                    <a:lnTo>
                      <a:pt x="9144" y="9144"/>
                    </a:lnTo>
                    <a:close/>
                  </a:path>
                  <a:path w="1501139" h="422275">
                    <a:moveTo>
                      <a:pt x="1491996" y="9144"/>
                    </a:moveTo>
                    <a:lnTo>
                      <a:pt x="9144" y="9144"/>
                    </a:lnTo>
                    <a:lnTo>
                      <a:pt x="9144" y="4572"/>
                    </a:lnTo>
                    <a:lnTo>
                      <a:pt x="1491996" y="4572"/>
                    </a:lnTo>
                    <a:lnTo>
                      <a:pt x="1491996" y="9144"/>
                    </a:lnTo>
                    <a:close/>
                  </a:path>
                  <a:path w="1501139" h="422275">
                    <a:moveTo>
                      <a:pt x="1491996" y="417576"/>
                    </a:moveTo>
                    <a:lnTo>
                      <a:pt x="1491996" y="4572"/>
                    </a:lnTo>
                    <a:lnTo>
                      <a:pt x="1496568" y="9144"/>
                    </a:lnTo>
                    <a:lnTo>
                      <a:pt x="1501140" y="9144"/>
                    </a:lnTo>
                    <a:lnTo>
                      <a:pt x="1501140" y="413004"/>
                    </a:lnTo>
                    <a:lnTo>
                      <a:pt x="1496568" y="413004"/>
                    </a:lnTo>
                    <a:lnTo>
                      <a:pt x="1491996" y="417576"/>
                    </a:lnTo>
                    <a:close/>
                  </a:path>
                  <a:path w="1501139" h="422275">
                    <a:moveTo>
                      <a:pt x="1501140" y="9144"/>
                    </a:moveTo>
                    <a:lnTo>
                      <a:pt x="1496568" y="9144"/>
                    </a:lnTo>
                    <a:lnTo>
                      <a:pt x="1491996" y="4572"/>
                    </a:lnTo>
                    <a:lnTo>
                      <a:pt x="1501140" y="4572"/>
                    </a:lnTo>
                    <a:lnTo>
                      <a:pt x="1501140" y="9144"/>
                    </a:lnTo>
                    <a:close/>
                  </a:path>
                  <a:path w="1501139" h="422275">
                    <a:moveTo>
                      <a:pt x="9144" y="417576"/>
                    </a:moveTo>
                    <a:lnTo>
                      <a:pt x="4572" y="413004"/>
                    </a:lnTo>
                    <a:lnTo>
                      <a:pt x="9144" y="413004"/>
                    </a:lnTo>
                    <a:lnTo>
                      <a:pt x="9144" y="417576"/>
                    </a:lnTo>
                    <a:close/>
                  </a:path>
                  <a:path w="1501139" h="422275">
                    <a:moveTo>
                      <a:pt x="1491996" y="417576"/>
                    </a:moveTo>
                    <a:lnTo>
                      <a:pt x="9144" y="417576"/>
                    </a:lnTo>
                    <a:lnTo>
                      <a:pt x="9144" y="413004"/>
                    </a:lnTo>
                    <a:lnTo>
                      <a:pt x="1491996" y="413004"/>
                    </a:lnTo>
                    <a:lnTo>
                      <a:pt x="1491996" y="417576"/>
                    </a:lnTo>
                    <a:close/>
                  </a:path>
                  <a:path w="1501139" h="422275">
                    <a:moveTo>
                      <a:pt x="1501140" y="417576"/>
                    </a:moveTo>
                    <a:lnTo>
                      <a:pt x="1491996" y="417576"/>
                    </a:lnTo>
                    <a:lnTo>
                      <a:pt x="1496568" y="413004"/>
                    </a:lnTo>
                    <a:lnTo>
                      <a:pt x="1501140" y="413004"/>
                    </a:lnTo>
                    <a:lnTo>
                      <a:pt x="1501140" y="417576"/>
                    </a:lnTo>
                    <a:close/>
                  </a:path>
                </a:pathLst>
              </a:custGeom>
              <a:solidFill>
                <a:srgbClr val="000000"/>
              </a:solidFill>
            </p:spPr>
            <p:txBody>
              <a:bodyPr wrap="square" lIns="0" tIns="0" rIns="0" bIns="0" rtlCol="0"/>
              <a:lstStyle/>
              <a:p>
                <a:endParaRPr dirty="0"/>
              </a:p>
            </p:txBody>
          </p:sp>
        </p:grpSp>
        <p:sp>
          <p:nvSpPr>
            <p:cNvPr id="35" name="正方形/長方形 34"/>
            <p:cNvSpPr/>
            <p:nvPr/>
          </p:nvSpPr>
          <p:spPr>
            <a:xfrm>
              <a:off x="4971144" y="2398298"/>
              <a:ext cx="151200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ACFDA9F6-850A-4BC5-A8D8-0AD1C005359E}"/>
                </a:ext>
              </a:extLst>
            </p:cNvPr>
            <p:cNvSpPr/>
            <p:nvPr/>
          </p:nvSpPr>
          <p:spPr>
            <a:xfrm>
              <a:off x="6231209" y="2486631"/>
              <a:ext cx="144016" cy="13945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9" name="グループ化 18">
            <a:extLst>
              <a:ext uri="{FF2B5EF4-FFF2-40B4-BE49-F238E27FC236}">
                <a16:creationId xmlns:a16="http://schemas.microsoft.com/office/drawing/2014/main" id="{A9B1A551-A4E1-4BEA-96F1-E1F736F3565C}"/>
              </a:ext>
            </a:extLst>
          </p:cNvPr>
          <p:cNvGrpSpPr/>
          <p:nvPr/>
        </p:nvGrpSpPr>
        <p:grpSpPr>
          <a:xfrm>
            <a:off x="6545940" y="2342600"/>
            <a:ext cx="2173694" cy="2987040"/>
            <a:chOff x="6545940" y="2342600"/>
            <a:chExt cx="2173694" cy="2987040"/>
          </a:xfrm>
        </p:grpSpPr>
        <p:grpSp>
          <p:nvGrpSpPr>
            <p:cNvPr id="7" name="object 2"/>
            <p:cNvGrpSpPr/>
            <p:nvPr/>
          </p:nvGrpSpPr>
          <p:grpSpPr>
            <a:xfrm>
              <a:off x="6820349" y="2342600"/>
              <a:ext cx="1899285" cy="2987040"/>
              <a:chOff x="6701028" y="2609088"/>
              <a:chExt cx="1899285" cy="2987040"/>
            </a:xfrm>
          </p:grpSpPr>
          <p:sp>
            <p:nvSpPr>
              <p:cNvPr id="8" name="object 3"/>
              <p:cNvSpPr/>
              <p:nvPr/>
            </p:nvSpPr>
            <p:spPr>
              <a:xfrm>
                <a:off x="6705600" y="2688336"/>
                <a:ext cx="1886711" cy="2898647"/>
              </a:xfrm>
              <a:prstGeom prst="rect">
                <a:avLst/>
              </a:prstGeom>
              <a:blipFill>
                <a:blip r:embed="rId6" cstate="print"/>
                <a:stretch>
                  <a:fillRect/>
                </a:stretch>
              </a:blipFill>
            </p:spPr>
            <p:txBody>
              <a:bodyPr wrap="square" lIns="0" tIns="0" rIns="0" bIns="0" rtlCol="0"/>
              <a:lstStyle/>
              <a:p>
                <a:endParaRPr dirty="0"/>
              </a:p>
            </p:txBody>
          </p:sp>
          <p:sp>
            <p:nvSpPr>
              <p:cNvPr id="9" name="object 4"/>
              <p:cNvSpPr/>
              <p:nvPr/>
            </p:nvSpPr>
            <p:spPr>
              <a:xfrm>
                <a:off x="6701028" y="2609088"/>
                <a:ext cx="1899285" cy="2987040"/>
              </a:xfrm>
              <a:custGeom>
                <a:avLst/>
                <a:gdLst/>
                <a:ahLst/>
                <a:cxnLst/>
                <a:rect l="l" t="t" r="r" b="b"/>
                <a:pathLst>
                  <a:path w="1899284" h="2987040">
                    <a:moveTo>
                      <a:pt x="1897380" y="2987040"/>
                    </a:moveTo>
                    <a:lnTo>
                      <a:pt x="1524" y="2987040"/>
                    </a:lnTo>
                    <a:lnTo>
                      <a:pt x="0" y="2983992"/>
                    </a:lnTo>
                    <a:lnTo>
                      <a:pt x="0" y="1524"/>
                    </a:lnTo>
                    <a:lnTo>
                      <a:pt x="1524" y="0"/>
                    </a:lnTo>
                    <a:lnTo>
                      <a:pt x="1897380" y="0"/>
                    </a:lnTo>
                    <a:lnTo>
                      <a:pt x="1898904" y="1524"/>
                    </a:lnTo>
                    <a:lnTo>
                      <a:pt x="1898904" y="4572"/>
                    </a:lnTo>
                    <a:lnTo>
                      <a:pt x="9144" y="4572"/>
                    </a:lnTo>
                    <a:lnTo>
                      <a:pt x="4572" y="9144"/>
                    </a:lnTo>
                    <a:lnTo>
                      <a:pt x="9144" y="9144"/>
                    </a:lnTo>
                    <a:lnTo>
                      <a:pt x="9144" y="2976372"/>
                    </a:lnTo>
                    <a:lnTo>
                      <a:pt x="4572" y="2976372"/>
                    </a:lnTo>
                    <a:lnTo>
                      <a:pt x="9144" y="2980944"/>
                    </a:lnTo>
                    <a:lnTo>
                      <a:pt x="1898904" y="2980944"/>
                    </a:lnTo>
                    <a:lnTo>
                      <a:pt x="1898904" y="2983992"/>
                    </a:lnTo>
                    <a:lnTo>
                      <a:pt x="1897380" y="2987040"/>
                    </a:lnTo>
                    <a:close/>
                  </a:path>
                  <a:path w="1899284" h="2987040">
                    <a:moveTo>
                      <a:pt x="9144" y="9144"/>
                    </a:moveTo>
                    <a:lnTo>
                      <a:pt x="4572" y="9144"/>
                    </a:lnTo>
                    <a:lnTo>
                      <a:pt x="9144" y="4572"/>
                    </a:lnTo>
                    <a:lnTo>
                      <a:pt x="9144" y="9144"/>
                    </a:lnTo>
                    <a:close/>
                  </a:path>
                  <a:path w="1899284" h="2987040">
                    <a:moveTo>
                      <a:pt x="1889760" y="9144"/>
                    </a:moveTo>
                    <a:lnTo>
                      <a:pt x="9144" y="9144"/>
                    </a:lnTo>
                    <a:lnTo>
                      <a:pt x="9144" y="4572"/>
                    </a:lnTo>
                    <a:lnTo>
                      <a:pt x="1889760" y="4572"/>
                    </a:lnTo>
                    <a:lnTo>
                      <a:pt x="1889760" y="9144"/>
                    </a:lnTo>
                    <a:close/>
                  </a:path>
                  <a:path w="1899284" h="2987040">
                    <a:moveTo>
                      <a:pt x="1889760" y="2980944"/>
                    </a:moveTo>
                    <a:lnTo>
                      <a:pt x="1889760" y="4572"/>
                    </a:lnTo>
                    <a:lnTo>
                      <a:pt x="1894332" y="9144"/>
                    </a:lnTo>
                    <a:lnTo>
                      <a:pt x="1898904" y="9144"/>
                    </a:lnTo>
                    <a:lnTo>
                      <a:pt x="1898904" y="2976372"/>
                    </a:lnTo>
                    <a:lnTo>
                      <a:pt x="1894332" y="2976372"/>
                    </a:lnTo>
                    <a:lnTo>
                      <a:pt x="1889760" y="2980944"/>
                    </a:lnTo>
                    <a:close/>
                  </a:path>
                  <a:path w="1899284" h="2987040">
                    <a:moveTo>
                      <a:pt x="1898904" y="9144"/>
                    </a:moveTo>
                    <a:lnTo>
                      <a:pt x="1894332" y="9144"/>
                    </a:lnTo>
                    <a:lnTo>
                      <a:pt x="1889760" y="4572"/>
                    </a:lnTo>
                    <a:lnTo>
                      <a:pt x="1898904" y="4572"/>
                    </a:lnTo>
                    <a:lnTo>
                      <a:pt x="1898904" y="9144"/>
                    </a:lnTo>
                    <a:close/>
                  </a:path>
                  <a:path w="1899284" h="2987040">
                    <a:moveTo>
                      <a:pt x="9144" y="2980944"/>
                    </a:moveTo>
                    <a:lnTo>
                      <a:pt x="4572" y="2976372"/>
                    </a:lnTo>
                    <a:lnTo>
                      <a:pt x="9144" y="2976372"/>
                    </a:lnTo>
                    <a:lnTo>
                      <a:pt x="9144" y="2980944"/>
                    </a:lnTo>
                    <a:close/>
                  </a:path>
                  <a:path w="1899284" h="2987040">
                    <a:moveTo>
                      <a:pt x="1889760" y="2980944"/>
                    </a:moveTo>
                    <a:lnTo>
                      <a:pt x="9144" y="2980944"/>
                    </a:lnTo>
                    <a:lnTo>
                      <a:pt x="9144" y="2976372"/>
                    </a:lnTo>
                    <a:lnTo>
                      <a:pt x="1889760" y="2976372"/>
                    </a:lnTo>
                    <a:lnTo>
                      <a:pt x="1889760" y="2980944"/>
                    </a:lnTo>
                    <a:close/>
                  </a:path>
                  <a:path w="1899284" h="2987040">
                    <a:moveTo>
                      <a:pt x="1898904" y="2980944"/>
                    </a:moveTo>
                    <a:lnTo>
                      <a:pt x="1889760" y="2980944"/>
                    </a:lnTo>
                    <a:lnTo>
                      <a:pt x="1894332" y="2976372"/>
                    </a:lnTo>
                    <a:lnTo>
                      <a:pt x="1898904" y="2976372"/>
                    </a:lnTo>
                    <a:lnTo>
                      <a:pt x="1898904" y="2980944"/>
                    </a:lnTo>
                    <a:close/>
                  </a:path>
                </a:pathLst>
              </a:custGeom>
              <a:solidFill>
                <a:srgbClr val="000000"/>
              </a:solidFill>
            </p:spPr>
            <p:txBody>
              <a:bodyPr wrap="square" lIns="0" tIns="0" rIns="0" bIns="0" rtlCol="0"/>
              <a:lstStyle/>
              <a:p>
                <a:endParaRPr dirty="0"/>
              </a:p>
            </p:txBody>
          </p:sp>
        </p:grpSp>
        <p:cxnSp>
          <p:nvCxnSpPr>
            <p:cNvPr id="45" name="カギ線コネクタ 44"/>
            <p:cNvCxnSpPr>
              <a:stCxn id="11" idx="3"/>
            </p:cNvCxnSpPr>
            <p:nvPr/>
          </p:nvCxnSpPr>
          <p:spPr>
            <a:xfrm flipV="1">
              <a:off x="6545940" y="2886655"/>
              <a:ext cx="432000" cy="883231"/>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7912542" y="2738573"/>
              <a:ext cx="743802"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9FB48A30-5A6A-48F4-AB43-05093E12924A}"/>
                </a:ext>
              </a:extLst>
            </p:cNvPr>
            <p:cNvGrpSpPr/>
            <p:nvPr/>
          </p:nvGrpSpPr>
          <p:grpSpPr>
            <a:xfrm>
              <a:off x="7833012" y="2427257"/>
              <a:ext cx="441146" cy="400110"/>
              <a:chOff x="5083985" y="3181417"/>
              <a:chExt cx="441146" cy="400110"/>
            </a:xfrm>
          </p:grpSpPr>
          <p:sp>
            <p:nvSpPr>
              <p:cNvPr id="56" name="円/楕円 77">
                <a:extLst>
                  <a:ext uri="{FF2B5EF4-FFF2-40B4-BE49-F238E27FC236}">
                    <a16:creationId xmlns:a16="http://schemas.microsoft.com/office/drawing/2014/main" id="{1ADD3FA6-F8C5-4D1E-8CF9-0C67DAD1D075}"/>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37AE2BB3-1595-476D-9C8E-B2D1B452AF2C}"/>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pic>
          <p:nvPicPr>
            <p:cNvPr id="18" name="図 17">
              <a:extLst>
                <a:ext uri="{FF2B5EF4-FFF2-40B4-BE49-F238E27FC236}">
                  <a16:creationId xmlns:a16="http://schemas.microsoft.com/office/drawing/2014/main" id="{1D29F657-8416-4899-835B-5B0C42B56469}"/>
                </a:ext>
              </a:extLst>
            </p:cNvPr>
            <p:cNvPicPr>
              <a:picLocks noChangeAspect="1"/>
            </p:cNvPicPr>
            <p:nvPr/>
          </p:nvPicPr>
          <p:blipFill>
            <a:blip r:embed="rId7"/>
            <a:stretch>
              <a:fillRect/>
            </a:stretch>
          </p:blipFill>
          <p:spPr>
            <a:xfrm>
              <a:off x="6931705" y="3462470"/>
              <a:ext cx="1482900" cy="850030"/>
            </a:xfrm>
            <a:prstGeom prst="rect">
              <a:avLst/>
            </a:prstGeom>
          </p:spPr>
        </p:pic>
      </p:grpSp>
    </p:spTree>
    <p:extLst>
      <p:ext uri="{BB962C8B-B14F-4D97-AF65-F5344CB8AC3E}">
        <p14:creationId xmlns:p14="http://schemas.microsoft.com/office/powerpoint/2010/main" val="4297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
          <p:cNvSpPr/>
          <p:nvPr/>
        </p:nvSpPr>
        <p:spPr>
          <a:xfrm>
            <a:off x="3317404" y="2357720"/>
            <a:ext cx="1287780" cy="2284476"/>
          </a:xfrm>
          <a:prstGeom prst="rect">
            <a:avLst/>
          </a:prstGeom>
          <a:blipFill>
            <a:blip r:embed="rId3" cstate="print"/>
            <a:stretch>
              <a:fillRect/>
            </a:stretch>
          </a:blipFill>
        </p:spPr>
        <p:txBody>
          <a:bodyPr wrap="square" lIns="0" tIns="0" rIns="0" bIns="0" rtlCol="0"/>
          <a:lstStyle/>
          <a:p>
            <a:endParaRPr dirty="0"/>
          </a:p>
        </p:txBody>
      </p:sp>
      <p:grpSp>
        <p:nvGrpSpPr>
          <p:cNvPr id="20" name="図形グループ 19"/>
          <p:cNvGrpSpPr/>
          <p:nvPr/>
        </p:nvGrpSpPr>
        <p:grpSpPr>
          <a:xfrm>
            <a:off x="4909256" y="2355513"/>
            <a:ext cx="1574800" cy="388620"/>
            <a:chOff x="4084665" y="1655751"/>
            <a:chExt cx="1574800" cy="388620"/>
          </a:xfrm>
        </p:grpSpPr>
        <p:sp>
          <p:nvSpPr>
            <p:cNvPr id="59" name="object 28"/>
            <p:cNvSpPr/>
            <p:nvPr/>
          </p:nvSpPr>
          <p:spPr>
            <a:xfrm>
              <a:off x="4093810" y="1664895"/>
              <a:ext cx="1556004" cy="370332"/>
            </a:xfrm>
            <a:prstGeom prst="rect">
              <a:avLst/>
            </a:prstGeom>
            <a:blipFill>
              <a:blip r:embed="rId4" cstate="print"/>
              <a:stretch>
                <a:fillRect/>
              </a:stretch>
            </a:blipFill>
          </p:spPr>
          <p:txBody>
            <a:bodyPr wrap="square" lIns="0" tIns="0" rIns="0" bIns="0" rtlCol="0"/>
            <a:lstStyle/>
            <a:p>
              <a:endParaRPr dirty="0"/>
            </a:p>
          </p:txBody>
        </p:sp>
        <p:sp>
          <p:nvSpPr>
            <p:cNvPr id="60" name="object 29"/>
            <p:cNvSpPr/>
            <p:nvPr/>
          </p:nvSpPr>
          <p:spPr>
            <a:xfrm>
              <a:off x="4084665" y="1655751"/>
              <a:ext cx="1574800" cy="388620"/>
            </a:xfrm>
            <a:custGeom>
              <a:avLst/>
              <a:gdLst/>
              <a:ahLst/>
              <a:cxnLst/>
              <a:rect l="l" t="t" r="r" b="b"/>
              <a:pathLst>
                <a:path w="1574800" h="388619">
                  <a:moveTo>
                    <a:pt x="1572768" y="388620"/>
                  </a:moveTo>
                  <a:lnTo>
                    <a:pt x="1524" y="388620"/>
                  </a:lnTo>
                  <a:lnTo>
                    <a:pt x="0" y="387096"/>
                  </a:lnTo>
                  <a:lnTo>
                    <a:pt x="0" y="1524"/>
                  </a:lnTo>
                  <a:lnTo>
                    <a:pt x="1524" y="0"/>
                  </a:lnTo>
                  <a:lnTo>
                    <a:pt x="1572768" y="0"/>
                  </a:lnTo>
                  <a:lnTo>
                    <a:pt x="1574292" y="1524"/>
                  </a:lnTo>
                  <a:lnTo>
                    <a:pt x="1574292" y="4572"/>
                  </a:lnTo>
                  <a:lnTo>
                    <a:pt x="9144" y="4572"/>
                  </a:lnTo>
                  <a:lnTo>
                    <a:pt x="4572" y="9144"/>
                  </a:lnTo>
                  <a:lnTo>
                    <a:pt x="9144" y="9144"/>
                  </a:lnTo>
                  <a:lnTo>
                    <a:pt x="9144" y="379476"/>
                  </a:lnTo>
                  <a:lnTo>
                    <a:pt x="4572" y="379476"/>
                  </a:lnTo>
                  <a:lnTo>
                    <a:pt x="9144" y="384048"/>
                  </a:lnTo>
                  <a:lnTo>
                    <a:pt x="1574292" y="384048"/>
                  </a:lnTo>
                  <a:lnTo>
                    <a:pt x="1574292" y="387096"/>
                  </a:lnTo>
                  <a:lnTo>
                    <a:pt x="1572768" y="388620"/>
                  </a:lnTo>
                  <a:close/>
                </a:path>
                <a:path w="1574800" h="388619">
                  <a:moveTo>
                    <a:pt x="9144" y="9144"/>
                  </a:moveTo>
                  <a:lnTo>
                    <a:pt x="4572" y="9144"/>
                  </a:lnTo>
                  <a:lnTo>
                    <a:pt x="9144" y="4572"/>
                  </a:lnTo>
                  <a:lnTo>
                    <a:pt x="9144" y="9144"/>
                  </a:lnTo>
                  <a:close/>
                </a:path>
                <a:path w="1574800" h="388619">
                  <a:moveTo>
                    <a:pt x="1565148" y="9144"/>
                  </a:moveTo>
                  <a:lnTo>
                    <a:pt x="9144" y="9144"/>
                  </a:lnTo>
                  <a:lnTo>
                    <a:pt x="9144" y="4572"/>
                  </a:lnTo>
                  <a:lnTo>
                    <a:pt x="1565148" y="4572"/>
                  </a:lnTo>
                  <a:lnTo>
                    <a:pt x="1565148" y="9144"/>
                  </a:lnTo>
                  <a:close/>
                </a:path>
                <a:path w="1574800" h="388619">
                  <a:moveTo>
                    <a:pt x="1565148" y="384048"/>
                  </a:moveTo>
                  <a:lnTo>
                    <a:pt x="1565148" y="4572"/>
                  </a:lnTo>
                  <a:lnTo>
                    <a:pt x="1569720" y="9144"/>
                  </a:lnTo>
                  <a:lnTo>
                    <a:pt x="1574292" y="9144"/>
                  </a:lnTo>
                  <a:lnTo>
                    <a:pt x="1574292" y="379476"/>
                  </a:lnTo>
                  <a:lnTo>
                    <a:pt x="1569720" y="379476"/>
                  </a:lnTo>
                  <a:lnTo>
                    <a:pt x="1565148" y="384048"/>
                  </a:lnTo>
                  <a:close/>
                </a:path>
                <a:path w="1574800" h="388619">
                  <a:moveTo>
                    <a:pt x="1574292" y="9144"/>
                  </a:moveTo>
                  <a:lnTo>
                    <a:pt x="1569720" y="9144"/>
                  </a:lnTo>
                  <a:lnTo>
                    <a:pt x="1565148" y="4572"/>
                  </a:lnTo>
                  <a:lnTo>
                    <a:pt x="1574292" y="4572"/>
                  </a:lnTo>
                  <a:lnTo>
                    <a:pt x="1574292" y="9144"/>
                  </a:lnTo>
                  <a:close/>
                </a:path>
                <a:path w="1574800" h="388619">
                  <a:moveTo>
                    <a:pt x="9144" y="384048"/>
                  </a:moveTo>
                  <a:lnTo>
                    <a:pt x="4572" y="379476"/>
                  </a:lnTo>
                  <a:lnTo>
                    <a:pt x="9144" y="379476"/>
                  </a:lnTo>
                  <a:lnTo>
                    <a:pt x="9144" y="384048"/>
                  </a:lnTo>
                  <a:close/>
                </a:path>
                <a:path w="1574800" h="388619">
                  <a:moveTo>
                    <a:pt x="1565148" y="384048"/>
                  </a:moveTo>
                  <a:lnTo>
                    <a:pt x="9144" y="384048"/>
                  </a:lnTo>
                  <a:lnTo>
                    <a:pt x="9144" y="379476"/>
                  </a:lnTo>
                  <a:lnTo>
                    <a:pt x="1565148" y="379476"/>
                  </a:lnTo>
                  <a:lnTo>
                    <a:pt x="1565148" y="384048"/>
                  </a:lnTo>
                  <a:close/>
                </a:path>
                <a:path w="1574800" h="388619">
                  <a:moveTo>
                    <a:pt x="1574292" y="384048"/>
                  </a:moveTo>
                  <a:lnTo>
                    <a:pt x="1565148" y="384048"/>
                  </a:lnTo>
                  <a:lnTo>
                    <a:pt x="1569720" y="379476"/>
                  </a:lnTo>
                  <a:lnTo>
                    <a:pt x="1574292" y="379476"/>
                  </a:lnTo>
                  <a:lnTo>
                    <a:pt x="1574292" y="384048"/>
                  </a:lnTo>
                  <a:close/>
                </a:path>
              </a:pathLst>
            </a:custGeom>
            <a:solidFill>
              <a:srgbClr val="000000"/>
            </a:solidFill>
          </p:spPr>
          <p:txBody>
            <a:bodyPr wrap="square" lIns="0" tIns="0" rIns="0" bIns="0" rtlCol="0"/>
            <a:lstStyle/>
            <a:p>
              <a:endParaRPr dirty="0"/>
            </a:p>
          </p:txBody>
        </p:sp>
      </p:grpSp>
      <p:grpSp>
        <p:nvGrpSpPr>
          <p:cNvPr id="47" name="object 2"/>
          <p:cNvGrpSpPr/>
          <p:nvPr/>
        </p:nvGrpSpPr>
        <p:grpSpPr>
          <a:xfrm>
            <a:off x="4909256" y="3018453"/>
            <a:ext cx="1592580" cy="1347470"/>
            <a:chOff x="3927347" y="2613660"/>
            <a:chExt cx="1592580" cy="1347470"/>
          </a:xfrm>
        </p:grpSpPr>
        <p:sp>
          <p:nvSpPr>
            <p:cNvPr id="48" name="object 3"/>
            <p:cNvSpPr/>
            <p:nvPr/>
          </p:nvSpPr>
          <p:spPr>
            <a:xfrm>
              <a:off x="3936491" y="2622804"/>
              <a:ext cx="1572767" cy="1185660"/>
            </a:xfrm>
            <a:prstGeom prst="rect">
              <a:avLst/>
            </a:prstGeom>
            <a:blipFill>
              <a:blip r:embed="rId5" cstate="print"/>
              <a:stretch>
                <a:fillRect/>
              </a:stretch>
            </a:blipFill>
          </p:spPr>
          <p:txBody>
            <a:bodyPr wrap="square" lIns="0" tIns="0" rIns="0" bIns="0" rtlCol="0"/>
            <a:lstStyle/>
            <a:p>
              <a:endParaRPr dirty="0"/>
            </a:p>
          </p:txBody>
        </p:sp>
        <p:sp>
          <p:nvSpPr>
            <p:cNvPr id="49" name="object 4"/>
            <p:cNvSpPr/>
            <p:nvPr/>
          </p:nvSpPr>
          <p:spPr>
            <a:xfrm>
              <a:off x="3927347" y="2613660"/>
              <a:ext cx="1592580" cy="1347470"/>
            </a:xfrm>
            <a:custGeom>
              <a:avLst/>
              <a:gdLst/>
              <a:ahLst/>
              <a:cxnLst/>
              <a:rect l="l" t="t" r="r" b="b"/>
              <a:pathLst>
                <a:path w="1592579" h="1347470">
                  <a:moveTo>
                    <a:pt x="1589532" y="1347216"/>
                  </a:moveTo>
                  <a:lnTo>
                    <a:pt x="1524" y="1347216"/>
                  </a:lnTo>
                  <a:lnTo>
                    <a:pt x="0" y="1345692"/>
                  </a:lnTo>
                  <a:lnTo>
                    <a:pt x="0" y="1524"/>
                  </a:lnTo>
                  <a:lnTo>
                    <a:pt x="1524" y="0"/>
                  </a:lnTo>
                  <a:lnTo>
                    <a:pt x="1589532" y="0"/>
                  </a:lnTo>
                  <a:lnTo>
                    <a:pt x="1592580" y="1524"/>
                  </a:lnTo>
                  <a:lnTo>
                    <a:pt x="1592580" y="4572"/>
                  </a:lnTo>
                  <a:lnTo>
                    <a:pt x="9144" y="4572"/>
                  </a:lnTo>
                  <a:lnTo>
                    <a:pt x="4572" y="9144"/>
                  </a:lnTo>
                  <a:lnTo>
                    <a:pt x="9144" y="9144"/>
                  </a:lnTo>
                  <a:lnTo>
                    <a:pt x="9144" y="1338072"/>
                  </a:lnTo>
                  <a:lnTo>
                    <a:pt x="4572" y="1338072"/>
                  </a:lnTo>
                  <a:lnTo>
                    <a:pt x="9144" y="1342644"/>
                  </a:lnTo>
                  <a:lnTo>
                    <a:pt x="1592580" y="1342644"/>
                  </a:lnTo>
                  <a:lnTo>
                    <a:pt x="1592580" y="1345692"/>
                  </a:lnTo>
                  <a:lnTo>
                    <a:pt x="1589532" y="1347216"/>
                  </a:lnTo>
                  <a:close/>
                </a:path>
                <a:path w="1592579" h="1347470">
                  <a:moveTo>
                    <a:pt x="9144" y="9144"/>
                  </a:moveTo>
                  <a:lnTo>
                    <a:pt x="4572" y="9144"/>
                  </a:lnTo>
                  <a:lnTo>
                    <a:pt x="9144" y="4572"/>
                  </a:lnTo>
                  <a:lnTo>
                    <a:pt x="9144" y="9144"/>
                  </a:lnTo>
                  <a:close/>
                </a:path>
                <a:path w="1592579" h="1347470">
                  <a:moveTo>
                    <a:pt x="1581912" y="9144"/>
                  </a:moveTo>
                  <a:lnTo>
                    <a:pt x="9144" y="9144"/>
                  </a:lnTo>
                  <a:lnTo>
                    <a:pt x="9144" y="4572"/>
                  </a:lnTo>
                  <a:lnTo>
                    <a:pt x="1581912" y="4572"/>
                  </a:lnTo>
                  <a:lnTo>
                    <a:pt x="1581912" y="9144"/>
                  </a:lnTo>
                  <a:close/>
                </a:path>
                <a:path w="1592579" h="1347470">
                  <a:moveTo>
                    <a:pt x="1581912" y="1342644"/>
                  </a:moveTo>
                  <a:lnTo>
                    <a:pt x="1581912" y="4572"/>
                  </a:lnTo>
                  <a:lnTo>
                    <a:pt x="1588008" y="9144"/>
                  </a:lnTo>
                  <a:lnTo>
                    <a:pt x="1592580" y="9144"/>
                  </a:lnTo>
                  <a:lnTo>
                    <a:pt x="1592580" y="1338072"/>
                  </a:lnTo>
                  <a:lnTo>
                    <a:pt x="1588008" y="1338072"/>
                  </a:lnTo>
                  <a:lnTo>
                    <a:pt x="1581912" y="1342644"/>
                  </a:lnTo>
                  <a:close/>
                </a:path>
                <a:path w="1592579" h="1347470">
                  <a:moveTo>
                    <a:pt x="1592580" y="9144"/>
                  </a:moveTo>
                  <a:lnTo>
                    <a:pt x="1588008" y="9144"/>
                  </a:lnTo>
                  <a:lnTo>
                    <a:pt x="1581912" y="4572"/>
                  </a:lnTo>
                  <a:lnTo>
                    <a:pt x="1592580" y="4572"/>
                  </a:lnTo>
                  <a:lnTo>
                    <a:pt x="1592580" y="9144"/>
                  </a:lnTo>
                  <a:close/>
                </a:path>
                <a:path w="1592579" h="1347470">
                  <a:moveTo>
                    <a:pt x="9144" y="1342644"/>
                  </a:moveTo>
                  <a:lnTo>
                    <a:pt x="4572" y="1338072"/>
                  </a:lnTo>
                  <a:lnTo>
                    <a:pt x="9144" y="1338072"/>
                  </a:lnTo>
                  <a:lnTo>
                    <a:pt x="9144" y="1342644"/>
                  </a:lnTo>
                  <a:close/>
                </a:path>
                <a:path w="1592579" h="1347470">
                  <a:moveTo>
                    <a:pt x="1581912" y="1342644"/>
                  </a:moveTo>
                  <a:lnTo>
                    <a:pt x="9144" y="1342644"/>
                  </a:lnTo>
                  <a:lnTo>
                    <a:pt x="9144" y="1338072"/>
                  </a:lnTo>
                  <a:lnTo>
                    <a:pt x="1581912" y="1338072"/>
                  </a:lnTo>
                  <a:lnTo>
                    <a:pt x="1581912" y="1342644"/>
                  </a:lnTo>
                  <a:close/>
                </a:path>
                <a:path w="1592579" h="1347470">
                  <a:moveTo>
                    <a:pt x="1592580" y="1342644"/>
                  </a:moveTo>
                  <a:lnTo>
                    <a:pt x="1581912" y="1342644"/>
                  </a:lnTo>
                  <a:lnTo>
                    <a:pt x="1588008" y="1338072"/>
                  </a:lnTo>
                  <a:lnTo>
                    <a:pt x="1592580" y="1338072"/>
                  </a:lnTo>
                  <a:lnTo>
                    <a:pt x="1592580" y="1342644"/>
                  </a:lnTo>
                  <a:close/>
                </a:path>
              </a:pathLst>
            </a:custGeom>
            <a:solidFill>
              <a:srgbClr val="000000"/>
            </a:solidFill>
          </p:spPr>
          <p:txBody>
            <a:bodyPr wrap="square" lIns="0" tIns="0" rIns="0" bIns="0" rtlCol="0"/>
            <a:lstStyle/>
            <a:p>
              <a:endParaRPr dirty="0"/>
            </a:p>
          </p:txBody>
        </p:sp>
      </p:grpSp>
      <p:sp>
        <p:nvSpPr>
          <p:cNvPr id="2" name="タイトル 1"/>
          <p:cNvSpPr>
            <a:spLocks noGrp="1"/>
          </p:cNvSpPr>
          <p:nvPr>
            <p:ph type="ctrTitle"/>
          </p:nvPr>
        </p:nvSpPr>
        <p:spPr>
          <a:xfrm>
            <a:off x="1767718" y="287747"/>
            <a:ext cx="6476453" cy="991041"/>
          </a:xfrm>
        </p:spPr>
        <p:txBody>
          <a:bodyPr wrap="none">
            <a:spAutoFit/>
          </a:bodyPr>
          <a:lstStyle/>
          <a:p>
            <a:r>
              <a:rPr lang="ja-JP" altLang="en-US" dirty="0"/>
              <a:t>マイナポータルＡＰの入手 および</a:t>
            </a:r>
            <a:r>
              <a:rPr lang="en-US" altLang="ja-JP" dirty="0"/>
              <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62" name="テキスト ボックス 61"/>
          <p:cNvSpPr txBox="1"/>
          <p:nvPr/>
        </p:nvSpPr>
        <p:spPr>
          <a:xfrm>
            <a:off x="3166326" y="5472000"/>
            <a:ext cx="5519951" cy="646331"/>
          </a:xfrm>
          <a:prstGeom prst="rect">
            <a:avLst/>
          </a:prstGeom>
          <a:noFill/>
        </p:spPr>
        <p:txBody>
          <a:bodyPr wrap="square" rtlCol="0">
            <a:spAutoFit/>
          </a:bodyPr>
          <a:lstStyle/>
          <a:p>
            <a:pPr marL="201600" indent="-201600"/>
            <a:r>
              <a:rPr lang="en-US" altLang="ja-JP" sz="1200" dirty="0">
                <a:solidFill>
                  <a:srgbClr val="009650"/>
                </a:solidFill>
                <a:latin typeface="Meiryo" charset="-128"/>
                <a:ea typeface="Meiryo" charset="-128"/>
                <a:cs typeface="Meiryo" charset="-128"/>
              </a:rPr>
              <a:t>※</a:t>
            </a:r>
            <a:r>
              <a:rPr lang="ja-JP" altLang="en-US" sz="1200" dirty="0">
                <a:solidFill>
                  <a:srgbClr val="009650"/>
                </a:solidFill>
                <a:latin typeface="Meiryo" charset="-128"/>
                <a:ea typeface="Meiryo" charset="-128"/>
                <a:cs typeface="Meiryo" charset="-128"/>
              </a:rPr>
              <a:t> マイナポータル</a:t>
            </a:r>
            <a:r>
              <a:rPr lang="en-US" altLang="ja-JP" sz="1200" dirty="0">
                <a:solidFill>
                  <a:srgbClr val="009650"/>
                </a:solidFill>
                <a:latin typeface="Meiryo" charset="-128"/>
                <a:ea typeface="Meiryo" charset="-128"/>
                <a:cs typeface="Meiryo" charset="-128"/>
              </a:rPr>
              <a:t>AP</a:t>
            </a:r>
            <a:r>
              <a:rPr lang="ja-JP" altLang="en-US" sz="1200" dirty="0">
                <a:solidFill>
                  <a:srgbClr val="009650"/>
                </a:solidFill>
                <a:latin typeface="Meiryo" charset="-128"/>
                <a:ea typeface="Meiryo" charset="-128"/>
                <a:cs typeface="Meiryo" charset="-128"/>
              </a:rPr>
              <a:t>＜内閣府番号制度担当室＞が見つからない場合は、</a:t>
            </a:r>
            <a:r>
              <a:rPr lang="en-US" altLang="ja-JP" sz="1200" dirty="0">
                <a:solidFill>
                  <a:srgbClr val="009650"/>
                </a:solidFill>
                <a:latin typeface="Meiryo" charset="-128"/>
                <a:ea typeface="Meiryo" charset="-128"/>
                <a:cs typeface="Meiryo" charset="-128"/>
              </a:rPr>
              <a:t>OS</a:t>
            </a:r>
            <a:r>
              <a:rPr lang="ja-JP" altLang="en-US" sz="1200" dirty="0">
                <a:solidFill>
                  <a:srgbClr val="009650"/>
                </a:solidFill>
                <a:latin typeface="Meiryo" charset="-128"/>
                <a:ea typeface="Meiryo" charset="-128"/>
                <a:cs typeface="Meiryo" charset="-128"/>
              </a:rPr>
              <a:t>が</a:t>
            </a:r>
            <a:r>
              <a:rPr lang="en-US" altLang="ja-JP" sz="1200" dirty="0">
                <a:solidFill>
                  <a:srgbClr val="009650"/>
                </a:solidFill>
                <a:latin typeface="Meiryo" charset="-128"/>
                <a:ea typeface="Meiryo" charset="-128"/>
                <a:cs typeface="Meiryo" charset="-128"/>
              </a:rPr>
              <a:t>iOS 13.1</a:t>
            </a:r>
            <a:r>
              <a:rPr lang="ja-JP" altLang="en-US" sz="1200" dirty="0">
                <a:solidFill>
                  <a:srgbClr val="009650"/>
                </a:solidFill>
                <a:latin typeface="Meiryo" charset="-128"/>
                <a:ea typeface="Meiryo" charset="-128"/>
                <a:cs typeface="Meiryo" charset="-128"/>
              </a:rPr>
              <a:t>以上、ブラウザが</a:t>
            </a:r>
            <a:r>
              <a:rPr lang="en-US" altLang="ja-JP" sz="1200" dirty="0">
                <a:solidFill>
                  <a:srgbClr val="009650"/>
                </a:solidFill>
                <a:latin typeface="Meiryo" charset="-128"/>
                <a:ea typeface="Meiryo" charset="-128"/>
                <a:cs typeface="Meiryo" charset="-128"/>
              </a:rPr>
              <a:t>Safari 13</a:t>
            </a:r>
            <a:r>
              <a:rPr lang="ja-JP" altLang="en-US" sz="1200" dirty="0">
                <a:solidFill>
                  <a:srgbClr val="009650"/>
                </a:solidFill>
                <a:latin typeface="Meiryo" charset="-128"/>
                <a:ea typeface="Meiryo" charset="-128"/>
                <a:cs typeface="Meiryo" charset="-128"/>
              </a:rPr>
              <a:t>以上の条件を満たしていない可能性があります。バージョンアップしてから再度、インストールしてください。</a:t>
            </a:r>
          </a:p>
        </p:txBody>
      </p:sp>
      <p:cxnSp>
        <p:nvCxnSpPr>
          <p:cNvPr id="65" name="カギ線コネクタ 64"/>
          <p:cNvCxnSpPr/>
          <p:nvPr/>
        </p:nvCxnSpPr>
        <p:spPr>
          <a:xfrm flipV="1">
            <a:off x="6490185" y="3020382"/>
            <a:ext cx="432000" cy="540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37FB58B1-DAB0-433E-83F9-04BCEA067600}"/>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92500" lnSpcReduction="20000"/>
          </a:bodyPr>
          <a:lstStyle/>
          <a:p>
            <a:r>
              <a:rPr lang="ja-JP" altLang="en-US" sz="2600" dirty="0"/>
              <a:t>マイナポータル</a:t>
            </a:r>
            <a:r>
              <a:rPr lang="en-US" altLang="ja-JP" sz="2600" dirty="0"/>
              <a:t>AP</a:t>
            </a:r>
            <a:r>
              <a:rPr lang="ja-JP" altLang="en-US" sz="1700" dirty="0"/>
              <a:t>＜内閣府番号制度担当室＞</a:t>
            </a:r>
            <a:r>
              <a:rPr lang="ja-JP" altLang="en-US" sz="2600" dirty="0"/>
              <a:t>をインストールします。</a:t>
            </a:r>
          </a:p>
          <a:p>
            <a:endParaRPr lang="en-US" altLang="ja-JP" dirty="0"/>
          </a:p>
          <a:p>
            <a:endParaRPr lang="ja-JP" altLang="en-US" dirty="0"/>
          </a:p>
        </p:txBody>
      </p:sp>
      <p:cxnSp>
        <p:nvCxnSpPr>
          <p:cNvPr id="35" name="カギ線コネクタ 34"/>
          <p:cNvCxnSpPr/>
          <p:nvPr/>
        </p:nvCxnSpPr>
        <p:spPr>
          <a:xfrm flipV="1">
            <a:off x="3686314" y="2611471"/>
            <a:ext cx="1152000" cy="1008000"/>
          </a:xfrm>
          <a:prstGeom prst="bentConnector3">
            <a:avLst>
              <a:gd name="adj1" fmla="val 34512"/>
            </a:avLst>
          </a:prstGeom>
          <a:ln w="19050">
            <a:solidFill>
              <a:srgbClr val="FF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4869174" y="3123441"/>
            <a:ext cx="1425600" cy="1958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869174" y="3350182"/>
            <a:ext cx="1425600" cy="1958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4869174" y="3584355"/>
            <a:ext cx="1425600" cy="1958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a:spLocks noChangeAspect="1"/>
          </p:cNvSpPr>
          <p:nvPr/>
        </p:nvSpPr>
        <p:spPr>
          <a:xfrm>
            <a:off x="3246572" y="3427899"/>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DC663F7C-9686-4EDD-9B0C-333C02BBD003}"/>
              </a:ext>
            </a:extLst>
          </p:cNvPr>
          <p:cNvGrpSpPr/>
          <p:nvPr/>
        </p:nvGrpSpPr>
        <p:grpSpPr>
          <a:xfrm>
            <a:off x="4631031" y="2969492"/>
            <a:ext cx="441146" cy="400110"/>
            <a:chOff x="4422686" y="1453207"/>
            <a:chExt cx="441146" cy="400110"/>
          </a:xfrm>
        </p:grpSpPr>
        <p:sp>
          <p:nvSpPr>
            <p:cNvPr id="63" name="円/楕円 48">
              <a:extLst>
                <a:ext uri="{FF2B5EF4-FFF2-40B4-BE49-F238E27FC236}">
                  <a16:creationId xmlns:a16="http://schemas.microsoft.com/office/drawing/2014/main" id="{308CCF21-3D8F-4A9D-A0E5-FC56CB6773D1}"/>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64" name="正方形/長方形 63">
              <a:extLst>
                <a:ext uri="{FF2B5EF4-FFF2-40B4-BE49-F238E27FC236}">
                  <a16:creationId xmlns:a16="http://schemas.microsoft.com/office/drawing/2014/main" id="{7EE9820B-6649-440E-AC22-8E57AC84AD69}"/>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66" name="グループ化 65">
            <a:extLst>
              <a:ext uri="{FF2B5EF4-FFF2-40B4-BE49-F238E27FC236}">
                <a16:creationId xmlns:a16="http://schemas.microsoft.com/office/drawing/2014/main" id="{1939AA5E-5783-4F1C-B659-061C257645C9}"/>
              </a:ext>
            </a:extLst>
          </p:cNvPr>
          <p:cNvGrpSpPr/>
          <p:nvPr/>
        </p:nvGrpSpPr>
        <p:grpSpPr>
          <a:xfrm>
            <a:off x="4638936" y="3389730"/>
            <a:ext cx="441146" cy="400110"/>
            <a:chOff x="4988923" y="3305555"/>
            <a:chExt cx="441146" cy="400110"/>
          </a:xfrm>
        </p:grpSpPr>
        <p:sp>
          <p:nvSpPr>
            <p:cNvPr id="67" name="円/楕円 40">
              <a:extLst>
                <a:ext uri="{FF2B5EF4-FFF2-40B4-BE49-F238E27FC236}">
                  <a16:creationId xmlns:a16="http://schemas.microsoft.com/office/drawing/2014/main" id="{1079035D-4387-4006-BC1A-7CE687BFDE1F}"/>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CE946151-518E-4C16-AB31-DE295FF7FD2B}"/>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56" name="グループ化 55">
            <a:extLst>
              <a:ext uri="{FF2B5EF4-FFF2-40B4-BE49-F238E27FC236}">
                <a16:creationId xmlns:a16="http://schemas.microsoft.com/office/drawing/2014/main" id="{2A19A9E9-E40D-49B8-A451-FF88C55C4B0E}"/>
              </a:ext>
            </a:extLst>
          </p:cNvPr>
          <p:cNvGrpSpPr/>
          <p:nvPr/>
        </p:nvGrpSpPr>
        <p:grpSpPr>
          <a:xfrm>
            <a:off x="2933534" y="3225669"/>
            <a:ext cx="270000" cy="400110"/>
            <a:chOff x="5588888" y="3598762"/>
            <a:chExt cx="270000" cy="400110"/>
          </a:xfrm>
        </p:grpSpPr>
        <p:sp>
          <p:nvSpPr>
            <p:cNvPr id="57" name="円/楕円 1">
              <a:extLst>
                <a:ext uri="{FF2B5EF4-FFF2-40B4-BE49-F238E27FC236}">
                  <a16:creationId xmlns:a16="http://schemas.microsoft.com/office/drawing/2014/main" id="{46A0BD9B-8BE4-4E35-B05B-B86BB724479A}"/>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F9B428A7-C18A-4F7B-AB5F-A28DBD83249B}"/>
                </a:ext>
              </a:extLst>
            </p:cNvPr>
            <p:cNvSpPr/>
            <p:nvPr/>
          </p:nvSpPr>
          <p:spPr>
            <a:xfrm flipH="1">
              <a:off x="5588888"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0" name="テキスト ボックス 39">
            <a:extLst>
              <a:ext uri="{FF2B5EF4-FFF2-40B4-BE49-F238E27FC236}">
                <a16:creationId xmlns:a16="http://schemas.microsoft.com/office/drawing/2014/main" id="{D0AC0CEF-F4CE-44A9-9223-A866A55E915C}"/>
              </a:ext>
            </a:extLst>
          </p:cNvPr>
          <p:cNvSpPr txBox="1"/>
          <p:nvPr/>
        </p:nvSpPr>
        <p:spPr>
          <a:xfrm>
            <a:off x="516077" y="1873826"/>
            <a:ext cx="2916000" cy="4144724"/>
          </a:xfrm>
          <a:prstGeom prst="rect">
            <a:avLst/>
          </a:prstGeom>
          <a:noFill/>
        </p:spPr>
        <p:txBody>
          <a:bodyPr wrap="square" rtlCol="0">
            <a:spAutoFit/>
          </a:bodyPr>
          <a:lstStyle/>
          <a:p>
            <a:pPr marL="417600" marR="0" lvl="0" indent="-41760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1" lang="en-US" altLang="ja-JP" sz="1600" b="1" i="0" u="none" strike="noStrike" kern="1200" cap="none" spc="0" normalizeH="0" baseline="0" noProof="0" dirty="0">
                <a:ln>
                  <a:noFill/>
                </a:ln>
                <a:solidFill>
                  <a:prstClr val="black"/>
                </a:solidFill>
                <a:effectLst/>
                <a:uLnTx/>
                <a:uFillTx/>
                <a:latin typeface="Meiryo" charset="-128"/>
                <a:ea typeface="Meiryo" charset="-128"/>
                <a:cs typeface="Meiryo" charset="-128"/>
              </a:rPr>
              <a:t>App Store</a:t>
            </a:r>
            <a:r>
              <a:rPr kumimoji="1" lang="ja-JP" altLang="en-US" sz="1600" b="1" i="0" u="none" strike="noStrike" kern="1200" cap="none" spc="-500" normalizeH="0" baseline="0" noProof="0" dirty="0">
                <a:ln>
                  <a:noFill/>
                </a:ln>
                <a:solidFill>
                  <a:prstClr val="black"/>
                </a:solidFill>
                <a:effectLst/>
                <a:uLnTx/>
                <a:uFillTx/>
                <a:latin typeface="Meiryo" charset="-128"/>
                <a:ea typeface="Meiryo" charset="-128"/>
                <a:cs typeface="Meiryo" charset="-128"/>
              </a:rPr>
              <a:t> 」</a:t>
            </a: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をタップ</a:t>
            </a:r>
          </a:p>
          <a:p>
            <a:pPr marL="417600" marR="0" lvl="0" indent="-417600" algn="l" defTabSz="914400" rtl="0" eaLnBrk="1" fontAlgn="auto" latinLnBrk="0" hangingPunct="1">
              <a:lnSpc>
                <a:spcPct val="100000"/>
              </a:lnSpc>
              <a:spcBef>
                <a:spcPts val="120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a:t>
            </a:r>
            <a:r>
              <a:rPr lang="ja-JP" altLang="en-US" sz="1600" b="1" dirty="0">
                <a:latin typeface="Meiryo" charset="-128"/>
                <a:ea typeface="Meiryo" charset="-128"/>
                <a:cs typeface="Meiryo" charset="-128"/>
              </a:rPr>
              <a:t>検索</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をタップ</a:t>
            </a:r>
            <a:endParaRPr lang="en-US" altLang="ja-JP" sz="1600" b="1" dirty="0">
              <a:latin typeface="Meiryo" charset="-128"/>
              <a:ea typeface="Meiryo" charset="-128"/>
              <a:cs typeface="Meiryo" charset="-128"/>
            </a:endParaRPr>
          </a:p>
          <a:p>
            <a:pPr>
              <a:spcBef>
                <a:spcPts val="1200"/>
              </a:spcBef>
            </a:pPr>
            <a:r>
              <a:rPr lang="ja-JP" altLang="en-US" sz="28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「マイナポータル</a:t>
            </a:r>
            <a:r>
              <a:rPr lang="ja-JP" altLang="en-US" sz="1600" b="1" spc="-500" dirty="0">
                <a:latin typeface="Meiryo" charset="-128"/>
                <a:ea typeface="Meiryo" charset="-128"/>
                <a:cs typeface="Meiryo" charset="-128"/>
              </a:rPr>
              <a:t>」</a:t>
            </a:r>
            <a:endParaRPr lang="en-US" altLang="ja-JP" sz="1600" b="1" spc="-500" dirty="0">
              <a:latin typeface="Meiryo" charset="-128"/>
              <a:ea typeface="Meiryo" charset="-128"/>
              <a:cs typeface="Meiryo" charset="-128"/>
            </a:endParaRPr>
          </a:p>
          <a:p>
            <a:pPr marL="489600" indent="-489600">
              <a:lnSpc>
                <a:spcPts val="1900"/>
              </a:lnSpc>
            </a:pPr>
            <a:r>
              <a:rPr lang="en-US" altLang="ja-JP" sz="1600" b="1" spc="-500" dirty="0">
                <a:latin typeface="Meiryo" charset="-128"/>
                <a:ea typeface="Meiryo" charset="-128"/>
                <a:cs typeface="Meiryo" charset="-128"/>
              </a:rPr>
              <a:t>	</a:t>
            </a:r>
            <a:r>
              <a:rPr lang="ja-JP" altLang="en-US" sz="1600" b="1" dirty="0">
                <a:latin typeface="Meiryo" charset="-128"/>
                <a:ea typeface="Meiryo" charset="-128"/>
                <a:cs typeface="Meiryo" charset="-128"/>
              </a:rPr>
              <a:t>と入力</a:t>
            </a:r>
          </a:p>
          <a:p>
            <a:pPr marL="417600" marR="0" lvl="0" indent="-417600" algn="l" defTabSz="914400" rtl="0" eaLnBrk="1" fontAlgn="auto" latinLnBrk="0" hangingPunct="1">
              <a:lnSpc>
                <a:spcPct val="100000"/>
              </a:lnSpc>
              <a:spcBef>
                <a:spcPts val="1200"/>
              </a:spcBef>
              <a:spcAft>
                <a:spcPts val="0"/>
              </a:spcAft>
              <a:buClrTx/>
              <a:buSzTx/>
              <a:buFontTx/>
              <a:buNone/>
              <a:tabLst/>
              <a:defRPr/>
            </a:pPr>
            <a:r>
              <a:rPr lang="ja-JP" altLang="en-US" sz="2800" b="1" dirty="0">
                <a:solidFill>
                  <a:srgbClr val="009650"/>
                </a:solidFill>
                <a:latin typeface="Meiryo" charset="-128"/>
                <a:ea typeface="Meiryo" charset="-128"/>
                <a:cs typeface="Meiryo" charset="-128"/>
              </a:rPr>
              <a:t>❹</a:t>
            </a:r>
            <a:r>
              <a:rPr lang="ja-JP" altLang="en-US" sz="2000" b="1" dirty="0">
                <a:solidFill>
                  <a:srgbClr val="009650"/>
                </a:solidFill>
                <a:latin typeface="Meiryo" charset="-128"/>
                <a:ea typeface="Meiryo" charset="-128"/>
                <a:cs typeface="Meiryo" charset="-128"/>
              </a:rPr>
              <a:t> </a:t>
            </a: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リスト一覧か</a:t>
            </a:r>
            <a:r>
              <a:rPr kumimoji="1" lang="ja-JP" altLang="en-US" sz="1600" b="1" i="0" u="none" strike="noStrike" kern="1200" cap="none" spc="-500" normalizeH="0" baseline="0" noProof="0" dirty="0">
                <a:ln>
                  <a:noFill/>
                </a:ln>
                <a:solidFill>
                  <a:prstClr val="black"/>
                </a:solidFill>
                <a:effectLst/>
                <a:uLnTx/>
                <a:uFillTx/>
                <a:latin typeface="Meiryo" charset="-128"/>
                <a:ea typeface="Meiryo" charset="-128"/>
                <a:cs typeface="Meiryo" charset="-128"/>
              </a:rPr>
              <a:t>ら</a:t>
            </a:r>
            <a:endParaRPr kumimoji="1" lang="en-US" altLang="ja-JP" sz="1600" b="1" i="0" u="none" strike="noStrike" kern="1200" cap="none" spc="-500" normalizeH="0" baseline="0" noProof="0" dirty="0">
              <a:ln>
                <a:noFill/>
              </a:ln>
              <a:solidFill>
                <a:prstClr val="black"/>
              </a:solidFill>
              <a:effectLst/>
              <a:uLnTx/>
              <a:uFillTx/>
              <a:latin typeface="Meiryo" charset="-128"/>
              <a:ea typeface="Meiryo" charset="-128"/>
              <a:cs typeface="Meiryo" charset="-128"/>
            </a:endParaRPr>
          </a:p>
          <a:p>
            <a:pPr marL="417600" marR="0" lvl="0" indent="-417600" algn="l" defTabSz="914400" rtl="0" eaLnBrk="1" fontAlgn="auto" latinLnBrk="0" hangingPunct="1">
              <a:lnSpc>
                <a:spcPts val="15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r>
              <a:rPr kumimoji="1" lang="ja-JP" altLang="en-US" sz="1600" b="1" i="0" u="none" strike="noStrike" kern="1200" cap="none" spc="-500" normalizeH="0" baseline="0" noProof="0" dirty="0">
                <a:ln>
                  <a:noFill/>
                </a:ln>
                <a:solidFill>
                  <a:prstClr val="black"/>
                </a:solidFill>
                <a:effectLst/>
                <a:uLnTx/>
                <a:uFillTx/>
                <a:latin typeface="Meiryo" charset="-128"/>
                <a:ea typeface="Meiryo" charset="-128"/>
                <a:cs typeface="Meiryo" charset="-128"/>
              </a:rPr>
              <a:t>」</a:t>
            </a:r>
            <a:endParaRPr kumimoji="1" lang="en-US" altLang="ja-JP" sz="16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17600" marR="0" lvl="0" indent="-417600" algn="l" defTabSz="914400" rtl="0" eaLnBrk="1" fontAlgn="auto" latinLnBrk="0" hangingPunct="1">
              <a:lnSpc>
                <a:spcPct val="100000"/>
              </a:lnSpc>
              <a:spcBef>
                <a:spcPts val="10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または</a:t>
            </a:r>
            <a:r>
              <a:rPr kumimoji="1" lang="en-US" altLang="ja-JP" sz="1600" b="1" i="0" u="none" strike="noStrike" kern="1200" cap="none" spc="0" normalizeH="0" baseline="0" noProof="0" dirty="0">
                <a:ln>
                  <a:noFill/>
                </a:ln>
                <a:solidFill>
                  <a:prstClr val="black"/>
                </a:solidFill>
                <a:effectLst/>
                <a:uLnTx/>
                <a:uFillTx/>
                <a:latin typeface="Meiryo" charset="-128"/>
                <a:ea typeface="Meiryo" charset="-128"/>
                <a:cs typeface="Meiryo" charset="-128"/>
              </a:rPr>
              <a:t/>
            </a:r>
            <a:br>
              <a:rPr kumimoji="1" lang="en-US" altLang="ja-JP" sz="1600" b="1" i="0" u="none" strike="noStrike" kern="1200" cap="none" spc="0" normalizeH="0" baseline="0" noProof="0" dirty="0">
                <a:ln>
                  <a:noFill/>
                </a:ln>
                <a:solidFill>
                  <a:prstClr val="black"/>
                </a:solidFill>
                <a:effectLst/>
                <a:uLnTx/>
                <a:uFillTx/>
                <a:latin typeface="Meiryo" charset="-128"/>
                <a:ea typeface="Meiryo" charset="-128"/>
                <a:cs typeface="Meiryo" charset="-128"/>
              </a:rPr>
            </a:b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「マイナポータルａｐ</a:t>
            </a:r>
            <a:r>
              <a:rPr kumimoji="1" lang="ja-JP" altLang="en-US" sz="1600" b="1" i="0" u="none" strike="noStrike" kern="1200" cap="none" spc="-500" normalizeH="0" baseline="0" noProof="0" dirty="0">
                <a:ln>
                  <a:noFill/>
                </a:ln>
                <a:solidFill>
                  <a:prstClr val="black"/>
                </a:solidFill>
                <a:effectLst/>
                <a:uLnTx/>
                <a:uFillTx/>
                <a:latin typeface="Meiryo" charset="-128"/>
                <a:ea typeface="Meiryo" charset="-128"/>
                <a:cs typeface="Meiryo" charset="-128"/>
              </a:rPr>
              <a:t>」</a:t>
            </a:r>
            <a:r>
              <a:rPr kumimoji="1" lang="en-US" altLang="ja-JP" sz="1600" b="1" i="0" u="none" strike="noStrike" kern="1200" cap="none" spc="-500" normalizeH="0" baseline="0" noProof="0" dirty="0">
                <a:ln>
                  <a:noFill/>
                </a:ln>
                <a:solidFill>
                  <a:prstClr val="black"/>
                </a:solidFill>
                <a:effectLst/>
                <a:uLnTx/>
                <a:uFillTx/>
                <a:latin typeface="Meiryo" charset="-128"/>
                <a:ea typeface="Meiryo" charset="-128"/>
                <a:cs typeface="Meiryo" charset="-128"/>
              </a:rPr>
              <a:t/>
            </a:r>
            <a:br>
              <a:rPr kumimoji="1" lang="en-US" altLang="ja-JP" sz="1600" b="1" i="0" u="none" strike="noStrike" kern="1200" cap="none" spc="-500" normalizeH="0" baseline="0" noProof="0" dirty="0">
                <a:ln>
                  <a:noFill/>
                </a:ln>
                <a:solidFill>
                  <a:prstClr val="black"/>
                </a:solidFill>
                <a:effectLst/>
                <a:uLnTx/>
                <a:uFillTx/>
                <a:latin typeface="Meiryo" charset="-128"/>
                <a:ea typeface="Meiryo" charset="-128"/>
                <a:cs typeface="Meiryo" charset="-128"/>
              </a:rPr>
            </a:br>
            <a:r>
              <a:rPr kumimoji="1" lang="ja-JP" altLang="en-US" sz="1600" b="1" i="0" u="none" strike="noStrike" kern="1200" cap="none" spc="0" normalizeH="0" baseline="0" noProof="0" dirty="0">
                <a:ln>
                  <a:noFill/>
                </a:ln>
                <a:solidFill>
                  <a:prstClr val="black"/>
                </a:solidFill>
                <a:effectLst/>
                <a:uLnTx/>
                <a:uFillTx/>
                <a:latin typeface="Meiryo" charset="-128"/>
                <a:ea typeface="Meiryo" charset="-128"/>
                <a:cs typeface="Meiryo" charset="-128"/>
              </a:rPr>
              <a:t>のどちらかをタップ</a:t>
            </a:r>
            <a:r>
              <a:rPr lang="en-US" altLang="ja-JP" sz="1600" b="1" spc="-1000" dirty="0">
                <a:latin typeface="Meiryo" charset="-128"/>
                <a:ea typeface="Meiryo" charset="-128"/>
                <a:cs typeface="Meiryo" charset="-128"/>
              </a:rPr>
              <a:t/>
            </a:r>
            <a:br>
              <a:rPr lang="en-US" altLang="ja-JP" sz="1600" b="1" spc="-1000" dirty="0">
                <a:latin typeface="Meiryo" charset="-128"/>
                <a:ea typeface="Meiryo" charset="-128"/>
                <a:cs typeface="Meiryo" charset="-128"/>
              </a:rPr>
            </a:br>
            <a:r>
              <a:rPr lang="ja-JP" altLang="en-US" sz="1600" b="1" spc="-1000" dirty="0">
                <a:latin typeface="Meiryo" charset="-128"/>
                <a:ea typeface="Meiryo" charset="-128"/>
                <a:cs typeface="Meiryo" charset="-128"/>
              </a:rPr>
              <a:t> 　</a:t>
            </a:r>
            <a:r>
              <a:rPr lang="ja-JP" altLang="en-US" sz="1600" b="1" dirty="0">
                <a:latin typeface="Meiryo" charset="-128"/>
                <a:ea typeface="Meiryo" charset="-128"/>
                <a:cs typeface="Meiryo" charset="-128"/>
              </a:rPr>
              <a:t>どちらでも大丈夫です</a:t>
            </a:r>
          </a:p>
          <a:p>
            <a:r>
              <a:rPr lang="ja-JP" altLang="en-US" sz="28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「入手</a:t>
            </a:r>
            <a:r>
              <a:rPr lang="ja-JP" altLang="en-US" sz="1600" b="1" spc="-500" dirty="0">
                <a:latin typeface="Meiryo" charset="-128"/>
                <a:ea typeface="Meiryo" charset="-128"/>
                <a:cs typeface="Meiryo" charset="-128"/>
              </a:rPr>
              <a:t>」</a:t>
            </a:r>
            <a:r>
              <a:rPr lang="ja-JP" altLang="en-US" sz="1600" b="1" dirty="0">
                <a:latin typeface="Meiryo" charset="-128"/>
                <a:ea typeface="Meiryo" charset="-128"/>
                <a:cs typeface="Meiryo" charset="-128"/>
              </a:rPr>
              <a:t>をタップ</a:t>
            </a:r>
          </a:p>
        </p:txBody>
      </p:sp>
      <p:sp>
        <p:nvSpPr>
          <p:cNvPr id="3" name="正方形/長方形 2">
            <a:extLst>
              <a:ext uri="{FF2B5EF4-FFF2-40B4-BE49-F238E27FC236}">
                <a16:creationId xmlns:a16="http://schemas.microsoft.com/office/drawing/2014/main" id="{9DACC610-87FC-4934-861A-B83AB8E0F753}"/>
              </a:ext>
            </a:extLst>
          </p:cNvPr>
          <p:cNvSpPr/>
          <p:nvPr/>
        </p:nvSpPr>
        <p:spPr>
          <a:xfrm>
            <a:off x="4890135" y="2680039"/>
            <a:ext cx="1609796" cy="120174"/>
          </a:xfrm>
          <a:prstGeom prst="rect">
            <a:avLst/>
          </a:prstGeom>
          <a:gradFill>
            <a:gsLst>
              <a:gs pos="40000">
                <a:srgbClr val="FFFFFF"/>
              </a:gs>
              <a:gs pos="0">
                <a:schemeClr val="accent1">
                  <a:alpha val="0"/>
                  <a:lumMod val="0"/>
                  <a:lumOff val="100000"/>
                </a:schemeClr>
              </a:gs>
              <a:gs pos="100000">
                <a:schemeClr val="bg1"/>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p:cNvSpPr/>
          <p:nvPr/>
        </p:nvSpPr>
        <p:spPr>
          <a:xfrm>
            <a:off x="4865747" y="2472108"/>
            <a:ext cx="1663200"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27B6A503-AB60-4C56-A79E-1C8E2D0CDC6F}"/>
              </a:ext>
            </a:extLst>
          </p:cNvPr>
          <p:cNvGrpSpPr/>
          <p:nvPr/>
        </p:nvGrpSpPr>
        <p:grpSpPr>
          <a:xfrm>
            <a:off x="4641631" y="2291310"/>
            <a:ext cx="441146" cy="400110"/>
            <a:chOff x="5150197" y="4825443"/>
            <a:chExt cx="441146" cy="400110"/>
          </a:xfrm>
        </p:grpSpPr>
        <p:sp>
          <p:nvSpPr>
            <p:cNvPr id="46" name="円/楕円 29">
              <a:extLst>
                <a:ext uri="{FF2B5EF4-FFF2-40B4-BE49-F238E27FC236}">
                  <a16:creationId xmlns:a16="http://schemas.microsoft.com/office/drawing/2014/main" id="{0174CA73-CF8D-4D03-9415-C03BD51F6E5A}"/>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5" name="正方形/長方形 54">
              <a:extLst>
                <a:ext uri="{FF2B5EF4-FFF2-40B4-BE49-F238E27FC236}">
                  <a16:creationId xmlns:a16="http://schemas.microsoft.com/office/drawing/2014/main" id="{E1E1C143-6DBD-442D-BEA6-FD309CAD98DB}"/>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41" name="テキスト ボックス 40">
            <a:extLst>
              <a:ext uri="{FF2B5EF4-FFF2-40B4-BE49-F238E27FC236}">
                <a16:creationId xmlns:a16="http://schemas.microsoft.com/office/drawing/2014/main" id="{9C552FB6-AF25-4FF4-A558-A9CDBAC1A7BC}"/>
              </a:ext>
            </a:extLst>
          </p:cNvPr>
          <p:cNvSpPr txBox="1"/>
          <p:nvPr/>
        </p:nvSpPr>
        <p:spPr>
          <a:xfrm>
            <a:off x="6300192" y="6084000"/>
            <a:ext cx="2226015" cy="400110"/>
          </a:xfrm>
          <a:prstGeom prst="rect">
            <a:avLst/>
          </a:prstGeom>
          <a:noFill/>
        </p:spPr>
        <p:txBody>
          <a:bodyPr wrap="square" rtlCol="0">
            <a:spAutoFit/>
          </a:bodyPr>
          <a:lstStyle/>
          <a:p>
            <a:pPr marL="169200" indent="-1692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WEB</a:t>
            </a:r>
            <a:r>
              <a:rPr kumimoji="1" lang="ja-JP" altLang="en-US" sz="10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9" name="グループ化 8">
            <a:extLst>
              <a:ext uri="{FF2B5EF4-FFF2-40B4-BE49-F238E27FC236}">
                <a16:creationId xmlns:a16="http://schemas.microsoft.com/office/drawing/2014/main" id="{20ECD307-8123-404E-A678-E768D6E2DA57}"/>
              </a:ext>
            </a:extLst>
          </p:cNvPr>
          <p:cNvGrpSpPr/>
          <p:nvPr/>
        </p:nvGrpSpPr>
        <p:grpSpPr>
          <a:xfrm>
            <a:off x="6898539" y="2291310"/>
            <a:ext cx="1874520" cy="3053242"/>
            <a:chOff x="6898539" y="2291310"/>
            <a:chExt cx="1874520" cy="3053242"/>
          </a:xfrm>
        </p:grpSpPr>
        <p:grpSp>
          <p:nvGrpSpPr>
            <p:cNvPr id="69" name="グループ化 68">
              <a:extLst>
                <a:ext uri="{FF2B5EF4-FFF2-40B4-BE49-F238E27FC236}">
                  <a16:creationId xmlns:a16="http://schemas.microsoft.com/office/drawing/2014/main" id="{1B7082A7-94F4-4EC5-8B42-D90A08BC86CF}"/>
                </a:ext>
              </a:extLst>
            </p:cNvPr>
            <p:cNvGrpSpPr/>
            <p:nvPr/>
          </p:nvGrpSpPr>
          <p:grpSpPr>
            <a:xfrm>
              <a:off x="6898539" y="2291310"/>
              <a:ext cx="1874520" cy="3053242"/>
              <a:chOff x="6847194" y="2356061"/>
              <a:chExt cx="1874520" cy="3053242"/>
            </a:xfrm>
          </p:grpSpPr>
          <p:sp>
            <p:nvSpPr>
              <p:cNvPr id="70" name="object 20">
                <a:extLst>
                  <a:ext uri="{FF2B5EF4-FFF2-40B4-BE49-F238E27FC236}">
                    <a16:creationId xmlns:a16="http://schemas.microsoft.com/office/drawing/2014/main" id="{A17DA98A-2219-4D3A-9989-ACF668873C31}"/>
                  </a:ext>
                </a:extLst>
              </p:cNvPr>
              <p:cNvSpPr/>
              <p:nvPr/>
            </p:nvSpPr>
            <p:spPr>
              <a:xfrm>
                <a:off x="6847194" y="2356061"/>
                <a:ext cx="1874520" cy="3053242"/>
              </a:xfrm>
              <a:custGeom>
                <a:avLst/>
                <a:gdLst/>
                <a:ahLst/>
                <a:cxnLst/>
                <a:rect l="l" t="t" r="r" b="b"/>
                <a:pathLst>
                  <a:path w="1874520" h="3312160">
                    <a:moveTo>
                      <a:pt x="1871472" y="3311652"/>
                    </a:moveTo>
                    <a:lnTo>
                      <a:pt x="1524" y="3311652"/>
                    </a:lnTo>
                    <a:lnTo>
                      <a:pt x="0" y="3308604"/>
                    </a:lnTo>
                    <a:lnTo>
                      <a:pt x="0" y="1524"/>
                    </a:lnTo>
                    <a:lnTo>
                      <a:pt x="1524" y="0"/>
                    </a:lnTo>
                    <a:lnTo>
                      <a:pt x="1871472" y="0"/>
                    </a:lnTo>
                    <a:lnTo>
                      <a:pt x="1874520" y="1524"/>
                    </a:lnTo>
                    <a:lnTo>
                      <a:pt x="1874520" y="4572"/>
                    </a:lnTo>
                    <a:lnTo>
                      <a:pt x="9144" y="4572"/>
                    </a:lnTo>
                    <a:lnTo>
                      <a:pt x="4572" y="9144"/>
                    </a:lnTo>
                    <a:lnTo>
                      <a:pt x="9144" y="9144"/>
                    </a:lnTo>
                    <a:lnTo>
                      <a:pt x="9144" y="3302508"/>
                    </a:lnTo>
                    <a:lnTo>
                      <a:pt x="4572" y="3302508"/>
                    </a:lnTo>
                    <a:lnTo>
                      <a:pt x="9144" y="3307080"/>
                    </a:lnTo>
                    <a:lnTo>
                      <a:pt x="1874520" y="3307080"/>
                    </a:lnTo>
                    <a:lnTo>
                      <a:pt x="1874520" y="3308604"/>
                    </a:lnTo>
                    <a:lnTo>
                      <a:pt x="1871472" y="3311652"/>
                    </a:lnTo>
                    <a:close/>
                  </a:path>
                  <a:path w="1874520" h="3312160">
                    <a:moveTo>
                      <a:pt x="9144" y="9144"/>
                    </a:moveTo>
                    <a:lnTo>
                      <a:pt x="4572" y="9144"/>
                    </a:lnTo>
                    <a:lnTo>
                      <a:pt x="9144" y="4572"/>
                    </a:lnTo>
                    <a:lnTo>
                      <a:pt x="9144" y="9144"/>
                    </a:lnTo>
                    <a:close/>
                  </a:path>
                  <a:path w="1874520" h="3312160">
                    <a:moveTo>
                      <a:pt x="1863852" y="9144"/>
                    </a:moveTo>
                    <a:lnTo>
                      <a:pt x="9144" y="9144"/>
                    </a:lnTo>
                    <a:lnTo>
                      <a:pt x="9144" y="4572"/>
                    </a:lnTo>
                    <a:lnTo>
                      <a:pt x="1863852" y="4572"/>
                    </a:lnTo>
                    <a:lnTo>
                      <a:pt x="1863852" y="9144"/>
                    </a:lnTo>
                    <a:close/>
                  </a:path>
                  <a:path w="1874520" h="3312160">
                    <a:moveTo>
                      <a:pt x="1863852" y="3307080"/>
                    </a:moveTo>
                    <a:lnTo>
                      <a:pt x="1863852" y="4572"/>
                    </a:lnTo>
                    <a:lnTo>
                      <a:pt x="1869948" y="9144"/>
                    </a:lnTo>
                    <a:lnTo>
                      <a:pt x="1874520" y="9144"/>
                    </a:lnTo>
                    <a:lnTo>
                      <a:pt x="1874520" y="3302508"/>
                    </a:lnTo>
                    <a:lnTo>
                      <a:pt x="1869948" y="3302508"/>
                    </a:lnTo>
                    <a:lnTo>
                      <a:pt x="1863852" y="3307080"/>
                    </a:lnTo>
                    <a:close/>
                  </a:path>
                  <a:path w="1874520" h="3312160">
                    <a:moveTo>
                      <a:pt x="1874520" y="9144"/>
                    </a:moveTo>
                    <a:lnTo>
                      <a:pt x="1869948" y="9144"/>
                    </a:lnTo>
                    <a:lnTo>
                      <a:pt x="1863852" y="4572"/>
                    </a:lnTo>
                    <a:lnTo>
                      <a:pt x="1874520" y="4572"/>
                    </a:lnTo>
                    <a:lnTo>
                      <a:pt x="1874520" y="9144"/>
                    </a:lnTo>
                    <a:close/>
                  </a:path>
                  <a:path w="1874520" h="3312160">
                    <a:moveTo>
                      <a:pt x="9144" y="3307080"/>
                    </a:moveTo>
                    <a:lnTo>
                      <a:pt x="4572" y="3302508"/>
                    </a:lnTo>
                    <a:lnTo>
                      <a:pt x="9144" y="3302508"/>
                    </a:lnTo>
                    <a:lnTo>
                      <a:pt x="9144" y="3307080"/>
                    </a:lnTo>
                    <a:close/>
                  </a:path>
                  <a:path w="1874520" h="3312160">
                    <a:moveTo>
                      <a:pt x="1863852" y="3307080"/>
                    </a:moveTo>
                    <a:lnTo>
                      <a:pt x="9144" y="3307080"/>
                    </a:lnTo>
                    <a:lnTo>
                      <a:pt x="9144" y="3302508"/>
                    </a:lnTo>
                    <a:lnTo>
                      <a:pt x="1863852" y="3302508"/>
                    </a:lnTo>
                    <a:lnTo>
                      <a:pt x="1863852" y="3307080"/>
                    </a:lnTo>
                    <a:close/>
                  </a:path>
                  <a:path w="1874520" h="3312160">
                    <a:moveTo>
                      <a:pt x="1874520" y="3307080"/>
                    </a:moveTo>
                    <a:lnTo>
                      <a:pt x="1863852" y="3307080"/>
                    </a:lnTo>
                    <a:lnTo>
                      <a:pt x="1869948" y="3302508"/>
                    </a:lnTo>
                    <a:lnTo>
                      <a:pt x="1874520" y="3302508"/>
                    </a:lnTo>
                    <a:lnTo>
                      <a:pt x="1874520" y="3307080"/>
                    </a:lnTo>
                    <a:close/>
                  </a:path>
                </a:pathLst>
              </a:custGeom>
              <a:solidFill>
                <a:srgbClr val="000000"/>
              </a:solidFill>
            </p:spPr>
            <p:txBody>
              <a:bodyPr wrap="square" lIns="0" tIns="0" rIns="0" bIns="0" rtlCol="0"/>
              <a:lstStyle/>
              <a:p>
                <a:endParaRPr dirty="0"/>
              </a:p>
            </p:txBody>
          </p:sp>
          <p:sp>
            <p:nvSpPr>
              <p:cNvPr id="71" name="正方形/長方形 70">
                <a:extLst>
                  <a:ext uri="{FF2B5EF4-FFF2-40B4-BE49-F238E27FC236}">
                    <a16:creationId xmlns:a16="http://schemas.microsoft.com/office/drawing/2014/main" id="{5AE17C62-28C3-4CA7-8AD3-99EE1AE83396}"/>
                  </a:ext>
                </a:extLst>
              </p:cNvPr>
              <p:cNvSpPr/>
              <p:nvPr/>
            </p:nvSpPr>
            <p:spPr>
              <a:xfrm>
                <a:off x="8267801" y="2885741"/>
                <a:ext cx="419857" cy="21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2" name="グループ化 71">
                <a:extLst>
                  <a:ext uri="{FF2B5EF4-FFF2-40B4-BE49-F238E27FC236}">
                    <a16:creationId xmlns:a16="http://schemas.microsoft.com/office/drawing/2014/main" id="{B08D687A-76BA-4BD4-B1D2-0433BDDF965A}"/>
                  </a:ext>
                </a:extLst>
              </p:cNvPr>
              <p:cNvGrpSpPr/>
              <p:nvPr/>
            </p:nvGrpSpPr>
            <p:grpSpPr>
              <a:xfrm>
                <a:off x="8087653" y="2658759"/>
                <a:ext cx="441146" cy="400110"/>
                <a:chOff x="5083985" y="3181417"/>
                <a:chExt cx="441146" cy="400110"/>
              </a:xfrm>
            </p:grpSpPr>
            <p:sp>
              <p:nvSpPr>
                <p:cNvPr id="76" name="円/楕円 77">
                  <a:extLst>
                    <a:ext uri="{FF2B5EF4-FFF2-40B4-BE49-F238E27FC236}">
                      <a16:creationId xmlns:a16="http://schemas.microsoft.com/office/drawing/2014/main" id="{3F9634D5-752B-4ED8-84D5-48873851DC44}"/>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EE57547C-28B2-4A78-9980-F3D82362ACC1}"/>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73" name="グループ化 72">
                <a:extLst>
                  <a:ext uri="{FF2B5EF4-FFF2-40B4-BE49-F238E27FC236}">
                    <a16:creationId xmlns:a16="http://schemas.microsoft.com/office/drawing/2014/main" id="{920CA9C5-566F-42CA-A633-96C11C73379F}"/>
                  </a:ext>
                </a:extLst>
              </p:cNvPr>
              <p:cNvGrpSpPr/>
              <p:nvPr/>
            </p:nvGrpSpPr>
            <p:grpSpPr>
              <a:xfrm>
                <a:off x="6860446" y="2406687"/>
                <a:ext cx="1840464" cy="2989364"/>
                <a:chOff x="2108767" y="1053549"/>
                <a:chExt cx="3351129" cy="5426764"/>
              </a:xfrm>
            </p:grpSpPr>
            <p:sp>
              <p:nvSpPr>
                <p:cNvPr id="74" name="object 19">
                  <a:extLst>
                    <a:ext uri="{FF2B5EF4-FFF2-40B4-BE49-F238E27FC236}">
                      <a16:creationId xmlns:a16="http://schemas.microsoft.com/office/drawing/2014/main" id="{34B706DE-C9A1-470A-B57C-24281F50C5E9}"/>
                    </a:ext>
                  </a:extLst>
                </p:cNvPr>
                <p:cNvSpPr/>
                <p:nvPr/>
              </p:nvSpPr>
              <p:spPr>
                <a:xfrm>
                  <a:off x="2108767" y="1053549"/>
                  <a:ext cx="3351129" cy="5426764"/>
                </a:xfrm>
                <a:prstGeom prst="rect">
                  <a:avLst/>
                </a:prstGeom>
                <a:blipFill>
                  <a:blip r:embed="rId6" cstate="print"/>
                  <a:stretch>
                    <a:fillRect/>
                  </a:stretch>
                </a:blipFill>
              </p:spPr>
              <p:txBody>
                <a:bodyPr wrap="square" lIns="0" tIns="0" rIns="0" bIns="0" rtlCol="0"/>
                <a:lstStyle/>
                <a:p>
                  <a:endParaRPr dirty="0"/>
                </a:p>
              </p:txBody>
            </p:sp>
            <p:sp>
              <p:nvSpPr>
                <p:cNvPr id="75" name="正方形/長方形 74">
                  <a:extLst>
                    <a:ext uri="{FF2B5EF4-FFF2-40B4-BE49-F238E27FC236}">
                      <a16:creationId xmlns:a16="http://schemas.microsoft.com/office/drawing/2014/main" id="{0EF66D00-EE31-4C38-BA88-317678E3D5CE}"/>
                    </a:ext>
                  </a:extLst>
                </p:cNvPr>
                <p:cNvSpPr/>
                <p:nvPr/>
              </p:nvSpPr>
              <p:spPr>
                <a:xfrm>
                  <a:off x="2173357" y="5409303"/>
                  <a:ext cx="2544417" cy="58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6" name="正方形/長方形 35"/>
            <p:cNvSpPr/>
            <p:nvPr/>
          </p:nvSpPr>
          <p:spPr>
            <a:xfrm>
              <a:off x="8267801" y="2885741"/>
              <a:ext cx="419857" cy="21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グループ化 79">
              <a:extLst>
                <a:ext uri="{FF2B5EF4-FFF2-40B4-BE49-F238E27FC236}">
                  <a16:creationId xmlns:a16="http://schemas.microsoft.com/office/drawing/2014/main" id="{198DA38B-6C8C-443D-ADD6-F521EE206AE0}"/>
                </a:ext>
              </a:extLst>
            </p:cNvPr>
            <p:cNvGrpSpPr/>
            <p:nvPr/>
          </p:nvGrpSpPr>
          <p:grpSpPr>
            <a:xfrm>
              <a:off x="8087653" y="2658759"/>
              <a:ext cx="441146" cy="400110"/>
              <a:chOff x="5083985" y="3181417"/>
              <a:chExt cx="441146" cy="400110"/>
            </a:xfrm>
          </p:grpSpPr>
          <p:sp>
            <p:nvSpPr>
              <p:cNvPr id="81" name="円/楕円 77">
                <a:extLst>
                  <a:ext uri="{FF2B5EF4-FFF2-40B4-BE49-F238E27FC236}">
                    <a16:creationId xmlns:a16="http://schemas.microsoft.com/office/drawing/2014/main" id="{04D8AD84-B142-4DBA-904E-68305A81D958}"/>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4E9776E-2AE0-4513-9B20-EA2461BD000D}"/>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pic>
          <p:nvPicPr>
            <p:cNvPr id="8" name="図 7">
              <a:extLst>
                <a:ext uri="{FF2B5EF4-FFF2-40B4-BE49-F238E27FC236}">
                  <a16:creationId xmlns:a16="http://schemas.microsoft.com/office/drawing/2014/main" id="{E4ACAED8-E488-4F12-81A4-53F37FCFDB71}"/>
                </a:ext>
              </a:extLst>
            </p:cNvPr>
            <p:cNvPicPr>
              <a:picLocks noChangeAspect="1"/>
            </p:cNvPicPr>
            <p:nvPr/>
          </p:nvPicPr>
          <p:blipFill>
            <a:blip r:embed="rId7"/>
            <a:stretch>
              <a:fillRect/>
            </a:stretch>
          </p:blipFill>
          <p:spPr>
            <a:xfrm>
              <a:off x="6964322" y="3338324"/>
              <a:ext cx="793041" cy="1239112"/>
            </a:xfrm>
            <a:prstGeom prst="rect">
              <a:avLst/>
            </a:prstGeom>
          </p:spPr>
        </p:pic>
      </p:grpSp>
    </p:spTree>
    <p:extLst>
      <p:ext uri="{BB962C8B-B14F-4D97-AF65-F5344CB8AC3E}">
        <p14:creationId xmlns:p14="http://schemas.microsoft.com/office/powerpoint/2010/main" val="149513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346919"/>
            <a:ext cx="7200000" cy="720000"/>
          </a:xfrm>
        </p:spPr>
        <p:txBody>
          <a:bodyPr>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412024" y="1456676"/>
            <a:ext cx="2754355" cy="3724096"/>
          </a:xfrm>
          <a:prstGeom prst="rect">
            <a:avLst/>
          </a:prstGeom>
          <a:noFill/>
        </p:spPr>
        <p:txBody>
          <a:bodyPr wrap="square" rtlCol="0">
            <a:spAutoFit/>
          </a:bodyPr>
          <a:lstStyle/>
          <a:p>
            <a:pPr marL="358775" indent="-358775"/>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marL="358775" indent="-358775"/>
            <a:r>
              <a:rPr lang="ja-JP" altLang="en-US" sz="2000" b="1" dirty="0">
                <a:latin typeface="Meiryo" charset="-128"/>
                <a:ea typeface="Meiryo" charset="-128"/>
                <a:cs typeface="Meiryo" charset="-128"/>
              </a:rPr>
              <a:t>マイナポータル</a:t>
            </a:r>
            <a:r>
              <a:rPr lang="en-US" altLang="ja-JP" sz="2000" b="1" dirty="0">
                <a:latin typeface="Meiryo" charset="-128"/>
                <a:ea typeface="Meiryo" charset="-128"/>
                <a:cs typeface="Meiryo" charset="-128"/>
              </a:rPr>
              <a:t>AP</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起動し、最初の画面が出たら、上にスクロール</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「利用者登録</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ログインして使う」をタップ</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❸</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「ログイン」をタップ</a:t>
            </a:r>
          </a:p>
        </p:txBody>
      </p:sp>
      <p:grpSp>
        <p:nvGrpSpPr>
          <p:cNvPr id="30" name="図形グループ 29"/>
          <p:cNvGrpSpPr/>
          <p:nvPr/>
        </p:nvGrpSpPr>
        <p:grpSpPr>
          <a:xfrm>
            <a:off x="6307612" y="3428397"/>
            <a:ext cx="492443" cy="461665"/>
            <a:chOff x="7516281" y="2673548"/>
            <a:chExt cx="492443" cy="461665"/>
          </a:xfrm>
        </p:grpSpPr>
        <p:sp>
          <p:nvSpPr>
            <p:cNvPr id="31" name="円/楕円 30"/>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5" name="図 4" descr="テキスト, アプリケーション, チャットまたはテキスト メッセージ&#10;&#10;自動的に生成された説明">
            <a:extLst>
              <a:ext uri="{FF2B5EF4-FFF2-40B4-BE49-F238E27FC236}">
                <a16:creationId xmlns:a16="http://schemas.microsoft.com/office/drawing/2014/main" id="{80959613-BF59-4741-B846-F56D127FDA0B}"/>
              </a:ext>
            </a:extLst>
          </p:cNvPr>
          <p:cNvPicPr>
            <a:picLocks noChangeAspect="1"/>
          </p:cNvPicPr>
          <p:nvPr/>
        </p:nvPicPr>
        <p:blipFill>
          <a:blip r:embed="rId3"/>
          <a:stretch>
            <a:fillRect/>
          </a:stretch>
        </p:blipFill>
        <p:spPr>
          <a:xfrm>
            <a:off x="3207555" y="2025381"/>
            <a:ext cx="1705202" cy="3149303"/>
          </a:xfrm>
          <a:prstGeom prst="rect">
            <a:avLst/>
          </a:prstGeom>
          <a:ln>
            <a:solidFill>
              <a:schemeClr val="tx1"/>
            </a:solidFill>
          </a:ln>
        </p:spPr>
      </p:pic>
      <p:grpSp>
        <p:nvGrpSpPr>
          <p:cNvPr id="38" name="図形グループ 13">
            <a:extLst>
              <a:ext uri="{FF2B5EF4-FFF2-40B4-BE49-F238E27FC236}">
                <a16:creationId xmlns:a16="http://schemas.microsoft.com/office/drawing/2014/main" id="{B977E772-FF80-407D-A50F-0DDBA48B678E}"/>
              </a:ext>
            </a:extLst>
          </p:cNvPr>
          <p:cNvGrpSpPr/>
          <p:nvPr/>
        </p:nvGrpSpPr>
        <p:grpSpPr>
          <a:xfrm>
            <a:off x="4155702" y="5261471"/>
            <a:ext cx="368875" cy="354444"/>
            <a:chOff x="2743754" y="4622188"/>
            <a:chExt cx="720000" cy="691832"/>
          </a:xfrm>
        </p:grpSpPr>
        <p:cxnSp>
          <p:nvCxnSpPr>
            <p:cNvPr id="39" name="直線コネクタ 38">
              <a:extLst>
                <a:ext uri="{FF2B5EF4-FFF2-40B4-BE49-F238E27FC236}">
                  <a16:creationId xmlns:a16="http://schemas.microsoft.com/office/drawing/2014/main" id="{0B2BDE4C-2704-4243-832F-E9BE6DF95123}"/>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77F50F27-2CDB-4D05-819D-1BC17583625F}"/>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D9A75E30-2D11-4A43-AF90-0AC39232B584}"/>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9D3907B2-2774-474E-A00E-D9D6D27D1CC9}"/>
              </a:ext>
            </a:extLst>
          </p:cNvPr>
          <p:cNvGrpSpPr/>
          <p:nvPr/>
        </p:nvGrpSpPr>
        <p:grpSpPr>
          <a:xfrm>
            <a:off x="6965412" y="2009671"/>
            <a:ext cx="1752572" cy="3207298"/>
            <a:chOff x="7434478" y="1997261"/>
            <a:chExt cx="2086759" cy="4141694"/>
          </a:xfrm>
        </p:grpSpPr>
        <p:pic>
          <p:nvPicPr>
            <p:cNvPr id="55" name="図 54">
              <a:extLst>
                <a:ext uri="{FF2B5EF4-FFF2-40B4-BE49-F238E27FC236}">
                  <a16:creationId xmlns:a16="http://schemas.microsoft.com/office/drawing/2014/main" id="{815DAC50-E057-411A-A226-DCD9EAB75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478" y="1997261"/>
              <a:ext cx="2062331" cy="4131834"/>
            </a:xfrm>
            <a:prstGeom prst="rect">
              <a:avLst/>
            </a:prstGeom>
          </p:spPr>
        </p:pic>
        <p:sp>
          <p:nvSpPr>
            <p:cNvPr id="56" name="正方形/長方形 55">
              <a:extLst>
                <a:ext uri="{FF2B5EF4-FFF2-40B4-BE49-F238E27FC236}">
                  <a16:creationId xmlns:a16="http://schemas.microsoft.com/office/drawing/2014/main" id="{BC076658-44AF-48C6-B18F-1A8C54C22485}"/>
                </a:ext>
              </a:extLst>
            </p:cNvPr>
            <p:cNvSpPr/>
            <p:nvPr/>
          </p:nvSpPr>
          <p:spPr>
            <a:xfrm>
              <a:off x="7458907" y="1997261"/>
              <a:ext cx="2062330" cy="41416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CA51A474-8C66-484F-A1F3-7571A15CC4A4}"/>
              </a:ext>
            </a:extLst>
          </p:cNvPr>
          <p:cNvGrpSpPr/>
          <p:nvPr/>
        </p:nvGrpSpPr>
        <p:grpSpPr>
          <a:xfrm>
            <a:off x="5105156" y="1988840"/>
            <a:ext cx="1715140" cy="3207297"/>
            <a:chOff x="1081481" y="1215614"/>
            <a:chExt cx="1953631" cy="3905026"/>
          </a:xfrm>
        </p:grpSpPr>
        <p:pic>
          <p:nvPicPr>
            <p:cNvPr id="57" name="図 56">
              <a:extLst>
                <a:ext uri="{FF2B5EF4-FFF2-40B4-BE49-F238E27FC236}">
                  <a16:creationId xmlns:a16="http://schemas.microsoft.com/office/drawing/2014/main" id="{A52E9507-5984-420E-A2FE-ED79963ED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51" y="1240718"/>
              <a:ext cx="1939961" cy="3879922"/>
            </a:xfrm>
            <a:prstGeom prst="rect">
              <a:avLst/>
            </a:prstGeom>
          </p:spPr>
        </p:pic>
        <p:sp>
          <p:nvSpPr>
            <p:cNvPr id="58" name="正方形/長方形 57">
              <a:extLst>
                <a:ext uri="{FF2B5EF4-FFF2-40B4-BE49-F238E27FC236}">
                  <a16:creationId xmlns:a16="http://schemas.microsoft.com/office/drawing/2014/main" id="{E0F70101-C0A2-4565-976B-E5D744818A2A}"/>
                </a:ext>
              </a:extLst>
            </p:cNvPr>
            <p:cNvSpPr/>
            <p:nvPr/>
          </p:nvSpPr>
          <p:spPr>
            <a:xfrm>
              <a:off x="1081481" y="1215614"/>
              <a:ext cx="1952175" cy="39050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上矢印 51">
            <a:extLst>
              <a:ext uri="{FF2B5EF4-FFF2-40B4-BE49-F238E27FC236}">
                <a16:creationId xmlns:a16="http://schemas.microsoft.com/office/drawing/2014/main" id="{FF154279-E70C-4CEE-B41B-9EA2B5745EE8}"/>
              </a:ext>
            </a:extLst>
          </p:cNvPr>
          <p:cNvSpPr/>
          <p:nvPr/>
        </p:nvSpPr>
        <p:spPr>
          <a:xfrm>
            <a:off x="3213204" y="3709313"/>
            <a:ext cx="631902" cy="1526305"/>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grpSp>
        <p:nvGrpSpPr>
          <p:cNvPr id="43" name="図形グループ 16">
            <a:extLst>
              <a:ext uri="{FF2B5EF4-FFF2-40B4-BE49-F238E27FC236}">
                <a16:creationId xmlns:a16="http://schemas.microsoft.com/office/drawing/2014/main" id="{BA0887B9-DC69-4454-A18B-EC2DCCFE141C}"/>
              </a:ext>
            </a:extLst>
          </p:cNvPr>
          <p:cNvGrpSpPr/>
          <p:nvPr/>
        </p:nvGrpSpPr>
        <p:grpSpPr>
          <a:xfrm>
            <a:off x="3300910" y="4252184"/>
            <a:ext cx="492443" cy="461665"/>
            <a:chOff x="7516281" y="2673548"/>
            <a:chExt cx="492443" cy="461665"/>
          </a:xfrm>
        </p:grpSpPr>
        <p:sp>
          <p:nvSpPr>
            <p:cNvPr id="44" name="円/楕円 17">
              <a:extLst>
                <a:ext uri="{FF2B5EF4-FFF2-40B4-BE49-F238E27FC236}">
                  <a16:creationId xmlns:a16="http://schemas.microsoft.com/office/drawing/2014/main" id="{A645ECB4-7D14-466A-83AB-0D18D96F573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7589EA87-94B8-4C7B-B2D5-FC276D3A942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49" name="図形グループ 30">
            <a:extLst>
              <a:ext uri="{FF2B5EF4-FFF2-40B4-BE49-F238E27FC236}">
                <a16:creationId xmlns:a16="http://schemas.microsoft.com/office/drawing/2014/main" id="{D1A117DE-CF16-4D36-A0E7-D7574C4381AE}"/>
              </a:ext>
            </a:extLst>
          </p:cNvPr>
          <p:cNvGrpSpPr/>
          <p:nvPr/>
        </p:nvGrpSpPr>
        <p:grpSpPr>
          <a:xfrm>
            <a:off x="6941385" y="2503672"/>
            <a:ext cx="492443" cy="461665"/>
            <a:chOff x="7516281" y="2673548"/>
            <a:chExt cx="492443" cy="461665"/>
          </a:xfrm>
        </p:grpSpPr>
        <p:sp>
          <p:nvSpPr>
            <p:cNvPr id="50" name="円/楕円 31">
              <a:extLst>
                <a:ext uri="{FF2B5EF4-FFF2-40B4-BE49-F238E27FC236}">
                  <a16:creationId xmlns:a16="http://schemas.microsoft.com/office/drawing/2014/main" id="{645DE013-B24A-49DA-901F-13D19BCB931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20220EA-E3F2-433E-B71A-2D4AFE1F3F26}"/>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42" name="正方形/長方形 41">
            <a:extLst>
              <a:ext uri="{FF2B5EF4-FFF2-40B4-BE49-F238E27FC236}">
                <a16:creationId xmlns:a16="http://schemas.microsoft.com/office/drawing/2014/main" id="{29E01530-A1DC-4F4B-B497-8E82F4E7AA6A}"/>
              </a:ext>
            </a:extLst>
          </p:cNvPr>
          <p:cNvSpPr/>
          <p:nvPr/>
        </p:nvSpPr>
        <p:spPr>
          <a:xfrm>
            <a:off x="5252523" y="3914129"/>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図形グループ 25">
            <a:extLst>
              <a:ext uri="{FF2B5EF4-FFF2-40B4-BE49-F238E27FC236}">
                <a16:creationId xmlns:a16="http://schemas.microsoft.com/office/drawing/2014/main" id="{2D46F28F-083A-4228-8C1B-2507787B1B45}"/>
              </a:ext>
            </a:extLst>
          </p:cNvPr>
          <p:cNvGrpSpPr/>
          <p:nvPr/>
        </p:nvGrpSpPr>
        <p:grpSpPr>
          <a:xfrm>
            <a:off x="4935321" y="3870073"/>
            <a:ext cx="492443" cy="461665"/>
            <a:chOff x="7516281" y="2673548"/>
            <a:chExt cx="492443" cy="461665"/>
          </a:xfrm>
        </p:grpSpPr>
        <p:sp>
          <p:nvSpPr>
            <p:cNvPr id="47" name="円/楕円 26">
              <a:extLst>
                <a:ext uri="{FF2B5EF4-FFF2-40B4-BE49-F238E27FC236}">
                  <a16:creationId xmlns:a16="http://schemas.microsoft.com/office/drawing/2014/main" id="{C938552B-A56F-474A-9A8B-7F33837502B0}"/>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6ECEB693-4570-4370-A22C-A9B16889F30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4" name="正方形/長方形 23"/>
          <p:cNvSpPr/>
          <p:nvPr/>
        </p:nvSpPr>
        <p:spPr>
          <a:xfrm>
            <a:off x="7121684" y="2970163"/>
            <a:ext cx="1438320"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E73ACCB-FAB8-4C10-9D63-629315803BD4}"/>
              </a:ext>
            </a:extLst>
          </p:cNvPr>
          <p:cNvSpPr txBox="1"/>
          <p:nvPr/>
        </p:nvSpPr>
        <p:spPr>
          <a:xfrm>
            <a:off x="412024" y="5342170"/>
            <a:ext cx="3367888" cy="923330"/>
          </a:xfrm>
          <a:prstGeom prst="rect">
            <a:avLst/>
          </a:prstGeom>
          <a:noFill/>
        </p:spPr>
        <p:txBody>
          <a:bodyPr wrap="square" rtlCol="0">
            <a:spAutoFit/>
          </a:bodyPr>
          <a:lstStyle/>
          <a:p>
            <a:r>
              <a:rPr lang="ja-JP" altLang="en-US" b="1" dirty="0">
                <a:solidFill>
                  <a:srgbClr val="009650"/>
                </a:solidFill>
                <a:latin typeface="メイリオ" panose="020B0604030504040204" pitchFamily="50" charset="-128"/>
                <a:ea typeface="メイリオ" panose="020B0604030504040204" pitchFamily="50" charset="-128"/>
              </a:rPr>
              <a:t>初めての方も、「ログイン」をタップして進んでください</a:t>
            </a:r>
            <a:endParaRPr lang="en-US" altLang="ja-JP" b="1" dirty="0">
              <a:solidFill>
                <a:srgbClr val="009650"/>
              </a:solidFill>
              <a:latin typeface="メイリオ" panose="020B0604030504040204" pitchFamily="50" charset="-128"/>
              <a:ea typeface="メイリオ" panose="020B0604030504040204" pitchFamily="50" charset="-128"/>
            </a:endParaRPr>
          </a:p>
          <a:p>
            <a:endParaRPr kumimoji="1" lang="ja-JP" altLang="en-US" b="1" dirty="0">
              <a:solidFill>
                <a:srgbClr val="00965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656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4" name="object 9"/>
          <p:cNvSpPr>
            <a:spLocks/>
          </p:cNvSpPr>
          <p:nvPr/>
        </p:nvSpPr>
        <p:spPr>
          <a:xfrm>
            <a:off x="5287624" y="2116709"/>
            <a:ext cx="1620000" cy="2880000"/>
          </a:xfrm>
          <a:prstGeom prst="rect">
            <a:avLst/>
          </a:prstGeom>
          <a:blipFill>
            <a:blip r:embed="rId3" cstate="print"/>
            <a:stretch>
              <a:fillRect/>
            </a:stretch>
          </a:blipFill>
          <a:ln w="6350">
            <a:solidFill>
              <a:schemeClr val="tx1"/>
            </a:solidFill>
          </a:ln>
        </p:spPr>
        <p:txBody>
          <a:bodyPr wrap="square" lIns="0" tIns="0" rIns="0" bIns="0" rtlCol="0"/>
          <a:lstStyle/>
          <a:p>
            <a:endParaRPr dirty="0"/>
          </a:p>
        </p:txBody>
      </p:sp>
      <p:sp>
        <p:nvSpPr>
          <p:cNvPr id="28" name="object 13"/>
          <p:cNvSpPr>
            <a:spLocks/>
          </p:cNvSpPr>
          <p:nvPr/>
        </p:nvSpPr>
        <p:spPr>
          <a:xfrm>
            <a:off x="7123832" y="2114814"/>
            <a:ext cx="1656000" cy="2880000"/>
          </a:xfrm>
          <a:prstGeom prst="rect">
            <a:avLst/>
          </a:prstGeom>
          <a:blipFill>
            <a:blip r:embed="rId4" cstate="print"/>
            <a:stretch>
              <a:fillRect/>
            </a:stretch>
          </a:blipFill>
          <a:ln w="6350">
            <a:solidFill>
              <a:schemeClr val="tx1"/>
            </a:solidFill>
          </a:ln>
        </p:spPr>
        <p:txBody>
          <a:bodyPr wrap="square" lIns="0" tIns="0" rIns="0" bIns="0" rtlCol="0"/>
          <a:lstStyle/>
          <a:p>
            <a:endParaRPr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395536" y="1459133"/>
            <a:ext cx="8280000" cy="396000"/>
          </a:xfrm>
        </p:spPr>
        <p:txBody>
          <a:bodyPr>
            <a:normAutofit lnSpcReduction="10000"/>
          </a:bodyPr>
          <a:lstStyle/>
          <a:p>
            <a:r>
              <a:rPr lang="ja-JP" altLang="en-US" dirty="0"/>
              <a:t>マイナンバーカードの利用者証明用電子証明書の認証です。</a:t>
            </a:r>
          </a:p>
          <a:p>
            <a:endParaRPr lang="ja-JP" altLang="en-US" dirty="0"/>
          </a:p>
        </p:txBody>
      </p:sp>
      <p:sp>
        <p:nvSpPr>
          <p:cNvPr id="20" name="テキスト ボックス 19">
            <a:extLst>
              <a:ext uri="{FF2B5EF4-FFF2-40B4-BE49-F238E27FC236}">
                <a16:creationId xmlns:a16="http://schemas.microsoft.com/office/drawing/2014/main" id="{869CA66F-7794-4F98-90C3-C61E327239FD}"/>
              </a:ext>
            </a:extLst>
          </p:cNvPr>
          <p:cNvSpPr txBox="1"/>
          <p:nvPr/>
        </p:nvSpPr>
        <p:spPr>
          <a:xfrm>
            <a:off x="6764847" y="5371011"/>
            <a:ext cx="950017" cy="707886"/>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マイナンバー　　　　</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099FFD4D-35A5-41DA-93FF-1BD214541C3B}"/>
              </a:ext>
            </a:extLst>
          </p:cNvPr>
          <p:cNvSpPr txBox="1"/>
          <p:nvPr/>
        </p:nvSpPr>
        <p:spPr>
          <a:xfrm>
            <a:off x="5591375" y="5301208"/>
            <a:ext cx="1055908"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Android</a:t>
            </a:r>
            <a:r>
              <a:rPr kumimoji="1" lang="ja-JP" altLang="en-US" sz="1000" dirty="0">
                <a:latin typeface="メイリオ" panose="020B0604030504040204" pitchFamily="50" charset="-128"/>
                <a:ea typeface="メイリオ" panose="020B0604030504040204" pitchFamily="50" charset="-128"/>
              </a:rPr>
              <a:t>機種</a:t>
            </a:r>
          </a:p>
        </p:txBody>
      </p:sp>
      <p:pic>
        <p:nvPicPr>
          <p:cNvPr id="34" name="図 33">
            <a:extLst>
              <a:ext uri="{FF2B5EF4-FFF2-40B4-BE49-F238E27FC236}">
                <a16:creationId xmlns:a16="http://schemas.microsoft.com/office/drawing/2014/main" id="{C9C24D76-765C-4C1D-970E-307D670B699A}"/>
              </a:ext>
            </a:extLst>
          </p:cNvPr>
          <p:cNvPicPr>
            <a:picLocks noChangeAspect="1"/>
          </p:cNvPicPr>
          <p:nvPr/>
        </p:nvPicPr>
        <p:blipFill>
          <a:blip r:embed="rId5"/>
          <a:stretch>
            <a:fillRect/>
          </a:stretch>
        </p:blipFill>
        <p:spPr>
          <a:xfrm>
            <a:off x="8108310" y="5469712"/>
            <a:ext cx="600442" cy="600442"/>
          </a:xfrm>
          <a:prstGeom prst="rect">
            <a:avLst/>
          </a:prstGeom>
        </p:spPr>
      </p:pic>
      <p:sp>
        <p:nvSpPr>
          <p:cNvPr id="35" name="テキスト ボックス 34">
            <a:extLst>
              <a:ext uri="{FF2B5EF4-FFF2-40B4-BE49-F238E27FC236}">
                <a16:creationId xmlns:a16="http://schemas.microsoft.com/office/drawing/2014/main" id="{47946960-53ED-4E08-AE24-CAB7A88900BA}"/>
              </a:ext>
            </a:extLst>
          </p:cNvPr>
          <p:cNvSpPr txBox="1"/>
          <p:nvPr/>
        </p:nvSpPr>
        <p:spPr>
          <a:xfrm>
            <a:off x="7942463" y="5312783"/>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r>
              <a:rPr kumimoji="1" lang="ja-JP" altLang="en-US" sz="1000" dirty="0">
                <a:latin typeface="メイリオ" panose="020B0604030504040204" pitchFamily="50" charset="-128"/>
                <a:ea typeface="メイリオ" panose="020B0604030504040204" pitchFamily="50" charset="-128"/>
              </a:rPr>
              <a:t>機種</a:t>
            </a:r>
          </a:p>
        </p:txBody>
      </p:sp>
      <p:sp>
        <p:nvSpPr>
          <p:cNvPr id="3" name="矢印: 右 2">
            <a:extLst>
              <a:ext uri="{FF2B5EF4-FFF2-40B4-BE49-F238E27FC236}">
                <a16:creationId xmlns:a16="http://schemas.microsoft.com/office/drawing/2014/main" id="{6B1E889F-35C0-4BB5-B1A8-92AF22BE9159}"/>
              </a:ext>
            </a:extLst>
          </p:cNvPr>
          <p:cNvSpPr/>
          <p:nvPr/>
        </p:nvSpPr>
        <p:spPr>
          <a:xfrm>
            <a:off x="7691817" y="5689663"/>
            <a:ext cx="348912" cy="133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左 5">
            <a:extLst>
              <a:ext uri="{FF2B5EF4-FFF2-40B4-BE49-F238E27FC236}">
                <a16:creationId xmlns:a16="http://schemas.microsoft.com/office/drawing/2014/main" id="{404EA7BE-9EA5-4BE9-B6DF-2843F5F6A2D6}"/>
              </a:ext>
            </a:extLst>
          </p:cNvPr>
          <p:cNvSpPr/>
          <p:nvPr/>
        </p:nvSpPr>
        <p:spPr>
          <a:xfrm>
            <a:off x="6371659" y="5689663"/>
            <a:ext cx="388629" cy="1332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846228B9-E891-4D9E-B8A3-71DD125A004F}"/>
              </a:ext>
            </a:extLst>
          </p:cNvPr>
          <p:cNvGrpSpPr/>
          <p:nvPr/>
        </p:nvGrpSpPr>
        <p:grpSpPr>
          <a:xfrm>
            <a:off x="5004048" y="2858468"/>
            <a:ext cx="441146" cy="400110"/>
            <a:chOff x="5150197" y="4825443"/>
            <a:chExt cx="441146" cy="400110"/>
          </a:xfrm>
        </p:grpSpPr>
        <p:sp>
          <p:nvSpPr>
            <p:cNvPr id="40" name="円/楕円 29">
              <a:extLst>
                <a:ext uri="{FF2B5EF4-FFF2-40B4-BE49-F238E27FC236}">
                  <a16:creationId xmlns:a16="http://schemas.microsoft.com/office/drawing/2014/main" id="{BD21C487-465C-467C-B378-FB802B9A89E9}"/>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1" name="正方形/長方形 40">
              <a:extLst>
                <a:ext uri="{FF2B5EF4-FFF2-40B4-BE49-F238E27FC236}">
                  <a16:creationId xmlns:a16="http://schemas.microsoft.com/office/drawing/2014/main" id="{F6E9B8E5-42F2-4D3A-98DE-6B2417B529B7}"/>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2" name="グループ化 41">
            <a:extLst>
              <a:ext uri="{FF2B5EF4-FFF2-40B4-BE49-F238E27FC236}">
                <a16:creationId xmlns:a16="http://schemas.microsoft.com/office/drawing/2014/main" id="{5A044F50-70CD-42D2-AA46-EC6568854191}"/>
              </a:ext>
            </a:extLst>
          </p:cNvPr>
          <p:cNvGrpSpPr/>
          <p:nvPr/>
        </p:nvGrpSpPr>
        <p:grpSpPr>
          <a:xfrm>
            <a:off x="6876256" y="2865318"/>
            <a:ext cx="441146" cy="400110"/>
            <a:chOff x="4422686" y="1453207"/>
            <a:chExt cx="441146" cy="400110"/>
          </a:xfrm>
        </p:grpSpPr>
        <p:sp>
          <p:nvSpPr>
            <p:cNvPr id="43" name="円/楕円 48">
              <a:extLst>
                <a:ext uri="{FF2B5EF4-FFF2-40B4-BE49-F238E27FC236}">
                  <a16:creationId xmlns:a16="http://schemas.microsoft.com/office/drawing/2014/main" id="{8E41080C-64A0-42C7-BC24-01AA93EF9FDB}"/>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4" name="正方形/長方形 43">
              <a:extLst>
                <a:ext uri="{FF2B5EF4-FFF2-40B4-BE49-F238E27FC236}">
                  <a16:creationId xmlns:a16="http://schemas.microsoft.com/office/drawing/2014/main" id="{7DF441F4-FAEA-4F63-B302-7BCAD721FE8E}"/>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27" name="テキスト ボックス 26">
            <a:extLst>
              <a:ext uri="{FF2B5EF4-FFF2-40B4-BE49-F238E27FC236}">
                <a16:creationId xmlns:a16="http://schemas.microsoft.com/office/drawing/2014/main" id="{8F8E28D4-FACC-498C-BE0A-709CBA77DE7B}"/>
              </a:ext>
            </a:extLst>
          </p:cNvPr>
          <p:cNvSpPr txBox="1"/>
          <p:nvPr/>
        </p:nvSpPr>
        <p:spPr>
          <a:xfrm>
            <a:off x="395536" y="1795457"/>
            <a:ext cx="2753526" cy="4585871"/>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利用者証明用電子証明書のパスワード（数字４ケタ）を入力</a:t>
            </a:r>
            <a:endParaRPr lang="en-US" altLang="ja-JP" sz="2000" b="1" dirty="0">
              <a:latin typeface="Meiryo" charset="-128"/>
              <a:ea typeface="Meiryo" charset="-128"/>
              <a:cs typeface="Meiryo" charset="-128"/>
            </a:endParaRPr>
          </a:p>
          <a:p>
            <a:r>
              <a:rPr lang="en-US" altLang="ja-JP" sz="12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回連続して間違えるとロックがかかるのでご注意ください</a:t>
            </a:r>
            <a:endParaRPr lang="en-US" altLang="ja-JP" sz="2000" b="1" dirty="0">
              <a:latin typeface="Meiryo" charset="-128"/>
              <a:ea typeface="Meiryo" charset="-128"/>
              <a:cs typeface="Meiryo" charset="-128"/>
            </a:endParaRPr>
          </a:p>
          <a:p>
            <a:pPr marL="489600" indent="-489600"/>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マイナンバーカードをスマートフォン裏面に密着させてください　しばらく待ちましょう</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認証に成功しました</a:t>
            </a:r>
          </a:p>
        </p:txBody>
      </p:sp>
      <p:pic>
        <p:nvPicPr>
          <p:cNvPr id="26" name="図 25">
            <a:extLst>
              <a:ext uri="{FF2B5EF4-FFF2-40B4-BE49-F238E27FC236}">
                <a16:creationId xmlns:a16="http://schemas.microsoft.com/office/drawing/2014/main" id="{58A1E85B-1ECC-42A7-A507-25193BA8C3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3859" y="5481745"/>
            <a:ext cx="562432" cy="562432"/>
          </a:xfrm>
          <a:prstGeom prst="rect">
            <a:avLst/>
          </a:prstGeom>
        </p:spPr>
      </p:pic>
      <p:sp>
        <p:nvSpPr>
          <p:cNvPr id="29" name="object 6">
            <a:extLst>
              <a:ext uri="{FF2B5EF4-FFF2-40B4-BE49-F238E27FC236}">
                <a16:creationId xmlns:a16="http://schemas.microsoft.com/office/drawing/2014/main" id="{FE9901C8-23FF-4FE0-AF9E-46338791373B}"/>
              </a:ext>
            </a:extLst>
          </p:cNvPr>
          <p:cNvSpPr/>
          <p:nvPr/>
        </p:nvSpPr>
        <p:spPr>
          <a:xfrm>
            <a:off x="3370530" y="2161290"/>
            <a:ext cx="1711788" cy="2709703"/>
          </a:xfrm>
          <a:prstGeom prst="rect">
            <a:avLst/>
          </a:prstGeom>
          <a:blipFill>
            <a:blip r:embed="rId7" cstate="print"/>
            <a:stretch>
              <a:fillRect/>
            </a:stretch>
          </a:blipFill>
        </p:spPr>
        <p:txBody>
          <a:bodyPr wrap="square" lIns="0" tIns="0" rIns="0" bIns="0" rtlCol="0"/>
          <a:lstStyle/>
          <a:p>
            <a:endParaRPr dirty="0"/>
          </a:p>
        </p:txBody>
      </p:sp>
      <p:sp>
        <p:nvSpPr>
          <p:cNvPr id="30" name="object 7">
            <a:extLst>
              <a:ext uri="{FF2B5EF4-FFF2-40B4-BE49-F238E27FC236}">
                <a16:creationId xmlns:a16="http://schemas.microsoft.com/office/drawing/2014/main" id="{E10125A6-1CA0-4085-9B98-E1E219120775}"/>
              </a:ext>
            </a:extLst>
          </p:cNvPr>
          <p:cNvSpPr/>
          <p:nvPr/>
        </p:nvSpPr>
        <p:spPr>
          <a:xfrm>
            <a:off x="3347864" y="2132856"/>
            <a:ext cx="1721843" cy="2821560"/>
          </a:xfrm>
          <a:custGeom>
            <a:avLst/>
            <a:gdLst/>
            <a:ahLst/>
            <a:cxnLst/>
            <a:rect l="l" t="t" r="r" b="b"/>
            <a:pathLst>
              <a:path w="2087879" h="3421379">
                <a:moveTo>
                  <a:pt x="2086356" y="3421380"/>
                </a:moveTo>
                <a:lnTo>
                  <a:pt x="1524" y="3421380"/>
                </a:lnTo>
                <a:lnTo>
                  <a:pt x="0" y="3418332"/>
                </a:lnTo>
                <a:lnTo>
                  <a:pt x="0" y="1524"/>
                </a:lnTo>
                <a:lnTo>
                  <a:pt x="1524" y="0"/>
                </a:lnTo>
                <a:lnTo>
                  <a:pt x="2086356" y="0"/>
                </a:lnTo>
                <a:lnTo>
                  <a:pt x="2087880" y="1524"/>
                </a:lnTo>
                <a:lnTo>
                  <a:pt x="2087880" y="4572"/>
                </a:lnTo>
                <a:lnTo>
                  <a:pt x="9144" y="4572"/>
                </a:lnTo>
                <a:lnTo>
                  <a:pt x="4572" y="9144"/>
                </a:lnTo>
                <a:lnTo>
                  <a:pt x="9144" y="9144"/>
                </a:lnTo>
                <a:lnTo>
                  <a:pt x="9144" y="3410712"/>
                </a:lnTo>
                <a:lnTo>
                  <a:pt x="4572" y="3410712"/>
                </a:lnTo>
                <a:lnTo>
                  <a:pt x="9144" y="3415284"/>
                </a:lnTo>
                <a:lnTo>
                  <a:pt x="2087880" y="3415284"/>
                </a:lnTo>
                <a:lnTo>
                  <a:pt x="2087880" y="3418332"/>
                </a:lnTo>
                <a:lnTo>
                  <a:pt x="2086356" y="3421380"/>
                </a:lnTo>
                <a:close/>
              </a:path>
              <a:path w="2087879" h="3421379">
                <a:moveTo>
                  <a:pt x="9144" y="9144"/>
                </a:moveTo>
                <a:lnTo>
                  <a:pt x="4572" y="9144"/>
                </a:lnTo>
                <a:lnTo>
                  <a:pt x="9144" y="4572"/>
                </a:lnTo>
                <a:lnTo>
                  <a:pt x="9144" y="9144"/>
                </a:lnTo>
                <a:close/>
              </a:path>
              <a:path w="2087879" h="3421379">
                <a:moveTo>
                  <a:pt x="2078736" y="9144"/>
                </a:moveTo>
                <a:lnTo>
                  <a:pt x="9144" y="9144"/>
                </a:lnTo>
                <a:lnTo>
                  <a:pt x="9144" y="4572"/>
                </a:lnTo>
                <a:lnTo>
                  <a:pt x="2078736" y="4572"/>
                </a:lnTo>
                <a:lnTo>
                  <a:pt x="2078736" y="9144"/>
                </a:lnTo>
                <a:close/>
              </a:path>
              <a:path w="2087879" h="3421379">
                <a:moveTo>
                  <a:pt x="2078736" y="3415284"/>
                </a:moveTo>
                <a:lnTo>
                  <a:pt x="2078736" y="4572"/>
                </a:lnTo>
                <a:lnTo>
                  <a:pt x="2083308" y="9144"/>
                </a:lnTo>
                <a:lnTo>
                  <a:pt x="2087880" y="9144"/>
                </a:lnTo>
                <a:lnTo>
                  <a:pt x="2087880" y="3410712"/>
                </a:lnTo>
                <a:lnTo>
                  <a:pt x="2083308" y="3410712"/>
                </a:lnTo>
                <a:lnTo>
                  <a:pt x="2078736" y="3415284"/>
                </a:lnTo>
                <a:close/>
              </a:path>
              <a:path w="2087879" h="3421379">
                <a:moveTo>
                  <a:pt x="2087880" y="9144"/>
                </a:moveTo>
                <a:lnTo>
                  <a:pt x="2083308" y="9144"/>
                </a:lnTo>
                <a:lnTo>
                  <a:pt x="2078736" y="4572"/>
                </a:lnTo>
                <a:lnTo>
                  <a:pt x="2087880" y="4572"/>
                </a:lnTo>
                <a:lnTo>
                  <a:pt x="2087880" y="9144"/>
                </a:lnTo>
                <a:close/>
              </a:path>
              <a:path w="2087879" h="3421379">
                <a:moveTo>
                  <a:pt x="9144" y="3415284"/>
                </a:moveTo>
                <a:lnTo>
                  <a:pt x="4572" y="3410712"/>
                </a:lnTo>
                <a:lnTo>
                  <a:pt x="9144" y="3410712"/>
                </a:lnTo>
                <a:lnTo>
                  <a:pt x="9144" y="3415284"/>
                </a:lnTo>
                <a:close/>
              </a:path>
              <a:path w="2087879" h="3421379">
                <a:moveTo>
                  <a:pt x="2078736" y="3415284"/>
                </a:moveTo>
                <a:lnTo>
                  <a:pt x="9144" y="3415284"/>
                </a:lnTo>
                <a:lnTo>
                  <a:pt x="9144" y="3410712"/>
                </a:lnTo>
                <a:lnTo>
                  <a:pt x="2078736" y="3410712"/>
                </a:lnTo>
                <a:lnTo>
                  <a:pt x="2078736" y="3415284"/>
                </a:lnTo>
                <a:close/>
              </a:path>
              <a:path w="2087879" h="3421379">
                <a:moveTo>
                  <a:pt x="2087880" y="3415284"/>
                </a:moveTo>
                <a:lnTo>
                  <a:pt x="2078736" y="3415284"/>
                </a:lnTo>
                <a:lnTo>
                  <a:pt x="2083308" y="3410712"/>
                </a:lnTo>
                <a:lnTo>
                  <a:pt x="2087880" y="3410712"/>
                </a:lnTo>
                <a:lnTo>
                  <a:pt x="2087880" y="3415284"/>
                </a:lnTo>
                <a:close/>
              </a:path>
            </a:pathLst>
          </a:custGeom>
          <a:solidFill>
            <a:srgbClr val="000000"/>
          </a:solidFill>
        </p:spPr>
        <p:txBody>
          <a:bodyPr wrap="square" lIns="0" tIns="0" rIns="0" bIns="0" rtlCol="0"/>
          <a:lstStyle/>
          <a:p>
            <a:endParaRPr dirty="0"/>
          </a:p>
        </p:txBody>
      </p:sp>
      <p:sp>
        <p:nvSpPr>
          <p:cNvPr id="32" name="正方形/長方形 31">
            <a:extLst>
              <a:ext uri="{FF2B5EF4-FFF2-40B4-BE49-F238E27FC236}">
                <a16:creationId xmlns:a16="http://schemas.microsoft.com/office/drawing/2014/main" id="{00EF3C28-0F1C-4B73-BCD9-41834E5BB283}"/>
              </a:ext>
            </a:extLst>
          </p:cNvPr>
          <p:cNvSpPr/>
          <p:nvPr/>
        </p:nvSpPr>
        <p:spPr>
          <a:xfrm>
            <a:off x="3399942" y="3350173"/>
            <a:ext cx="1175671"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4A81D2B-7329-4B2F-A3F8-F3C567E2A1CC}"/>
              </a:ext>
            </a:extLst>
          </p:cNvPr>
          <p:cNvSpPr/>
          <p:nvPr/>
        </p:nvSpPr>
        <p:spPr>
          <a:xfrm>
            <a:off x="3399942" y="3672040"/>
            <a:ext cx="1632876"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ACA3A0BD-68FA-4BE7-9D0D-DB1ED2E33BB6}"/>
              </a:ext>
            </a:extLst>
          </p:cNvPr>
          <p:cNvGrpSpPr/>
          <p:nvPr/>
        </p:nvGrpSpPr>
        <p:grpSpPr>
          <a:xfrm>
            <a:off x="3176198" y="2855281"/>
            <a:ext cx="270000" cy="400110"/>
            <a:chOff x="5588889" y="3598762"/>
            <a:chExt cx="270000" cy="400110"/>
          </a:xfrm>
        </p:grpSpPr>
        <p:sp>
          <p:nvSpPr>
            <p:cNvPr id="37" name="円/楕円 1">
              <a:extLst>
                <a:ext uri="{FF2B5EF4-FFF2-40B4-BE49-F238E27FC236}">
                  <a16:creationId xmlns:a16="http://schemas.microsoft.com/office/drawing/2014/main" id="{9227FC16-D692-4E88-AF3D-10C930D97802}"/>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14CC18C-D9CC-40A9-99F5-3F72FFB49A50}"/>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7" name="テキスト ボックス 46">
            <a:extLst>
              <a:ext uri="{FF2B5EF4-FFF2-40B4-BE49-F238E27FC236}">
                <a16:creationId xmlns:a16="http://schemas.microsoft.com/office/drawing/2014/main" id="{FC962CB7-FD51-4AA5-AF9C-8624CEFA1D50}"/>
              </a:ext>
            </a:extLst>
          </p:cNvPr>
          <p:cNvSpPr txBox="1"/>
          <p:nvPr/>
        </p:nvSpPr>
        <p:spPr>
          <a:xfrm>
            <a:off x="3062934" y="5012587"/>
            <a:ext cx="2277479" cy="646331"/>
          </a:xfrm>
          <a:prstGeom prst="rect">
            <a:avLst/>
          </a:prstGeom>
          <a:noFill/>
        </p:spPr>
        <p:txBody>
          <a:bodyPr wrap="square" rtlCol="0">
            <a:spAutoFit/>
          </a:bodyPr>
          <a:lstStyle/>
          <a:p>
            <a:pPr marL="92075" indent="-92075"/>
            <a:r>
              <a:rPr kumimoji="1" lang="en-US" altLang="ja-JP" sz="1200" b="1" dirty="0">
                <a:solidFill>
                  <a:srgbClr val="FF0000"/>
                </a:solidFill>
                <a:latin typeface="メイリオ" panose="020B0604030504040204" pitchFamily="50" charset="-128"/>
                <a:ea typeface="メイリオ" panose="020B0604030504040204" pitchFamily="50" charset="-128"/>
              </a:rPr>
              <a:t>※</a:t>
            </a:r>
            <a:r>
              <a:rPr kumimoji="1" lang="ja-JP" altLang="en-US" sz="1200" b="1" dirty="0">
                <a:solidFill>
                  <a:srgbClr val="FF0000"/>
                </a:solidFill>
                <a:latin typeface="メイリオ" panose="020B0604030504040204" pitchFamily="50" charset="-128"/>
                <a:ea typeface="メイリオ" panose="020B0604030504040204" pitchFamily="50" charset="-128"/>
              </a:rPr>
              <a:t>パスワードはご自身で入力してください。代理の方による入力は行わない</a:t>
            </a:r>
            <a:r>
              <a:rPr lang="ja-JP" altLang="en-US" sz="1200" b="1" dirty="0">
                <a:solidFill>
                  <a:srgbClr val="FF0000"/>
                </a:solidFill>
                <a:latin typeface="メイリオ" panose="020B0604030504040204" pitchFamily="50" charset="-128"/>
                <a:ea typeface="メイリオ" panose="020B0604030504040204" pitchFamily="50" charset="-128"/>
              </a:rPr>
              <a:t>でください。</a:t>
            </a:r>
            <a:endParaRPr lang="en-US" altLang="ja-JP" sz="1200" b="1"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002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はじめてログインする方です。利用者登録が必要です。</a:t>
            </a:r>
          </a:p>
          <a:p>
            <a:endParaRPr lang="ja-JP" altLang="en-US" dirty="0"/>
          </a:p>
        </p:txBody>
      </p:sp>
      <p:pic>
        <p:nvPicPr>
          <p:cNvPr id="59" name="図 58">
            <a:extLst>
              <a:ext uri="{FF2B5EF4-FFF2-40B4-BE49-F238E27FC236}">
                <a16:creationId xmlns:a16="http://schemas.microsoft.com/office/drawing/2014/main" id="{398EE5DC-7407-4E5E-A61D-111B336C2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910" y="4194675"/>
            <a:ext cx="1317000" cy="2139459"/>
          </a:xfrm>
          <a:prstGeom prst="rect">
            <a:avLst/>
          </a:prstGeom>
        </p:spPr>
      </p:pic>
      <p:sp>
        <p:nvSpPr>
          <p:cNvPr id="60" name="正方形/長方形 59">
            <a:extLst>
              <a:ext uri="{FF2B5EF4-FFF2-40B4-BE49-F238E27FC236}">
                <a16:creationId xmlns:a16="http://schemas.microsoft.com/office/drawing/2014/main" id="{4D796EE6-BB8A-46AC-A078-89CFF59B3ADE}"/>
              </a:ext>
            </a:extLst>
          </p:cNvPr>
          <p:cNvSpPr/>
          <p:nvPr/>
        </p:nvSpPr>
        <p:spPr>
          <a:xfrm>
            <a:off x="6659491" y="4182900"/>
            <a:ext cx="1317000" cy="21663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B37A035D-92A7-42CE-BE5A-266006497C92}"/>
              </a:ext>
            </a:extLst>
          </p:cNvPr>
          <p:cNvPicPr>
            <a:picLocks noChangeAspect="1"/>
          </p:cNvPicPr>
          <p:nvPr/>
        </p:nvPicPr>
        <p:blipFill>
          <a:blip r:embed="rId4"/>
          <a:stretch>
            <a:fillRect/>
          </a:stretch>
        </p:blipFill>
        <p:spPr>
          <a:xfrm>
            <a:off x="5754423" y="1916832"/>
            <a:ext cx="1334525" cy="2169462"/>
          </a:xfrm>
          <a:prstGeom prst="rect">
            <a:avLst/>
          </a:prstGeom>
        </p:spPr>
      </p:pic>
      <p:pic>
        <p:nvPicPr>
          <p:cNvPr id="16" name="図 15">
            <a:extLst>
              <a:ext uri="{FF2B5EF4-FFF2-40B4-BE49-F238E27FC236}">
                <a16:creationId xmlns:a16="http://schemas.microsoft.com/office/drawing/2014/main" id="{152DC7FE-A97C-4B5F-8EFF-C72FFB5FB2DB}"/>
              </a:ext>
            </a:extLst>
          </p:cNvPr>
          <p:cNvPicPr>
            <a:picLocks noChangeAspect="1"/>
          </p:cNvPicPr>
          <p:nvPr/>
        </p:nvPicPr>
        <p:blipFill>
          <a:blip r:embed="rId5"/>
          <a:stretch>
            <a:fillRect/>
          </a:stretch>
        </p:blipFill>
        <p:spPr>
          <a:xfrm>
            <a:off x="7431464" y="1927694"/>
            <a:ext cx="1317000" cy="2167984"/>
          </a:xfrm>
          <a:prstGeom prst="rect">
            <a:avLst/>
          </a:prstGeom>
        </p:spPr>
      </p:pic>
      <p:grpSp>
        <p:nvGrpSpPr>
          <p:cNvPr id="18" name="グループ化 17">
            <a:extLst>
              <a:ext uri="{FF2B5EF4-FFF2-40B4-BE49-F238E27FC236}">
                <a16:creationId xmlns:a16="http://schemas.microsoft.com/office/drawing/2014/main" id="{CEA92A9D-EBE4-41EC-B569-5A5430379FA7}"/>
              </a:ext>
            </a:extLst>
          </p:cNvPr>
          <p:cNvGrpSpPr/>
          <p:nvPr/>
        </p:nvGrpSpPr>
        <p:grpSpPr>
          <a:xfrm>
            <a:off x="4183900" y="1937079"/>
            <a:ext cx="1262218" cy="2149215"/>
            <a:chOff x="3577540" y="1964755"/>
            <a:chExt cx="1262218" cy="2149215"/>
          </a:xfrm>
        </p:grpSpPr>
        <p:pic>
          <p:nvPicPr>
            <p:cNvPr id="14" name="図 13">
              <a:extLst>
                <a:ext uri="{FF2B5EF4-FFF2-40B4-BE49-F238E27FC236}">
                  <a16:creationId xmlns:a16="http://schemas.microsoft.com/office/drawing/2014/main" id="{B1E5E366-DAB8-4B0B-9113-95954FD79011}"/>
                </a:ext>
              </a:extLst>
            </p:cNvPr>
            <p:cNvPicPr>
              <a:picLocks noChangeAspect="1"/>
            </p:cNvPicPr>
            <p:nvPr/>
          </p:nvPicPr>
          <p:blipFill>
            <a:blip r:embed="rId6"/>
            <a:stretch>
              <a:fillRect/>
            </a:stretch>
          </p:blipFill>
          <p:spPr>
            <a:xfrm>
              <a:off x="3577540" y="1964755"/>
              <a:ext cx="1262218" cy="2139459"/>
            </a:xfrm>
            <a:prstGeom prst="rect">
              <a:avLst/>
            </a:prstGeom>
          </p:spPr>
        </p:pic>
        <p:sp>
          <p:nvSpPr>
            <p:cNvPr id="17" name="正方形/長方形 16">
              <a:extLst>
                <a:ext uri="{FF2B5EF4-FFF2-40B4-BE49-F238E27FC236}">
                  <a16:creationId xmlns:a16="http://schemas.microsoft.com/office/drawing/2014/main" id="{5200D846-2A88-4B57-B434-FF7C4B574F68}"/>
                </a:ext>
              </a:extLst>
            </p:cNvPr>
            <p:cNvSpPr/>
            <p:nvPr/>
          </p:nvSpPr>
          <p:spPr>
            <a:xfrm>
              <a:off x="3577540" y="1964755"/>
              <a:ext cx="1262218" cy="21492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グループ化 22">
            <a:extLst>
              <a:ext uri="{FF2B5EF4-FFF2-40B4-BE49-F238E27FC236}">
                <a16:creationId xmlns:a16="http://schemas.microsoft.com/office/drawing/2014/main" id="{4ADF016C-83F5-4F40-B860-AC8E5E4783B5}"/>
              </a:ext>
            </a:extLst>
          </p:cNvPr>
          <p:cNvGrpSpPr/>
          <p:nvPr/>
        </p:nvGrpSpPr>
        <p:grpSpPr>
          <a:xfrm>
            <a:off x="4020161" y="2887996"/>
            <a:ext cx="283591" cy="400110"/>
            <a:chOff x="3536961" y="2915672"/>
            <a:chExt cx="283591" cy="400110"/>
          </a:xfrm>
        </p:grpSpPr>
        <p:sp>
          <p:nvSpPr>
            <p:cNvPr id="62" name="円/楕円 1">
              <a:extLst>
                <a:ext uri="{FF2B5EF4-FFF2-40B4-BE49-F238E27FC236}">
                  <a16:creationId xmlns:a16="http://schemas.microsoft.com/office/drawing/2014/main" id="{57F2201A-7597-46BF-B67E-65AA41252F13}"/>
                </a:ext>
              </a:extLst>
            </p:cNvPr>
            <p:cNvSpPr>
              <a:spLocks noChangeAspect="1"/>
            </p:cNvSpPr>
            <p:nvPr/>
          </p:nvSpPr>
          <p:spPr>
            <a:xfrm>
              <a:off x="3536961" y="2996952"/>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231D4FAE-57A8-426D-A221-B094472CE7F2}"/>
                </a:ext>
              </a:extLst>
            </p:cNvPr>
            <p:cNvSpPr/>
            <p:nvPr/>
          </p:nvSpPr>
          <p:spPr>
            <a:xfrm flipH="1">
              <a:off x="3550552" y="291567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64" name="グループ化 63">
            <a:extLst>
              <a:ext uri="{FF2B5EF4-FFF2-40B4-BE49-F238E27FC236}">
                <a16:creationId xmlns:a16="http://schemas.microsoft.com/office/drawing/2014/main" id="{B8D2AA9C-5054-449B-873C-85A368574595}"/>
              </a:ext>
            </a:extLst>
          </p:cNvPr>
          <p:cNvGrpSpPr/>
          <p:nvPr/>
        </p:nvGrpSpPr>
        <p:grpSpPr>
          <a:xfrm>
            <a:off x="6351344" y="3021534"/>
            <a:ext cx="441146" cy="400110"/>
            <a:chOff x="5150197" y="4825443"/>
            <a:chExt cx="441146" cy="400110"/>
          </a:xfrm>
        </p:grpSpPr>
        <p:sp>
          <p:nvSpPr>
            <p:cNvPr id="65" name="円/楕円 29">
              <a:extLst>
                <a:ext uri="{FF2B5EF4-FFF2-40B4-BE49-F238E27FC236}">
                  <a16:creationId xmlns:a16="http://schemas.microsoft.com/office/drawing/2014/main" id="{A94B66FA-B514-40F8-894D-EEDE63607304}"/>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6" name="正方形/長方形 65">
              <a:extLst>
                <a:ext uri="{FF2B5EF4-FFF2-40B4-BE49-F238E27FC236}">
                  <a16:creationId xmlns:a16="http://schemas.microsoft.com/office/drawing/2014/main" id="{B516A5DA-777A-4B3C-A893-52A6CBB84D8A}"/>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67" name="グループ化 66">
            <a:extLst>
              <a:ext uri="{FF2B5EF4-FFF2-40B4-BE49-F238E27FC236}">
                <a16:creationId xmlns:a16="http://schemas.microsoft.com/office/drawing/2014/main" id="{2DBB389E-A06B-4C58-BAFF-06A64863A1C2}"/>
              </a:ext>
            </a:extLst>
          </p:cNvPr>
          <p:cNvGrpSpPr/>
          <p:nvPr/>
        </p:nvGrpSpPr>
        <p:grpSpPr>
          <a:xfrm>
            <a:off x="7204392" y="3677420"/>
            <a:ext cx="441146" cy="400110"/>
            <a:chOff x="4422686" y="1453207"/>
            <a:chExt cx="441146" cy="400110"/>
          </a:xfrm>
        </p:grpSpPr>
        <p:sp>
          <p:nvSpPr>
            <p:cNvPr id="68" name="円/楕円 48">
              <a:extLst>
                <a:ext uri="{FF2B5EF4-FFF2-40B4-BE49-F238E27FC236}">
                  <a16:creationId xmlns:a16="http://schemas.microsoft.com/office/drawing/2014/main" id="{BEBD6651-06BD-40B0-B7FB-E7E20A373FBE}"/>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69" name="正方形/長方形 68">
              <a:extLst>
                <a:ext uri="{FF2B5EF4-FFF2-40B4-BE49-F238E27FC236}">
                  <a16:creationId xmlns:a16="http://schemas.microsoft.com/office/drawing/2014/main" id="{BEE4D2AC-3E46-4E63-9097-D704073B3506}"/>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70" name="グループ化 69">
            <a:extLst>
              <a:ext uri="{FF2B5EF4-FFF2-40B4-BE49-F238E27FC236}">
                <a16:creationId xmlns:a16="http://schemas.microsoft.com/office/drawing/2014/main" id="{6D80C5EF-3CC2-4CBF-AD90-1DF3A24FF158}"/>
              </a:ext>
            </a:extLst>
          </p:cNvPr>
          <p:cNvGrpSpPr/>
          <p:nvPr/>
        </p:nvGrpSpPr>
        <p:grpSpPr>
          <a:xfrm>
            <a:off x="4670954" y="5776573"/>
            <a:ext cx="547686" cy="466084"/>
            <a:chOff x="4905533" y="3375660"/>
            <a:chExt cx="547686" cy="466084"/>
          </a:xfrm>
        </p:grpSpPr>
        <p:sp>
          <p:nvSpPr>
            <p:cNvPr id="71" name="円/楕円 40">
              <a:extLst>
                <a:ext uri="{FF2B5EF4-FFF2-40B4-BE49-F238E27FC236}">
                  <a16:creationId xmlns:a16="http://schemas.microsoft.com/office/drawing/2014/main" id="{E03695FD-6852-4379-AC94-56917EBB853F}"/>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8B9DB14-287E-48C8-B3D2-5EE3F1A80B9A}"/>
                </a:ext>
              </a:extLst>
            </p:cNvPr>
            <p:cNvSpPr/>
            <p:nvPr/>
          </p:nvSpPr>
          <p:spPr>
            <a:xfrm>
              <a:off x="4905533" y="3441634"/>
              <a:ext cx="547686"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73" name="グループ化 72">
            <a:extLst>
              <a:ext uri="{FF2B5EF4-FFF2-40B4-BE49-F238E27FC236}">
                <a16:creationId xmlns:a16="http://schemas.microsoft.com/office/drawing/2014/main" id="{D618DA5D-1BA4-486C-AFD8-7C8A8368DAB3}"/>
              </a:ext>
            </a:extLst>
          </p:cNvPr>
          <p:cNvGrpSpPr/>
          <p:nvPr/>
        </p:nvGrpSpPr>
        <p:grpSpPr>
          <a:xfrm>
            <a:off x="7900978" y="5649673"/>
            <a:ext cx="441146" cy="400110"/>
            <a:chOff x="5083985" y="3181417"/>
            <a:chExt cx="441146" cy="400110"/>
          </a:xfrm>
        </p:grpSpPr>
        <p:sp>
          <p:nvSpPr>
            <p:cNvPr id="74" name="円/楕円 77">
              <a:extLst>
                <a:ext uri="{FF2B5EF4-FFF2-40B4-BE49-F238E27FC236}">
                  <a16:creationId xmlns:a16="http://schemas.microsoft.com/office/drawing/2014/main" id="{2A35FD17-FD23-45BA-A632-E4AF42E780DD}"/>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0447FA57-0DCB-406A-97F6-B14474E18A02}"/>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76" name="テキスト ボックス 75">
            <a:extLst>
              <a:ext uri="{FF2B5EF4-FFF2-40B4-BE49-F238E27FC236}">
                <a16:creationId xmlns:a16="http://schemas.microsoft.com/office/drawing/2014/main" id="{5C332745-BEAA-40D6-8F28-6A4AADB64739}"/>
              </a:ext>
            </a:extLst>
          </p:cNvPr>
          <p:cNvSpPr txBox="1"/>
          <p:nvPr/>
        </p:nvSpPr>
        <p:spPr>
          <a:xfrm>
            <a:off x="478212" y="1916832"/>
            <a:ext cx="3590243" cy="4401205"/>
          </a:xfrm>
          <a:prstGeom prst="rect">
            <a:avLst/>
          </a:prstGeom>
          <a:noFill/>
        </p:spPr>
        <p:txBody>
          <a:bodyPr wrap="square" rtlCol="0">
            <a:spAutoFit/>
          </a:bodyPr>
          <a:lstStyle/>
          <a:p>
            <a:pPr marL="358775" indent="-358775"/>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「利用者登録へ進む」をタップ</a:t>
            </a:r>
            <a:endParaRPr lang="en-US" altLang="ja-JP" sz="2000" b="1" dirty="0">
              <a:latin typeface="Meiryo" charset="-128"/>
              <a:ea typeface="Meiryo" charset="-128"/>
              <a:cs typeface="Meiryo" charset="-128"/>
            </a:endParaRPr>
          </a:p>
          <a:p>
            <a:pPr marL="358775" indent="-358775"/>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「メール通知」の</a:t>
            </a:r>
            <a:endParaRPr lang="en-US" altLang="ja-JP" sz="2000" b="1" dirty="0">
              <a:latin typeface="Meiryo" charset="-128"/>
              <a:ea typeface="Meiryo" charset="-128"/>
              <a:cs typeface="Meiryo" charset="-128"/>
            </a:endParaRPr>
          </a:p>
          <a:p>
            <a:pPr marL="358775" indent="-358775"/>
            <a:r>
              <a:rPr lang="ja-JP" altLang="en-US" sz="2000" b="1" dirty="0">
                <a:latin typeface="Meiryo" charset="-128"/>
                <a:ea typeface="Meiryo" charset="-128"/>
                <a:cs typeface="Meiryo" charset="-128"/>
              </a:rPr>
              <a:t>　　選択と、「メールアドレスの入力」です</a:t>
            </a:r>
            <a:endParaRPr lang="en-US" altLang="ja-JP" sz="2000" b="1" dirty="0">
              <a:latin typeface="Meiryo" charset="-128"/>
              <a:ea typeface="Meiryo" charset="-128"/>
              <a:cs typeface="Meiryo" charset="-128"/>
            </a:endParaRPr>
          </a:p>
          <a:p>
            <a:pPr marL="355600" indent="-35560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「利用規約に同意して確認へ進む」をタップ</a:t>
            </a:r>
            <a:endParaRPr lang="en-US" altLang="ja-JP" sz="2000" b="1" dirty="0">
              <a:latin typeface="Meiryo" charset="-128"/>
              <a:ea typeface="Meiryo" charset="-128"/>
              <a:cs typeface="Meiryo" charset="-128"/>
            </a:endParaRPr>
          </a:p>
          <a:p>
            <a:pPr marL="263525" indent="-263525"/>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❹</a:t>
            </a:r>
            <a:r>
              <a:rPr kumimoji="1" lang="ja-JP" altLang="en-US" sz="2000" b="1" i="0" u="none" strike="noStrike" kern="1200" cap="none" spc="0" normalizeH="0" baseline="0" noProof="0" dirty="0">
                <a:ln>
                  <a:noFill/>
                </a:ln>
                <a:effectLst/>
                <a:uLnTx/>
                <a:uFillTx/>
                <a:latin typeface="Meiryo" charset="-128"/>
                <a:ea typeface="Meiryo" charset="-128"/>
                <a:cs typeface="Meiryo" charset="-128"/>
              </a:rPr>
              <a:t>「利用者を登録する」をタップ</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marL="263525" indent="-263525"/>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❺</a:t>
            </a:r>
            <a:r>
              <a:rPr kumimoji="1" lang="ja-JP" altLang="en-US" sz="2000" b="1" i="0" u="none" strike="noStrike" kern="1200" cap="none" spc="0" normalizeH="0" baseline="0" noProof="0" dirty="0">
                <a:ln>
                  <a:noFill/>
                </a:ln>
                <a:effectLst/>
                <a:uLnTx/>
                <a:uFillTx/>
                <a:latin typeface="Meiryo" charset="-128"/>
                <a:ea typeface="Meiryo" charset="-128"/>
                <a:cs typeface="Meiryo" charset="-128"/>
              </a:rPr>
              <a:t>「</a:t>
            </a:r>
            <a:r>
              <a:rPr lang="ja-JP" altLang="en-US" sz="2000" b="1" dirty="0">
                <a:latin typeface="Meiryo" charset="-128"/>
                <a:ea typeface="Meiryo" charset="-128"/>
                <a:cs typeface="Meiryo" charset="-128"/>
              </a:rPr>
              <a:t>トップページへ」をタップ</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p:txBody>
      </p:sp>
      <p:pic>
        <p:nvPicPr>
          <p:cNvPr id="6" name="図 5">
            <a:extLst>
              <a:ext uri="{FF2B5EF4-FFF2-40B4-BE49-F238E27FC236}">
                <a16:creationId xmlns:a16="http://schemas.microsoft.com/office/drawing/2014/main" id="{59B80A94-4387-4E0C-9C9F-5B8EF05E1070}"/>
              </a:ext>
            </a:extLst>
          </p:cNvPr>
          <p:cNvPicPr>
            <a:picLocks noChangeAspect="1"/>
          </p:cNvPicPr>
          <p:nvPr/>
        </p:nvPicPr>
        <p:blipFill>
          <a:blip r:embed="rId7"/>
          <a:stretch>
            <a:fillRect/>
          </a:stretch>
        </p:blipFill>
        <p:spPr>
          <a:xfrm>
            <a:off x="5096992" y="4192494"/>
            <a:ext cx="1347216" cy="2136648"/>
          </a:xfrm>
          <a:prstGeom prst="rect">
            <a:avLst/>
          </a:prstGeom>
        </p:spPr>
      </p:pic>
    </p:spTree>
    <p:extLst>
      <p:ext uri="{BB962C8B-B14F-4D97-AF65-F5344CB8AC3E}">
        <p14:creationId xmlns:p14="http://schemas.microsoft.com/office/powerpoint/2010/main" val="157982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マイナポータルで</a:t>
            </a:r>
            <a:endParaRPr lang="en-US" altLang="ja-JP" sz="4800" dirty="0">
              <a:solidFill>
                <a:srgbClr val="009650"/>
              </a:solidFill>
            </a:endParaRPr>
          </a:p>
          <a:p>
            <a:r>
              <a:rPr lang="ja-JP" altLang="en-US" sz="4800" dirty="0">
                <a:solidFill>
                  <a:srgbClr val="009650"/>
                </a:solidFill>
              </a:rPr>
              <a:t>さまざまなサービスを</a:t>
            </a:r>
            <a:endParaRPr lang="en-US" altLang="ja-JP" sz="4800" dirty="0">
              <a:solidFill>
                <a:srgbClr val="009650"/>
              </a:solidFill>
            </a:endParaRPr>
          </a:p>
          <a:p>
            <a:r>
              <a:rPr lang="ja-JP" altLang="en-US" sz="4800" dirty="0">
                <a:solidFill>
                  <a:srgbClr val="009650"/>
                </a:solidFill>
              </a:rPr>
              <a:t>利用しましょう</a:t>
            </a: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1395" r="20031"/>
          <a:stretch/>
        </p:blipFill>
        <p:spPr>
          <a:xfrm>
            <a:off x="337470" y="4062146"/>
            <a:ext cx="1282700" cy="1875862"/>
          </a:xfrm>
          <a:prstGeom prst="rect">
            <a:avLst/>
          </a:prstGeom>
        </p:spPr>
      </p:pic>
    </p:spTree>
    <p:extLst>
      <p:ext uri="{BB962C8B-B14F-4D97-AF65-F5344CB8AC3E}">
        <p14:creationId xmlns:p14="http://schemas.microsoft.com/office/powerpoint/2010/main" val="116141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89944B6-4540-4702-9828-FF40C581BCF8}"/>
              </a:ext>
            </a:extLst>
          </p:cNvPr>
          <p:cNvPicPr>
            <a:picLocks noChangeAspect="1"/>
          </p:cNvPicPr>
          <p:nvPr/>
        </p:nvPicPr>
        <p:blipFill rotWithShape="1">
          <a:blip r:embed="rId3"/>
          <a:srcRect b="6644"/>
          <a:stretch/>
        </p:blipFill>
        <p:spPr>
          <a:xfrm>
            <a:off x="4175448" y="1543766"/>
            <a:ext cx="2364096" cy="3925571"/>
          </a:xfrm>
          <a:prstGeom prst="rect">
            <a:avLst/>
          </a:prstGeom>
          <a:ln>
            <a:solidFill>
              <a:schemeClr val="tx1"/>
            </a:solidFill>
          </a:ln>
        </p:spPr>
      </p:pic>
      <p:sp>
        <p:nvSpPr>
          <p:cNvPr id="3" name="フローチャート: せん孔テープ 2">
            <a:extLst>
              <a:ext uri="{FF2B5EF4-FFF2-40B4-BE49-F238E27FC236}">
                <a16:creationId xmlns:a16="http://schemas.microsoft.com/office/drawing/2014/main" id="{0503BE64-C658-48C4-A608-DDFFB8900B4D}"/>
              </a:ext>
            </a:extLst>
          </p:cNvPr>
          <p:cNvSpPr/>
          <p:nvPr/>
        </p:nvSpPr>
        <p:spPr>
          <a:xfrm>
            <a:off x="3972415" y="5382626"/>
            <a:ext cx="2759825" cy="360000"/>
          </a:xfrm>
          <a:prstGeom prst="flowChartPunchedTap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中略</a:t>
            </a:r>
            <a:endParaRPr kumimoji="1" lang="ja-JP" altLang="en-US" dirty="0">
              <a:solidFill>
                <a:schemeClr val="tx1"/>
              </a:solidFill>
            </a:endParaRPr>
          </a:p>
        </p:txBody>
      </p:sp>
      <p:sp>
        <p:nvSpPr>
          <p:cNvPr id="2" name="タイトル 1"/>
          <p:cNvSpPr>
            <a:spLocks noGrp="1"/>
          </p:cNvSpPr>
          <p:nvPr>
            <p:ph type="ctrTitle"/>
          </p:nvPr>
        </p:nvSpPr>
        <p:spPr/>
        <p:txBody>
          <a:bodyPr>
            <a:noAutofit/>
          </a:bodyPr>
          <a:lstStyle/>
          <a:p>
            <a:r>
              <a:rPr lang="ja-JP" altLang="en-US" dirty="0"/>
              <a:t>さまざまなサービスの確認のしかた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5" name="テキスト ボックス 4"/>
          <p:cNvSpPr txBox="1"/>
          <p:nvPr/>
        </p:nvSpPr>
        <p:spPr>
          <a:xfrm>
            <a:off x="523510" y="1450477"/>
            <a:ext cx="5040000" cy="181588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画面を下から上に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スクロールしましょう</a:t>
            </a:r>
          </a:p>
          <a:p>
            <a:r>
              <a:rPr lang="ja-JP" altLang="en-US" sz="2000" b="1" dirty="0">
                <a:latin typeface="Meiryo" charset="-128"/>
                <a:ea typeface="Meiryo" charset="-128"/>
                <a:cs typeface="Meiryo" charset="-128"/>
              </a:rPr>
              <a:t>利用できるサービスが</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順番に表示されます</a:t>
            </a:r>
          </a:p>
        </p:txBody>
      </p:sp>
      <p:sp>
        <p:nvSpPr>
          <p:cNvPr id="40" name="テキスト ボックス 39"/>
          <p:cNvSpPr txBox="1"/>
          <p:nvPr/>
        </p:nvSpPr>
        <p:spPr>
          <a:xfrm>
            <a:off x="523509" y="3374281"/>
            <a:ext cx="2967272" cy="523220"/>
          </a:xfrm>
          <a:prstGeom prst="rect">
            <a:avLst/>
          </a:prstGeom>
          <a:noFill/>
        </p:spPr>
        <p:txBody>
          <a:bodyPr wrap="square" rtlCol="0">
            <a:spAutoFit/>
          </a:bodyPr>
          <a:lstStyle/>
          <a:p>
            <a:r>
              <a:rPr lang="en-US" altLang="ja-JP" sz="1400" b="1" dirty="0">
                <a:solidFill>
                  <a:srgbClr val="009650"/>
                </a:solidFill>
                <a:latin typeface="Meiryo" charset="-128"/>
                <a:ea typeface="Meiryo" charset="-128"/>
                <a:cs typeface="Meiryo" charset="-128"/>
              </a:rPr>
              <a:t>a</a:t>
            </a:r>
            <a:r>
              <a:rPr lang="ja-JP" altLang="en-US" sz="1400" b="1" dirty="0">
                <a:solidFill>
                  <a:srgbClr val="009650"/>
                </a:solidFill>
                <a:latin typeface="Meiryo" charset="-128"/>
                <a:ea typeface="Meiryo" charset="-128"/>
                <a:cs typeface="Meiryo" charset="-128"/>
              </a:rPr>
              <a:t>　</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健康保険証利用申込み</a:t>
            </a:r>
            <a:endParaRPr lang="en-US" altLang="ja-JP" sz="1400" b="1" dirty="0">
              <a:solidFill>
                <a:srgbClr val="009650"/>
              </a:solidFill>
              <a:latin typeface="Meiryo" charset="-128"/>
              <a:ea typeface="Meiryo" charset="-128"/>
              <a:cs typeface="Meiryo" charset="-128"/>
            </a:endParaRPr>
          </a:p>
        </p:txBody>
      </p:sp>
      <p:pic>
        <p:nvPicPr>
          <p:cNvPr id="27" name="図 26"/>
          <p:cNvPicPr>
            <a:picLocks noChangeAspect="1"/>
          </p:cNvPicPr>
          <p:nvPr/>
        </p:nvPicPr>
        <p:blipFill rotWithShape="1">
          <a:blip r:embed="rId4">
            <a:extLst>
              <a:ext uri="{28A0092B-C50C-407E-A947-70E740481C1C}">
                <a14:useLocalDpi xmlns:a14="http://schemas.microsoft.com/office/drawing/2010/main" val="0"/>
              </a:ext>
            </a:extLst>
          </a:blip>
          <a:srcRect l="14900" t="2701" r="11544" b="7983"/>
          <a:stretch/>
        </p:blipFill>
        <p:spPr>
          <a:xfrm>
            <a:off x="567198" y="4696388"/>
            <a:ext cx="947014" cy="1612969"/>
          </a:xfrm>
          <a:prstGeom prst="rect">
            <a:avLst/>
          </a:prstGeom>
        </p:spPr>
      </p:pic>
      <p:grpSp>
        <p:nvGrpSpPr>
          <p:cNvPr id="17" name="図形グループ 16"/>
          <p:cNvGrpSpPr/>
          <p:nvPr/>
        </p:nvGrpSpPr>
        <p:grpSpPr>
          <a:xfrm>
            <a:off x="6274029" y="3436095"/>
            <a:ext cx="360000" cy="461665"/>
            <a:chOff x="1005143" y="2271918"/>
            <a:chExt cx="360000" cy="461665"/>
          </a:xfrm>
        </p:grpSpPr>
        <p:sp>
          <p:nvSpPr>
            <p:cNvPr id="21" name="円/楕円 2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13" name="上矢印 25">
            <a:extLst>
              <a:ext uri="{FF2B5EF4-FFF2-40B4-BE49-F238E27FC236}">
                <a16:creationId xmlns:a16="http://schemas.microsoft.com/office/drawing/2014/main" id="{9EB5358A-7B38-451C-81CB-FC6425DA5C45}"/>
              </a:ext>
            </a:extLst>
          </p:cNvPr>
          <p:cNvSpPr/>
          <p:nvPr/>
        </p:nvSpPr>
        <p:spPr>
          <a:xfrm>
            <a:off x="4175448" y="4408312"/>
            <a:ext cx="631902" cy="1811843"/>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79969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さまざまなサービスの確認のしかた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18" name="テキスト ボックス 17"/>
          <p:cNvSpPr txBox="1"/>
          <p:nvPr/>
        </p:nvSpPr>
        <p:spPr>
          <a:xfrm>
            <a:off x="6084168" y="2124225"/>
            <a:ext cx="2264910" cy="3939540"/>
          </a:xfrm>
          <a:prstGeom prst="rect">
            <a:avLst/>
          </a:prstGeom>
          <a:noFill/>
        </p:spPr>
        <p:txBody>
          <a:bodyPr wrap="square" rtlCol="0">
            <a:spAutoFit/>
          </a:bodyPr>
          <a:lstStyle/>
          <a:p>
            <a:r>
              <a:rPr lang="en-US" altLang="ja-JP" sz="1400" b="1" dirty="0">
                <a:solidFill>
                  <a:srgbClr val="009650"/>
                </a:solidFill>
                <a:latin typeface="Meiryo" charset="-128"/>
                <a:ea typeface="Meiryo" charset="-128"/>
                <a:cs typeface="Meiryo" charset="-128"/>
              </a:rPr>
              <a:t>b</a:t>
            </a:r>
          </a:p>
          <a:p>
            <a:r>
              <a:rPr lang="ja-JP" altLang="en-US" sz="1400" b="1" dirty="0">
                <a:solidFill>
                  <a:srgbClr val="009650"/>
                </a:solidFill>
                <a:latin typeface="Meiryo" charset="-128"/>
                <a:ea typeface="Meiryo" charset="-128"/>
                <a:cs typeface="Meiryo" charset="-128"/>
              </a:rPr>
              <a:t>手続きの検索・電子申請</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（ぴったりサービス）</a:t>
            </a:r>
            <a:endParaRPr lang="en-US" altLang="ja-JP" sz="1400" b="1" dirty="0">
              <a:solidFill>
                <a:srgbClr val="009650"/>
              </a:solidFill>
              <a:latin typeface="Meiryo" charset="-128"/>
              <a:ea typeface="Meiryo" charset="-128"/>
              <a:cs typeface="Meiryo" charset="-128"/>
            </a:endParaRPr>
          </a:p>
          <a:p>
            <a:endParaRPr lang="en-US" altLang="ja-JP" sz="800" b="1" dirty="0">
              <a:solidFill>
                <a:srgbClr val="009650"/>
              </a:solidFill>
              <a:latin typeface="Meiryo" charset="-128"/>
              <a:ea typeface="Meiryo" charset="-128"/>
              <a:cs typeface="Meiryo" charset="-128"/>
            </a:endParaRPr>
          </a:p>
          <a:p>
            <a:r>
              <a:rPr lang="en-US" altLang="ja-JP" sz="1400" b="1" dirty="0">
                <a:solidFill>
                  <a:srgbClr val="009650"/>
                </a:solidFill>
                <a:latin typeface="Meiryo" charset="-128"/>
                <a:ea typeface="Meiryo" charset="-128"/>
                <a:cs typeface="Meiryo" charset="-128"/>
              </a:rPr>
              <a:t>c</a:t>
            </a:r>
            <a:r>
              <a:rPr lang="ja-JP" altLang="en-US" sz="1400" b="1" dirty="0">
                <a:solidFill>
                  <a:srgbClr val="009650"/>
                </a:solidFill>
                <a:latin typeface="Meiryo" charset="-128"/>
                <a:ea typeface="Meiryo" charset="-128"/>
                <a:cs typeface="Meiryo" charset="-128"/>
              </a:rPr>
              <a:t>　</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わたしの情報</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（自己情報表示）</a:t>
            </a:r>
          </a:p>
          <a:p>
            <a:endParaRPr lang="en-US" altLang="ja-JP" sz="800" b="1" dirty="0">
              <a:solidFill>
                <a:srgbClr val="009650"/>
              </a:solidFill>
              <a:latin typeface="Meiryo" charset="-128"/>
              <a:ea typeface="Meiryo" charset="-128"/>
              <a:cs typeface="Meiryo" charset="-128"/>
            </a:endParaRPr>
          </a:p>
          <a:p>
            <a:r>
              <a:rPr lang="en-US" altLang="ja-JP" sz="1400" b="1" dirty="0">
                <a:solidFill>
                  <a:srgbClr val="009650"/>
                </a:solidFill>
                <a:latin typeface="Meiryo" charset="-128"/>
                <a:ea typeface="Meiryo" charset="-128"/>
                <a:cs typeface="Meiryo" charset="-128"/>
              </a:rPr>
              <a:t>d</a:t>
            </a:r>
            <a:r>
              <a:rPr lang="ja-JP" altLang="en-US" sz="1400" b="1" dirty="0">
                <a:solidFill>
                  <a:srgbClr val="009650"/>
                </a:solidFill>
                <a:latin typeface="Meiryo" charset="-128"/>
                <a:ea typeface="Meiryo" charset="-128"/>
                <a:cs typeface="Meiryo" charset="-128"/>
              </a:rPr>
              <a:t>　</a:t>
            </a:r>
            <a:endParaRPr lang="en-US" altLang="ja-JP" sz="1400" b="1" dirty="0">
              <a:solidFill>
                <a:srgbClr val="009650"/>
              </a:solidFill>
              <a:latin typeface="Meiryo" charset="-128"/>
              <a:ea typeface="Meiryo" charset="-128"/>
              <a:cs typeface="Meiryo" charset="-128"/>
            </a:endParaRPr>
          </a:p>
          <a:p>
            <a:r>
              <a:rPr lang="ja-JP" altLang="en-US" sz="1400" b="1" dirty="0" smtClean="0">
                <a:solidFill>
                  <a:srgbClr val="009650"/>
                </a:solidFill>
                <a:latin typeface="Meiryo" charset="-128"/>
                <a:ea typeface="Meiryo" charset="-128"/>
                <a:cs typeface="Meiryo" charset="-128"/>
              </a:rPr>
              <a:t>お知らせ</a:t>
            </a:r>
            <a:endParaRPr lang="ja-JP" altLang="en-US" sz="1400" b="1" dirty="0">
              <a:solidFill>
                <a:srgbClr val="009650"/>
              </a:solidFill>
              <a:latin typeface="Meiryo" charset="-128"/>
              <a:ea typeface="Meiryo" charset="-128"/>
              <a:cs typeface="Meiryo" charset="-128"/>
            </a:endParaRPr>
          </a:p>
          <a:p>
            <a:endParaRPr lang="en-US" altLang="ja-JP" sz="800" b="1" dirty="0">
              <a:solidFill>
                <a:srgbClr val="009650"/>
              </a:solidFill>
              <a:latin typeface="Meiryo" charset="-128"/>
              <a:ea typeface="Meiryo" charset="-128"/>
              <a:cs typeface="Meiryo" charset="-128"/>
            </a:endParaRPr>
          </a:p>
          <a:p>
            <a:r>
              <a:rPr lang="en-US" altLang="ja-JP" sz="1400" b="1" dirty="0">
                <a:solidFill>
                  <a:srgbClr val="009650"/>
                </a:solidFill>
                <a:latin typeface="Meiryo" charset="-128"/>
                <a:ea typeface="Meiryo" charset="-128"/>
                <a:cs typeface="Meiryo" charset="-128"/>
              </a:rPr>
              <a:t>e</a:t>
            </a:r>
            <a:r>
              <a:rPr lang="ja-JP" altLang="en-US" sz="1400" b="1" dirty="0">
                <a:solidFill>
                  <a:srgbClr val="009650"/>
                </a:solidFill>
                <a:latin typeface="Meiryo" charset="-128"/>
                <a:ea typeface="Meiryo" charset="-128"/>
                <a:cs typeface="Meiryo" charset="-128"/>
              </a:rPr>
              <a:t>　</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やりとり履歴</a:t>
            </a:r>
          </a:p>
          <a:p>
            <a:endParaRPr lang="en-US" altLang="ja-JP" sz="800" b="1" dirty="0">
              <a:solidFill>
                <a:srgbClr val="009650"/>
              </a:solidFill>
              <a:latin typeface="Meiryo" charset="-128"/>
              <a:ea typeface="Meiryo" charset="-128"/>
              <a:cs typeface="Meiryo" charset="-128"/>
            </a:endParaRPr>
          </a:p>
          <a:p>
            <a:r>
              <a:rPr lang="en-US" altLang="ja-JP" sz="1400" b="1" dirty="0">
                <a:solidFill>
                  <a:srgbClr val="009650"/>
                </a:solidFill>
                <a:latin typeface="Meiryo" charset="-128"/>
                <a:ea typeface="Meiryo" charset="-128"/>
                <a:cs typeface="Meiryo" charset="-128"/>
              </a:rPr>
              <a:t>f</a:t>
            </a:r>
            <a:r>
              <a:rPr lang="ja-JP" altLang="en-US" sz="1400" b="1" dirty="0">
                <a:solidFill>
                  <a:srgbClr val="009650"/>
                </a:solidFill>
                <a:latin typeface="Meiryo" charset="-128"/>
                <a:ea typeface="Meiryo" charset="-128"/>
                <a:cs typeface="Meiryo" charset="-128"/>
              </a:rPr>
              <a:t>　</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もっとつながる</a:t>
            </a:r>
          </a:p>
          <a:p>
            <a:endParaRPr lang="en-US" altLang="ja-JP" sz="800" b="1" dirty="0">
              <a:solidFill>
                <a:srgbClr val="009650"/>
              </a:solidFill>
              <a:latin typeface="Meiryo" charset="-128"/>
              <a:ea typeface="Meiryo" charset="-128"/>
              <a:cs typeface="Meiryo" charset="-128"/>
            </a:endParaRPr>
          </a:p>
          <a:p>
            <a:r>
              <a:rPr lang="en-US" altLang="ja-JP" sz="1400" b="1" dirty="0">
                <a:solidFill>
                  <a:srgbClr val="009650"/>
                </a:solidFill>
                <a:latin typeface="Meiryo" charset="-128"/>
                <a:ea typeface="Meiryo" charset="-128"/>
                <a:cs typeface="Meiryo" charset="-128"/>
              </a:rPr>
              <a:t>g</a:t>
            </a:r>
            <a:r>
              <a:rPr lang="ja-JP" altLang="en-US" sz="1400" b="1" dirty="0">
                <a:solidFill>
                  <a:srgbClr val="009650"/>
                </a:solidFill>
                <a:latin typeface="Meiryo" charset="-128"/>
                <a:ea typeface="Meiryo" charset="-128"/>
                <a:cs typeface="Meiryo" charset="-128"/>
              </a:rPr>
              <a:t>　</a:t>
            </a:r>
            <a:endParaRPr lang="en-US" altLang="ja-JP" sz="1400" b="1" dirty="0">
              <a:solidFill>
                <a:srgbClr val="009650"/>
              </a:solidFill>
              <a:latin typeface="Meiryo" charset="-128"/>
              <a:ea typeface="Meiryo" charset="-128"/>
              <a:cs typeface="Meiryo" charset="-128"/>
            </a:endParaRPr>
          </a:p>
          <a:p>
            <a:r>
              <a:rPr lang="ja-JP" altLang="en-US" sz="1400" b="1" dirty="0" smtClean="0">
                <a:solidFill>
                  <a:srgbClr val="009650"/>
                </a:solidFill>
                <a:latin typeface="Meiryo" charset="-128"/>
                <a:ea typeface="Meiryo" charset="-128"/>
                <a:cs typeface="Meiryo" charset="-128"/>
              </a:rPr>
              <a:t>代理人の登録・管理</a:t>
            </a:r>
            <a:endParaRPr lang="ja-JP" altLang="en-US" sz="1400" b="1" dirty="0">
              <a:solidFill>
                <a:srgbClr val="009650"/>
              </a:solidFill>
              <a:latin typeface="Meiryo" charset="-128"/>
              <a:ea typeface="Meiryo" charset="-128"/>
              <a:cs typeface="Meiryo" charset="-128"/>
            </a:endParaRPr>
          </a:p>
          <a:p>
            <a:endParaRPr lang="en-US" altLang="ja-JP" sz="1400" b="1" dirty="0">
              <a:solidFill>
                <a:srgbClr val="009650"/>
              </a:solidFill>
              <a:latin typeface="Meiryo" charset="-128"/>
              <a:ea typeface="Meiryo" charset="-128"/>
              <a:cs typeface="Meiryo" charset="-128"/>
            </a:endParaRPr>
          </a:p>
        </p:txBody>
      </p:sp>
      <p:pic>
        <p:nvPicPr>
          <p:cNvPr id="33" name="図 32"/>
          <p:cNvPicPr>
            <a:picLocks noChangeAspect="1"/>
          </p:cNvPicPr>
          <p:nvPr/>
        </p:nvPicPr>
        <p:blipFill rotWithShape="1">
          <a:blip r:embed="rId3">
            <a:extLst>
              <a:ext uri="{28A0092B-C50C-407E-A947-70E740481C1C}">
                <a14:useLocalDpi xmlns:a14="http://schemas.microsoft.com/office/drawing/2010/main" val="0"/>
              </a:ext>
            </a:extLst>
          </a:blip>
          <a:srcRect l="14900" t="2701" r="11544" b="7983"/>
          <a:stretch/>
        </p:blipFill>
        <p:spPr>
          <a:xfrm>
            <a:off x="1032698" y="4552335"/>
            <a:ext cx="947014" cy="1612969"/>
          </a:xfrm>
          <a:prstGeom prst="rect">
            <a:avLst/>
          </a:prstGeom>
        </p:spPr>
      </p:pic>
      <p:grpSp>
        <p:nvGrpSpPr>
          <p:cNvPr id="16" name="グループ化 15"/>
          <p:cNvGrpSpPr/>
          <p:nvPr/>
        </p:nvGrpSpPr>
        <p:grpSpPr>
          <a:xfrm>
            <a:off x="3203848" y="1412776"/>
            <a:ext cx="1939485" cy="4871971"/>
            <a:chOff x="2877470" y="1613199"/>
            <a:chExt cx="1939485" cy="4871971"/>
          </a:xfrm>
        </p:grpSpPr>
        <p:pic>
          <p:nvPicPr>
            <p:cNvPr id="13" name="図 1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741" y="4201749"/>
              <a:ext cx="1932942" cy="2283421"/>
            </a:xfrm>
            <a:prstGeom prst="rect">
              <a:avLst/>
            </a:prstGeom>
          </p:spPr>
        </p:pic>
        <p:pic>
          <p:nvPicPr>
            <p:cNvPr id="14" name="図 13"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470" y="1613199"/>
              <a:ext cx="1939485" cy="2614553"/>
            </a:xfrm>
            <a:prstGeom prst="rect">
              <a:avLst/>
            </a:prstGeom>
          </p:spPr>
        </p:pic>
        <p:sp>
          <p:nvSpPr>
            <p:cNvPr id="15" name="正方形/長方形 14"/>
            <p:cNvSpPr/>
            <p:nvPr/>
          </p:nvSpPr>
          <p:spPr>
            <a:xfrm>
              <a:off x="2877470" y="1613199"/>
              <a:ext cx="1936213" cy="487197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 name="図形グループ 6"/>
          <p:cNvGrpSpPr/>
          <p:nvPr/>
        </p:nvGrpSpPr>
        <p:grpSpPr>
          <a:xfrm>
            <a:off x="2987824" y="2661296"/>
            <a:ext cx="360000" cy="461665"/>
            <a:chOff x="1005143" y="2271918"/>
            <a:chExt cx="360000" cy="461665"/>
          </a:xfrm>
        </p:grpSpPr>
        <p:sp>
          <p:nvSpPr>
            <p:cNvPr id="6" name="円/楕円 5"/>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grpSp>
        <p:nvGrpSpPr>
          <p:cNvPr id="34" name="図形グループ 33"/>
          <p:cNvGrpSpPr/>
          <p:nvPr/>
        </p:nvGrpSpPr>
        <p:grpSpPr>
          <a:xfrm>
            <a:off x="2987824" y="3384817"/>
            <a:ext cx="360000" cy="461665"/>
            <a:chOff x="1005143" y="2303450"/>
            <a:chExt cx="360000" cy="461665"/>
          </a:xfrm>
        </p:grpSpPr>
        <p:sp>
          <p:nvSpPr>
            <p:cNvPr id="35" name="円/楕円 34"/>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05143" y="230345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grpSp>
        <p:nvGrpSpPr>
          <p:cNvPr id="37" name="図形グループ 36"/>
          <p:cNvGrpSpPr/>
          <p:nvPr/>
        </p:nvGrpSpPr>
        <p:grpSpPr>
          <a:xfrm>
            <a:off x="2987824" y="4075356"/>
            <a:ext cx="360000" cy="461665"/>
            <a:chOff x="1005143" y="2271918"/>
            <a:chExt cx="360000" cy="461665"/>
          </a:xfrm>
        </p:grpSpPr>
        <p:sp>
          <p:nvSpPr>
            <p:cNvPr id="38" name="円/楕円 37"/>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grpSp>
        <p:nvGrpSpPr>
          <p:cNvPr id="40" name="図形グループ 39"/>
          <p:cNvGrpSpPr/>
          <p:nvPr/>
        </p:nvGrpSpPr>
        <p:grpSpPr>
          <a:xfrm>
            <a:off x="2987824" y="4797152"/>
            <a:ext cx="360000" cy="461665"/>
            <a:chOff x="1005143" y="2303450"/>
            <a:chExt cx="360000" cy="461665"/>
          </a:xfrm>
        </p:grpSpPr>
        <p:sp>
          <p:nvSpPr>
            <p:cNvPr id="41" name="円/楕円 4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005143" y="230345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grpSp>
        <p:nvGrpSpPr>
          <p:cNvPr id="27" name="図形グループ 35">
            <a:extLst>
              <a:ext uri="{FF2B5EF4-FFF2-40B4-BE49-F238E27FC236}">
                <a16:creationId xmlns:a16="http://schemas.microsoft.com/office/drawing/2014/main" id="{BF02AF7E-657F-4C80-A363-86CAD8F0EBCB}"/>
              </a:ext>
            </a:extLst>
          </p:cNvPr>
          <p:cNvGrpSpPr/>
          <p:nvPr/>
        </p:nvGrpSpPr>
        <p:grpSpPr>
          <a:xfrm>
            <a:off x="2987824" y="1988840"/>
            <a:ext cx="360000" cy="461665"/>
            <a:chOff x="1005143" y="2303450"/>
            <a:chExt cx="360000" cy="461665"/>
          </a:xfrm>
        </p:grpSpPr>
        <p:sp>
          <p:nvSpPr>
            <p:cNvPr id="28" name="円/楕円 36">
              <a:extLst>
                <a:ext uri="{FF2B5EF4-FFF2-40B4-BE49-F238E27FC236}">
                  <a16:creationId xmlns:a16="http://schemas.microsoft.com/office/drawing/2014/main" id="{EC4D5F5D-B8A7-4C7A-B0D0-2F461FC32D3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ECC5A854-3F25-4268-B92D-372FBA8BE52A}"/>
                </a:ext>
              </a:extLst>
            </p:cNvPr>
            <p:cNvSpPr txBox="1"/>
            <p:nvPr/>
          </p:nvSpPr>
          <p:spPr>
            <a:xfrm>
              <a:off x="1005143" y="230345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grpSp>
        <p:nvGrpSpPr>
          <p:cNvPr id="43" name="図形グループ 42"/>
          <p:cNvGrpSpPr/>
          <p:nvPr/>
        </p:nvGrpSpPr>
        <p:grpSpPr>
          <a:xfrm>
            <a:off x="2987824" y="5517232"/>
            <a:ext cx="360000" cy="461665"/>
            <a:chOff x="1005143" y="2240386"/>
            <a:chExt cx="360000" cy="461665"/>
          </a:xfrm>
        </p:grpSpPr>
        <p:sp>
          <p:nvSpPr>
            <p:cNvPr id="44" name="円/楕円 43"/>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1005143" y="2240386"/>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sp>
        <p:nvSpPr>
          <p:cNvPr id="32" name="上矢印 51">
            <a:extLst>
              <a:ext uri="{FF2B5EF4-FFF2-40B4-BE49-F238E27FC236}">
                <a16:creationId xmlns:a16="http://schemas.microsoft.com/office/drawing/2014/main" id="{EE14B57C-97A9-4633-A9F2-D54D14C8A993}"/>
              </a:ext>
            </a:extLst>
          </p:cNvPr>
          <p:cNvSpPr/>
          <p:nvPr/>
        </p:nvSpPr>
        <p:spPr>
          <a:xfrm>
            <a:off x="4861187" y="4611310"/>
            <a:ext cx="631902" cy="1811843"/>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791006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5929828" cy="547842"/>
          </a:xfrm>
        </p:spPr>
        <p:txBody>
          <a:bodyPr wrap="none">
            <a:spAutoFit/>
          </a:bodyPr>
          <a:lstStyle/>
          <a:p>
            <a:r>
              <a:rPr lang="ja-JP" altLang="en-US" dirty="0"/>
              <a:t>健康保険証利用の申込のしかた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grpSp>
        <p:nvGrpSpPr>
          <p:cNvPr id="73" name="グループ化 72">
            <a:extLst>
              <a:ext uri="{FF2B5EF4-FFF2-40B4-BE49-F238E27FC236}">
                <a16:creationId xmlns:a16="http://schemas.microsoft.com/office/drawing/2014/main" id="{F90BE34F-58DA-4E19-995B-5DFD59B8F09B}"/>
              </a:ext>
            </a:extLst>
          </p:cNvPr>
          <p:cNvGrpSpPr/>
          <p:nvPr/>
        </p:nvGrpSpPr>
        <p:grpSpPr>
          <a:xfrm>
            <a:off x="882015" y="2367521"/>
            <a:ext cx="7745423" cy="3946907"/>
            <a:chOff x="882015" y="2367521"/>
            <a:chExt cx="7745423" cy="3946907"/>
          </a:xfrm>
        </p:grpSpPr>
        <p:pic>
          <p:nvPicPr>
            <p:cNvPr id="74" name="図 73">
              <a:extLst>
                <a:ext uri="{FF2B5EF4-FFF2-40B4-BE49-F238E27FC236}">
                  <a16:creationId xmlns:a16="http://schemas.microsoft.com/office/drawing/2014/main" id="{1C1BDACB-3F3E-4AC3-ABB8-6267A2E98F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23728" y="2527905"/>
              <a:ext cx="880519" cy="901095"/>
            </a:xfrm>
            <a:prstGeom prst="rect">
              <a:avLst/>
            </a:prstGeom>
            <a:ln>
              <a:noFill/>
            </a:ln>
          </p:spPr>
        </p:pic>
        <p:pic>
          <p:nvPicPr>
            <p:cNvPr id="75" name="図 74">
              <a:extLst>
                <a:ext uri="{FF2B5EF4-FFF2-40B4-BE49-F238E27FC236}">
                  <a16:creationId xmlns:a16="http://schemas.microsoft.com/office/drawing/2014/main" id="{889EB2BE-76E1-48C5-AEBE-6322BEE7474E}"/>
                </a:ext>
              </a:extLst>
            </p:cNvPr>
            <p:cNvPicPr>
              <a:picLocks noChangeAspect="1"/>
            </p:cNvPicPr>
            <p:nvPr/>
          </p:nvPicPr>
          <p:blipFill>
            <a:blip r:embed="rId4"/>
            <a:stretch>
              <a:fillRect/>
            </a:stretch>
          </p:blipFill>
          <p:spPr>
            <a:xfrm>
              <a:off x="4983524" y="2367521"/>
              <a:ext cx="600159" cy="1092861"/>
            </a:xfrm>
            <a:prstGeom prst="rect">
              <a:avLst/>
            </a:prstGeom>
            <a:ln>
              <a:noFill/>
            </a:ln>
          </p:spPr>
        </p:pic>
        <p:pic>
          <p:nvPicPr>
            <p:cNvPr id="77" name="図 76">
              <a:extLst>
                <a:ext uri="{FF2B5EF4-FFF2-40B4-BE49-F238E27FC236}">
                  <a16:creationId xmlns:a16="http://schemas.microsoft.com/office/drawing/2014/main" id="{128A8F6C-3434-4198-AB8F-C910799BA9B1}"/>
                </a:ext>
              </a:extLst>
            </p:cNvPr>
            <p:cNvPicPr>
              <a:picLocks noChangeAspect="1"/>
            </p:cNvPicPr>
            <p:nvPr/>
          </p:nvPicPr>
          <p:blipFill rotWithShape="1">
            <a:blip r:embed="rId5"/>
            <a:srcRect r="6847"/>
            <a:stretch/>
          </p:blipFill>
          <p:spPr>
            <a:xfrm>
              <a:off x="7050967" y="5546320"/>
              <a:ext cx="1576471" cy="740291"/>
            </a:xfrm>
            <a:prstGeom prst="rect">
              <a:avLst/>
            </a:prstGeom>
            <a:ln>
              <a:noFill/>
            </a:ln>
          </p:spPr>
        </p:pic>
        <p:pic>
          <p:nvPicPr>
            <p:cNvPr id="78" name="図 77">
              <a:extLst>
                <a:ext uri="{FF2B5EF4-FFF2-40B4-BE49-F238E27FC236}">
                  <a16:creationId xmlns:a16="http://schemas.microsoft.com/office/drawing/2014/main" id="{40ED1C1F-0986-4776-9D3D-95AF3AB069ED}"/>
                </a:ext>
              </a:extLst>
            </p:cNvPr>
            <p:cNvPicPr>
              <a:picLocks noChangeAspect="1"/>
            </p:cNvPicPr>
            <p:nvPr/>
          </p:nvPicPr>
          <p:blipFill>
            <a:blip r:embed="rId6"/>
            <a:stretch>
              <a:fillRect/>
            </a:stretch>
          </p:blipFill>
          <p:spPr>
            <a:xfrm>
              <a:off x="4808770" y="5269294"/>
              <a:ext cx="900524" cy="1045134"/>
            </a:xfrm>
            <a:prstGeom prst="rect">
              <a:avLst/>
            </a:prstGeom>
            <a:ln>
              <a:noFill/>
            </a:ln>
          </p:spPr>
        </p:pic>
        <p:pic>
          <p:nvPicPr>
            <p:cNvPr id="79" name="図 78">
              <a:extLst>
                <a:ext uri="{FF2B5EF4-FFF2-40B4-BE49-F238E27FC236}">
                  <a16:creationId xmlns:a16="http://schemas.microsoft.com/office/drawing/2014/main" id="{CCFE65CA-C72B-4AC2-A160-76BB509588E2}"/>
                </a:ext>
              </a:extLst>
            </p:cNvPr>
            <p:cNvPicPr>
              <a:picLocks noChangeAspect="1"/>
            </p:cNvPicPr>
            <p:nvPr/>
          </p:nvPicPr>
          <p:blipFill rotWithShape="1">
            <a:blip r:embed="rId7">
              <a:clrChange>
                <a:clrFrom>
                  <a:srgbClr val="C8BFE7"/>
                </a:clrFrom>
                <a:clrTo>
                  <a:srgbClr val="C8BFE7">
                    <a:alpha val="0"/>
                  </a:srgbClr>
                </a:clrTo>
              </a:clrChange>
            </a:blip>
            <a:srcRect l="777" t="674" r="907" b="549"/>
            <a:stretch/>
          </p:blipFill>
          <p:spPr>
            <a:xfrm>
              <a:off x="882015" y="5686425"/>
              <a:ext cx="1512570" cy="615315"/>
            </a:xfrm>
            <a:prstGeom prst="rect">
              <a:avLst/>
            </a:prstGeom>
            <a:ln>
              <a:noFill/>
            </a:ln>
          </p:spPr>
        </p:pic>
      </p:grpSp>
      <p:sp>
        <p:nvSpPr>
          <p:cNvPr id="80" name="サブタイトル 2"/>
          <p:cNvSpPr>
            <a:spLocks noGrp="1"/>
          </p:cNvSpPr>
          <p:nvPr>
            <p:ph type="subTitle" idx="1"/>
          </p:nvPr>
        </p:nvSpPr>
        <p:spPr>
          <a:xfrm>
            <a:off x="507600" y="1404000"/>
            <a:ext cx="8084264" cy="430887"/>
          </a:xfrm>
        </p:spPr>
        <p:txBody>
          <a:bodyPr wrap="none">
            <a:spAutoFit/>
          </a:bodyPr>
          <a:lstStyle/>
          <a:p>
            <a:pPr algn="ctr">
              <a:lnSpc>
                <a:spcPct val="100000"/>
              </a:lnSpc>
              <a:spcBef>
                <a:spcPts val="0"/>
              </a:spcBef>
            </a:pPr>
            <a:r>
              <a:rPr lang="ja-JP" altLang="en-US" sz="2200" dirty="0"/>
              <a:t>マイナンバーカードを健康保険証として使うとなにがいいの？</a:t>
            </a:r>
          </a:p>
        </p:txBody>
      </p:sp>
      <p:sp>
        <p:nvSpPr>
          <p:cNvPr id="81" name="テキスト ボックス 80"/>
          <p:cNvSpPr txBox="1"/>
          <p:nvPr/>
        </p:nvSpPr>
        <p:spPr>
          <a:xfrm>
            <a:off x="303864" y="1883651"/>
            <a:ext cx="792088"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latin typeface="Meiryo" charset="-128"/>
              <a:ea typeface="Meiryo" charset="-128"/>
              <a:cs typeface="Meiryo" charset="-128"/>
            </a:endParaRPr>
          </a:p>
        </p:txBody>
      </p:sp>
      <p:sp>
        <p:nvSpPr>
          <p:cNvPr id="82" name="テキスト ボックス 81"/>
          <p:cNvSpPr txBox="1"/>
          <p:nvPr/>
        </p:nvSpPr>
        <p:spPr>
          <a:xfrm>
            <a:off x="2862858" y="1872594"/>
            <a:ext cx="646170"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endParaRPr lang="en-US" altLang="ja-JP" sz="2800" b="1" dirty="0">
              <a:latin typeface="Meiryo" charset="-128"/>
              <a:ea typeface="Meiryo" charset="-128"/>
              <a:cs typeface="Meiryo" charset="-128"/>
            </a:endParaRPr>
          </a:p>
        </p:txBody>
      </p:sp>
      <p:sp>
        <p:nvSpPr>
          <p:cNvPr id="83" name="テキスト ボックス 82"/>
          <p:cNvSpPr txBox="1"/>
          <p:nvPr/>
        </p:nvSpPr>
        <p:spPr>
          <a:xfrm>
            <a:off x="5558191" y="1866317"/>
            <a:ext cx="3024000"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p:txBody>
      </p:sp>
      <p:sp>
        <p:nvSpPr>
          <p:cNvPr id="84" name="テキスト ボックス 83"/>
          <p:cNvSpPr txBox="1"/>
          <p:nvPr/>
        </p:nvSpPr>
        <p:spPr>
          <a:xfrm>
            <a:off x="304801" y="4084448"/>
            <a:ext cx="2700000"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p:txBody>
      </p:sp>
      <p:sp>
        <p:nvSpPr>
          <p:cNvPr id="85" name="テキスト ボックス 84"/>
          <p:cNvSpPr txBox="1"/>
          <p:nvPr/>
        </p:nvSpPr>
        <p:spPr>
          <a:xfrm>
            <a:off x="2862858" y="4100660"/>
            <a:ext cx="3240000"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p:txBody>
      </p:sp>
      <p:sp>
        <p:nvSpPr>
          <p:cNvPr id="86" name="テキスト ボックス 85">
            <a:extLst>
              <a:ext uri="{FF2B5EF4-FFF2-40B4-BE49-F238E27FC236}">
                <a16:creationId xmlns:a16="http://schemas.microsoft.com/office/drawing/2014/main" id="{3F041F63-E74E-4258-A64A-23FC6B313E3E}"/>
              </a:ext>
            </a:extLst>
          </p:cNvPr>
          <p:cNvSpPr txBox="1"/>
          <p:nvPr/>
        </p:nvSpPr>
        <p:spPr>
          <a:xfrm>
            <a:off x="690700" y="1922898"/>
            <a:ext cx="2700000" cy="646331"/>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よりよい診療が</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可能に！</a:t>
            </a:r>
          </a:p>
        </p:txBody>
      </p:sp>
      <p:sp>
        <p:nvSpPr>
          <p:cNvPr id="87" name="テキスト ボックス 86">
            <a:extLst>
              <a:ext uri="{FF2B5EF4-FFF2-40B4-BE49-F238E27FC236}">
                <a16:creationId xmlns:a16="http://schemas.microsoft.com/office/drawing/2014/main" id="{ABE7594A-BFED-4C40-B7CE-26AE60E64749}"/>
              </a:ext>
            </a:extLst>
          </p:cNvPr>
          <p:cNvSpPr txBox="1"/>
          <p:nvPr/>
        </p:nvSpPr>
        <p:spPr>
          <a:xfrm>
            <a:off x="3227813" y="1933331"/>
            <a:ext cx="2945455" cy="646331"/>
          </a:xfrm>
          <a:prstGeom prst="rect">
            <a:avLst/>
          </a:prstGeom>
          <a:noFill/>
        </p:spPr>
        <p:txBody>
          <a:bodyPr wrap="square" rtlCol="0">
            <a:spAutoFit/>
          </a:bodyPr>
          <a:lstStyle/>
          <a:p>
            <a:r>
              <a:rPr lang="ja-JP" altLang="en-US" b="1" dirty="0">
                <a:latin typeface="Meiryo" charset="-128"/>
                <a:ea typeface="Meiryo" charset="-128"/>
                <a:cs typeface="Meiryo" charset="-128"/>
              </a:rPr>
              <a:t>自身の健康管理に</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役立つ！</a:t>
            </a:r>
            <a:endParaRPr kumimoji="1" lang="ja-JP" altLang="en-US" b="1" dirty="0">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3904CE24-1873-43D7-A0EF-62ECEDD110D0}"/>
              </a:ext>
            </a:extLst>
          </p:cNvPr>
          <p:cNvSpPr txBox="1"/>
          <p:nvPr/>
        </p:nvSpPr>
        <p:spPr>
          <a:xfrm>
            <a:off x="5940152" y="1883651"/>
            <a:ext cx="2952328" cy="646331"/>
          </a:xfrm>
          <a:prstGeom prst="rect">
            <a:avLst/>
          </a:prstGeom>
          <a:noFill/>
        </p:spPr>
        <p:txBody>
          <a:bodyPr wrap="square" rtlCol="0">
            <a:spAutoFit/>
          </a:bodyPr>
          <a:lstStyle/>
          <a:p>
            <a:r>
              <a:rPr lang="ja-JP" altLang="en-US" b="1" dirty="0">
                <a:latin typeface="Meiryo" charset="-128"/>
                <a:ea typeface="Meiryo" charset="-128"/>
                <a:cs typeface="Meiryo" charset="-128"/>
              </a:rPr>
              <a:t>オンラインで、</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医療費控除がより簡単に！</a:t>
            </a:r>
            <a:endParaRPr kumimoji="1" lang="ja-JP" altLang="en-US" b="1" dirty="0">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05611B61-19BC-4756-A234-D2D8A2FBBEDB}"/>
              </a:ext>
            </a:extLst>
          </p:cNvPr>
          <p:cNvSpPr txBox="1"/>
          <p:nvPr/>
        </p:nvSpPr>
        <p:spPr>
          <a:xfrm>
            <a:off x="610923" y="2492896"/>
            <a:ext cx="2304893" cy="1384995"/>
          </a:xfrm>
          <a:prstGeom prst="rect">
            <a:avLst/>
          </a:prstGeom>
          <a:noFill/>
        </p:spPr>
        <p:txBody>
          <a:bodyPr wrap="square" rtlCol="0">
            <a:spAutoFit/>
          </a:bodyPr>
          <a:lstStyle/>
          <a:p>
            <a:r>
              <a:rPr lang="ja-JP" altLang="en-US" sz="1200" dirty="0">
                <a:solidFill>
                  <a:srgbClr val="009650"/>
                </a:solidFill>
                <a:latin typeface="Meiryo" charset="-128"/>
                <a:ea typeface="Meiryo" charset="-128"/>
                <a:cs typeface="Meiryo" charset="-128"/>
              </a:rPr>
              <a:t> ご本人同意すれば、</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初めての医療機関で</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も、特定健診情報や</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薬剤情報が医師等と</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共有でき、より適切</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な医療が受けられる</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ようになります。</a:t>
            </a:r>
          </a:p>
        </p:txBody>
      </p:sp>
      <p:sp>
        <p:nvSpPr>
          <p:cNvPr id="90" name="テキスト ボックス 89">
            <a:extLst>
              <a:ext uri="{FF2B5EF4-FFF2-40B4-BE49-F238E27FC236}">
                <a16:creationId xmlns:a16="http://schemas.microsoft.com/office/drawing/2014/main" id="{3C18B1A8-4DE3-46E1-AF0F-D1EF6C26748B}"/>
              </a:ext>
            </a:extLst>
          </p:cNvPr>
          <p:cNvSpPr txBox="1"/>
          <p:nvPr/>
        </p:nvSpPr>
        <p:spPr>
          <a:xfrm>
            <a:off x="5896455" y="2477508"/>
            <a:ext cx="2838095" cy="1569660"/>
          </a:xfrm>
          <a:prstGeom prst="rect">
            <a:avLst/>
          </a:prstGeom>
          <a:noFill/>
        </p:spPr>
        <p:txBody>
          <a:bodyPr wrap="square" rtlCol="0">
            <a:spAutoFit/>
          </a:bodyPr>
          <a:lstStyle/>
          <a:p>
            <a:r>
              <a:rPr lang="ja-JP" altLang="en-US" sz="1200" dirty="0">
                <a:solidFill>
                  <a:srgbClr val="009650"/>
                </a:solidFill>
                <a:latin typeface="Meiryo" charset="-128"/>
                <a:ea typeface="Meiryo" charset="-128"/>
                <a:cs typeface="Meiryo" charset="-128"/>
              </a:rPr>
              <a:t> マイナポータルで</a:t>
            </a:r>
            <a:r>
              <a:rPr lang="ja-JP" altLang="en-US" sz="1200" dirty="0" smtClean="0">
                <a:solidFill>
                  <a:srgbClr val="009650"/>
                </a:solidFill>
                <a:latin typeface="Meiryo" charset="-128"/>
                <a:ea typeface="Meiryo" charset="-128"/>
                <a:cs typeface="Meiryo" charset="-128"/>
              </a:rPr>
              <a:t>、</a:t>
            </a:r>
            <a:r>
              <a:rPr lang="en-US" altLang="ja-JP" sz="1200" dirty="0" smtClean="0">
                <a:solidFill>
                  <a:srgbClr val="009650"/>
                </a:solidFill>
                <a:latin typeface="Meiryo" charset="-128"/>
                <a:ea typeface="Meiryo" charset="-128"/>
                <a:cs typeface="Meiryo" charset="-128"/>
              </a:rPr>
              <a:t>2021</a:t>
            </a:r>
            <a:r>
              <a:rPr lang="ja-JP" altLang="en-US" sz="1200" dirty="0" smtClean="0">
                <a:solidFill>
                  <a:srgbClr val="009650"/>
                </a:solidFill>
                <a:latin typeface="Meiryo" charset="-128"/>
                <a:ea typeface="Meiryo" charset="-128"/>
                <a:cs typeface="Meiryo" charset="-128"/>
              </a:rPr>
              <a:t>年</a:t>
            </a:r>
            <a:r>
              <a:rPr lang="en-US" altLang="ja-JP" sz="1200" dirty="0" smtClean="0">
                <a:solidFill>
                  <a:srgbClr val="009650"/>
                </a:solidFill>
                <a:latin typeface="Meiryo" charset="-128"/>
                <a:ea typeface="Meiryo" charset="-128"/>
                <a:cs typeface="Meiryo" charset="-128"/>
              </a:rPr>
              <a:t>11</a:t>
            </a:r>
            <a:r>
              <a:rPr lang="ja-JP" altLang="en-US" sz="1200" dirty="0" smtClean="0">
                <a:solidFill>
                  <a:srgbClr val="009650"/>
                </a:solidFill>
                <a:latin typeface="Meiryo" charset="-128"/>
                <a:ea typeface="Meiryo" charset="-128"/>
                <a:cs typeface="Meiryo" charset="-128"/>
              </a:rPr>
              <a:t>月</a:t>
            </a:r>
            <a:r>
              <a:rPr lang="en-US" altLang="ja-JP" sz="1200" dirty="0" smtClean="0">
                <a:solidFill>
                  <a:srgbClr val="009650"/>
                </a:solidFill>
                <a:latin typeface="Meiryo" charset="-128"/>
                <a:ea typeface="Meiryo" charset="-128"/>
                <a:cs typeface="Meiryo" charset="-128"/>
              </a:rPr>
              <a:t>(</a:t>
            </a:r>
            <a:r>
              <a:rPr lang="ja-JP" altLang="en-US" sz="1200" dirty="0" smtClean="0">
                <a:solidFill>
                  <a:srgbClr val="009650"/>
                </a:solidFill>
                <a:latin typeface="Meiryo" charset="-128"/>
                <a:ea typeface="Meiryo" charset="-128"/>
                <a:cs typeface="Meiryo" charset="-128"/>
              </a:rPr>
              <a:t>予定</a:t>
            </a:r>
            <a:r>
              <a:rPr lang="en-US" altLang="ja-JP" sz="1200" dirty="0" smtClean="0">
                <a:solidFill>
                  <a:srgbClr val="009650"/>
                </a:solidFill>
                <a:latin typeface="Meiryo" charset="-128"/>
                <a:ea typeface="Meiryo" charset="-128"/>
                <a:cs typeface="Meiryo" charset="-128"/>
              </a:rPr>
              <a:t>)</a:t>
            </a:r>
            <a:r>
              <a:rPr lang="ja-JP" altLang="en-US" sz="1200" dirty="0" smtClean="0">
                <a:solidFill>
                  <a:srgbClr val="009650"/>
                </a:solidFill>
                <a:latin typeface="Meiryo" charset="-128"/>
                <a:ea typeface="Meiryo" charset="-128"/>
                <a:cs typeface="Meiryo" charset="-128"/>
              </a:rPr>
              <a:t>から、医療通知情報が閲覧できるようになります。また、</a:t>
            </a:r>
            <a:r>
              <a:rPr lang="en-US" altLang="ja-JP" sz="1200" dirty="0" smtClean="0">
                <a:solidFill>
                  <a:srgbClr val="009650"/>
                </a:solidFill>
                <a:latin typeface="Meiryo" charset="-128"/>
                <a:ea typeface="Meiryo" charset="-128"/>
                <a:cs typeface="Meiryo" charset="-128"/>
              </a:rPr>
              <a:t>2021</a:t>
            </a:r>
            <a:r>
              <a:rPr lang="ja-JP" altLang="en-US" sz="1200" dirty="0" smtClean="0">
                <a:solidFill>
                  <a:srgbClr val="009650"/>
                </a:solidFill>
                <a:latin typeface="Meiryo" charset="-128"/>
                <a:ea typeface="Meiryo" charset="-128"/>
                <a:cs typeface="Meiryo" charset="-128"/>
              </a:rPr>
              <a:t>年</a:t>
            </a:r>
            <a:r>
              <a:rPr lang="en-US" altLang="ja-JP" sz="1200" dirty="0" smtClean="0">
                <a:solidFill>
                  <a:srgbClr val="009650"/>
                </a:solidFill>
                <a:latin typeface="Meiryo" charset="-128"/>
                <a:ea typeface="Meiryo" charset="-128"/>
                <a:cs typeface="Meiryo" charset="-128"/>
              </a:rPr>
              <a:t>9</a:t>
            </a:r>
            <a:r>
              <a:rPr lang="ja-JP" altLang="en-US" sz="1200" dirty="0" smtClean="0">
                <a:solidFill>
                  <a:srgbClr val="009650"/>
                </a:solidFill>
                <a:latin typeface="Meiryo" charset="-128"/>
                <a:ea typeface="Meiryo" charset="-128"/>
                <a:cs typeface="Meiryo" charset="-128"/>
              </a:rPr>
              <a:t>月から同年</a:t>
            </a:r>
            <a:r>
              <a:rPr lang="en-US" altLang="ja-JP" sz="1200" dirty="0" smtClean="0">
                <a:solidFill>
                  <a:srgbClr val="009650"/>
                </a:solidFill>
                <a:latin typeface="Meiryo" charset="-128"/>
                <a:ea typeface="Meiryo" charset="-128"/>
                <a:cs typeface="Meiryo" charset="-128"/>
              </a:rPr>
              <a:t>12</a:t>
            </a:r>
            <a:r>
              <a:rPr lang="ja-JP" altLang="en-US" sz="1200" dirty="0" smtClean="0">
                <a:solidFill>
                  <a:srgbClr val="009650"/>
                </a:solidFill>
                <a:latin typeface="Meiryo" charset="-128"/>
                <a:ea typeface="Meiryo" charset="-128"/>
                <a:cs typeface="Meiryo" charset="-128"/>
              </a:rPr>
              <a:t>月分までの医療通知情報については、</a:t>
            </a:r>
            <a:r>
              <a:rPr lang="en-US" altLang="ja-JP" sz="1200" dirty="0" smtClean="0">
                <a:solidFill>
                  <a:srgbClr val="009650"/>
                </a:solidFill>
                <a:latin typeface="Meiryo" charset="-128"/>
                <a:ea typeface="Meiryo" charset="-128"/>
                <a:cs typeface="Meiryo" charset="-128"/>
              </a:rPr>
              <a:t>2022</a:t>
            </a:r>
            <a:r>
              <a:rPr lang="ja-JP" altLang="en-US" sz="1200" dirty="0" smtClean="0">
                <a:solidFill>
                  <a:srgbClr val="009650"/>
                </a:solidFill>
                <a:latin typeface="Meiryo" charset="-128"/>
                <a:ea typeface="Meiryo" charset="-128"/>
                <a:cs typeface="Meiryo" charset="-128"/>
              </a:rPr>
              <a:t>年</a:t>
            </a:r>
            <a:r>
              <a:rPr lang="en-US" altLang="ja-JP" sz="1200" dirty="0" smtClean="0">
                <a:solidFill>
                  <a:srgbClr val="009650"/>
                </a:solidFill>
                <a:latin typeface="Meiryo" charset="-128"/>
                <a:ea typeface="Meiryo" charset="-128"/>
                <a:cs typeface="Meiryo" charset="-128"/>
              </a:rPr>
              <a:t>2</a:t>
            </a:r>
            <a:r>
              <a:rPr lang="ja-JP" altLang="en-US" sz="1200" dirty="0" smtClean="0">
                <a:solidFill>
                  <a:srgbClr val="009650"/>
                </a:solidFill>
                <a:latin typeface="Meiryo" charset="-128"/>
                <a:ea typeface="Meiryo" charset="-128"/>
                <a:cs typeface="Meiryo" charset="-128"/>
              </a:rPr>
              <a:t>月</a:t>
            </a:r>
            <a:r>
              <a:rPr lang="en-US" altLang="ja-JP" sz="1200" dirty="0" smtClean="0">
                <a:solidFill>
                  <a:srgbClr val="009650"/>
                </a:solidFill>
                <a:latin typeface="Meiryo" charset="-128"/>
                <a:ea typeface="Meiryo" charset="-128"/>
                <a:cs typeface="Meiryo" charset="-128"/>
              </a:rPr>
              <a:t>(</a:t>
            </a:r>
            <a:r>
              <a:rPr lang="ja-JP" altLang="en-US" sz="1200" dirty="0" smtClean="0">
                <a:solidFill>
                  <a:srgbClr val="009650"/>
                </a:solidFill>
                <a:latin typeface="Meiryo" charset="-128"/>
                <a:ea typeface="Meiryo" charset="-128"/>
                <a:cs typeface="Meiryo" charset="-128"/>
              </a:rPr>
              <a:t>予定</a:t>
            </a:r>
            <a:r>
              <a:rPr lang="en-US" altLang="ja-JP" sz="1200" dirty="0" smtClean="0">
                <a:solidFill>
                  <a:srgbClr val="009650"/>
                </a:solidFill>
                <a:latin typeface="Meiryo" charset="-128"/>
                <a:ea typeface="Meiryo" charset="-128"/>
                <a:cs typeface="Meiryo" charset="-128"/>
              </a:rPr>
              <a:t>)</a:t>
            </a:r>
            <a:r>
              <a:rPr lang="ja-JP" altLang="en-US" sz="1200" dirty="0" smtClean="0">
                <a:solidFill>
                  <a:srgbClr val="009650"/>
                </a:solidFill>
                <a:latin typeface="Meiryo" charset="-128"/>
                <a:ea typeface="Meiryo" charset="-128"/>
                <a:cs typeface="Meiryo" charset="-128"/>
              </a:rPr>
              <a:t>にマイナポータルを通じて取得可能となるため、</a:t>
            </a:r>
            <a:r>
              <a:rPr lang="en-US" altLang="ja-JP" sz="1200" dirty="0" smtClean="0">
                <a:solidFill>
                  <a:srgbClr val="009650"/>
                </a:solidFill>
                <a:latin typeface="Meiryo" charset="-128"/>
                <a:ea typeface="Meiryo" charset="-128"/>
                <a:cs typeface="Meiryo" charset="-128"/>
              </a:rPr>
              <a:t>e-Tax</a:t>
            </a:r>
            <a:r>
              <a:rPr lang="ja-JP" altLang="en-US" sz="1200" dirty="0" smtClean="0">
                <a:solidFill>
                  <a:srgbClr val="009650"/>
                </a:solidFill>
                <a:latin typeface="Meiryo" charset="-128"/>
                <a:ea typeface="Meiryo" charset="-128"/>
                <a:cs typeface="Meiryo" charset="-128"/>
              </a:rPr>
              <a:t>と連携させることで医療費控除の申告も簡単にできるようになります。</a:t>
            </a:r>
            <a:endParaRPr lang="en-US" altLang="ja-JP" sz="1200" dirty="0">
              <a:solidFill>
                <a:srgbClr val="009650"/>
              </a:solidFill>
              <a:latin typeface="Meiryo" charset="-128"/>
              <a:ea typeface="Meiryo" charset="-128"/>
              <a:cs typeface="Meiryo" charset="-128"/>
            </a:endParaRPr>
          </a:p>
        </p:txBody>
      </p:sp>
      <p:sp>
        <p:nvSpPr>
          <p:cNvPr id="91" name="テキスト ボックス 90">
            <a:extLst>
              <a:ext uri="{FF2B5EF4-FFF2-40B4-BE49-F238E27FC236}">
                <a16:creationId xmlns:a16="http://schemas.microsoft.com/office/drawing/2014/main" id="{A0680F2D-4B74-4896-808B-82C314151381}"/>
              </a:ext>
            </a:extLst>
          </p:cNvPr>
          <p:cNvSpPr txBox="1"/>
          <p:nvPr/>
        </p:nvSpPr>
        <p:spPr>
          <a:xfrm>
            <a:off x="699908" y="4131596"/>
            <a:ext cx="2443305" cy="923330"/>
          </a:xfrm>
          <a:prstGeom prst="rect">
            <a:avLst/>
          </a:prstGeom>
          <a:noFill/>
        </p:spPr>
        <p:txBody>
          <a:bodyPr wrap="square" rtlCol="0">
            <a:spAutoFit/>
          </a:bodyPr>
          <a:lstStyle/>
          <a:p>
            <a:r>
              <a:rPr lang="ja-JP" altLang="en-US" b="1" dirty="0">
                <a:latin typeface="Meiryo" charset="-128"/>
                <a:ea typeface="Meiryo" charset="-128"/>
                <a:cs typeface="Meiryo" charset="-128"/>
              </a:rPr>
              <a:t>手続きなしで限度額を超える一時的な支払いが不要に！</a:t>
            </a:r>
          </a:p>
        </p:txBody>
      </p:sp>
      <p:sp>
        <p:nvSpPr>
          <p:cNvPr id="92" name="テキスト ボックス 91">
            <a:extLst>
              <a:ext uri="{FF2B5EF4-FFF2-40B4-BE49-F238E27FC236}">
                <a16:creationId xmlns:a16="http://schemas.microsoft.com/office/drawing/2014/main" id="{79B5F3CC-7112-448F-B8CE-4DD70BA2AC0C}"/>
              </a:ext>
            </a:extLst>
          </p:cNvPr>
          <p:cNvSpPr txBox="1"/>
          <p:nvPr/>
        </p:nvSpPr>
        <p:spPr>
          <a:xfrm>
            <a:off x="3257965" y="4162215"/>
            <a:ext cx="2700000" cy="646331"/>
          </a:xfrm>
          <a:prstGeom prst="rect">
            <a:avLst/>
          </a:prstGeom>
          <a:noFill/>
        </p:spPr>
        <p:txBody>
          <a:bodyPr wrap="square" rtlCol="0">
            <a:spAutoFit/>
          </a:bodyPr>
          <a:lstStyle/>
          <a:p>
            <a:r>
              <a:rPr lang="ja-JP" altLang="en-US" b="1" dirty="0">
                <a:latin typeface="Meiryo" charset="-128"/>
                <a:ea typeface="Meiryo" charset="-128"/>
                <a:cs typeface="Meiryo" charset="-128"/>
              </a:rPr>
              <a:t>医療保険の資格認定</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がスムーズに！</a:t>
            </a:r>
          </a:p>
        </p:txBody>
      </p:sp>
      <p:sp>
        <p:nvSpPr>
          <p:cNvPr id="93" name="テキスト ボックス 92">
            <a:extLst>
              <a:ext uri="{FF2B5EF4-FFF2-40B4-BE49-F238E27FC236}">
                <a16:creationId xmlns:a16="http://schemas.microsoft.com/office/drawing/2014/main" id="{F3332944-415E-4FC0-93CC-A0E806C8664C}"/>
              </a:ext>
            </a:extLst>
          </p:cNvPr>
          <p:cNvSpPr txBox="1"/>
          <p:nvPr/>
        </p:nvSpPr>
        <p:spPr>
          <a:xfrm>
            <a:off x="699908" y="4994212"/>
            <a:ext cx="2304893" cy="646331"/>
          </a:xfrm>
          <a:prstGeom prst="rect">
            <a:avLst/>
          </a:prstGeom>
          <a:noFill/>
        </p:spPr>
        <p:txBody>
          <a:bodyPr wrap="square" rtlCol="0">
            <a:spAutoFit/>
          </a:bodyPr>
          <a:lstStyle/>
          <a:p>
            <a:r>
              <a:rPr lang="ja-JP" altLang="en-US" sz="1200" dirty="0">
                <a:solidFill>
                  <a:srgbClr val="009650"/>
                </a:solidFill>
                <a:latin typeface="Meiryo" charset="-128"/>
                <a:ea typeface="Meiryo" charset="-128"/>
                <a:cs typeface="Meiryo" charset="-128"/>
              </a:rPr>
              <a:t> 限度額適用高額療養費制度における限度額を超える支払いが免除されます。</a:t>
            </a:r>
          </a:p>
        </p:txBody>
      </p:sp>
      <p:sp>
        <p:nvSpPr>
          <p:cNvPr id="94" name="テキスト ボックス 93">
            <a:extLst>
              <a:ext uri="{FF2B5EF4-FFF2-40B4-BE49-F238E27FC236}">
                <a16:creationId xmlns:a16="http://schemas.microsoft.com/office/drawing/2014/main" id="{7241E9DA-863F-4E3A-B1AB-CCE3E368117E}"/>
              </a:ext>
            </a:extLst>
          </p:cNvPr>
          <p:cNvSpPr txBox="1"/>
          <p:nvPr/>
        </p:nvSpPr>
        <p:spPr>
          <a:xfrm>
            <a:off x="3282934" y="4763930"/>
            <a:ext cx="1956188" cy="1384995"/>
          </a:xfrm>
          <a:prstGeom prst="rect">
            <a:avLst/>
          </a:prstGeom>
          <a:noFill/>
        </p:spPr>
        <p:txBody>
          <a:bodyPr wrap="square" rtlCol="0">
            <a:spAutoFit/>
          </a:bodyPr>
          <a:lstStyle/>
          <a:p>
            <a:r>
              <a:rPr lang="ja-JP" altLang="en-US" sz="1200" dirty="0">
                <a:solidFill>
                  <a:srgbClr val="009650"/>
                </a:solidFill>
                <a:latin typeface="Meiryo" charset="-128"/>
                <a:ea typeface="Meiryo" charset="-128"/>
                <a:cs typeface="Meiryo" charset="-128"/>
              </a:rPr>
              <a:t> カードリーダーで顔写真を確認すれば、スムーズに医療保険の資格確認ができ、医療機関や</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薬局の受付における</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事務処理の効率化が</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期待できます。</a:t>
            </a:r>
          </a:p>
        </p:txBody>
      </p:sp>
      <p:sp>
        <p:nvSpPr>
          <p:cNvPr id="95" name="テキスト ボックス 94">
            <a:extLst>
              <a:ext uri="{FF2B5EF4-FFF2-40B4-BE49-F238E27FC236}">
                <a16:creationId xmlns:a16="http://schemas.microsoft.com/office/drawing/2014/main" id="{F787FBB2-02FE-485A-BC24-EF99179A368D}"/>
              </a:ext>
            </a:extLst>
          </p:cNvPr>
          <p:cNvSpPr txBox="1"/>
          <p:nvPr/>
        </p:nvSpPr>
        <p:spPr>
          <a:xfrm>
            <a:off x="3276789" y="2496149"/>
            <a:ext cx="2086253" cy="1384995"/>
          </a:xfrm>
          <a:prstGeom prst="rect">
            <a:avLst/>
          </a:prstGeom>
          <a:noFill/>
        </p:spPr>
        <p:txBody>
          <a:bodyPr wrap="square" rtlCol="0">
            <a:spAutoFit/>
          </a:bodyPr>
          <a:lstStyle/>
          <a:p>
            <a:r>
              <a:rPr lang="ja-JP" altLang="en-US" sz="1200" dirty="0">
                <a:solidFill>
                  <a:srgbClr val="009650"/>
                </a:solidFill>
                <a:latin typeface="Meiryo" charset="-128"/>
                <a:ea typeface="Meiryo" charset="-128"/>
                <a:cs typeface="Meiryo" charset="-128"/>
              </a:rPr>
              <a:t> マイナポータルで、</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今後、自分の</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特定健診情報が順次</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閲覧できるようになり、</a:t>
            </a:r>
            <a:r>
              <a:rPr lang="en-US" altLang="ja-JP" sz="1200" dirty="0">
                <a:solidFill>
                  <a:srgbClr val="009650"/>
                </a:solidFill>
                <a:latin typeface="Meiryo" charset="-128"/>
                <a:ea typeface="Meiryo" charset="-128"/>
                <a:cs typeface="Meiryo" charset="-128"/>
              </a:rPr>
              <a:t>2021</a:t>
            </a:r>
            <a:r>
              <a:rPr lang="ja-JP" altLang="en-US" sz="1200" dirty="0">
                <a:solidFill>
                  <a:srgbClr val="009650"/>
                </a:solidFill>
                <a:latin typeface="Meiryo" charset="-128"/>
                <a:ea typeface="Meiryo" charset="-128"/>
                <a:cs typeface="Meiryo" charset="-128"/>
              </a:rPr>
              <a:t>年</a:t>
            </a:r>
            <a:r>
              <a:rPr lang="en-US" altLang="ja-JP" sz="1200" dirty="0">
                <a:solidFill>
                  <a:srgbClr val="009650"/>
                </a:solidFill>
                <a:latin typeface="Meiryo" charset="-128"/>
                <a:ea typeface="Meiryo" charset="-128"/>
                <a:cs typeface="Meiryo" charset="-128"/>
              </a:rPr>
              <a:t>10</a:t>
            </a:r>
            <a:r>
              <a:rPr lang="ja-JP" altLang="en-US" sz="1200" dirty="0">
                <a:solidFill>
                  <a:srgbClr val="009650"/>
                </a:solidFill>
                <a:latin typeface="Meiryo" charset="-128"/>
                <a:ea typeface="Meiryo" charset="-128"/>
                <a:cs typeface="Meiryo" charset="-128"/>
              </a:rPr>
              <a:t>月</a:t>
            </a:r>
            <a:r>
              <a:rPr lang="en-US" altLang="ja-JP" sz="1200" dirty="0">
                <a:solidFill>
                  <a:srgbClr val="009650"/>
                </a:solidFill>
                <a:latin typeface="Meiryo" charset="-128"/>
                <a:ea typeface="Meiryo" charset="-128"/>
                <a:cs typeface="Meiryo" charset="-128"/>
              </a:rPr>
              <a:t>(</a:t>
            </a:r>
            <a:r>
              <a:rPr lang="ja-JP" altLang="en-US" sz="1200" dirty="0">
                <a:solidFill>
                  <a:srgbClr val="009650"/>
                </a:solidFill>
                <a:latin typeface="Meiryo" charset="-128"/>
                <a:ea typeface="Meiryo" charset="-128"/>
                <a:cs typeface="Meiryo" charset="-128"/>
              </a:rPr>
              <a:t>予定</a:t>
            </a:r>
            <a:r>
              <a:rPr lang="en-US" altLang="ja-JP" sz="1200" dirty="0">
                <a:solidFill>
                  <a:srgbClr val="009650"/>
                </a:solidFill>
                <a:latin typeface="Meiryo" charset="-128"/>
                <a:ea typeface="Meiryo" charset="-128"/>
                <a:cs typeface="Meiryo" charset="-128"/>
              </a:rPr>
              <a:t>)</a:t>
            </a:r>
            <a:r>
              <a:rPr lang="ja-JP" altLang="en-US" sz="1200" dirty="0">
                <a:solidFill>
                  <a:srgbClr val="009650"/>
                </a:solidFill>
                <a:latin typeface="Meiryo" charset="-128"/>
                <a:ea typeface="Meiryo" charset="-128"/>
                <a:cs typeface="Meiryo" charset="-128"/>
              </a:rPr>
              <a:t>から</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自分の薬剤情報閲覧もできるようになります。</a:t>
            </a:r>
          </a:p>
        </p:txBody>
      </p:sp>
      <p:sp>
        <p:nvSpPr>
          <p:cNvPr id="96" name="テキスト ボックス 95">
            <a:extLst>
              <a:ext uri="{FF2B5EF4-FFF2-40B4-BE49-F238E27FC236}">
                <a16:creationId xmlns:a16="http://schemas.microsoft.com/office/drawing/2014/main" id="{D2298282-9030-4FF0-A609-94FADF526726}"/>
              </a:ext>
            </a:extLst>
          </p:cNvPr>
          <p:cNvSpPr txBox="1"/>
          <p:nvPr/>
        </p:nvSpPr>
        <p:spPr>
          <a:xfrm>
            <a:off x="5557799" y="4101820"/>
            <a:ext cx="32400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endParaRPr lang="en-US" altLang="ja-JP" sz="2800" b="1" dirty="0">
              <a:solidFill>
                <a:srgbClr val="009650"/>
              </a:solidFill>
              <a:latin typeface="Meiryo" charset="-128"/>
              <a:ea typeface="Meiryo" charset="-128"/>
              <a:cs typeface="Meiryo" charset="-128"/>
            </a:endParaRPr>
          </a:p>
        </p:txBody>
      </p:sp>
      <p:sp>
        <p:nvSpPr>
          <p:cNvPr id="97" name="テキスト ボックス 96">
            <a:extLst>
              <a:ext uri="{FF2B5EF4-FFF2-40B4-BE49-F238E27FC236}">
                <a16:creationId xmlns:a16="http://schemas.microsoft.com/office/drawing/2014/main" id="{053D2919-5506-4815-AD07-06442C6DB28E}"/>
              </a:ext>
            </a:extLst>
          </p:cNvPr>
          <p:cNvSpPr txBox="1"/>
          <p:nvPr/>
        </p:nvSpPr>
        <p:spPr>
          <a:xfrm>
            <a:off x="5952906" y="4163375"/>
            <a:ext cx="2952328" cy="646331"/>
          </a:xfrm>
          <a:prstGeom prst="rect">
            <a:avLst/>
          </a:prstGeom>
          <a:noFill/>
        </p:spPr>
        <p:txBody>
          <a:bodyPr wrap="square" rtlCol="0">
            <a:spAutoFit/>
          </a:bodyPr>
          <a:lstStyle/>
          <a:p>
            <a:r>
              <a:rPr lang="ja-JP" altLang="en-US" b="1" dirty="0">
                <a:latin typeface="Meiryo" charset="-128"/>
                <a:ea typeface="Meiryo" charset="-128"/>
                <a:cs typeface="Meiryo" charset="-128"/>
              </a:rPr>
              <a:t>医療費の</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事務コスト削減！</a:t>
            </a:r>
          </a:p>
        </p:txBody>
      </p:sp>
      <p:sp>
        <p:nvSpPr>
          <p:cNvPr id="98" name="テキスト ボックス 97">
            <a:extLst>
              <a:ext uri="{FF2B5EF4-FFF2-40B4-BE49-F238E27FC236}">
                <a16:creationId xmlns:a16="http://schemas.microsoft.com/office/drawing/2014/main" id="{6237ABF5-99B0-4650-8DD4-8A109D68489E}"/>
              </a:ext>
            </a:extLst>
          </p:cNvPr>
          <p:cNvSpPr txBox="1"/>
          <p:nvPr/>
        </p:nvSpPr>
        <p:spPr>
          <a:xfrm>
            <a:off x="5977875" y="4765090"/>
            <a:ext cx="1956188" cy="1384995"/>
          </a:xfrm>
          <a:prstGeom prst="rect">
            <a:avLst/>
          </a:prstGeom>
          <a:noFill/>
        </p:spPr>
        <p:txBody>
          <a:bodyPr wrap="square" rtlCol="0">
            <a:spAutoFit/>
          </a:bodyPr>
          <a:lstStyle/>
          <a:p>
            <a:r>
              <a:rPr lang="ja-JP" altLang="en-US" sz="1200" dirty="0">
                <a:solidFill>
                  <a:srgbClr val="009650"/>
                </a:solidFill>
                <a:latin typeface="Meiryo" charset="-128"/>
                <a:ea typeface="Meiryo" charset="-128"/>
                <a:cs typeface="Meiryo" charset="-128"/>
              </a:rPr>
              <a:t> 医療保険の請求誤り等が減少することから、医療保険者等の事務処理コストが削減でき、持続可能な制度運営</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につながる</a:t>
            </a:r>
            <a:endParaRPr lang="en-US" altLang="ja-JP" sz="1200" dirty="0">
              <a:solidFill>
                <a:srgbClr val="009650"/>
              </a:solidFill>
              <a:latin typeface="Meiryo" charset="-128"/>
              <a:ea typeface="Meiryo" charset="-128"/>
              <a:cs typeface="Meiryo" charset="-128"/>
            </a:endParaRPr>
          </a:p>
          <a:p>
            <a:r>
              <a:rPr lang="ja-JP" altLang="en-US" sz="1200" dirty="0">
                <a:solidFill>
                  <a:srgbClr val="009650"/>
                </a:solidFill>
                <a:latin typeface="Meiryo" charset="-128"/>
                <a:ea typeface="Meiryo" charset="-128"/>
                <a:cs typeface="Meiryo" charset="-128"/>
              </a:rPr>
              <a:t>見込みです。</a:t>
            </a:r>
          </a:p>
        </p:txBody>
      </p:sp>
    </p:spTree>
    <p:extLst>
      <p:ext uri="{BB962C8B-B14F-4D97-AF65-F5344CB8AC3E}">
        <p14:creationId xmlns:p14="http://schemas.microsoft.com/office/powerpoint/2010/main" val="1568630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2792"/>
            <a:ext cx="5929828" cy="547842"/>
          </a:xfrm>
        </p:spPr>
        <p:txBody>
          <a:bodyPr wrap="none">
            <a:spAutoFit/>
          </a:bodyPr>
          <a:lstStyle/>
          <a:p>
            <a:r>
              <a:rPr lang="ja-JP" altLang="en-US" dirty="0"/>
              <a:t>健康保険証利用の申込のしかた</a:t>
            </a:r>
          </a:p>
        </p:txBody>
      </p:sp>
      <p:sp>
        <p:nvSpPr>
          <p:cNvPr id="3" name="サブタイトル 2"/>
          <p:cNvSpPr>
            <a:spLocks noGrp="1"/>
          </p:cNvSpPr>
          <p:nvPr>
            <p:ph type="subTitle" idx="1"/>
          </p:nvPr>
        </p:nvSpPr>
        <p:spPr>
          <a:xfrm>
            <a:off x="336822" y="1440000"/>
            <a:ext cx="7930376" cy="830997"/>
          </a:xfrm>
        </p:spPr>
        <p:txBody>
          <a:bodyPr wrap="none">
            <a:spAutoFit/>
          </a:bodyPr>
          <a:lstStyle/>
          <a:p>
            <a:pPr>
              <a:lnSpc>
                <a:spcPct val="100000"/>
              </a:lnSpc>
              <a:spcBef>
                <a:spcPts val="0"/>
              </a:spcBef>
            </a:pPr>
            <a:r>
              <a:rPr lang="ja-JP" altLang="en-US" dirty="0"/>
              <a:t>「健康保険証利用登録の申込受付中</a:t>
            </a:r>
            <a:r>
              <a:rPr lang="ja-JP" altLang="en-US" spc="-1000" dirty="0"/>
              <a:t>」</a:t>
            </a:r>
            <a:r>
              <a:rPr lang="ja-JP" altLang="en-US" dirty="0"/>
              <a:t>から</a:t>
            </a:r>
            <a:r>
              <a:rPr lang="ja-JP" altLang="en-US" spc="-1000" dirty="0"/>
              <a:t>、</a:t>
            </a:r>
            <a:r>
              <a:rPr lang="ja-JP" altLang="en-US" dirty="0"/>
              <a:t>利用申込みを</a:t>
            </a:r>
            <a:endParaRPr lang="en-US" altLang="ja-JP" dirty="0"/>
          </a:p>
          <a:p>
            <a:pPr>
              <a:lnSpc>
                <a:spcPct val="100000"/>
              </a:lnSpc>
              <a:spcBef>
                <a:spcPts val="0"/>
              </a:spcBef>
            </a:pPr>
            <a:r>
              <a:rPr lang="ja-JP" altLang="en-US" dirty="0"/>
              <a:t>はじめます。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grpSp>
        <p:nvGrpSpPr>
          <p:cNvPr id="45" name="グループ化 44">
            <a:extLst>
              <a:ext uri="{FF2B5EF4-FFF2-40B4-BE49-F238E27FC236}">
                <a16:creationId xmlns:a16="http://schemas.microsoft.com/office/drawing/2014/main" id="{2ADFE8C3-9612-4107-BE55-D521F0BE61BC}"/>
              </a:ext>
            </a:extLst>
          </p:cNvPr>
          <p:cNvGrpSpPr/>
          <p:nvPr/>
        </p:nvGrpSpPr>
        <p:grpSpPr>
          <a:xfrm>
            <a:off x="5500680" y="2441850"/>
            <a:ext cx="1961514" cy="3832071"/>
            <a:chOff x="2987618" y="-914646"/>
            <a:chExt cx="3168763" cy="6190587"/>
          </a:xfrm>
        </p:grpSpPr>
        <p:pic>
          <p:nvPicPr>
            <p:cNvPr id="46" name="図 45" descr="テキスト, 手紙&#10;&#10;自動的に生成された説明">
              <a:extLst>
                <a:ext uri="{FF2B5EF4-FFF2-40B4-BE49-F238E27FC236}">
                  <a16:creationId xmlns:a16="http://schemas.microsoft.com/office/drawing/2014/main" id="{D3B59197-A5CC-44B7-966E-90C765290E94}"/>
                </a:ext>
              </a:extLst>
            </p:cNvPr>
            <p:cNvPicPr>
              <a:picLocks noChangeAspect="1"/>
            </p:cNvPicPr>
            <p:nvPr/>
          </p:nvPicPr>
          <p:blipFill rotWithShape="1">
            <a:blip r:embed="rId3"/>
            <a:srcRect t="9333" b="23069"/>
            <a:stretch/>
          </p:blipFill>
          <p:spPr>
            <a:xfrm>
              <a:off x="2987618" y="640082"/>
              <a:ext cx="3168763" cy="4635859"/>
            </a:xfrm>
            <a:prstGeom prst="rect">
              <a:avLst/>
            </a:prstGeom>
          </p:spPr>
        </p:pic>
        <p:pic>
          <p:nvPicPr>
            <p:cNvPr id="48" name="図 47" descr="テキスト, 手紙&#10;&#10;自動的に生成された説明">
              <a:extLst>
                <a:ext uri="{FF2B5EF4-FFF2-40B4-BE49-F238E27FC236}">
                  <a16:creationId xmlns:a16="http://schemas.microsoft.com/office/drawing/2014/main" id="{62337F4C-8B9F-453B-8908-73B4C2667E90}"/>
                </a:ext>
              </a:extLst>
            </p:cNvPr>
            <p:cNvPicPr>
              <a:picLocks noChangeAspect="1"/>
            </p:cNvPicPr>
            <p:nvPr/>
          </p:nvPicPr>
          <p:blipFill rotWithShape="1">
            <a:blip r:embed="rId4"/>
            <a:srcRect t="15394" b="22546"/>
            <a:stretch/>
          </p:blipFill>
          <p:spPr>
            <a:xfrm>
              <a:off x="2987618" y="-914646"/>
              <a:ext cx="3168763" cy="4256117"/>
            </a:xfrm>
            <a:prstGeom prst="rect">
              <a:avLst/>
            </a:prstGeom>
          </p:spPr>
        </p:pic>
      </p:grpSp>
      <p:pic>
        <p:nvPicPr>
          <p:cNvPr id="49" name="図 48"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8E554F0-B50A-40F5-AD49-F1457CDF8402}"/>
              </a:ext>
            </a:extLst>
          </p:cNvPr>
          <p:cNvPicPr>
            <a:picLocks noChangeAspect="1"/>
          </p:cNvPicPr>
          <p:nvPr/>
        </p:nvPicPr>
        <p:blipFill rotWithShape="1">
          <a:blip r:embed="rId5"/>
          <a:srcRect b="6644"/>
          <a:stretch/>
        </p:blipFill>
        <p:spPr>
          <a:xfrm>
            <a:off x="3584280" y="2441850"/>
            <a:ext cx="1734322" cy="2879834"/>
          </a:xfrm>
          <a:prstGeom prst="rect">
            <a:avLst/>
          </a:prstGeom>
          <a:ln>
            <a:solidFill>
              <a:schemeClr val="tx1"/>
            </a:solidFill>
          </a:ln>
        </p:spPr>
      </p:pic>
      <p:sp>
        <p:nvSpPr>
          <p:cNvPr id="50" name="object 15">
            <a:extLst>
              <a:ext uri="{FF2B5EF4-FFF2-40B4-BE49-F238E27FC236}">
                <a16:creationId xmlns:a16="http://schemas.microsoft.com/office/drawing/2014/main" id="{A95142F5-01DB-4CAA-A67C-2810CC7A239E}"/>
              </a:ext>
            </a:extLst>
          </p:cNvPr>
          <p:cNvSpPr/>
          <p:nvPr/>
        </p:nvSpPr>
        <p:spPr>
          <a:xfrm>
            <a:off x="5500680" y="2432706"/>
            <a:ext cx="1961514" cy="3841215"/>
          </a:xfrm>
          <a:custGeom>
            <a:avLst/>
            <a:gdLst/>
            <a:ahLst/>
            <a:cxnLst/>
            <a:rect l="l" t="t" r="r" b="b"/>
            <a:pathLst>
              <a:path w="1961515" h="3982720">
                <a:moveTo>
                  <a:pt x="1958340" y="3982212"/>
                </a:moveTo>
                <a:lnTo>
                  <a:pt x="1524" y="3982212"/>
                </a:lnTo>
                <a:lnTo>
                  <a:pt x="0" y="3979164"/>
                </a:lnTo>
                <a:lnTo>
                  <a:pt x="0" y="1524"/>
                </a:lnTo>
                <a:lnTo>
                  <a:pt x="1524" y="0"/>
                </a:lnTo>
                <a:lnTo>
                  <a:pt x="1958340" y="0"/>
                </a:lnTo>
                <a:lnTo>
                  <a:pt x="1961388" y="1524"/>
                </a:lnTo>
                <a:lnTo>
                  <a:pt x="1961388" y="4572"/>
                </a:lnTo>
                <a:lnTo>
                  <a:pt x="9144" y="4572"/>
                </a:lnTo>
                <a:lnTo>
                  <a:pt x="4572" y="9144"/>
                </a:lnTo>
                <a:lnTo>
                  <a:pt x="9144" y="9144"/>
                </a:lnTo>
                <a:lnTo>
                  <a:pt x="9144" y="3973068"/>
                </a:lnTo>
                <a:lnTo>
                  <a:pt x="4572" y="3973068"/>
                </a:lnTo>
                <a:lnTo>
                  <a:pt x="9144" y="3977640"/>
                </a:lnTo>
                <a:lnTo>
                  <a:pt x="1961388" y="3977640"/>
                </a:lnTo>
                <a:lnTo>
                  <a:pt x="1961388" y="3979164"/>
                </a:lnTo>
                <a:lnTo>
                  <a:pt x="1958340" y="3982212"/>
                </a:lnTo>
                <a:close/>
              </a:path>
              <a:path w="1961515" h="3982720">
                <a:moveTo>
                  <a:pt x="9144" y="9144"/>
                </a:moveTo>
                <a:lnTo>
                  <a:pt x="4572" y="9144"/>
                </a:lnTo>
                <a:lnTo>
                  <a:pt x="9144" y="4572"/>
                </a:lnTo>
                <a:lnTo>
                  <a:pt x="9144" y="9144"/>
                </a:lnTo>
                <a:close/>
              </a:path>
              <a:path w="1961515" h="3982720">
                <a:moveTo>
                  <a:pt x="1952244" y="9144"/>
                </a:moveTo>
                <a:lnTo>
                  <a:pt x="9144" y="9144"/>
                </a:lnTo>
                <a:lnTo>
                  <a:pt x="9144" y="4572"/>
                </a:lnTo>
                <a:lnTo>
                  <a:pt x="1952244" y="4572"/>
                </a:lnTo>
                <a:lnTo>
                  <a:pt x="1952244" y="9144"/>
                </a:lnTo>
                <a:close/>
              </a:path>
              <a:path w="1961515" h="3982720">
                <a:moveTo>
                  <a:pt x="1952244" y="3977640"/>
                </a:moveTo>
                <a:lnTo>
                  <a:pt x="1952244" y="4572"/>
                </a:lnTo>
                <a:lnTo>
                  <a:pt x="1956816" y="9144"/>
                </a:lnTo>
                <a:lnTo>
                  <a:pt x="1961388" y="9144"/>
                </a:lnTo>
                <a:lnTo>
                  <a:pt x="1961388" y="3973068"/>
                </a:lnTo>
                <a:lnTo>
                  <a:pt x="1956816" y="3973068"/>
                </a:lnTo>
                <a:lnTo>
                  <a:pt x="1952244" y="3977640"/>
                </a:lnTo>
                <a:close/>
              </a:path>
              <a:path w="1961515" h="3982720">
                <a:moveTo>
                  <a:pt x="1961388" y="9144"/>
                </a:moveTo>
                <a:lnTo>
                  <a:pt x="1956816" y="9144"/>
                </a:lnTo>
                <a:lnTo>
                  <a:pt x="1952244" y="4572"/>
                </a:lnTo>
                <a:lnTo>
                  <a:pt x="1961388" y="4572"/>
                </a:lnTo>
                <a:lnTo>
                  <a:pt x="1961388" y="9144"/>
                </a:lnTo>
                <a:close/>
              </a:path>
              <a:path w="1961515" h="3982720">
                <a:moveTo>
                  <a:pt x="9144" y="3977640"/>
                </a:moveTo>
                <a:lnTo>
                  <a:pt x="4572" y="3973068"/>
                </a:lnTo>
                <a:lnTo>
                  <a:pt x="9144" y="3973068"/>
                </a:lnTo>
                <a:lnTo>
                  <a:pt x="9144" y="3977640"/>
                </a:lnTo>
                <a:close/>
              </a:path>
              <a:path w="1961515" h="3982720">
                <a:moveTo>
                  <a:pt x="1952244" y="3977640"/>
                </a:moveTo>
                <a:lnTo>
                  <a:pt x="9144" y="3977640"/>
                </a:lnTo>
                <a:lnTo>
                  <a:pt x="9144" y="3973068"/>
                </a:lnTo>
                <a:lnTo>
                  <a:pt x="1952244" y="3973068"/>
                </a:lnTo>
                <a:lnTo>
                  <a:pt x="1952244" y="3977640"/>
                </a:lnTo>
                <a:close/>
              </a:path>
              <a:path w="1961515" h="3982720">
                <a:moveTo>
                  <a:pt x="1961388" y="3977640"/>
                </a:moveTo>
                <a:lnTo>
                  <a:pt x="1952244" y="3977640"/>
                </a:lnTo>
                <a:lnTo>
                  <a:pt x="1956816" y="3973068"/>
                </a:lnTo>
                <a:lnTo>
                  <a:pt x="1961388" y="3973068"/>
                </a:lnTo>
                <a:lnTo>
                  <a:pt x="1961388" y="3977640"/>
                </a:lnTo>
                <a:close/>
              </a:path>
            </a:pathLst>
          </a:custGeom>
          <a:solidFill>
            <a:srgbClr val="000000"/>
          </a:solidFill>
        </p:spPr>
        <p:txBody>
          <a:bodyPr wrap="square" lIns="0" tIns="0" rIns="0" bIns="0" rtlCol="0"/>
          <a:lstStyle/>
          <a:p>
            <a:endParaRPr/>
          </a:p>
        </p:txBody>
      </p:sp>
      <p:cxnSp>
        <p:nvCxnSpPr>
          <p:cNvPr id="51" name="カギ線コネクタ 14">
            <a:extLst>
              <a:ext uri="{FF2B5EF4-FFF2-40B4-BE49-F238E27FC236}">
                <a16:creationId xmlns:a16="http://schemas.microsoft.com/office/drawing/2014/main" id="{3BFE4C78-A4F6-4B75-BDE2-C45C5B147DFD}"/>
              </a:ext>
            </a:extLst>
          </p:cNvPr>
          <p:cNvCxnSpPr>
            <a:cxnSpLocks/>
            <a:stCxn id="53" idx="3"/>
            <a:endCxn id="69" idx="1"/>
          </p:cNvCxnSpPr>
          <p:nvPr/>
        </p:nvCxnSpPr>
        <p:spPr>
          <a:xfrm flipV="1">
            <a:off x="6360381" y="3190476"/>
            <a:ext cx="1246136" cy="68271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DCFBD160-02E3-4BE2-9B8D-06C6316597E1}"/>
              </a:ext>
            </a:extLst>
          </p:cNvPr>
          <p:cNvSpPr txBox="1"/>
          <p:nvPr/>
        </p:nvSpPr>
        <p:spPr>
          <a:xfrm>
            <a:off x="6244633" y="3831621"/>
            <a:ext cx="672780" cy="461665"/>
          </a:xfrm>
          <a:prstGeom prst="rect">
            <a:avLst/>
          </a:prstGeom>
          <a:noFill/>
        </p:spPr>
        <p:txBody>
          <a:bodyPr wrap="square" rtlCol="0">
            <a:spAutoFit/>
          </a:bodyPr>
          <a:lstStyle/>
          <a:p>
            <a:r>
              <a:rPr kumimoji="1" lang="en-US" altLang="ja-JP" sz="2400" b="1" dirty="0">
                <a:solidFill>
                  <a:srgbClr val="009650"/>
                </a:solidFill>
                <a:latin typeface="メイリオ" panose="020B0604030504040204" pitchFamily="50" charset="-128"/>
                <a:ea typeface="メイリオ" panose="020B0604030504040204" pitchFamily="50" charset="-128"/>
              </a:rPr>
              <a:t>※</a:t>
            </a:r>
            <a:endParaRPr kumimoji="1" lang="ja-JP" altLang="en-US" sz="2400" b="1" dirty="0">
              <a:solidFill>
                <a:srgbClr val="009650"/>
              </a:solidFill>
              <a:latin typeface="メイリオ" panose="020B0604030504040204" pitchFamily="50" charset="-128"/>
              <a:ea typeface="メイリオ" panose="020B0604030504040204" pitchFamily="50" charset="-128"/>
            </a:endParaRPr>
          </a:p>
        </p:txBody>
      </p:sp>
      <p:sp>
        <p:nvSpPr>
          <p:cNvPr id="53" name="正方形/長方形 52">
            <a:extLst>
              <a:ext uri="{FF2B5EF4-FFF2-40B4-BE49-F238E27FC236}">
                <a16:creationId xmlns:a16="http://schemas.microsoft.com/office/drawing/2014/main" id="{6BD564BD-BE80-431E-A9DE-5CA19ACF469B}"/>
              </a:ext>
            </a:extLst>
          </p:cNvPr>
          <p:cNvSpPr/>
          <p:nvPr/>
        </p:nvSpPr>
        <p:spPr>
          <a:xfrm>
            <a:off x="5676682" y="3799211"/>
            <a:ext cx="683699" cy="1479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34">
            <a:extLst>
              <a:ext uri="{FF2B5EF4-FFF2-40B4-BE49-F238E27FC236}">
                <a16:creationId xmlns:a16="http://schemas.microsoft.com/office/drawing/2014/main" id="{502679EE-3B41-4782-9751-8133F5FA30DB}"/>
              </a:ext>
            </a:extLst>
          </p:cNvPr>
          <p:cNvGrpSpPr/>
          <p:nvPr/>
        </p:nvGrpSpPr>
        <p:grpSpPr>
          <a:xfrm>
            <a:off x="5230526" y="5423114"/>
            <a:ext cx="492443" cy="461665"/>
            <a:chOff x="7516281" y="2673548"/>
            <a:chExt cx="492443" cy="461665"/>
          </a:xfrm>
        </p:grpSpPr>
        <p:sp>
          <p:nvSpPr>
            <p:cNvPr id="55" name="円/楕円 35">
              <a:extLst>
                <a:ext uri="{FF2B5EF4-FFF2-40B4-BE49-F238E27FC236}">
                  <a16:creationId xmlns:a16="http://schemas.microsoft.com/office/drawing/2014/main" id="{685B8E38-7CE3-4BFD-8B58-48BE863367C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D1FC5E1C-16DE-47C7-B3E3-F0996B85FD6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57" name="正方形/長方形 56">
            <a:extLst>
              <a:ext uri="{FF2B5EF4-FFF2-40B4-BE49-F238E27FC236}">
                <a16:creationId xmlns:a16="http://schemas.microsoft.com/office/drawing/2014/main" id="{F0922CB2-5E6D-41F3-B753-043C5B3E8608}"/>
              </a:ext>
            </a:extLst>
          </p:cNvPr>
          <p:cNvSpPr/>
          <p:nvPr/>
        </p:nvSpPr>
        <p:spPr>
          <a:xfrm>
            <a:off x="5542385" y="5934402"/>
            <a:ext cx="1858540" cy="272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43">
            <a:extLst>
              <a:ext uri="{FF2B5EF4-FFF2-40B4-BE49-F238E27FC236}">
                <a16:creationId xmlns:a16="http://schemas.microsoft.com/office/drawing/2014/main" id="{F310F63A-D7B1-4F3E-A058-3519ABA2485A}"/>
              </a:ext>
            </a:extLst>
          </p:cNvPr>
          <p:cNvGrpSpPr/>
          <p:nvPr/>
        </p:nvGrpSpPr>
        <p:grpSpPr>
          <a:xfrm>
            <a:off x="5230526" y="5899219"/>
            <a:ext cx="492443" cy="461665"/>
            <a:chOff x="7516281" y="2673548"/>
            <a:chExt cx="492443" cy="461665"/>
          </a:xfrm>
        </p:grpSpPr>
        <p:sp>
          <p:nvSpPr>
            <p:cNvPr id="59" name="円/楕円 44">
              <a:extLst>
                <a:ext uri="{FF2B5EF4-FFF2-40B4-BE49-F238E27FC236}">
                  <a16:creationId xmlns:a16="http://schemas.microsoft.com/office/drawing/2014/main" id="{8573B3F3-C3B3-453A-845E-87FD1030B9A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81D9C06D-1EF9-41FB-8E80-D159B62A3F9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61" name="正方形/長方形 60">
            <a:extLst>
              <a:ext uri="{FF2B5EF4-FFF2-40B4-BE49-F238E27FC236}">
                <a16:creationId xmlns:a16="http://schemas.microsoft.com/office/drawing/2014/main" id="{EE1322E6-0C6C-4F60-845E-6A27DB918E58}"/>
              </a:ext>
            </a:extLst>
          </p:cNvPr>
          <p:cNvSpPr/>
          <p:nvPr/>
        </p:nvSpPr>
        <p:spPr>
          <a:xfrm>
            <a:off x="3671379" y="4123732"/>
            <a:ext cx="1527325" cy="182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図形グループ 30">
            <a:extLst>
              <a:ext uri="{FF2B5EF4-FFF2-40B4-BE49-F238E27FC236}">
                <a16:creationId xmlns:a16="http://schemas.microsoft.com/office/drawing/2014/main" id="{F7754689-1A4D-4B5C-9CAB-AD3B151F8653}"/>
              </a:ext>
            </a:extLst>
          </p:cNvPr>
          <p:cNvGrpSpPr/>
          <p:nvPr/>
        </p:nvGrpSpPr>
        <p:grpSpPr>
          <a:xfrm>
            <a:off x="2978752" y="4020901"/>
            <a:ext cx="887760" cy="498414"/>
            <a:chOff x="7516281" y="2673548"/>
            <a:chExt cx="492443" cy="461665"/>
          </a:xfrm>
        </p:grpSpPr>
        <p:sp>
          <p:nvSpPr>
            <p:cNvPr id="63" name="円/楕円 31">
              <a:extLst>
                <a:ext uri="{FF2B5EF4-FFF2-40B4-BE49-F238E27FC236}">
                  <a16:creationId xmlns:a16="http://schemas.microsoft.com/office/drawing/2014/main" id="{15F7E515-75C9-4C46-9A0E-F5F114219030}"/>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1E700254-D202-4527-B880-42A4B5469CD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65" name="図形グループ 18">
            <a:extLst>
              <a:ext uri="{FF2B5EF4-FFF2-40B4-BE49-F238E27FC236}">
                <a16:creationId xmlns:a16="http://schemas.microsoft.com/office/drawing/2014/main" id="{BB1E5EAC-3044-4F53-AED8-0FC9AD8155FE}"/>
              </a:ext>
            </a:extLst>
          </p:cNvPr>
          <p:cNvGrpSpPr/>
          <p:nvPr/>
        </p:nvGrpSpPr>
        <p:grpSpPr>
          <a:xfrm>
            <a:off x="5259503" y="3614608"/>
            <a:ext cx="301431" cy="345916"/>
            <a:chOff x="2743754" y="4622188"/>
            <a:chExt cx="720000" cy="691832"/>
          </a:xfrm>
        </p:grpSpPr>
        <p:cxnSp>
          <p:nvCxnSpPr>
            <p:cNvPr id="66" name="直線コネクタ 65">
              <a:extLst>
                <a:ext uri="{FF2B5EF4-FFF2-40B4-BE49-F238E27FC236}">
                  <a16:creationId xmlns:a16="http://schemas.microsoft.com/office/drawing/2014/main" id="{3B161F20-782A-4B79-95C9-74C480FFFE8B}"/>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0A085AFC-EB20-4197-92F0-00A48495ABBE}"/>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B40D7B3-64FE-4F85-AB71-1A6D7FDADF44}"/>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9" name="図 68">
            <a:extLst>
              <a:ext uri="{FF2B5EF4-FFF2-40B4-BE49-F238E27FC236}">
                <a16:creationId xmlns:a16="http://schemas.microsoft.com/office/drawing/2014/main" id="{7F0C2E02-97F7-404E-B295-63331E1E1975}"/>
              </a:ext>
            </a:extLst>
          </p:cNvPr>
          <p:cNvPicPr>
            <a:picLocks noChangeAspect="1"/>
          </p:cNvPicPr>
          <p:nvPr/>
        </p:nvPicPr>
        <p:blipFill>
          <a:blip r:embed="rId6"/>
          <a:stretch>
            <a:fillRect/>
          </a:stretch>
        </p:blipFill>
        <p:spPr>
          <a:xfrm>
            <a:off x="7606517" y="1982120"/>
            <a:ext cx="1195769" cy="2416712"/>
          </a:xfrm>
          <a:prstGeom prst="rect">
            <a:avLst/>
          </a:prstGeom>
          <a:ln>
            <a:solidFill>
              <a:schemeClr val="tx1"/>
            </a:solidFill>
          </a:ln>
        </p:spPr>
      </p:pic>
      <p:sp>
        <p:nvSpPr>
          <p:cNvPr id="70" name="テキスト ボックス 69">
            <a:extLst>
              <a:ext uri="{FF2B5EF4-FFF2-40B4-BE49-F238E27FC236}">
                <a16:creationId xmlns:a16="http://schemas.microsoft.com/office/drawing/2014/main" id="{1E06E344-D12F-470E-BC96-16981D9CA699}"/>
              </a:ext>
            </a:extLst>
          </p:cNvPr>
          <p:cNvSpPr txBox="1"/>
          <p:nvPr/>
        </p:nvSpPr>
        <p:spPr>
          <a:xfrm>
            <a:off x="357674" y="2375177"/>
            <a:ext cx="3222666" cy="3754874"/>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p>
          <a:p>
            <a:r>
              <a:rPr lang="ja-JP" altLang="en-US" sz="2000" b="1" dirty="0">
                <a:latin typeface="Meiryo" charset="-128"/>
                <a:ea typeface="Meiryo" charset="-128"/>
                <a:cs typeface="Meiryo" charset="-128"/>
              </a:rPr>
              <a:t>「申し込む</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「利用規約</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を確認する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❸</a:t>
            </a:r>
            <a:endParaRPr lang="en-US" altLang="ja-JP" sz="3200" b="1" dirty="0">
              <a:latin typeface="Meiryo" charset="-128"/>
              <a:ea typeface="Meiryo" charset="-128"/>
              <a:cs typeface="Meiryo" charset="-128"/>
            </a:endParaRPr>
          </a:p>
          <a:p>
            <a:r>
              <a:rPr lang="ja-JP" altLang="en-US" sz="2000" b="1" dirty="0">
                <a:latin typeface="Meiryo" charset="-128"/>
                <a:ea typeface="Meiryo" charset="-128"/>
                <a:cs typeface="Meiryo" charset="-128"/>
              </a:rPr>
              <a:t>「同意して次へ進む</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をタップする</a:t>
            </a:r>
            <a:endParaRPr lang="en-US" altLang="ja-JP" sz="2000" b="1" dirty="0">
              <a:latin typeface="Meiryo" charset="-128"/>
              <a:ea typeface="Meiryo" charset="-128"/>
              <a:cs typeface="Meiryo" charset="-128"/>
            </a:endParaRPr>
          </a:p>
          <a:p>
            <a:endParaRPr lang="en-US" altLang="ja-JP" sz="2000" b="1" dirty="0">
              <a:latin typeface="Meiryo" charset="-128"/>
              <a:ea typeface="Meiryo" charset="-128"/>
              <a:cs typeface="Meiryo" charset="-128"/>
            </a:endParaRPr>
          </a:p>
          <a:p>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「詳しくはこちら」を</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タップすると、詳しい説明を</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見ることができます</a:t>
            </a:r>
            <a:endParaRPr lang="en-US" altLang="ja-JP" b="1" dirty="0">
              <a:latin typeface="Meiryo" charset="-128"/>
              <a:ea typeface="Meiryo" charset="-128"/>
              <a:cs typeface="Meiryo" charset="-128"/>
            </a:endParaRPr>
          </a:p>
        </p:txBody>
      </p:sp>
    </p:spTree>
    <p:extLst>
      <p:ext uri="{BB962C8B-B14F-4D97-AF65-F5344CB8AC3E}">
        <p14:creationId xmlns:p14="http://schemas.microsoft.com/office/powerpoint/2010/main" val="200970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84277"/>
            <a:ext cx="7160935" cy="584775"/>
          </a:xfrm>
        </p:spPr>
        <p:txBody>
          <a:bodyPr wrap="none">
            <a:spAutoFit/>
          </a:bodyPr>
          <a:lstStyle/>
          <a:p>
            <a:pPr algn="ctr">
              <a:lnSpc>
                <a:spcPct val="100000"/>
              </a:lnSpc>
            </a:pPr>
            <a:r>
              <a:rPr lang="ja-JP" altLang="en-US" dirty="0"/>
              <a:t>マイナンバーカードで暮らしを便利に</a:t>
            </a:r>
          </a:p>
        </p:txBody>
      </p:sp>
      <p:pic>
        <p:nvPicPr>
          <p:cNvPr id="40" name="図 39">
            <a:extLst>
              <a:ext uri="{FF2B5EF4-FFF2-40B4-BE49-F238E27FC236}">
                <a16:creationId xmlns:a16="http://schemas.microsoft.com/office/drawing/2014/main" id="{5898D263-4C77-4C96-9E9E-A8A81F3690D9}"/>
              </a:ext>
            </a:extLst>
          </p:cNvPr>
          <p:cNvPicPr>
            <a:picLocks noChangeAspect="1"/>
          </p:cNvPicPr>
          <p:nvPr/>
        </p:nvPicPr>
        <p:blipFill rotWithShape="1">
          <a:blip r:embed="rId3">
            <a:extLst>
              <a:ext uri="{28A0092B-C50C-407E-A947-70E740481C1C}">
                <a14:useLocalDpi xmlns:a14="http://schemas.microsoft.com/office/drawing/2010/main" val="0"/>
              </a:ext>
            </a:extLst>
          </a:blip>
          <a:srcRect l="15778" t="24656" r="14812" b="28579"/>
          <a:stretch/>
        </p:blipFill>
        <p:spPr>
          <a:xfrm>
            <a:off x="917818" y="4321906"/>
            <a:ext cx="994342" cy="1087200"/>
          </a:xfrm>
          <a:prstGeom prst="rect">
            <a:avLst/>
          </a:prstGeom>
          <a:solidFill>
            <a:schemeClr val="bg1"/>
          </a:solidFill>
        </p:spPr>
      </p:pic>
      <p:sp>
        <p:nvSpPr>
          <p:cNvPr id="41" name="四角形: 角を丸くする 33">
            <a:extLst>
              <a:ext uri="{FF2B5EF4-FFF2-40B4-BE49-F238E27FC236}">
                <a16:creationId xmlns:a16="http://schemas.microsoft.com/office/drawing/2014/main" id="{7E00234F-0924-4ADF-A55E-D52F11082769}"/>
              </a:ext>
            </a:extLst>
          </p:cNvPr>
          <p:cNvSpPr/>
          <p:nvPr/>
        </p:nvSpPr>
        <p:spPr>
          <a:xfrm>
            <a:off x="332909" y="2275850"/>
            <a:ext cx="8478182" cy="3543822"/>
          </a:xfrm>
          <a:prstGeom prst="roundRect">
            <a:avLst>
              <a:gd name="adj" fmla="val 50000"/>
            </a:avLst>
          </a:prstGeom>
          <a:noFill/>
          <a:ln w="9525">
            <a:solidFill>
              <a:srgbClr val="007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38">
            <a:extLst>
              <a:ext uri="{FF2B5EF4-FFF2-40B4-BE49-F238E27FC236}">
                <a16:creationId xmlns:a16="http://schemas.microsoft.com/office/drawing/2014/main" id="{5C512E3A-CC2C-4BA7-B2D8-B34441C3EAEA}"/>
              </a:ext>
            </a:extLst>
          </p:cNvPr>
          <p:cNvSpPr/>
          <p:nvPr/>
        </p:nvSpPr>
        <p:spPr>
          <a:xfrm>
            <a:off x="317223" y="1869006"/>
            <a:ext cx="2158482" cy="2053087"/>
          </a:xfrm>
          <a:prstGeom prst="ellipse">
            <a:avLst/>
          </a:prstGeom>
          <a:solidFill>
            <a:srgbClr val="FFFFCC"/>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3" name="楕円 40">
            <a:extLst>
              <a:ext uri="{FF2B5EF4-FFF2-40B4-BE49-F238E27FC236}">
                <a16:creationId xmlns:a16="http://schemas.microsoft.com/office/drawing/2014/main" id="{46C62047-F391-4B79-99FE-8E2BDF826544}"/>
              </a:ext>
            </a:extLst>
          </p:cNvPr>
          <p:cNvSpPr/>
          <p:nvPr/>
        </p:nvSpPr>
        <p:spPr>
          <a:xfrm>
            <a:off x="2862467" y="1869210"/>
            <a:ext cx="2158482" cy="2053087"/>
          </a:xfrm>
          <a:prstGeom prst="ellipse">
            <a:avLst/>
          </a:prstGeom>
          <a:solidFill>
            <a:srgbClr val="FFFFCC"/>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4" name="楕円 41">
            <a:extLst>
              <a:ext uri="{FF2B5EF4-FFF2-40B4-BE49-F238E27FC236}">
                <a16:creationId xmlns:a16="http://schemas.microsoft.com/office/drawing/2014/main" id="{95BE1D53-2F4D-4E6E-A878-9C25410D6C66}"/>
              </a:ext>
            </a:extLst>
          </p:cNvPr>
          <p:cNvSpPr/>
          <p:nvPr/>
        </p:nvSpPr>
        <p:spPr>
          <a:xfrm>
            <a:off x="4101972" y="3261866"/>
            <a:ext cx="2158482" cy="2053087"/>
          </a:xfrm>
          <a:prstGeom prst="ellipse">
            <a:avLst/>
          </a:prstGeom>
          <a:solidFill>
            <a:srgbClr val="FFFFCC"/>
          </a:solidFill>
          <a:ln w="12700" cmpd="sng">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楕円 42">
            <a:extLst>
              <a:ext uri="{FF2B5EF4-FFF2-40B4-BE49-F238E27FC236}">
                <a16:creationId xmlns:a16="http://schemas.microsoft.com/office/drawing/2014/main" id="{9339F939-0CCF-47D9-87FB-885DCDF3CB31}"/>
              </a:ext>
            </a:extLst>
          </p:cNvPr>
          <p:cNvSpPr/>
          <p:nvPr/>
        </p:nvSpPr>
        <p:spPr>
          <a:xfrm>
            <a:off x="5403567" y="1849525"/>
            <a:ext cx="2158482" cy="2053087"/>
          </a:xfrm>
          <a:prstGeom prst="ellipse">
            <a:avLst/>
          </a:prstGeom>
          <a:solidFill>
            <a:srgbClr val="FFFFCC"/>
          </a:solidFill>
          <a:ln w="635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楕円 43">
            <a:extLst>
              <a:ext uri="{FF2B5EF4-FFF2-40B4-BE49-F238E27FC236}">
                <a16:creationId xmlns:a16="http://schemas.microsoft.com/office/drawing/2014/main" id="{91B31716-2942-4296-9CFD-D69DE0C9344B}"/>
              </a:ext>
            </a:extLst>
          </p:cNvPr>
          <p:cNvSpPr/>
          <p:nvPr/>
        </p:nvSpPr>
        <p:spPr>
          <a:xfrm>
            <a:off x="6652609" y="3344101"/>
            <a:ext cx="2158482" cy="205308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A25C5697-D845-4151-889F-2823292DA831}"/>
              </a:ext>
            </a:extLst>
          </p:cNvPr>
          <p:cNvSpPr txBox="1"/>
          <p:nvPr/>
        </p:nvSpPr>
        <p:spPr>
          <a:xfrm>
            <a:off x="229023" y="2269346"/>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本人確認書類</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になる！</a:t>
            </a: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788354" y="2275849"/>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健康保険証</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としても使える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9" name="テキスト ボックス 48">
            <a:extLst>
              <a:ext uri="{FF2B5EF4-FFF2-40B4-BE49-F238E27FC236}">
                <a16:creationId xmlns:a16="http://schemas.microsoft.com/office/drawing/2014/main" id="{915B1D2E-5B7C-4FC3-835D-204974B13352}"/>
              </a:ext>
            </a:extLst>
          </p:cNvPr>
          <p:cNvSpPr txBox="1"/>
          <p:nvPr/>
        </p:nvSpPr>
        <p:spPr>
          <a:xfrm>
            <a:off x="4032355" y="3682345"/>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マイナポイントがもらえる</a:t>
            </a: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5372503" y="2250262"/>
            <a:ext cx="2306707" cy="1200329"/>
          </a:xfrm>
          <a:prstGeom prst="rect">
            <a:avLst/>
          </a:prstGeom>
          <a:noFill/>
        </p:spPr>
        <p:txBody>
          <a:bodyPr wrap="square" rtlCol="0">
            <a:spAutoFit/>
          </a:bodyPr>
          <a:lstStyle/>
          <a:p>
            <a:pPr algn="ctr"/>
            <a:r>
              <a:rPr lang="ja-JP" altLang="en-US" sz="2400" dirty="0">
                <a:latin typeface="HGP創英角ﾎﾟｯﾌﾟ体" panose="040B0A00000000000000" pitchFamily="50" charset="-128"/>
                <a:ea typeface="HGP創英角ﾎﾟｯﾌﾟ体" panose="040B0A00000000000000" pitchFamily="50" charset="-128"/>
              </a:rPr>
              <a:t>オンラインで</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各種行政手続</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ができる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51" name="テキスト ボックス 50">
            <a:extLst>
              <a:ext uri="{FF2B5EF4-FFF2-40B4-BE49-F238E27FC236}">
                <a16:creationId xmlns:a16="http://schemas.microsoft.com/office/drawing/2014/main" id="{1B533765-B9F3-4A72-841B-3FF42B2C8233}"/>
              </a:ext>
            </a:extLst>
          </p:cNvPr>
          <p:cNvSpPr txBox="1"/>
          <p:nvPr/>
        </p:nvSpPr>
        <p:spPr>
          <a:xfrm>
            <a:off x="6608674" y="3597839"/>
            <a:ext cx="2306707" cy="1569660"/>
          </a:xfrm>
          <a:prstGeom prst="rect">
            <a:avLst/>
          </a:prstGeom>
          <a:noFill/>
        </p:spPr>
        <p:txBody>
          <a:bodyPr wrap="square" rtlCol="0">
            <a:spAutoFit/>
          </a:bodyPr>
          <a:lstStyle/>
          <a:p>
            <a:pPr algn="ctr"/>
            <a:r>
              <a:rPr kumimoji="1" lang="en-US" altLang="ja-JP" sz="2400" dirty="0">
                <a:latin typeface="HGP創英角ﾎﾟｯﾌﾟ体" panose="040B0A00000000000000" pitchFamily="50" charset="-128"/>
                <a:ea typeface="HGP創英角ﾎﾟｯﾌﾟ体" panose="040B0A00000000000000" pitchFamily="50" charset="-128"/>
              </a:rPr>
              <a:t>e-Tax</a:t>
            </a:r>
            <a:r>
              <a:rPr kumimoji="1" lang="ja-JP" altLang="en-US" sz="2400" dirty="0">
                <a:latin typeface="HGP創英角ﾎﾟｯﾌﾟ体" panose="040B0A00000000000000" pitchFamily="50" charset="-128"/>
                <a:ea typeface="HGP創英角ﾎﾟｯﾌﾟ体" panose="040B0A00000000000000" pitchFamily="50" charset="-128"/>
              </a:rPr>
              <a:t>で</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確定申告の</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届出が自宅から</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pic>
        <p:nvPicPr>
          <p:cNvPr id="52" name="図 51" descr="画面の領域">
            <a:extLst>
              <a:ext uri="{FF2B5EF4-FFF2-40B4-BE49-F238E27FC236}">
                <a16:creationId xmlns:a16="http://schemas.microsoft.com/office/drawing/2014/main" id="{EB8CCCCF-B418-4D20-B5E3-86395974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542" y="1517377"/>
            <a:ext cx="1208029" cy="853203"/>
          </a:xfrm>
          <a:prstGeom prst="rect">
            <a:avLst/>
          </a:prstGeom>
        </p:spPr>
      </p:pic>
      <p:grpSp>
        <p:nvGrpSpPr>
          <p:cNvPr id="53" name="グループ化 52">
            <a:extLst>
              <a:ext uri="{FF2B5EF4-FFF2-40B4-BE49-F238E27FC236}">
                <a16:creationId xmlns:a16="http://schemas.microsoft.com/office/drawing/2014/main" id="{0879C03D-F135-42C8-90A3-5338A13CCC14}"/>
              </a:ext>
            </a:extLst>
          </p:cNvPr>
          <p:cNvGrpSpPr/>
          <p:nvPr/>
        </p:nvGrpSpPr>
        <p:grpSpPr>
          <a:xfrm>
            <a:off x="3325720" y="5369833"/>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5"/>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20F76BFD-9E11-4381-819C-A616AF496FF3}"/>
              </a:ext>
            </a:extLst>
          </p:cNvPr>
          <p:cNvGrpSpPr/>
          <p:nvPr/>
        </p:nvGrpSpPr>
        <p:grpSpPr>
          <a:xfrm>
            <a:off x="4693914" y="5359372"/>
            <a:ext cx="1278656"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6"/>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FB950988-E575-4992-8E2A-E4020725DD0F}"/>
              </a:ext>
            </a:extLst>
          </p:cNvPr>
          <p:cNvGrpSpPr/>
          <p:nvPr/>
        </p:nvGrpSpPr>
        <p:grpSpPr>
          <a:xfrm>
            <a:off x="6052676" y="5122276"/>
            <a:ext cx="693150" cy="533766"/>
            <a:chOff x="2575093" y="5893933"/>
            <a:chExt cx="693150" cy="533766"/>
          </a:xfrm>
        </p:grpSpPr>
        <p:pic>
          <p:nvPicPr>
            <p:cNvPr id="61" name="図 60">
              <a:extLst>
                <a:ext uri="{FF2B5EF4-FFF2-40B4-BE49-F238E27FC236}">
                  <a16:creationId xmlns:a16="http://schemas.microsoft.com/office/drawing/2014/main" id="{5A623287-D6C0-4EC7-931A-A9AC3D012CB8}"/>
                </a:ext>
              </a:extLst>
            </p:cNvPr>
            <p:cNvPicPr>
              <a:picLocks noChangeAspect="1"/>
            </p:cNvPicPr>
            <p:nvPr/>
          </p:nvPicPr>
          <p:blipFill rotWithShape="1">
            <a:blip r:embed="rId7">
              <a:extLst>
                <a:ext uri="{28A0092B-C50C-407E-A947-70E740481C1C}">
                  <a14:useLocalDpi xmlns:a14="http://schemas.microsoft.com/office/drawing/2010/main" val="0"/>
                </a:ext>
              </a:extLst>
            </a:blip>
            <a:srcRect l="11395" r="20031"/>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86723CF6-E14D-4101-B384-A668F8D227F6}"/>
                </a:ext>
              </a:extLst>
            </p:cNvPr>
            <p:cNvPicPr>
              <a:picLocks noChangeAspect="1"/>
            </p:cNvPicPr>
            <p:nvPr/>
          </p:nvPicPr>
          <p:blipFill rotWithShape="1">
            <a:blip r:embed="rId8">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6157186" y="5847352"/>
            <a:ext cx="1518364" cy="461665"/>
          </a:xfrm>
          <a:prstGeom prst="rect">
            <a:avLst/>
          </a:prstGeom>
          <a:noFill/>
        </p:spPr>
        <p:txBody>
          <a:bodyPr wrap="none" rtlCol="0">
            <a:spAutoFit/>
          </a:bodyPr>
          <a:lstStyle/>
          <a:p>
            <a:r>
              <a:rPr kumimoji="1" lang="ja-JP" altLang="en-US" sz="800" dirty="0">
                <a:latin typeface="メイリオ" panose="020B0604030504040204" pitchFamily="50" charset="-128"/>
                <a:ea typeface="メイリオ" panose="020B0604030504040204" pitchFamily="50" charset="-128"/>
              </a:rPr>
              <a:t>＜参考＞</a:t>
            </a:r>
            <a:endParaRPr kumimoji="1"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総務省のマイナンバーカード</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のホームページ</a:t>
            </a:r>
          </a:p>
        </p:txBody>
      </p:sp>
      <p:pic>
        <p:nvPicPr>
          <p:cNvPr id="64" name="図 63">
            <a:extLst>
              <a:ext uri="{FF2B5EF4-FFF2-40B4-BE49-F238E27FC236}">
                <a16:creationId xmlns:a16="http://schemas.microsoft.com/office/drawing/2014/main" id="{8EE67651-3F50-4501-9273-ABEF311D5C05}"/>
              </a:ext>
            </a:extLst>
          </p:cNvPr>
          <p:cNvPicPr>
            <a:picLocks noChangeAspect="1"/>
          </p:cNvPicPr>
          <p:nvPr/>
        </p:nvPicPr>
        <p:blipFill>
          <a:blip r:embed="rId9"/>
          <a:stretch>
            <a:fillRect/>
          </a:stretch>
        </p:blipFill>
        <p:spPr>
          <a:xfrm>
            <a:off x="7721361" y="5836204"/>
            <a:ext cx="545722" cy="545722"/>
          </a:xfrm>
          <a:prstGeom prst="rect">
            <a:avLst/>
          </a:prstGeom>
        </p:spPr>
      </p:pic>
      <p:sp>
        <p:nvSpPr>
          <p:cNvPr id="66" name="テキスト ボックス 65">
            <a:extLst>
              <a:ext uri="{FF2B5EF4-FFF2-40B4-BE49-F238E27FC236}">
                <a16:creationId xmlns:a16="http://schemas.microsoft.com/office/drawing/2014/main" id="{3F790C2F-51F4-46AB-B598-F209C9331F24}"/>
              </a:ext>
            </a:extLst>
          </p:cNvPr>
          <p:cNvSpPr txBox="1"/>
          <p:nvPr/>
        </p:nvSpPr>
        <p:spPr>
          <a:xfrm>
            <a:off x="5230124" y="6205988"/>
            <a:ext cx="2844969" cy="215444"/>
          </a:xfrm>
          <a:prstGeom prst="rect">
            <a:avLst/>
          </a:prstGeom>
          <a:noFill/>
        </p:spPr>
        <p:txBody>
          <a:bodyPr wrap="square" rtlCol="0">
            <a:spAutoFit/>
          </a:bodyPr>
          <a:lstStyle/>
          <a:p>
            <a:r>
              <a:rPr lang="en-US" altLang="ja-JP" sz="800" u="sng" dirty="0">
                <a:solidFill>
                  <a:srgbClr val="0000FF"/>
                </a:solidFill>
                <a:effectLst/>
                <a:latin typeface="Century" panose="02040604050505020304" pitchFamily="18" charset="0"/>
                <a:ea typeface="ＭＳ 明朝" panose="02020609040205080304" pitchFamily="17" charset="-128"/>
                <a:cs typeface="Times New Roman" panose="02020603050405020304" pitchFamily="18" charset="0"/>
                <a:hlinkClick r:id="rId10"/>
              </a:rPr>
              <a:t>https://www.soumu.go.jp/kojinbango_card/03.html</a:t>
            </a:r>
            <a:endParaRPr kumimoji="1" lang="ja-JP" altLang="en-US" sz="800" dirty="0"/>
          </a:p>
        </p:txBody>
      </p:sp>
      <p:pic>
        <p:nvPicPr>
          <p:cNvPr id="67" name="図 66" descr="画面の領域">
            <a:extLst>
              <a:ext uri="{FF2B5EF4-FFF2-40B4-BE49-F238E27FC236}">
                <a16:creationId xmlns:a16="http://schemas.microsoft.com/office/drawing/2014/main" id="{DC5C8DF9-9AB0-457C-A1BE-2272B7CB911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425865" y="5147050"/>
            <a:ext cx="1266556" cy="599769"/>
          </a:xfrm>
          <a:prstGeom prst="rect">
            <a:avLst/>
          </a:prstGeom>
        </p:spPr>
      </p:pic>
      <p:pic>
        <p:nvPicPr>
          <p:cNvPr id="69" name="図 68" descr="画面の領域">
            <a:extLst>
              <a:ext uri="{FF2B5EF4-FFF2-40B4-BE49-F238E27FC236}">
                <a16:creationId xmlns:a16="http://schemas.microsoft.com/office/drawing/2014/main" id="{BA6E8550-034C-44AD-B7FC-E51CCEF4496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93" b="100000" l="1304" r="100000">
                        <a14:foregroundMark x1="15515" y1="46517" x2="24902" y2="47761"/>
                        <a14:foregroundMark x1="25554" y1="54229" x2="19557" y2="64925"/>
                        <a14:foregroundMark x1="31682" y1="53234" x2="29465" y2="62438"/>
                        <a14:foregroundMark x1="40548" y1="49502" x2="37419" y2="74129"/>
                        <a14:foregroundMark x1="53194" y1="45522" x2="53194" y2="74627"/>
                        <a14:foregroundMark x1="57497" y1="62935" x2="59844" y2="72388"/>
                        <a14:foregroundMark x1="49153" y1="62935" x2="47066" y2="72637"/>
                        <a14:foregroundMark x1="67536" y1="50498" x2="62060" y2="59453"/>
                        <a14:foregroundMark x1="70143" y1="55970" x2="72881" y2="56965"/>
                        <a14:foregroundMark x1="78227" y1="61194" x2="70795" y2="71393"/>
                        <a14:foregroundMark x1="82529" y1="46517" x2="83051" y2="71393"/>
                        <a14:foregroundMark x1="71317" y1="15174" x2="72751" y2="32587"/>
                        <a14:foregroundMark x1="13429" y1="25124" x2="18383" y2="23881"/>
                        <a14:foregroundMark x1="22164" y1="28358" x2="22034" y2="33582"/>
                        <a14:foregroundMark x1="26467" y1="27861" x2="26076" y2="35572"/>
                        <a14:foregroundMark x1="33638" y1="28856" x2="31160" y2="31343"/>
                        <a14:foregroundMark x1="36375" y1="29602" x2="35593" y2="35572"/>
                        <a14:foregroundMark x1="38722" y1="27612" x2="40156" y2="35075"/>
                        <a14:foregroundMark x1="46806" y1="26617" x2="51499" y2="27114"/>
                        <a14:foregroundMark x1="58018" y1="27612" x2="57627" y2="37562"/>
                        <a14:foregroundMark x1="62842" y1="30348" x2="64668" y2="30846"/>
                      </a14:backgroundRemoval>
                    </a14:imgEffect>
                  </a14:imgLayer>
                </a14:imgProps>
              </a:ext>
              <a:ext uri="{28A0092B-C50C-407E-A947-70E740481C1C}">
                <a14:useLocalDpi xmlns:a14="http://schemas.microsoft.com/office/drawing/2010/main" val="0"/>
              </a:ext>
            </a:extLst>
          </a:blip>
          <a:srcRect l="237"/>
          <a:stretch/>
        </p:blipFill>
        <p:spPr>
          <a:xfrm>
            <a:off x="4535987" y="4476173"/>
            <a:ext cx="1278656" cy="662762"/>
          </a:xfrm>
          <a:prstGeom prst="rect">
            <a:avLst/>
          </a:prstGeom>
        </p:spPr>
      </p:pic>
      <p:pic>
        <p:nvPicPr>
          <p:cNvPr id="70" name="図 69">
            <a:extLst>
              <a:ext uri="{FF2B5EF4-FFF2-40B4-BE49-F238E27FC236}">
                <a16:creationId xmlns:a16="http://schemas.microsoft.com/office/drawing/2014/main" id="{8C04DB92-C370-4C44-9017-56F0FB8D807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587609" y="1340768"/>
            <a:ext cx="994342" cy="899645"/>
          </a:xfrm>
          <a:prstGeom prst="rect">
            <a:avLst/>
          </a:prstGeom>
        </p:spPr>
      </p:pic>
      <p:sp>
        <p:nvSpPr>
          <p:cNvPr id="71" name="楕円 39">
            <a:extLst>
              <a:ext uri="{FF2B5EF4-FFF2-40B4-BE49-F238E27FC236}">
                <a16:creationId xmlns:a16="http://schemas.microsoft.com/office/drawing/2014/main" id="{095805B2-3CA2-445B-8687-77E522E3EB1F}"/>
              </a:ext>
            </a:extLst>
          </p:cNvPr>
          <p:cNvSpPr/>
          <p:nvPr/>
        </p:nvSpPr>
        <p:spPr>
          <a:xfrm>
            <a:off x="1588603" y="3344100"/>
            <a:ext cx="2158482" cy="205308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5" name="テキスト ボックス 74">
            <a:extLst>
              <a:ext uri="{FF2B5EF4-FFF2-40B4-BE49-F238E27FC236}">
                <a16:creationId xmlns:a16="http://schemas.microsoft.com/office/drawing/2014/main" id="{9AECBA20-9BE5-447C-B527-E83918CBF894}"/>
              </a:ext>
            </a:extLst>
          </p:cNvPr>
          <p:cNvSpPr txBox="1"/>
          <p:nvPr/>
        </p:nvSpPr>
        <p:spPr>
          <a:xfrm>
            <a:off x="1533659" y="3673206"/>
            <a:ext cx="2306707" cy="1200329"/>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コンビニで</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各種証明書が</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取得できる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grpSp>
        <p:nvGrpSpPr>
          <p:cNvPr id="76" name="グループ化 75">
            <a:extLst>
              <a:ext uri="{FF2B5EF4-FFF2-40B4-BE49-F238E27FC236}">
                <a16:creationId xmlns:a16="http://schemas.microsoft.com/office/drawing/2014/main" id="{7D5FB597-139C-4185-9D29-90E96273BE48}"/>
              </a:ext>
            </a:extLst>
          </p:cNvPr>
          <p:cNvGrpSpPr/>
          <p:nvPr/>
        </p:nvGrpSpPr>
        <p:grpSpPr>
          <a:xfrm>
            <a:off x="3385544" y="1332173"/>
            <a:ext cx="1108184" cy="1035283"/>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110" name="フリーフォーム: 図形 109">
            <a:extLst>
              <a:ext uri="{FF2B5EF4-FFF2-40B4-BE49-F238E27FC236}">
                <a16:creationId xmlns:a16="http://schemas.microsoft.com/office/drawing/2014/main" id="{E3D9A5C3-EBA4-4C0B-B624-6A1CBC8905B6}"/>
              </a:ext>
            </a:extLst>
          </p:cNvPr>
          <p:cNvSpPr/>
          <p:nvPr/>
        </p:nvSpPr>
        <p:spPr>
          <a:xfrm>
            <a:off x="322118" y="5428671"/>
            <a:ext cx="2930237" cy="883227"/>
          </a:xfrm>
          <a:custGeom>
            <a:avLst/>
            <a:gdLst>
              <a:gd name="connsiteX0" fmla="*/ 0 w 2930237"/>
              <a:gd name="connsiteY0" fmla="*/ 0 h 883227"/>
              <a:gd name="connsiteX1" fmla="*/ 2930237 w 2930237"/>
              <a:gd name="connsiteY1" fmla="*/ 10391 h 883227"/>
              <a:gd name="connsiteX2" fmla="*/ 2930237 w 2930237"/>
              <a:gd name="connsiteY2" fmla="*/ 872836 h 883227"/>
              <a:gd name="connsiteX3" fmla="*/ 519546 w 2930237"/>
              <a:gd name="connsiteY3" fmla="*/ 883227 h 883227"/>
              <a:gd name="connsiteX4" fmla="*/ 72737 w 2930237"/>
              <a:gd name="connsiteY4" fmla="*/ 675409 h 883227"/>
              <a:gd name="connsiteX5" fmla="*/ 0 w 2930237"/>
              <a:gd name="connsiteY5" fmla="*/ 0 h 8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0237" h="883227">
                <a:moveTo>
                  <a:pt x="0" y="0"/>
                </a:moveTo>
                <a:lnTo>
                  <a:pt x="2930237" y="10391"/>
                </a:lnTo>
                <a:lnTo>
                  <a:pt x="2930237" y="872836"/>
                </a:lnTo>
                <a:lnTo>
                  <a:pt x="519546" y="883227"/>
                </a:lnTo>
                <a:lnTo>
                  <a:pt x="72737" y="6754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 name="テキスト ボックス 110">
            <a:extLst>
              <a:ext uri="{FF2B5EF4-FFF2-40B4-BE49-F238E27FC236}">
                <a16:creationId xmlns:a16="http://schemas.microsoft.com/office/drawing/2014/main" id="{BABFCD40-F3BE-42D5-9BEF-2F3260C75D36}"/>
              </a:ext>
            </a:extLst>
          </p:cNvPr>
          <p:cNvSpPr txBox="1"/>
          <p:nvPr/>
        </p:nvSpPr>
        <p:spPr>
          <a:xfrm>
            <a:off x="341913" y="5591562"/>
            <a:ext cx="3005951" cy="861774"/>
          </a:xfrm>
          <a:prstGeom prst="rect">
            <a:avLst/>
          </a:prstGeom>
          <a:noFill/>
        </p:spPr>
        <p:txBody>
          <a:bodyPr wrap="none" rtlCol="0">
            <a:spAutoFit/>
          </a:bodyPr>
          <a:lstStyle/>
          <a:p>
            <a:pPr marL="136800" indent="-1368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１：令和３年１０月までに本格運用が開始され</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ます。それまでは健康保険証の持参を</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お願い</a:t>
            </a:r>
            <a:r>
              <a:rPr lang="ja-JP" altLang="en-US" sz="1000" dirty="0">
                <a:latin typeface="メイリオ" panose="020B0604030504040204" pitchFamily="50" charset="-128"/>
                <a:ea typeface="メイリオ" panose="020B0604030504040204" pitchFamily="50" charset="-128"/>
              </a:rPr>
              <a:t>します。</a:t>
            </a:r>
            <a:endParaRPr lang="en-US" altLang="ja-JP" sz="1000" dirty="0">
              <a:latin typeface="メイリオ" panose="020B0604030504040204" pitchFamily="50" charset="-128"/>
              <a:ea typeface="メイリオ" panose="020B0604030504040204" pitchFamily="50" charset="-128"/>
            </a:endParaRPr>
          </a:p>
          <a:p>
            <a:pPr marL="136800" indent="-1368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２：令和３年４月末までにマイナンバーカード</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を</a:t>
            </a:r>
            <a:r>
              <a:rPr kumimoji="1" lang="ja-JP" altLang="en-US" sz="1000" dirty="0">
                <a:latin typeface="メイリオ" panose="020B0604030504040204" pitchFamily="50" charset="-128"/>
                <a:ea typeface="メイリオ" panose="020B0604030504040204" pitchFamily="50" charset="-128"/>
              </a:rPr>
              <a:t>交付申請された方が対象です。</a:t>
            </a:r>
          </a:p>
        </p:txBody>
      </p:sp>
      <p:sp>
        <p:nvSpPr>
          <p:cNvPr id="112" name="テキスト ボックス 111">
            <a:extLst>
              <a:ext uri="{FF2B5EF4-FFF2-40B4-BE49-F238E27FC236}">
                <a16:creationId xmlns:a16="http://schemas.microsoft.com/office/drawing/2014/main" id="{C8C54D71-EB69-4F0B-91E9-621A5D6424AE}"/>
              </a:ext>
            </a:extLst>
          </p:cNvPr>
          <p:cNvSpPr txBox="1"/>
          <p:nvPr/>
        </p:nvSpPr>
        <p:spPr>
          <a:xfrm>
            <a:off x="4388505" y="3028392"/>
            <a:ext cx="648130" cy="307777"/>
          </a:xfrm>
          <a:prstGeom prst="rect">
            <a:avLst/>
          </a:prstGeom>
          <a:noFill/>
        </p:spPr>
        <p:txBody>
          <a:bodyPr wrap="square" rtlCol="0">
            <a:spAutoFit/>
          </a:bodyPr>
          <a:lstStyle/>
          <a:p>
            <a:r>
              <a:rPr kumimoji="1"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１</a:t>
            </a:r>
          </a:p>
        </p:txBody>
      </p:sp>
      <p:sp>
        <p:nvSpPr>
          <p:cNvPr id="113" name="テキスト ボックス 112">
            <a:extLst>
              <a:ext uri="{FF2B5EF4-FFF2-40B4-BE49-F238E27FC236}">
                <a16:creationId xmlns:a16="http://schemas.microsoft.com/office/drawing/2014/main" id="{57EE6277-755A-4AFE-B9FC-E0C0F740922D}"/>
              </a:ext>
            </a:extLst>
          </p:cNvPr>
          <p:cNvSpPr txBox="1"/>
          <p:nvPr/>
        </p:nvSpPr>
        <p:spPr>
          <a:xfrm>
            <a:off x="5724128" y="4373621"/>
            <a:ext cx="648130" cy="307777"/>
          </a:xfrm>
          <a:prstGeom prst="rect">
            <a:avLst/>
          </a:prstGeom>
          <a:noFill/>
        </p:spPr>
        <p:txBody>
          <a:bodyPr wrap="square" rtlCol="0">
            <a:spAutoFit/>
          </a:bodyPr>
          <a:lstStyle/>
          <a:p>
            <a:r>
              <a:rPr kumimoji="1"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a:t>
            </a:r>
          </a:p>
        </p:txBody>
      </p:sp>
      <p:grpSp>
        <p:nvGrpSpPr>
          <p:cNvPr id="114" name="グループ化 113">
            <a:extLst>
              <a:ext uri="{FF2B5EF4-FFF2-40B4-BE49-F238E27FC236}">
                <a16:creationId xmlns:a16="http://schemas.microsoft.com/office/drawing/2014/main" id="{8079CD51-8A91-490D-9100-1DD4EB17C7AD}"/>
              </a:ext>
            </a:extLst>
          </p:cNvPr>
          <p:cNvGrpSpPr/>
          <p:nvPr/>
        </p:nvGrpSpPr>
        <p:grpSpPr>
          <a:xfrm>
            <a:off x="5719801" y="1377241"/>
            <a:ext cx="1075654" cy="965162"/>
            <a:chOff x="6250079" y="5252922"/>
            <a:chExt cx="1075654" cy="965162"/>
          </a:xfrm>
        </p:grpSpPr>
        <p:sp>
          <p:nvSpPr>
            <p:cNvPr id="115" name="フローチャート: せん孔テープ 114">
              <a:extLst>
                <a:ext uri="{FF2B5EF4-FFF2-40B4-BE49-F238E27FC236}">
                  <a16:creationId xmlns:a16="http://schemas.microsoft.com/office/drawing/2014/main" id="{FD471DF5-F292-4112-A4DC-706B92F7517E}"/>
                </a:ext>
              </a:extLst>
            </p:cNvPr>
            <p:cNvSpPr/>
            <p:nvPr/>
          </p:nvSpPr>
          <p:spPr>
            <a:xfrm>
              <a:off x="6260454" y="5289436"/>
              <a:ext cx="826147" cy="517233"/>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extLst>
                <a:ext uri="{FF2B5EF4-FFF2-40B4-BE49-F238E27FC236}">
                  <a16:creationId xmlns:a16="http://schemas.microsoft.com/office/drawing/2014/main" id="{7D47C53B-D7EA-4988-854D-3AC4D7775051}"/>
                </a:ext>
              </a:extLst>
            </p:cNvPr>
            <p:cNvSpPr/>
            <p:nvPr/>
          </p:nvSpPr>
          <p:spPr>
            <a:xfrm>
              <a:off x="6250079" y="5252922"/>
              <a:ext cx="54310" cy="965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id="{122D659B-E24B-4941-8DAF-3D88196B8DFB}"/>
                </a:ext>
              </a:extLst>
            </p:cNvPr>
            <p:cNvSpPr txBox="1"/>
            <p:nvPr/>
          </p:nvSpPr>
          <p:spPr>
            <a:xfrm>
              <a:off x="6270829" y="5339323"/>
              <a:ext cx="1054904" cy="369332"/>
            </a:xfrm>
            <a:prstGeom prst="rect">
              <a:avLst/>
            </a:prstGeom>
            <a:noFill/>
          </p:spPr>
          <p:txBody>
            <a:bodyPr wrap="square" rtlCol="0">
              <a:spAutoFit/>
            </a:bodyPr>
            <a:lstStyle/>
            <a:p>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本講座</a:t>
              </a:r>
            </a:p>
          </p:txBody>
        </p:sp>
      </p:grpSp>
    </p:spTree>
    <p:extLst>
      <p:ext uri="{BB962C8B-B14F-4D97-AF65-F5344CB8AC3E}">
        <p14:creationId xmlns:p14="http://schemas.microsoft.com/office/powerpoint/2010/main" val="227867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7804" y="1440000"/>
            <a:ext cx="8494633" cy="461665"/>
          </a:xfrm>
        </p:spPr>
        <p:txBody>
          <a:bodyPr wrap="none">
            <a:spAutoFit/>
          </a:bodyPr>
          <a:lstStyle/>
          <a:p>
            <a:pPr>
              <a:lnSpc>
                <a:spcPct val="100000"/>
              </a:lnSpc>
              <a:spcBef>
                <a:spcPts val="0"/>
              </a:spcBef>
            </a:pPr>
            <a:r>
              <a:rPr lang="ja-JP" altLang="en-US" dirty="0"/>
              <a:t>マイナンバーカードの利用者証明用電子証明書の認証です。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5" name="テキスト ボックス 4"/>
          <p:cNvSpPr txBox="1"/>
          <p:nvPr/>
        </p:nvSpPr>
        <p:spPr>
          <a:xfrm>
            <a:off x="360000" y="2160000"/>
            <a:ext cx="3179974" cy="2698175"/>
          </a:xfrm>
          <a:prstGeom prst="rect">
            <a:avLst/>
          </a:prstGeom>
          <a:noFill/>
        </p:spPr>
        <p:txBody>
          <a:bodyPr wrap="square" rtlCol="0">
            <a:spAutoFit/>
          </a:bodyPr>
          <a:lstStyle/>
          <a:p>
            <a:pPr marL="489600" marR="0" lvl="0" indent="-48960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❹</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「申し込む</a:t>
            </a:r>
            <a:r>
              <a:rPr kumimoji="1" lang="ja-JP" altLang="en-US" sz="2000" b="1" i="0" u="none" strike="noStrike" kern="1200" cap="none" spc="-1000" normalizeH="0" baseline="0" noProof="0" dirty="0">
                <a:ln>
                  <a:noFill/>
                </a:ln>
                <a:solidFill>
                  <a:prstClr val="black"/>
                </a:solidFill>
                <a:effectLst/>
                <a:uLnTx/>
                <a:uFillTx/>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をタップ</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lnSpc>
                <a:spcPts val="19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する</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lnSpc>
                <a:spcPct val="100000"/>
              </a:lnSpc>
              <a:spcBef>
                <a:spcPts val="120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❺</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marL="489600" marR="0" lvl="0" indent="-489600" algn="l" defTabSz="914400" rtl="0" eaLnBrk="1" fontAlgn="auto" latinLnBrk="0" hangingPunct="1">
              <a:lnSpc>
                <a:spcPts val="1900"/>
              </a:lnSpc>
              <a:spcAft>
                <a:spcPts val="0"/>
              </a:spcAft>
              <a:buClrTx/>
              <a:buSzTx/>
              <a:buFontTx/>
              <a:buNone/>
              <a:tabLst/>
              <a:defRPr/>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証明書の数字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桁</a:t>
            </a:r>
            <a:endParaRPr lang="en-US" altLang="ja-JP" sz="2000" b="1" dirty="0">
              <a:latin typeface="Meiryo" charset="-128"/>
              <a:ea typeface="Meiryo" charset="-128"/>
              <a:cs typeface="Meiryo" charset="-128"/>
            </a:endParaRPr>
          </a:p>
          <a:p>
            <a:pPr marL="489600" marR="0" lvl="0" indent="-489600" algn="l" defTabSz="914400" rtl="0" eaLnBrk="1" fontAlgn="auto" latinLnBrk="0" hangingPunct="1">
              <a:lnSpc>
                <a:spcPct val="100000"/>
              </a:lnSpc>
              <a:spcBef>
                <a:spcPts val="200"/>
              </a:spcBef>
              <a:spcAft>
                <a:spcPts val="0"/>
              </a:spcAft>
              <a:buClrTx/>
              <a:buSzTx/>
              <a:buFontTx/>
              <a:buNone/>
              <a:tabLst/>
              <a:defRPr/>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のパスワードを入力</a:t>
            </a:r>
          </a:p>
          <a:p>
            <a:pPr>
              <a:spcBef>
                <a:spcPts val="1200"/>
              </a:spcBef>
            </a:pPr>
            <a:r>
              <a:rPr lang="ja-JP" altLang="en-US" sz="3200" b="1" dirty="0">
                <a:solidFill>
                  <a:srgbClr val="009650"/>
                </a:solidFill>
                <a:latin typeface="Meiryo" charset="-128"/>
                <a:ea typeface="Meiryo" charset="-128"/>
                <a:cs typeface="Meiryo" charset="-128"/>
              </a:rPr>
              <a:t>❻</a:t>
            </a:r>
            <a:r>
              <a:rPr lang="ja-JP" altLang="en-US" sz="2000" b="1" dirty="0">
                <a:latin typeface="Meiryo" charset="-128"/>
                <a:ea typeface="Meiryo" charset="-128"/>
                <a:cs typeface="Meiryo" charset="-128"/>
              </a:rPr>
              <a:t>「次へ</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grpSp>
        <p:nvGrpSpPr>
          <p:cNvPr id="29" name="object 2"/>
          <p:cNvGrpSpPr>
            <a:grpSpLocks noChangeAspect="1"/>
          </p:cNvGrpSpPr>
          <p:nvPr/>
        </p:nvGrpSpPr>
        <p:grpSpPr>
          <a:xfrm>
            <a:off x="6547064" y="2220821"/>
            <a:ext cx="1950445" cy="3600000"/>
            <a:chOff x="6176771" y="1412748"/>
            <a:chExt cx="2432685" cy="4490085"/>
          </a:xfrm>
        </p:grpSpPr>
        <p:sp>
          <p:nvSpPr>
            <p:cNvPr id="30" name="object 3"/>
            <p:cNvSpPr/>
            <p:nvPr/>
          </p:nvSpPr>
          <p:spPr>
            <a:xfrm>
              <a:off x="6184391" y="1563624"/>
              <a:ext cx="2417064" cy="4331208"/>
            </a:xfrm>
            <a:prstGeom prst="rect">
              <a:avLst/>
            </a:prstGeom>
            <a:blipFill>
              <a:blip r:embed="rId3" cstate="print"/>
              <a:stretch>
                <a:fillRect/>
              </a:stretch>
            </a:blipFill>
          </p:spPr>
          <p:txBody>
            <a:bodyPr wrap="square" lIns="0" tIns="0" rIns="0" bIns="0" rtlCol="0"/>
            <a:lstStyle/>
            <a:p>
              <a:endParaRPr dirty="0"/>
            </a:p>
          </p:txBody>
        </p:sp>
        <p:sp>
          <p:nvSpPr>
            <p:cNvPr id="31" name="object 4"/>
            <p:cNvSpPr/>
            <p:nvPr/>
          </p:nvSpPr>
          <p:spPr>
            <a:xfrm>
              <a:off x="6176771" y="1412748"/>
              <a:ext cx="2432685" cy="4490085"/>
            </a:xfrm>
            <a:custGeom>
              <a:avLst/>
              <a:gdLst/>
              <a:ahLst/>
              <a:cxnLst/>
              <a:rect l="l" t="t" r="r" b="b"/>
              <a:pathLst>
                <a:path w="2432684" h="4490085">
                  <a:moveTo>
                    <a:pt x="2430780" y="4489704"/>
                  </a:moveTo>
                  <a:lnTo>
                    <a:pt x="3048" y="4489704"/>
                  </a:lnTo>
                  <a:lnTo>
                    <a:pt x="0" y="4488180"/>
                  </a:lnTo>
                  <a:lnTo>
                    <a:pt x="0" y="1524"/>
                  </a:lnTo>
                  <a:lnTo>
                    <a:pt x="3048" y="0"/>
                  </a:lnTo>
                  <a:lnTo>
                    <a:pt x="2430780" y="0"/>
                  </a:lnTo>
                  <a:lnTo>
                    <a:pt x="2432304" y="1524"/>
                  </a:lnTo>
                  <a:lnTo>
                    <a:pt x="2432304" y="4572"/>
                  </a:lnTo>
                  <a:lnTo>
                    <a:pt x="10668" y="4572"/>
                  </a:lnTo>
                  <a:lnTo>
                    <a:pt x="6096" y="9144"/>
                  </a:lnTo>
                  <a:lnTo>
                    <a:pt x="10668" y="9144"/>
                  </a:lnTo>
                  <a:lnTo>
                    <a:pt x="10668" y="4480560"/>
                  </a:lnTo>
                  <a:lnTo>
                    <a:pt x="6096" y="4480560"/>
                  </a:lnTo>
                  <a:lnTo>
                    <a:pt x="10668" y="4485132"/>
                  </a:lnTo>
                  <a:lnTo>
                    <a:pt x="2432304" y="4485132"/>
                  </a:lnTo>
                  <a:lnTo>
                    <a:pt x="2432304" y="4488180"/>
                  </a:lnTo>
                  <a:lnTo>
                    <a:pt x="2430780" y="4489704"/>
                  </a:lnTo>
                  <a:close/>
                </a:path>
                <a:path w="2432684" h="4490085">
                  <a:moveTo>
                    <a:pt x="10668" y="9144"/>
                  </a:moveTo>
                  <a:lnTo>
                    <a:pt x="6096" y="9144"/>
                  </a:lnTo>
                  <a:lnTo>
                    <a:pt x="10668" y="4572"/>
                  </a:lnTo>
                  <a:lnTo>
                    <a:pt x="10668" y="9144"/>
                  </a:lnTo>
                  <a:close/>
                </a:path>
                <a:path w="2432684" h="4490085">
                  <a:moveTo>
                    <a:pt x="2423160" y="9144"/>
                  </a:moveTo>
                  <a:lnTo>
                    <a:pt x="10668" y="9144"/>
                  </a:lnTo>
                  <a:lnTo>
                    <a:pt x="10668" y="4572"/>
                  </a:lnTo>
                  <a:lnTo>
                    <a:pt x="2423160" y="4572"/>
                  </a:lnTo>
                  <a:lnTo>
                    <a:pt x="2423160" y="9144"/>
                  </a:lnTo>
                  <a:close/>
                </a:path>
                <a:path w="2432684" h="4490085">
                  <a:moveTo>
                    <a:pt x="2423160" y="4485132"/>
                  </a:moveTo>
                  <a:lnTo>
                    <a:pt x="2423160" y="4572"/>
                  </a:lnTo>
                  <a:lnTo>
                    <a:pt x="2427732" y="9144"/>
                  </a:lnTo>
                  <a:lnTo>
                    <a:pt x="2432304" y="9144"/>
                  </a:lnTo>
                  <a:lnTo>
                    <a:pt x="2432304" y="4480560"/>
                  </a:lnTo>
                  <a:lnTo>
                    <a:pt x="2427732" y="4480560"/>
                  </a:lnTo>
                  <a:lnTo>
                    <a:pt x="2423160" y="4485132"/>
                  </a:lnTo>
                  <a:close/>
                </a:path>
                <a:path w="2432684" h="4490085">
                  <a:moveTo>
                    <a:pt x="2432304" y="9144"/>
                  </a:moveTo>
                  <a:lnTo>
                    <a:pt x="2427732" y="9144"/>
                  </a:lnTo>
                  <a:lnTo>
                    <a:pt x="2423160" y="4572"/>
                  </a:lnTo>
                  <a:lnTo>
                    <a:pt x="2432304" y="4572"/>
                  </a:lnTo>
                  <a:lnTo>
                    <a:pt x="2432304" y="9144"/>
                  </a:lnTo>
                  <a:close/>
                </a:path>
                <a:path w="2432684" h="4490085">
                  <a:moveTo>
                    <a:pt x="10668" y="4485132"/>
                  </a:moveTo>
                  <a:lnTo>
                    <a:pt x="6096" y="4480560"/>
                  </a:lnTo>
                  <a:lnTo>
                    <a:pt x="10668" y="4480560"/>
                  </a:lnTo>
                  <a:lnTo>
                    <a:pt x="10668" y="4485132"/>
                  </a:lnTo>
                  <a:close/>
                </a:path>
                <a:path w="2432684" h="4490085">
                  <a:moveTo>
                    <a:pt x="2423160" y="4485132"/>
                  </a:moveTo>
                  <a:lnTo>
                    <a:pt x="10668" y="4485132"/>
                  </a:lnTo>
                  <a:lnTo>
                    <a:pt x="10668" y="4480560"/>
                  </a:lnTo>
                  <a:lnTo>
                    <a:pt x="2423160" y="4480560"/>
                  </a:lnTo>
                  <a:lnTo>
                    <a:pt x="2423160" y="4485132"/>
                  </a:lnTo>
                  <a:close/>
                </a:path>
                <a:path w="2432684" h="4490085">
                  <a:moveTo>
                    <a:pt x="2432304" y="4485132"/>
                  </a:moveTo>
                  <a:lnTo>
                    <a:pt x="2423160" y="4485132"/>
                  </a:lnTo>
                  <a:lnTo>
                    <a:pt x="2427732" y="4480560"/>
                  </a:lnTo>
                  <a:lnTo>
                    <a:pt x="2432304" y="4480560"/>
                  </a:lnTo>
                  <a:lnTo>
                    <a:pt x="2432304" y="4485132"/>
                  </a:lnTo>
                  <a:close/>
                </a:path>
              </a:pathLst>
            </a:custGeom>
            <a:solidFill>
              <a:srgbClr val="000000"/>
            </a:solidFill>
          </p:spPr>
          <p:txBody>
            <a:bodyPr wrap="square" lIns="0" tIns="0" rIns="0" bIns="0" rtlCol="0"/>
            <a:lstStyle/>
            <a:p>
              <a:endParaRPr dirty="0"/>
            </a:p>
          </p:txBody>
        </p:sp>
      </p:grpSp>
      <p:grpSp>
        <p:nvGrpSpPr>
          <p:cNvPr id="32" name="object 5"/>
          <p:cNvGrpSpPr>
            <a:grpSpLocks noChangeAspect="1"/>
          </p:cNvGrpSpPr>
          <p:nvPr/>
        </p:nvGrpSpPr>
        <p:grpSpPr>
          <a:xfrm>
            <a:off x="3779806" y="2207477"/>
            <a:ext cx="1850462" cy="3600000"/>
            <a:chOff x="2519172" y="1414272"/>
            <a:chExt cx="2144395" cy="4529455"/>
          </a:xfrm>
        </p:grpSpPr>
        <p:sp>
          <p:nvSpPr>
            <p:cNvPr id="33" name="object 6"/>
            <p:cNvSpPr/>
            <p:nvPr/>
          </p:nvSpPr>
          <p:spPr>
            <a:xfrm>
              <a:off x="2529840" y="1424940"/>
              <a:ext cx="2124456" cy="4507992"/>
            </a:xfrm>
            <a:prstGeom prst="rect">
              <a:avLst/>
            </a:prstGeom>
            <a:blipFill>
              <a:blip r:embed="rId4" cstate="print"/>
              <a:stretch>
                <a:fillRect/>
              </a:stretch>
            </a:blipFill>
          </p:spPr>
          <p:txBody>
            <a:bodyPr wrap="square" lIns="0" tIns="0" rIns="0" bIns="0" rtlCol="0"/>
            <a:lstStyle/>
            <a:p>
              <a:endParaRPr dirty="0"/>
            </a:p>
          </p:txBody>
        </p:sp>
        <p:sp>
          <p:nvSpPr>
            <p:cNvPr id="34" name="object 7"/>
            <p:cNvSpPr/>
            <p:nvPr/>
          </p:nvSpPr>
          <p:spPr>
            <a:xfrm>
              <a:off x="2519172" y="1414272"/>
              <a:ext cx="2144395" cy="4529455"/>
            </a:xfrm>
            <a:custGeom>
              <a:avLst/>
              <a:gdLst/>
              <a:ahLst/>
              <a:cxnLst/>
              <a:rect l="l" t="t" r="r" b="b"/>
              <a:pathLst>
                <a:path w="2144395" h="4529455">
                  <a:moveTo>
                    <a:pt x="2142744" y="4529328"/>
                  </a:moveTo>
                  <a:lnTo>
                    <a:pt x="3048" y="4529328"/>
                  </a:lnTo>
                  <a:lnTo>
                    <a:pt x="0" y="4526280"/>
                  </a:lnTo>
                  <a:lnTo>
                    <a:pt x="0" y="3048"/>
                  </a:lnTo>
                  <a:lnTo>
                    <a:pt x="3048" y="0"/>
                  </a:lnTo>
                  <a:lnTo>
                    <a:pt x="2142744" y="0"/>
                  </a:lnTo>
                  <a:lnTo>
                    <a:pt x="2144268" y="3048"/>
                  </a:lnTo>
                  <a:lnTo>
                    <a:pt x="2144268" y="6096"/>
                  </a:lnTo>
                  <a:lnTo>
                    <a:pt x="10668" y="6096"/>
                  </a:lnTo>
                  <a:lnTo>
                    <a:pt x="6096" y="10668"/>
                  </a:lnTo>
                  <a:lnTo>
                    <a:pt x="10668" y="10668"/>
                  </a:lnTo>
                  <a:lnTo>
                    <a:pt x="10668" y="4518660"/>
                  </a:lnTo>
                  <a:lnTo>
                    <a:pt x="6096" y="4518660"/>
                  </a:lnTo>
                  <a:lnTo>
                    <a:pt x="10668" y="4524756"/>
                  </a:lnTo>
                  <a:lnTo>
                    <a:pt x="2144268" y="4524756"/>
                  </a:lnTo>
                  <a:lnTo>
                    <a:pt x="2144268" y="4526280"/>
                  </a:lnTo>
                  <a:lnTo>
                    <a:pt x="2142744" y="4529328"/>
                  </a:lnTo>
                  <a:close/>
                </a:path>
                <a:path w="2144395" h="4529455">
                  <a:moveTo>
                    <a:pt x="10668" y="10668"/>
                  </a:moveTo>
                  <a:lnTo>
                    <a:pt x="6096" y="10668"/>
                  </a:lnTo>
                  <a:lnTo>
                    <a:pt x="10668" y="6096"/>
                  </a:lnTo>
                  <a:lnTo>
                    <a:pt x="10668" y="10668"/>
                  </a:lnTo>
                  <a:close/>
                </a:path>
                <a:path w="2144395" h="4529455">
                  <a:moveTo>
                    <a:pt x="2135124" y="10668"/>
                  </a:moveTo>
                  <a:lnTo>
                    <a:pt x="10668" y="10668"/>
                  </a:lnTo>
                  <a:lnTo>
                    <a:pt x="10668" y="6096"/>
                  </a:lnTo>
                  <a:lnTo>
                    <a:pt x="2135124" y="6096"/>
                  </a:lnTo>
                  <a:lnTo>
                    <a:pt x="2135124" y="10668"/>
                  </a:lnTo>
                  <a:close/>
                </a:path>
                <a:path w="2144395" h="4529455">
                  <a:moveTo>
                    <a:pt x="2135124" y="4524756"/>
                  </a:moveTo>
                  <a:lnTo>
                    <a:pt x="2135124" y="6096"/>
                  </a:lnTo>
                  <a:lnTo>
                    <a:pt x="2139696" y="10668"/>
                  </a:lnTo>
                  <a:lnTo>
                    <a:pt x="2144268" y="10668"/>
                  </a:lnTo>
                  <a:lnTo>
                    <a:pt x="2144268" y="4518660"/>
                  </a:lnTo>
                  <a:lnTo>
                    <a:pt x="2139696" y="4518660"/>
                  </a:lnTo>
                  <a:lnTo>
                    <a:pt x="2135124" y="4524756"/>
                  </a:lnTo>
                  <a:close/>
                </a:path>
                <a:path w="2144395" h="4529455">
                  <a:moveTo>
                    <a:pt x="2144268" y="10668"/>
                  </a:moveTo>
                  <a:lnTo>
                    <a:pt x="2139696" y="10668"/>
                  </a:lnTo>
                  <a:lnTo>
                    <a:pt x="2135124" y="6096"/>
                  </a:lnTo>
                  <a:lnTo>
                    <a:pt x="2144268" y="6096"/>
                  </a:lnTo>
                  <a:lnTo>
                    <a:pt x="2144268" y="10668"/>
                  </a:lnTo>
                  <a:close/>
                </a:path>
                <a:path w="2144395" h="4529455">
                  <a:moveTo>
                    <a:pt x="10668" y="4524756"/>
                  </a:moveTo>
                  <a:lnTo>
                    <a:pt x="6096" y="4518660"/>
                  </a:lnTo>
                  <a:lnTo>
                    <a:pt x="10668" y="4518660"/>
                  </a:lnTo>
                  <a:lnTo>
                    <a:pt x="10668" y="4524756"/>
                  </a:lnTo>
                  <a:close/>
                </a:path>
                <a:path w="2144395" h="4529455">
                  <a:moveTo>
                    <a:pt x="2135124" y="4524756"/>
                  </a:moveTo>
                  <a:lnTo>
                    <a:pt x="10668" y="4524756"/>
                  </a:lnTo>
                  <a:lnTo>
                    <a:pt x="10668" y="4518660"/>
                  </a:lnTo>
                  <a:lnTo>
                    <a:pt x="2135124" y="4518660"/>
                  </a:lnTo>
                  <a:lnTo>
                    <a:pt x="2135124" y="4524756"/>
                  </a:lnTo>
                  <a:close/>
                </a:path>
                <a:path w="2144395" h="4529455">
                  <a:moveTo>
                    <a:pt x="2144268" y="4524756"/>
                  </a:moveTo>
                  <a:lnTo>
                    <a:pt x="2135124" y="4524756"/>
                  </a:lnTo>
                  <a:lnTo>
                    <a:pt x="2139696" y="4518660"/>
                  </a:lnTo>
                  <a:lnTo>
                    <a:pt x="2144268" y="4518660"/>
                  </a:lnTo>
                  <a:lnTo>
                    <a:pt x="2144268" y="4524756"/>
                  </a:lnTo>
                  <a:close/>
                </a:path>
              </a:pathLst>
            </a:custGeom>
            <a:solidFill>
              <a:srgbClr val="000000"/>
            </a:solidFill>
          </p:spPr>
          <p:txBody>
            <a:bodyPr wrap="square" lIns="0" tIns="0" rIns="0" bIns="0" rtlCol="0"/>
            <a:lstStyle/>
            <a:p>
              <a:endParaRPr dirty="0"/>
            </a:p>
          </p:txBody>
        </p:sp>
      </p:grpSp>
      <p:grpSp>
        <p:nvGrpSpPr>
          <p:cNvPr id="14" name="図形グループ 13"/>
          <p:cNvGrpSpPr/>
          <p:nvPr/>
        </p:nvGrpSpPr>
        <p:grpSpPr>
          <a:xfrm>
            <a:off x="5714024" y="3013302"/>
            <a:ext cx="720000" cy="691832"/>
            <a:chOff x="2743754" y="4622188"/>
            <a:chExt cx="720000" cy="691832"/>
          </a:xfrm>
        </p:grpSpPr>
        <p:cxnSp>
          <p:nvCxnSpPr>
            <p:cNvPr id="15" name="直線コネクタ 1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タイトル 1"/>
          <p:cNvSpPr>
            <a:spLocks noGrp="1"/>
          </p:cNvSpPr>
          <p:nvPr>
            <p:ph type="ctrTitle"/>
          </p:nvPr>
        </p:nvSpPr>
        <p:spPr>
          <a:xfrm>
            <a:off x="1767718" y="522792"/>
            <a:ext cx="5929828" cy="547842"/>
          </a:xfrm>
        </p:spPr>
        <p:txBody>
          <a:bodyPr wrap="none">
            <a:spAutoFit/>
          </a:bodyPr>
          <a:lstStyle/>
          <a:p>
            <a:r>
              <a:rPr lang="ja-JP" altLang="en-US" dirty="0"/>
              <a:t>健康保険証利用の申込のしかた</a:t>
            </a:r>
          </a:p>
        </p:txBody>
      </p:sp>
      <p:sp>
        <p:nvSpPr>
          <p:cNvPr id="43" name="正方形/長方形 42"/>
          <p:cNvSpPr/>
          <p:nvPr/>
        </p:nvSpPr>
        <p:spPr>
          <a:xfrm>
            <a:off x="3828099" y="5367193"/>
            <a:ext cx="1762148"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6564167" y="3869217"/>
            <a:ext cx="1296000"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6564514" y="4274379"/>
            <a:ext cx="1897474"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A41C8ED8-1929-43F0-8360-31A95F15DEE6}"/>
              </a:ext>
            </a:extLst>
          </p:cNvPr>
          <p:cNvSpPr txBox="1"/>
          <p:nvPr/>
        </p:nvSpPr>
        <p:spPr>
          <a:xfrm>
            <a:off x="6166255" y="5852190"/>
            <a:ext cx="2644530" cy="646331"/>
          </a:xfrm>
          <a:prstGeom prst="rect">
            <a:avLst/>
          </a:prstGeom>
          <a:noFill/>
        </p:spPr>
        <p:txBody>
          <a:bodyPr wrap="square" rtlCol="0">
            <a:spAutoFit/>
          </a:bodyPr>
          <a:lstStyle/>
          <a:p>
            <a:pPr marL="182563" indent="-182563"/>
            <a:r>
              <a:rPr kumimoji="1" lang="en-US" altLang="ja-JP" sz="1200" b="1" dirty="0">
                <a:solidFill>
                  <a:srgbClr val="FF0000"/>
                </a:solidFill>
                <a:latin typeface="メイリオ" panose="020B0604030504040204" pitchFamily="50" charset="-128"/>
                <a:ea typeface="メイリオ" panose="020B0604030504040204" pitchFamily="50" charset="-128"/>
              </a:rPr>
              <a:t>※</a:t>
            </a:r>
            <a:r>
              <a:rPr kumimoji="1" lang="ja-JP" altLang="en-US" sz="1200" b="1" dirty="0">
                <a:solidFill>
                  <a:srgbClr val="FF0000"/>
                </a:solidFill>
                <a:latin typeface="メイリオ" panose="020B0604030504040204" pitchFamily="50" charset="-128"/>
                <a:ea typeface="メイリオ" panose="020B0604030504040204" pitchFamily="50" charset="-128"/>
              </a:rPr>
              <a:t> パスワードはご自身で入力してください。代理の方による入力は行わない</a:t>
            </a:r>
            <a:r>
              <a:rPr lang="ja-JP" altLang="en-US" sz="1200" b="1" dirty="0">
                <a:solidFill>
                  <a:srgbClr val="FF0000"/>
                </a:solidFill>
                <a:latin typeface="メイリオ" panose="020B0604030504040204" pitchFamily="50" charset="-128"/>
                <a:ea typeface="メイリオ" panose="020B0604030504040204" pitchFamily="50" charset="-128"/>
              </a:rPr>
              <a:t>でください。</a:t>
            </a:r>
            <a:endParaRPr kumimoji="1" lang="ja-JP" altLang="en-US" sz="1200" b="1" dirty="0">
              <a:solidFill>
                <a:srgbClr val="FF0000"/>
              </a:solidFill>
              <a:latin typeface="メイリオ" panose="020B0604030504040204" pitchFamily="50" charset="-128"/>
              <a:ea typeface="メイリオ" panose="020B0604030504040204" pitchFamily="50" charset="-128"/>
            </a:endParaRPr>
          </a:p>
        </p:txBody>
      </p:sp>
      <p:grpSp>
        <p:nvGrpSpPr>
          <p:cNvPr id="36" name="グループ化 35">
            <a:extLst>
              <a:ext uri="{FF2B5EF4-FFF2-40B4-BE49-F238E27FC236}">
                <a16:creationId xmlns:a16="http://schemas.microsoft.com/office/drawing/2014/main" id="{F244A84C-C7E2-4B36-9F27-AC6A4FDE7B93}"/>
              </a:ext>
            </a:extLst>
          </p:cNvPr>
          <p:cNvGrpSpPr/>
          <p:nvPr/>
        </p:nvGrpSpPr>
        <p:grpSpPr>
          <a:xfrm>
            <a:off x="6166254" y="3897246"/>
            <a:ext cx="441146" cy="400110"/>
            <a:chOff x="5083985" y="3181417"/>
            <a:chExt cx="441146" cy="400110"/>
          </a:xfrm>
        </p:grpSpPr>
        <p:sp>
          <p:nvSpPr>
            <p:cNvPr id="37" name="円/楕円 77">
              <a:extLst>
                <a:ext uri="{FF2B5EF4-FFF2-40B4-BE49-F238E27FC236}">
                  <a16:creationId xmlns:a16="http://schemas.microsoft.com/office/drawing/2014/main" id="{3184BC20-7518-49E4-A7C4-6328DAA849A7}"/>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A172A5D-05D8-47FC-A228-1714ADB70BA0}"/>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39" name="グループ化 38">
            <a:extLst>
              <a:ext uri="{FF2B5EF4-FFF2-40B4-BE49-F238E27FC236}">
                <a16:creationId xmlns:a16="http://schemas.microsoft.com/office/drawing/2014/main" id="{A4BE4A24-F498-4B57-82D9-698D16EEB2D6}"/>
              </a:ext>
            </a:extLst>
          </p:cNvPr>
          <p:cNvGrpSpPr/>
          <p:nvPr/>
        </p:nvGrpSpPr>
        <p:grpSpPr>
          <a:xfrm>
            <a:off x="6154747" y="4292242"/>
            <a:ext cx="441146" cy="400110"/>
            <a:chOff x="5090916" y="4268575"/>
            <a:chExt cx="441146" cy="400110"/>
          </a:xfrm>
        </p:grpSpPr>
        <p:sp>
          <p:nvSpPr>
            <p:cNvPr id="40" name="円/楕円 52">
              <a:extLst>
                <a:ext uri="{FF2B5EF4-FFF2-40B4-BE49-F238E27FC236}">
                  <a16:creationId xmlns:a16="http://schemas.microsoft.com/office/drawing/2014/main" id="{FA7296A8-50A6-493C-B293-544462C38637}"/>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2" name="正方形/長方形 41">
              <a:extLst>
                <a:ext uri="{FF2B5EF4-FFF2-40B4-BE49-F238E27FC236}">
                  <a16:creationId xmlns:a16="http://schemas.microsoft.com/office/drawing/2014/main" id="{CF040C2E-6508-4E2E-AFAA-74DA1F8A98B1}"/>
                </a:ext>
              </a:extLst>
            </p:cNvPr>
            <p:cNvSpPr/>
            <p:nvPr/>
          </p:nvSpPr>
          <p:spPr>
            <a:xfrm>
              <a:off x="5090916" y="426857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grpSp>
        <p:nvGrpSpPr>
          <p:cNvPr id="45" name="グループ化 44">
            <a:extLst>
              <a:ext uri="{FF2B5EF4-FFF2-40B4-BE49-F238E27FC236}">
                <a16:creationId xmlns:a16="http://schemas.microsoft.com/office/drawing/2014/main" id="{0AF3B1EF-38D4-4311-BEFE-7DF07FB09D05}"/>
              </a:ext>
            </a:extLst>
          </p:cNvPr>
          <p:cNvGrpSpPr/>
          <p:nvPr/>
        </p:nvGrpSpPr>
        <p:grpSpPr>
          <a:xfrm>
            <a:off x="5564909" y="5369000"/>
            <a:ext cx="441146" cy="400110"/>
            <a:chOff x="4988923" y="3305555"/>
            <a:chExt cx="441146" cy="400110"/>
          </a:xfrm>
        </p:grpSpPr>
        <p:sp>
          <p:nvSpPr>
            <p:cNvPr id="55" name="円/楕円 40">
              <a:extLst>
                <a:ext uri="{FF2B5EF4-FFF2-40B4-BE49-F238E27FC236}">
                  <a16:creationId xmlns:a16="http://schemas.microsoft.com/office/drawing/2014/main" id="{935C3D10-351A-4F62-9C70-BF111F68BD0B}"/>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420FDC2B-94C7-4075-8D4F-8E546099AB1F}"/>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46" name="テキスト ボックス 45">
            <a:extLst>
              <a:ext uri="{FF2B5EF4-FFF2-40B4-BE49-F238E27FC236}">
                <a16:creationId xmlns:a16="http://schemas.microsoft.com/office/drawing/2014/main" id="{CDC87C23-7DD8-49AD-918E-004849DB0BF4}"/>
              </a:ext>
            </a:extLst>
          </p:cNvPr>
          <p:cNvSpPr txBox="1"/>
          <p:nvPr/>
        </p:nvSpPr>
        <p:spPr>
          <a:xfrm>
            <a:off x="899592" y="4871786"/>
            <a:ext cx="2101857" cy="954107"/>
          </a:xfrm>
          <a:prstGeom prst="rect">
            <a:avLst/>
          </a:prstGeom>
          <a:noFill/>
        </p:spPr>
        <p:txBody>
          <a:bodyPr wrap="none">
            <a:spAutoFit/>
          </a:bodyPr>
          <a:lstStyle/>
          <a:p>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r>
              <a:rPr lang="ja-JP" altLang="en-US" sz="1400" b="1" dirty="0">
                <a:solidFill>
                  <a:srgbClr val="FF0000"/>
                </a:solidFill>
                <a:latin typeface="Meiryo" charset="-128"/>
                <a:ea typeface="Meiryo" charset="-128"/>
                <a:cs typeface="Meiryo" charset="-128"/>
              </a:rPr>
              <a:t>ご注意ください</a:t>
            </a:r>
          </a:p>
        </p:txBody>
      </p:sp>
    </p:spTree>
    <p:extLst>
      <p:ext uri="{BB962C8B-B14F-4D97-AF65-F5344CB8AC3E}">
        <p14:creationId xmlns:p14="http://schemas.microsoft.com/office/powerpoint/2010/main" val="3963534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7804" y="1440000"/>
            <a:ext cx="8552341" cy="461665"/>
          </a:xfrm>
        </p:spPr>
        <p:txBody>
          <a:bodyPr wrap="none">
            <a:spAutoFit/>
          </a:bodyPr>
          <a:lstStyle/>
          <a:p>
            <a:pPr>
              <a:lnSpc>
                <a:spcPct val="100000"/>
              </a:lnSpc>
              <a:spcBef>
                <a:spcPts val="0"/>
              </a:spcBef>
            </a:pPr>
            <a:r>
              <a:rPr lang="ja-JP" altLang="en-US" spc="-150" dirty="0"/>
              <a:t>マイナンバーカードの利用者証明用電子証明書の認証をします。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grpSp>
        <p:nvGrpSpPr>
          <p:cNvPr id="14" name="object 5"/>
          <p:cNvGrpSpPr/>
          <p:nvPr/>
        </p:nvGrpSpPr>
        <p:grpSpPr>
          <a:xfrm>
            <a:off x="2953643" y="2351989"/>
            <a:ext cx="1854835" cy="3046730"/>
            <a:chOff x="1665732" y="1178052"/>
            <a:chExt cx="1854835" cy="3046730"/>
          </a:xfrm>
        </p:grpSpPr>
        <p:sp>
          <p:nvSpPr>
            <p:cNvPr id="15" name="object 6"/>
            <p:cNvSpPr/>
            <p:nvPr/>
          </p:nvSpPr>
          <p:spPr>
            <a:xfrm>
              <a:off x="1673352" y="1185672"/>
              <a:ext cx="1837944" cy="3032759"/>
            </a:xfrm>
            <a:prstGeom prst="rect">
              <a:avLst/>
            </a:prstGeom>
            <a:blipFill>
              <a:blip r:embed="rId3" cstate="print"/>
              <a:stretch>
                <a:fillRect/>
              </a:stretch>
            </a:blipFill>
          </p:spPr>
          <p:txBody>
            <a:bodyPr wrap="square" lIns="0" tIns="0" rIns="0" bIns="0" rtlCol="0"/>
            <a:lstStyle/>
            <a:p>
              <a:endParaRPr dirty="0"/>
            </a:p>
          </p:txBody>
        </p:sp>
        <p:sp>
          <p:nvSpPr>
            <p:cNvPr id="16" name="object 7"/>
            <p:cNvSpPr/>
            <p:nvPr/>
          </p:nvSpPr>
          <p:spPr>
            <a:xfrm>
              <a:off x="1665732" y="1178052"/>
              <a:ext cx="1854835" cy="3046730"/>
            </a:xfrm>
            <a:custGeom>
              <a:avLst/>
              <a:gdLst/>
              <a:ahLst/>
              <a:cxnLst/>
              <a:rect l="l" t="t" r="r" b="b"/>
              <a:pathLst>
                <a:path w="1854835" h="3046729">
                  <a:moveTo>
                    <a:pt x="1851660" y="3046476"/>
                  </a:moveTo>
                  <a:lnTo>
                    <a:pt x="3048" y="3046476"/>
                  </a:lnTo>
                  <a:lnTo>
                    <a:pt x="0" y="3044952"/>
                  </a:lnTo>
                  <a:lnTo>
                    <a:pt x="0" y="3048"/>
                  </a:lnTo>
                  <a:lnTo>
                    <a:pt x="3048" y="0"/>
                  </a:lnTo>
                  <a:lnTo>
                    <a:pt x="1851660" y="0"/>
                  </a:lnTo>
                  <a:lnTo>
                    <a:pt x="1854708" y="3048"/>
                  </a:lnTo>
                  <a:lnTo>
                    <a:pt x="1854708" y="6096"/>
                  </a:lnTo>
                  <a:lnTo>
                    <a:pt x="10668" y="6096"/>
                  </a:lnTo>
                  <a:lnTo>
                    <a:pt x="6096" y="10668"/>
                  </a:lnTo>
                  <a:lnTo>
                    <a:pt x="10668" y="10668"/>
                  </a:lnTo>
                  <a:lnTo>
                    <a:pt x="10668" y="3037332"/>
                  </a:lnTo>
                  <a:lnTo>
                    <a:pt x="6096" y="3037332"/>
                  </a:lnTo>
                  <a:lnTo>
                    <a:pt x="10668" y="3041904"/>
                  </a:lnTo>
                  <a:lnTo>
                    <a:pt x="1854708" y="3041904"/>
                  </a:lnTo>
                  <a:lnTo>
                    <a:pt x="1854708" y="3044952"/>
                  </a:lnTo>
                  <a:lnTo>
                    <a:pt x="1851660" y="3046476"/>
                  </a:lnTo>
                  <a:close/>
                </a:path>
                <a:path w="1854835" h="3046729">
                  <a:moveTo>
                    <a:pt x="10668" y="10668"/>
                  </a:moveTo>
                  <a:lnTo>
                    <a:pt x="6096" y="10668"/>
                  </a:lnTo>
                  <a:lnTo>
                    <a:pt x="10668" y="6096"/>
                  </a:lnTo>
                  <a:lnTo>
                    <a:pt x="10668" y="10668"/>
                  </a:lnTo>
                  <a:close/>
                </a:path>
                <a:path w="1854835" h="3046729">
                  <a:moveTo>
                    <a:pt x="1844040" y="10668"/>
                  </a:moveTo>
                  <a:lnTo>
                    <a:pt x="10668" y="10668"/>
                  </a:lnTo>
                  <a:lnTo>
                    <a:pt x="10668" y="6096"/>
                  </a:lnTo>
                  <a:lnTo>
                    <a:pt x="1844040" y="6096"/>
                  </a:lnTo>
                  <a:lnTo>
                    <a:pt x="1844040" y="10668"/>
                  </a:lnTo>
                  <a:close/>
                </a:path>
                <a:path w="1854835" h="3046729">
                  <a:moveTo>
                    <a:pt x="1844040" y="3041904"/>
                  </a:moveTo>
                  <a:lnTo>
                    <a:pt x="1844040" y="6096"/>
                  </a:lnTo>
                  <a:lnTo>
                    <a:pt x="1850136" y="10668"/>
                  </a:lnTo>
                  <a:lnTo>
                    <a:pt x="1854708" y="10668"/>
                  </a:lnTo>
                  <a:lnTo>
                    <a:pt x="1854708" y="3037332"/>
                  </a:lnTo>
                  <a:lnTo>
                    <a:pt x="1850136" y="3037332"/>
                  </a:lnTo>
                  <a:lnTo>
                    <a:pt x="1844040" y="3041904"/>
                  </a:lnTo>
                  <a:close/>
                </a:path>
                <a:path w="1854835" h="3046729">
                  <a:moveTo>
                    <a:pt x="1854708" y="10668"/>
                  </a:moveTo>
                  <a:lnTo>
                    <a:pt x="1850136" y="10668"/>
                  </a:lnTo>
                  <a:lnTo>
                    <a:pt x="1844040" y="6096"/>
                  </a:lnTo>
                  <a:lnTo>
                    <a:pt x="1854708" y="6096"/>
                  </a:lnTo>
                  <a:lnTo>
                    <a:pt x="1854708" y="10668"/>
                  </a:lnTo>
                  <a:close/>
                </a:path>
                <a:path w="1854835" h="3046729">
                  <a:moveTo>
                    <a:pt x="10668" y="3041904"/>
                  </a:moveTo>
                  <a:lnTo>
                    <a:pt x="6096" y="3037332"/>
                  </a:lnTo>
                  <a:lnTo>
                    <a:pt x="10668" y="3037332"/>
                  </a:lnTo>
                  <a:lnTo>
                    <a:pt x="10668" y="3041904"/>
                  </a:lnTo>
                  <a:close/>
                </a:path>
                <a:path w="1854835" h="3046729">
                  <a:moveTo>
                    <a:pt x="1844040" y="3041904"/>
                  </a:moveTo>
                  <a:lnTo>
                    <a:pt x="10668" y="3041904"/>
                  </a:lnTo>
                  <a:lnTo>
                    <a:pt x="10668" y="3037332"/>
                  </a:lnTo>
                  <a:lnTo>
                    <a:pt x="1844040" y="3037332"/>
                  </a:lnTo>
                  <a:lnTo>
                    <a:pt x="1844040" y="3041904"/>
                  </a:lnTo>
                  <a:close/>
                </a:path>
                <a:path w="1854835" h="3046729">
                  <a:moveTo>
                    <a:pt x="1854708" y="3041904"/>
                  </a:moveTo>
                  <a:lnTo>
                    <a:pt x="1844040" y="3041904"/>
                  </a:lnTo>
                  <a:lnTo>
                    <a:pt x="1850136" y="3037332"/>
                  </a:lnTo>
                  <a:lnTo>
                    <a:pt x="1854708" y="3037332"/>
                  </a:lnTo>
                  <a:lnTo>
                    <a:pt x="1854708" y="3041904"/>
                  </a:lnTo>
                  <a:close/>
                </a:path>
              </a:pathLst>
            </a:custGeom>
            <a:solidFill>
              <a:srgbClr val="000000"/>
            </a:solidFill>
          </p:spPr>
          <p:txBody>
            <a:bodyPr wrap="square" lIns="0" tIns="0" rIns="0" bIns="0" rtlCol="0"/>
            <a:lstStyle/>
            <a:p>
              <a:endParaRPr dirty="0"/>
            </a:p>
          </p:txBody>
        </p:sp>
      </p:grpSp>
      <p:grpSp>
        <p:nvGrpSpPr>
          <p:cNvPr id="6" name="図形グループ 5"/>
          <p:cNvGrpSpPr>
            <a:grpSpLocks noChangeAspect="1"/>
          </p:cNvGrpSpPr>
          <p:nvPr/>
        </p:nvGrpSpPr>
        <p:grpSpPr>
          <a:xfrm>
            <a:off x="5020743" y="2349882"/>
            <a:ext cx="1854000" cy="3050455"/>
            <a:chOff x="4568981" y="2595628"/>
            <a:chExt cx="2212975" cy="3641090"/>
          </a:xfrm>
        </p:grpSpPr>
        <p:sp>
          <p:nvSpPr>
            <p:cNvPr id="20" name="object 9"/>
            <p:cNvSpPr/>
            <p:nvPr/>
          </p:nvSpPr>
          <p:spPr>
            <a:xfrm>
              <a:off x="4575077" y="2648968"/>
              <a:ext cx="2200656" cy="3578352"/>
            </a:xfrm>
            <a:prstGeom prst="rect">
              <a:avLst/>
            </a:prstGeom>
            <a:blipFill>
              <a:blip r:embed="rId4" cstate="print"/>
              <a:stretch>
                <a:fillRect/>
              </a:stretch>
            </a:blipFill>
          </p:spPr>
          <p:txBody>
            <a:bodyPr wrap="square" lIns="0" tIns="0" rIns="0" bIns="0" rtlCol="0"/>
            <a:lstStyle/>
            <a:p>
              <a:endParaRPr dirty="0"/>
            </a:p>
          </p:txBody>
        </p:sp>
        <p:sp>
          <p:nvSpPr>
            <p:cNvPr id="21" name="object 10"/>
            <p:cNvSpPr/>
            <p:nvPr/>
          </p:nvSpPr>
          <p:spPr>
            <a:xfrm>
              <a:off x="4568981" y="2595628"/>
              <a:ext cx="2212975" cy="3641090"/>
            </a:xfrm>
            <a:custGeom>
              <a:avLst/>
              <a:gdLst/>
              <a:ahLst/>
              <a:cxnLst/>
              <a:rect l="l" t="t" r="r" b="b"/>
              <a:pathLst>
                <a:path w="2212975" h="3641090">
                  <a:moveTo>
                    <a:pt x="2211324" y="3640836"/>
                  </a:moveTo>
                  <a:lnTo>
                    <a:pt x="1524" y="3640836"/>
                  </a:lnTo>
                  <a:lnTo>
                    <a:pt x="0" y="3637788"/>
                  </a:lnTo>
                  <a:lnTo>
                    <a:pt x="0" y="1524"/>
                  </a:lnTo>
                  <a:lnTo>
                    <a:pt x="1524" y="0"/>
                  </a:lnTo>
                  <a:lnTo>
                    <a:pt x="2211324" y="0"/>
                  </a:lnTo>
                  <a:lnTo>
                    <a:pt x="2212848" y="1524"/>
                  </a:lnTo>
                  <a:lnTo>
                    <a:pt x="2212848" y="4572"/>
                  </a:lnTo>
                  <a:lnTo>
                    <a:pt x="9144" y="4572"/>
                  </a:lnTo>
                  <a:lnTo>
                    <a:pt x="4572" y="9144"/>
                  </a:lnTo>
                  <a:lnTo>
                    <a:pt x="9144" y="9144"/>
                  </a:lnTo>
                  <a:lnTo>
                    <a:pt x="9144" y="3630168"/>
                  </a:lnTo>
                  <a:lnTo>
                    <a:pt x="4572" y="3630168"/>
                  </a:lnTo>
                  <a:lnTo>
                    <a:pt x="9144" y="3636264"/>
                  </a:lnTo>
                  <a:lnTo>
                    <a:pt x="2212848" y="3636264"/>
                  </a:lnTo>
                  <a:lnTo>
                    <a:pt x="2212848" y="3637788"/>
                  </a:lnTo>
                  <a:lnTo>
                    <a:pt x="2211324" y="3640836"/>
                  </a:lnTo>
                  <a:close/>
                </a:path>
                <a:path w="2212975" h="3641090">
                  <a:moveTo>
                    <a:pt x="9144" y="9144"/>
                  </a:moveTo>
                  <a:lnTo>
                    <a:pt x="4572" y="9144"/>
                  </a:lnTo>
                  <a:lnTo>
                    <a:pt x="9144" y="4572"/>
                  </a:lnTo>
                  <a:lnTo>
                    <a:pt x="9144" y="9144"/>
                  </a:lnTo>
                  <a:close/>
                </a:path>
                <a:path w="2212975" h="3641090">
                  <a:moveTo>
                    <a:pt x="2203704" y="9144"/>
                  </a:moveTo>
                  <a:lnTo>
                    <a:pt x="9144" y="9144"/>
                  </a:lnTo>
                  <a:lnTo>
                    <a:pt x="9144" y="4572"/>
                  </a:lnTo>
                  <a:lnTo>
                    <a:pt x="2203704" y="4572"/>
                  </a:lnTo>
                  <a:lnTo>
                    <a:pt x="2203704" y="9144"/>
                  </a:lnTo>
                  <a:close/>
                </a:path>
                <a:path w="2212975" h="3641090">
                  <a:moveTo>
                    <a:pt x="2203704" y="3636264"/>
                  </a:moveTo>
                  <a:lnTo>
                    <a:pt x="2203704" y="4572"/>
                  </a:lnTo>
                  <a:lnTo>
                    <a:pt x="2208276" y="9144"/>
                  </a:lnTo>
                  <a:lnTo>
                    <a:pt x="2212848" y="9144"/>
                  </a:lnTo>
                  <a:lnTo>
                    <a:pt x="2212848" y="3630168"/>
                  </a:lnTo>
                  <a:lnTo>
                    <a:pt x="2208276" y="3630168"/>
                  </a:lnTo>
                  <a:lnTo>
                    <a:pt x="2203704" y="3636264"/>
                  </a:lnTo>
                  <a:close/>
                </a:path>
                <a:path w="2212975" h="3641090">
                  <a:moveTo>
                    <a:pt x="2212848" y="9144"/>
                  </a:moveTo>
                  <a:lnTo>
                    <a:pt x="2208276" y="9144"/>
                  </a:lnTo>
                  <a:lnTo>
                    <a:pt x="2203704" y="4572"/>
                  </a:lnTo>
                  <a:lnTo>
                    <a:pt x="2212848" y="4572"/>
                  </a:lnTo>
                  <a:lnTo>
                    <a:pt x="2212848" y="9144"/>
                  </a:lnTo>
                  <a:close/>
                </a:path>
                <a:path w="2212975" h="3641090">
                  <a:moveTo>
                    <a:pt x="9144" y="3636264"/>
                  </a:moveTo>
                  <a:lnTo>
                    <a:pt x="4572" y="3630168"/>
                  </a:lnTo>
                  <a:lnTo>
                    <a:pt x="9144" y="3630168"/>
                  </a:lnTo>
                  <a:lnTo>
                    <a:pt x="9144" y="3636264"/>
                  </a:lnTo>
                  <a:close/>
                </a:path>
                <a:path w="2212975" h="3641090">
                  <a:moveTo>
                    <a:pt x="2203704" y="3636264"/>
                  </a:moveTo>
                  <a:lnTo>
                    <a:pt x="9144" y="3636264"/>
                  </a:lnTo>
                  <a:lnTo>
                    <a:pt x="9144" y="3630168"/>
                  </a:lnTo>
                  <a:lnTo>
                    <a:pt x="2203704" y="3630168"/>
                  </a:lnTo>
                  <a:lnTo>
                    <a:pt x="2203704" y="3636264"/>
                  </a:lnTo>
                  <a:close/>
                </a:path>
                <a:path w="2212975" h="3641090">
                  <a:moveTo>
                    <a:pt x="2212848" y="3636264"/>
                  </a:moveTo>
                  <a:lnTo>
                    <a:pt x="2203704" y="3636264"/>
                  </a:lnTo>
                  <a:lnTo>
                    <a:pt x="2208276" y="3630168"/>
                  </a:lnTo>
                  <a:lnTo>
                    <a:pt x="2212848" y="3630168"/>
                  </a:lnTo>
                  <a:lnTo>
                    <a:pt x="2212848" y="3636264"/>
                  </a:lnTo>
                  <a:close/>
                </a:path>
              </a:pathLst>
            </a:custGeom>
            <a:solidFill>
              <a:srgbClr val="000000"/>
            </a:solidFill>
          </p:spPr>
          <p:txBody>
            <a:bodyPr wrap="square" lIns="0" tIns="0" rIns="0" bIns="0" rtlCol="0"/>
            <a:lstStyle/>
            <a:p>
              <a:endParaRPr dirty="0"/>
            </a:p>
          </p:txBody>
        </p:sp>
      </p:grpSp>
      <p:sp>
        <p:nvSpPr>
          <p:cNvPr id="22" name="object 11"/>
          <p:cNvSpPr/>
          <p:nvPr/>
        </p:nvSpPr>
        <p:spPr>
          <a:xfrm>
            <a:off x="6685416" y="3094963"/>
            <a:ext cx="1840863" cy="3038440"/>
          </a:xfrm>
          <a:prstGeom prst="rect">
            <a:avLst/>
          </a:prstGeom>
          <a:blipFill>
            <a:blip r:embed="rId5" cstate="print"/>
            <a:stretch>
              <a:fillRect/>
            </a:stretch>
          </a:blipFill>
          <a:ln w="6350">
            <a:solidFill>
              <a:schemeClr val="tx1"/>
            </a:solidFill>
          </a:ln>
        </p:spPr>
        <p:txBody>
          <a:bodyPr wrap="square" lIns="0" tIns="0" rIns="0" bIns="0" rtlCol="0"/>
          <a:lstStyle/>
          <a:p>
            <a:endParaRPr dirty="0"/>
          </a:p>
        </p:txBody>
      </p:sp>
      <p:sp>
        <p:nvSpPr>
          <p:cNvPr id="27" name="上矢印 26"/>
          <p:cNvSpPr/>
          <p:nvPr/>
        </p:nvSpPr>
        <p:spPr>
          <a:xfrm>
            <a:off x="5763990" y="3490318"/>
            <a:ext cx="631902" cy="1811843"/>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
        <p:nvSpPr>
          <p:cNvPr id="29" name="タイトル 1"/>
          <p:cNvSpPr>
            <a:spLocks noGrp="1"/>
          </p:cNvSpPr>
          <p:nvPr>
            <p:ph type="ctrTitle"/>
          </p:nvPr>
        </p:nvSpPr>
        <p:spPr>
          <a:xfrm>
            <a:off x="1767718" y="350634"/>
            <a:ext cx="7200000" cy="720000"/>
          </a:xfrm>
        </p:spPr>
        <p:txBody>
          <a:bodyPr>
            <a:noAutofit/>
          </a:bodyPr>
          <a:lstStyle/>
          <a:p>
            <a:r>
              <a:rPr lang="ja-JP" altLang="en-US" dirty="0"/>
              <a:t>健康保険証利用の申込のしかた</a:t>
            </a:r>
          </a:p>
        </p:txBody>
      </p:sp>
      <p:sp>
        <p:nvSpPr>
          <p:cNvPr id="32" name="正方形/長方形 31"/>
          <p:cNvSpPr/>
          <p:nvPr/>
        </p:nvSpPr>
        <p:spPr>
          <a:xfrm>
            <a:off x="7053646" y="5111317"/>
            <a:ext cx="1071075"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AF455955-1D12-4621-915C-A2925C504849}"/>
              </a:ext>
            </a:extLst>
          </p:cNvPr>
          <p:cNvSpPr txBox="1"/>
          <p:nvPr/>
        </p:nvSpPr>
        <p:spPr>
          <a:xfrm>
            <a:off x="1940118" y="5733256"/>
            <a:ext cx="1021145" cy="707886"/>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マイナンバー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カードの読取</a:t>
            </a:r>
            <a:endParaRPr kumimoji="1"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機種毎のカード位置の情報</a:t>
            </a:r>
            <a:endParaRPr lang="en-US" altLang="ja-JP" sz="100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FB6ED0C3-F8A3-4A02-80B4-167A994935A3}"/>
              </a:ext>
            </a:extLst>
          </p:cNvPr>
          <p:cNvSpPr txBox="1"/>
          <p:nvPr/>
        </p:nvSpPr>
        <p:spPr>
          <a:xfrm>
            <a:off x="779788" y="5548829"/>
            <a:ext cx="1055908"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Android</a:t>
            </a:r>
            <a:r>
              <a:rPr kumimoji="1" lang="ja-JP" altLang="en-US" sz="1000" dirty="0">
                <a:latin typeface="メイリオ" panose="020B0604030504040204" pitchFamily="50" charset="-128"/>
                <a:ea typeface="メイリオ" panose="020B0604030504040204" pitchFamily="50" charset="-128"/>
              </a:rPr>
              <a:t>機種</a:t>
            </a:r>
          </a:p>
        </p:txBody>
      </p:sp>
      <p:pic>
        <p:nvPicPr>
          <p:cNvPr id="42" name="図 41">
            <a:extLst>
              <a:ext uri="{FF2B5EF4-FFF2-40B4-BE49-F238E27FC236}">
                <a16:creationId xmlns:a16="http://schemas.microsoft.com/office/drawing/2014/main" id="{D8187CDE-45D0-4668-8CB6-44CC2A5673C7}"/>
              </a:ext>
            </a:extLst>
          </p:cNvPr>
          <p:cNvPicPr>
            <a:picLocks noChangeAspect="1"/>
          </p:cNvPicPr>
          <p:nvPr/>
        </p:nvPicPr>
        <p:blipFill>
          <a:blip r:embed="rId6"/>
          <a:stretch>
            <a:fillRect/>
          </a:stretch>
        </p:blipFill>
        <p:spPr>
          <a:xfrm>
            <a:off x="3221338" y="5701899"/>
            <a:ext cx="679429" cy="679429"/>
          </a:xfrm>
          <a:prstGeom prst="rect">
            <a:avLst/>
          </a:prstGeom>
        </p:spPr>
      </p:pic>
      <p:sp>
        <p:nvSpPr>
          <p:cNvPr id="43" name="テキスト ボックス 42">
            <a:extLst>
              <a:ext uri="{FF2B5EF4-FFF2-40B4-BE49-F238E27FC236}">
                <a16:creationId xmlns:a16="http://schemas.microsoft.com/office/drawing/2014/main" id="{A714DF15-629B-4094-804E-8866151CC3DF}"/>
              </a:ext>
            </a:extLst>
          </p:cNvPr>
          <p:cNvSpPr txBox="1"/>
          <p:nvPr/>
        </p:nvSpPr>
        <p:spPr>
          <a:xfrm>
            <a:off x="3128560" y="5560404"/>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r>
              <a:rPr kumimoji="1" lang="ja-JP" altLang="en-US" sz="1000" dirty="0">
                <a:latin typeface="メイリオ" panose="020B0604030504040204" pitchFamily="50" charset="-128"/>
                <a:ea typeface="メイリオ" panose="020B0604030504040204" pitchFamily="50" charset="-128"/>
              </a:rPr>
              <a:t>機種</a:t>
            </a:r>
          </a:p>
        </p:txBody>
      </p:sp>
      <p:sp>
        <p:nvSpPr>
          <p:cNvPr id="44" name="矢印: 右 43">
            <a:extLst>
              <a:ext uri="{FF2B5EF4-FFF2-40B4-BE49-F238E27FC236}">
                <a16:creationId xmlns:a16="http://schemas.microsoft.com/office/drawing/2014/main" id="{83DD5EB5-B8AB-406B-B369-1BF27F1E4FD6}"/>
              </a:ext>
            </a:extLst>
          </p:cNvPr>
          <p:cNvSpPr/>
          <p:nvPr/>
        </p:nvSpPr>
        <p:spPr>
          <a:xfrm>
            <a:off x="2867281" y="5937284"/>
            <a:ext cx="348912" cy="133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矢印: 左 44">
            <a:extLst>
              <a:ext uri="{FF2B5EF4-FFF2-40B4-BE49-F238E27FC236}">
                <a16:creationId xmlns:a16="http://schemas.microsoft.com/office/drawing/2014/main" id="{D6807AAB-8EC3-4A75-8FA9-41E147E4670D}"/>
              </a:ext>
            </a:extLst>
          </p:cNvPr>
          <p:cNvSpPr/>
          <p:nvPr/>
        </p:nvSpPr>
        <p:spPr>
          <a:xfrm>
            <a:off x="1547664" y="5937284"/>
            <a:ext cx="388629" cy="1332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id="{10919F4B-37E9-4156-B1AD-4ABD81442ED3}"/>
              </a:ext>
            </a:extLst>
          </p:cNvPr>
          <p:cNvGrpSpPr/>
          <p:nvPr/>
        </p:nvGrpSpPr>
        <p:grpSpPr>
          <a:xfrm>
            <a:off x="4237604" y="2040461"/>
            <a:ext cx="441146" cy="400110"/>
            <a:chOff x="4301413" y="2319722"/>
            <a:chExt cx="441146" cy="400110"/>
          </a:xfrm>
        </p:grpSpPr>
        <p:sp>
          <p:nvSpPr>
            <p:cNvPr id="47" name="円/楕円 36">
              <a:extLst>
                <a:ext uri="{FF2B5EF4-FFF2-40B4-BE49-F238E27FC236}">
                  <a16:creationId xmlns:a16="http://schemas.microsoft.com/office/drawing/2014/main" id="{F6AE53FC-B4EB-4E33-8D48-0880AB5C97A1}"/>
                </a:ext>
              </a:extLst>
            </p:cNvPr>
            <p:cNvSpPr>
              <a:spLocks noChangeAspect="1"/>
            </p:cNvSpPr>
            <p:nvPr/>
          </p:nvSpPr>
          <p:spPr>
            <a:xfrm>
              <a:off x="4418410" y="2396104"/>
              <a:ext cx="208252" cy="2082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6BE3DA30-FCCC-4B51-8D3A-EC25BA2ED878}"/>
                </a:ext>
              </a:extLst>
            </p:cNvPr>
            <p:cNvSpPr/>
            <p:nvPr/>
          </p:nvSpPr>
          <p:spPr>
            <a:xfrm>
              <a:off x="4301413" y="2319722"/>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49" name="グループ化 48">
            <a:extLst>
              <a:ext uri="{FF2B5EF4-FFF2-40B4-BE49-F238E27FC236}">
                <a16:creationId xmlns:a16="http://schemas.microsoft.com/office/drawing/2014/main" id="{D483DFC9-1772-45EC-A0A6-C1A1488C5EE1}"/>
              </a:ext>
            </a:extLst>
          </p:cNvPr>
          <p:cNvGrpSpPr/>
          <p:nvPr/>
        </p:nvGrpSpPr>
        <p:grpSpPr>
          <a:xfrm>
            <a:off x="8086122" y="4890375"/>
            <a:ext cx="441146" cy="400110"/>
            <a:chOff x="7902291" y="4861846"/>
            <a:chExt cx="441146" cy="400110"/>
          </a:xfrm>
        </p:grpSpPr>
        <p:sp>
          <p:nvSpPr>
            <p:cNvPr id="50" name="円/楕円 33">
              <a:extLst>
                <a:ext uri="{FF2B5EF4-FFF2-40B4-BE49-F238E27FC236}">
                  <a16:creationId xmlns:a16="http://schemas.microsoft.com/office/drawing/2014/main" id="{7C1CC493-9B86-462F-B5AE-0D436D754E13}"/>
                </a:ext>
              </a:extLst>
            </p:cNvPr>
            <p:cNvSpPr>
              <a:spLocks noChangeAspect="1"/>
            </p:cNvSpPr>
            <p:nvPr/>
          </p:nvSpPr>
          <p:spPr>
            <a:xfrm>
              <a:off x="8036006" y="4955954"/>
              <a:ext cx="173716" cy="173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1" name="正方形/長方形 50">
              <a:extLst>
                <a:ext uri="{FF2B5EF4-FFF2-40B4-BE49-F238E27FC236}">
                  <a16:creationId xmlns:a16="http://schemas.microsoft.com/office/drawing/2014/main" id="{C9124F4D-7E42-4B11-B06C-1AB2DAE4F364}"/>
                </a:ext>
              </a:extLst>
            </p:cNvPr>
            <p:cNvSpPr/>
            <p:nvPr/>
          </p:nvSpPr>
          <p:spPr>
            <a:xfrm>
              <a:off x="7902291" y="4861846"/>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sp>
        <p:nvSpPr>
          <p:cNvPr id="28" name="テキスト ボックス 27">
            <a:extLst>
              <a:ext uri="{FF2B5EF4-FFF2-40B4-BE49-F238E27FC236}">
                <a16:creationId xmlns:a16="http://schemas.microsoft.com/office/drawing/2014/main" id="{4212AF5C-B939-475C-A1AF-81ADFFC92287}"/>
              </a:ext>
            </a:extLst>
          </p:cNvPr>
          <p:cNvSpPr txBox="1"/>
          <p:nvPr/>
        </p:nvSpPr>
        <p:spPr>
          <a:xfrm>
            <a:off x="360000" y="1990800"/>
            <a:ext cx="2851638" cy="3500958"/>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❼</a:t>
            </a:r>
            <a:r>
              <a:rPr lang="ja-JP" altLang="en-US" sz="2000" b="1" dirty="0">
                <a:latin typeface="Meiryo" charset="-128"/>
                <a:ea typeface="Meiryo" charset="-128"/>
                <a:cs typeface="Meiryo" charset="-128"/>
              </a:rPr>
              <a:t> マイナンバー</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カードをスマホ</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裏面に密着させ、しばらく待ちましょう</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 認証に成功した</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ことが表示され、申込みが完了</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❽</a:t>
            </a:r>
            <a:r>
              <a:rPr lang="ja-JP" altLang="en-US" sz="2000" b="1" dirty="0">
                <a:latin typeface="Meiryo" charset="-128"/>
                <a:ea typeface="Meiryo" charset="-128"/>
                <a:cs typeface="Meiryo" charset="-128"/>
              </a:rPr>
              <a:t>「終了</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30" name="テキスト ボックス 29">
            <a:extLst>
              <a:ext uri="{FF2B5EF4-FFF2-40B4-BE49-F238E27FC236}">
                <a16:creationId xmlns:a16="http://schemas.microsoft.com/office/drawing/2014/main" id="{BFC75D9E-0DFD-4F0F-BFFA-0A3D532B05AB}"/>
              </a:ext>
            </a:extLst>
          </p:cNvPr>
          <p:cNvSpPr txBox="1"/>
          <p:nvPr/>
        </p:nvSpPr>
        <p:spPr>
          <a:xfrm>
            <a:off x="1858149" y="5560404"/>
            <a:ext cx="697627" cy="246221"/>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＜参考＞</a:t>
            </a:r>
          </a:p>
        </p:txBody>
      </p:sp>
      <p:pic>
        <p:nvPicPr>
          <p:cNvPr id="31" name="図 30">
            <a:extLst>
              <a:ext uri="{FF2B5EF4-FFF2-40B4-BE49-F238E27FC236}">
                <a16:creationId xmlns:a16="http://schemas.microsoft.com/office/drawing/2014/main" id="{943E50B0-621A-4443-8240-68C793561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457" y="5706775"/>
            <a:ext cx="658616" cy="658616"/>
          </a:xfrm>
          <a:prstGeom prst="rect">
            <a:avLst/>
          </a:prstGeom>
        </p:spPr>
      </p:pic>
    </p:spTree>
    <p:extLst>
      <p:ext uri="{BB962C8B-B14F-4D97-AF65-F5344CB8AC3E}">
        <p14:creationId xmlns:p14="http://schemas.microsoft.com/office/powerpoint/2010/main" val="418347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5944" y="529052"/>
            <a:ext cx="7200000" cy="540000"/>
          </a:xfrm>
        </p:spPr>
        <p:txBody>
          <a:bodyPr>
            <a:noAutofit/>
          </a:bodyPr>
          <a:lstStyle/>
          <a:p>
            <a:r>
              <a:rPr lang="ja-JP" altLang="en-US" dirty="0"/>
              <a:t>＜ぴったりサービス＞の使いかた</a:t>
            </a:r>
          </a:p>
        </p:txBody>
      </p:sp>
      <p:pic>
        <p:nvPicPr>
          <p:cNvPr id="35" name="図 34"/>
          <p:cNvPicPr>
            <a:picLocks noChangeAspect="1"/>
          </p:cNvPicPr>
          <p:nvPr/>
        </p:nvPicPr>
        <p:blipFill rotWithShape="1">
          <a:blip r:embed="rId3">
            <a:extLst>
              <a:ext uri="{28A0092B-C50C-407E-A947-70E740481C1C}">
                <a14:useLocalDpi xmlns:a14="http://schemas.microsoft.com/office/drawing/2010/main" val="0"/>
              </a:ext>
            </a:extLst>
          </a:blip>
          <a:srcRect l="31547" t="26027" r="33298" b="29223"/>
          <a:stretch/>
        </p:blipFill>
        <p:spPr>
          <a:xfrm>
            <a:off x="7964324" y="1725665"/>
            <a:ext cx="766916" cy="1368419"/>
          </a:xfrm>
          <a:prstGeom prst="rect">
            <a:avLst/>
          </a:prstGeom>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615867" y="1368000"/>
            <a:ext cx="7571303" cy="904863"/>
          </a:xfrm>
        </p:spPr>
        <p:txBody>
          <a:bodyPr wrap="none">
            <a:spAutoFit/>
          </a:bodyPr>
          <a:lstStyle/>
          <a:p>
            <a:pPr>
              <a:lnSpc>
                <a:spcPct val="110000"/>
              </a:lnSpc>
              <a:spcBef>
                <a:spcPts val="0"/>
              </a:spcBef>
            </a:pPr>
            <a:r>
              <a:rPr lang="ja-JP" altLang="en-US" dirty="0"/>
              <a:t>子育てや介護をはじめとする行政手続の検索や申請が</a:t>
            </a:r>
            <a:endParaRPr lang="en-US" altLang="ja-JP" dirty="0"/>
          </a:p>
          <a:p>
            <a:pPr>
              <a:lnSpc>
                <a:spcPct val="110000"/>
              </a:lnSpc>
              <a:spcBef>
                <a:spcPts val="0"/>
              </a:spcBef>
            </a:pPr>
            <a:r>
              <a:rPr lang="ja-JP" altLang="en-US" dirty="0"/>
              <a:t>オンラインで行えます。</a:t>
            </a:r>
          </a:p>
        </p:txBody>
      </p:sp>
      <p:sp>
        <p:nvSpPr>
          <p:cNvPr id="36" name="テキスト ボックス 35">
            <a:extLst>
              <a:ext uri="{FF2B5EF4-FFF2-40B4-BE49-F238E27FC236}">
                <a16:creationId xmlns:a16="http://schemas.microsoft.com/office/drawing/2014/main" id="{A128D539-56F6-48F6-A789-5F7A16328BFE}"/>
              </a:ext>
            </a:extLst>
          </p:cNvPr>
          <p:cNvSpPr txBox="1"/>
          <p:nvPr/>
        </p:nvSpPr>
        <p:spPr>
          <a:xfrm>
            <a:off x="608198" y="2266181"/>
            <a:ext cx="2880000" cy="141577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p>
          <a:p>
            <a:r>
              <a:rPr lang="ja-JP" altLang="en-US" b="1" dirty="0">
                <a:latin typeface="Meiryo" charset="-128"/>
                <a:ea typeface="Meiryo" charset="-128"/>
                <a:cs typeface="Meiryo" charset="-128"/>
              </a:rPr>
              <a:t>ご自身にあった</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行政サービスの検索が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できます</a:t>
            </a:r>
            <a:endParaRPr lang="ja-JP" altLang="en-US" sz="1200"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E7004ABF-14BB-4978-BF09-2DB90ABB9AB0}"/>
              </a:ext>
            </a:extLst>
          </p:cNvPr>
          <p:cNvSpPr txBox="1"/>
          <p:nvPr/>
        </p:nvSpPr>
        <p:spPr>
          <a:xfrm>
            <a:off x="3431357" y="2266181"/>
            <a:ext cx="2880000" cy="141577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p>
          <a:p>
            <a:r>
              <a:rPr lang="ja-JP" altLang="en-US" b="1" dirty="0">
                <a:latin typeface="Meiryo" charset="-128"/>
                <a:ea typeface="Meiryo" charset="-128"/>
                <a:cs typeface="Meiryo" charset="-128"/>
              </a:rPr>
              <a:t>役所に出向くことなく、</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オンラインで申請がで</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きます。</a:t>
            </a:r>
            <a:endParaRPr lang="ja-JP" altLang="en-US" sz="1200"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3A731F11-EA54-441C-88D0-BC48D3769C29}"/>
              </a:ext>
            </a:extLst>
          </p:cNvPr>
          <p:cNvSpPr txBox="1"/>
          <p:nvPr/>
        </p:nvSpPr>
        <p:spPr>
          <a:xfrm>
            <a:off x="6168652" y="2266181"/>
            <a:ext cx="2880000" cy="141577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p>
          <a:p>
            <a:r>
              <a:rPr lang="ja-JP" altLang="en-US" b="1" dirty="0">
                <a:latin typeface="Meiryo" charset="-128"/>
                <a:ea typeface="Meiryo" charset="-128"/>
                <a:cs typeface="Meiryo" charset="-128"/>
              </a:rPr>
              <a:t>プッシュ型の</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お知らせを電子で</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受取ることができます</a:t>
            </a:r>
            <a:endParaRPr lang="en-US" altLang="ja-JP" b="1" dirty="0">
              <a:latin typeface="Meiryo" charset="-128"/>
              <a:ea typeface="Meiryo" charset="-128"/>
              <a:cs typeface="Meiryo" charset="-128"/>
            </a:endParaRPr>
          </a:p>
        </p:txBody>
      </p:sp>
      <p:pic>
        <p:nvPicPr>
          <p:cNvPr id="7" name="図 6">
            <a:extLst>
              <a:ext uri="{FF2B5EF4-FFF2-40B4-BE49-F238E27FC236}">
                <a16:creationId xmlns:a16="http://schemas.microsoft.com/office/drawing/2014/main" id="{613191F0-016B-4B7D-90C5-DFC4B3B82407}"/>
              </a:ext>
            </a:extLst>
          </p:cNvPr>
          <p:cNvPicPr>
            <a:picLocks noChangeAspect="1"/>
          </p:cNvPicPr>
          <p:nvPr/>
        </p:nvPicPr>
        <p:blipFill>
          <a:blip r:embed="rId4"/>
          <a:stretch>
            <a:fillRect/>
          </a:stretch>
        </p:blipFill>
        <p:spPr>
          <a:xfrm>
            <a:off x="708075" y="3681954"/>
            <a:ext cx="2378010" cy="2582372"/>
          </a:xfrm>
          <a:prstGeom prst="rect">
            <a:avLst/>
          </a:prstGeom>
        </p:spPr>
      </p:pic>
      <p:sp>
        <p:nvSpPr>
          <p:cNvPr id="44" name="テキスト ボックス 43">
            <a:extLst>
              <a:ext uri="{FF2B5EF4-FFF2-40B4-BE49-F238E27FC236}">
                <a16:creationId xmlns:a16="http://schemas.microsoft.com/office/drawing/2014/main" id="{28C26FEC-6998-4EF9-85CD-F2057CA245C1}"/>
              </a:ext>
            </a:extLst>
          </p:cNvPr>
          <p:cNvSpPr txBox="1"/>
          <p:nvPr/>
        </p:nvSpPr>
        <p:spPr>
          <a:xfrm>
            <a:off x="788278" y="4741433"/>
            <a:ext cx="1389176" cy="769441"/>
          </a:xfrm>
          <a:prstGeom prst="rect">
            <a:avLst/>
          </a:prstGeom>
          <a:noFill/>
        </p:spPr>
        <p:txBody>
          <a:bodyPr wrap="square" rtlCol="0">
            <a:spAutoFit/>
          </a:bodyPr>
          <a:lstStyle/>
          <a:p>
            <a:r>
              <a:rPr kumimoji="1" lang="ja-JP" altLang="en-US" sz="1100" b="1" dirty="0">
                <a:latin typeface="メイリオ" panose="020B0604030504040204" pitchFamily="50" charset="-128"/>
                <a:ea typeface="メイリオ" panose="020B0604030504040204" pitchFamily="50" charset="-128"/>
              </a:rPr>
              <a:t>様々な申請や届出を地域別に検索し、その詳細を確認できます</a:t>
            </a:r>
          </a:p>
        </p:txBody>
      </p:sp>
      <p:pic>
        <p:nvPicPr>
          <p:cNvPr id="9" name="図 8">
            <a:extLst>
              <a:ext uri="{FF2B5EF4-FFF2-40B4-BE49-F238E27FC236}">
                <a16:creationId xmlns:a16="http://schemas.microsoft.com/office/drawing/2014/main" id="{203DE1F3-D3FA-4FFF-9E1B-2A159D146004}"/>
              </a:ext>
            </a:extLst>
          </p:cNvPr>
          <p:cNvPicPr>
            <a:picLocks noChangeAspect="1"/>
          </p:cNvPicPr>
          <p:nvPr/>
        </p:nvPicPr>
        <p:blipFill>
          <a:blip r:embed="rId5"/>
          <a:stretch>
            <a:fillRect/>
          </a:stretch>
        </p:blipFill>
        <p:spPr>
          <a:xfrm>
            <a:off x="3515092" y="3681678"/>
            <a:ext cx="2378009" cy="2582372"/>
          </a:xfrm>
          <a:prstGeom prst="rect">
            <a:avLst/>
          </a:prstGeom>
        </p:spPr>
      </p:pic>
      <p:sp>
        <p:nvSpPr>
          <p:cNvPr id="43" name="テキスト ボックス 42">
            <a:extLst>
              <a:ext uri="{FF2B5EF4-FFF2-40B4-BE49-F238E27FC236}">
                <a16:creationId xmlns:a16="http://schemas.microsoft.com/office/drawing/2014/main" id="{B5863524-2876-445E-B0A2-862C5A25F913}"/>
              </a:ext>
            </a:extLst>
          </p:cNvPr>
          <p:cNvSpPr txBox="1"/>
          <p:nvPr/>
        </p:nvSpPr>
        <p:spPr>
          <a:xfrm>
            <a:off x="3534136" y="4741433"/>
            <a:ext cx="1389176" cy="769441"/>
          </a:xfrm>
          <a:prstGeom prst="rect">
            <a:avLst/>
          </a:prstGeom>
          <a:noFill/>
        </p:spPr>
        <p:txBody>
          <a:bodyPr wrap="square" rtlCol="0">
            <a:spAutoFit/>
          </a:bodyPr>
          <a:lstStyle/>
          <a:p>
            <a:r>
              <a:rPr kumimoji="1" lang="ja-JP" altLang="en-US" sz="1100" b="1" dirty="0">
                <a:latin typeface="メイリオ" panose="020B0604030504040204" pitchFamily="50" charset="-128"/>
                <a:ea typeface="メイリオ" panose="020B0604030504040204" pitchFamily="50" charset="-128"/>
              </a:rPr>
              <a:t>必要に応じ、マイナンバーカードを用いた電子署名を付与します</a:t>
            </a:r>
          </a:p>
        </p:txBody>
      </p:sp>
      <p:pic>
        <p:nvPicPr>
          <p:cNvPr id="11" name="図 10">
            <a:extLst>
              <a:ext uri="{FF2B5EF4-FFF2-40B4-BE49-F238E27FC236}">
                <a16:creationId xmlns:a16="http://schemas.microsoft.com/office/drawing/2014/main" id="{138F9251-C21C-4BBA-929A-56702D13AB47}"/>
              </a:ext>
            </a:extLst>
          </p:cNvPr>
          <p:cNvPicPr>
            <a:picLocks noChangeAspect="1"/>
          </p:cNvPicPr>
          <p:nvPr/>
        </p:nvPicPr>
        <p:blipFill>
          <a:blip r:embed="rId6"/>
          <a:stretch>
            <a:fillRect/>
          </a:stretch>
        </p:blipFill>
        <p:spPr>
          <a:xfrm>
            <a:off x="6275550" y="3691567"/>
            <a:ext cx="2272831" cy="2562594"/>
          </a:xfrm>
          <a:prstGeom prst="rect">
            <a:avLst/>
          </a:prstGeom>
        </p:spPr>
      </p:pic>
    </p:spTree>
    <p:extLst>
      <p:ext uri="{BB962C8B-B14F-4D97-AF65-F5344CB8AC3E}">
        <p14:creationId xmlns:p14="http://schemas.microsoft.com/office/powerpoint/2010/main" val="1981275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B8707ED-A926-496A-85E2-6E9038D6A43D}"/>
              </a:ext>
            </a:extLst>
          </p:cNvPr>
          <p:cNvPicPr>
            <a:picLocks noChangeAspect="1"/>
          </p:cNvPicPr>
          <p:nvPr/>
        </p:nvPicPr>
        <p:blipFill>
          <a:blip r:embed="rId3"/>
          <a:stretch>
            <a:fillRect/>
          </a:stretch>
        </p:blipFill>
        <p:spPr>
          <a:xfrm>
            <a:off x="3037429" y="2393074"/>
            <a:ext cx="1742646" cy="3052149"/>
          </a:xfrm>
          <a:prstGeom prst="rect">
            <a:avLst/>
          </a:prstGeom>
        </p:spPr>
      </p:pic>
      <p:sp>
        <p:nvSpPr>
          <p:cNvPr id="3" name="サブタイトル 2"/>
          <p:cNvSpPr>
            <a:spLocks noGrp="1"/>
          </p:cNvSpPr>
          <p:nvPr>
            <p:ph type="subTitle" idx="1"/>
          </p:nvPr>
        </p:nvSpPr>
        <p:spPr>
          <a:xfrm>
            <a:off x="360000" y="1440000"/>
            <a:ext cx="8045792" cy="461665"/>
          </a:xfrm>
        </p:spPr>
        <p:txBody>
          <a:bodyPr wrap="none">
            <a:spAutoFit/>
          </a:bodyPr>
          <a:lstStyle/>
          <a:p>
            <a:pPr>
              <a:lnSpc>
                <a:spcPct val="100000"/>
              </a:lnSpc>
              <a:spcBef>
                <a:spcPts val="0"/>
              </a:spcBef>
            </a:pPr>
            <a:r>
              <a:rPr lang="ja-JP" altLang="en-US" spc="-150" dirty="0"/>
              <a:t>「ぴったりサービス</a:t>
            </a:r>
            <a:r>
              <a:rPr lang="ja-JP" altLang="en-US" spc="-1000" dirty="0"/>
              <a:t>」</a:t>
            </a:r>
            <a:r>
              <a:rPr lang="ja-JP" altLang="en-US" spc="-150" dirty="0"/>
              <a:t>から</a:t>
            </a:r>
            <a:r>
              <a:rPr lang="ja-JP" altLang="en-US" spc="-1000" dirty="0"/>
              <a:t>、</a:t>
            </a:r>
            <a:r>
              <a:rPr lang="ja-JP" altLang="en-US" spc="-150" dirty="0"/>
              <a:t>簡単に利用することができます。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grpSp>
        <p:nvGrpSpPr>
          <p:cNvPr id="19" name="図形グループ 18"/>
          <p:cNvGrpSpPr/>
          <p:nvPr/>
        </p:nvGrpSpPr>
        <p:grpSpPr>
          <a:xfrm>
            <a:off x="4758143" y="3485324"/>
            <a:ext cx="301431" cy="345916"/>
            <a:chOff x="2743754" y="4622188"/>
            <a:chExt cx="720000" cy="691832"/>
          </a:xfrm>
        </p:grpSpPr>
        <p:cxnSp>
          <p:nvCxnSpPr>
            <p:cNvPr id="20" name="直線コネクタ 1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タイトル 1"/>
          <p:cNvSpPr>
            <a:spLocks noGrp="1"/>
          </p:cNvSpPr>
          <p:nvPr>
            <p:ph type="ctrTitle"/>
          </p:nvPr>
        </p:nvSpPr>
        <p:spPr>
          <a:xfrm>
            <a:off x="1685944" y="521210"/>
            <a:ext cx="6340197" cy="547842"/>
          </a:xfrm>
        </p:spPr>
        <p:txBody>
          <a:bodyPr wrap="none">
            <a:spAutoFit/>
          </a:bodyPr>
          <a:lstStyle/>
          <a:p>
            <a:r>
              <a:rPr lang="ja-JP" altLang="en-US" dirty="0"/>
              <a:t>＜ぴったりサービス＞の使いかた</a:t>
            </a: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4345" t="11149" r="4560" b="15846"/>
          <a:stretch/>
        </p:blipFill>
        <p:spPr>
          <a:xfrm>
            <a:off x="900991" y="5223100"/>
            <a:ext cx="966140" cy="1086069"/>
          </a:xfrm>
          <a:prstGeom prst="rect">
            <a:avLst/>
          </a:prstGeom>
        </p:spPr>
      </p:pic>
      <p:grpSp>
        <p:nvGrpSpPr>
          <p:cNvPr id="25" name="グループ化 24">
            <a:extLst>
              <a:ext uri="{FF2B5EF4-FFF2-40B4-BE49-F238E27FC236}">
                <a16:creationId xmlns:a16="http://schemas.microsoft.com/office/drawing/2014/main" id="{3326DBFC-F7AB-43A1-8B51-69DE9AD3E13D}"/>
              </a:ext>
            </a:extLst>
          </p:cNvPr>
          <p:cNvGrpSpPr/>
          <p:nvPr/>
        </p:nvGrpSpPr>
        <p:grpSpPr>
          <a:xfrm>
            <a:off x="5125248" y="2433079"/>
            <a:ext cx="1606992" cy="2999885"/>
            <a:chOff x="4558507" y="2567278"/>
            <a:chExt cx="1606992" cy="2999885"/>
          </a:xfrm>
        </p:grpSpPr>
        <p:pic>
          <p:nvPicPr>
            <p:cNvPr id="9" name="図 8">
              <a:extLst>
                <a:ext uri="{FF2B5EF4-FFF2-40B4-BE49-F238E27FC236}">
                  <a16:creationId xmlns:a16="http://schemas.microsoft.com/office/drawing/2014/main" id="{9D365342-E53D-42B5-BFAF-4560CB37BEFD}"/>
                </a:ext>
              </a:extLst>
            </p:cNvPr>
            <p:cNvPicPr>
              <a:picLocks noChangeAspect="1"/>
            </p:cNvPicPr>
            <p:nvPr/>
          </p:nvPicPr>
          <p:blipFill>
            <a:blip r:embed="rId5"/>
            <a:stretch>
              <a:fillRect/>
            </a:stretch>
          </p:blipFill>
          <p:spPr>
            <a:xfrm>
              <a:off x="4562940" y="2567278"/>
              <a:ext cx="1602559" cy="2999885"/>
            </a:xfrm>
            <a:prstGeom prst="rect">
              <a:avLst/>
            </a:prstGeom>
          </p:spPr>
        </p:pic>
        <p:sp>
          <p:nvSpPr>
            <p:cNvPr id="16" name="正方形/長方形 15">
              <a:extLst>
                <a:ext uri="{FF2B5EF4-FFF2-40B4-BE49-F238E27FC236}">
                  <a16:creationId xmlns:a16="http://schemas.microsoft.com/office/drawing/2014/main" id="{FAC86FE5-F8E8-4662-8DF2-FDA5EADC1CBD}"/>
                </a:ext>
              </a:extLst>
            </p:cNvPr>
            <p:cNvSpPr/>
            <p:nvPr/>
          </p:nvSpPr>
          <p:spPr>
            <a:xfrm>
              <a:off x="4558507" y="2567278"/>
              <a:ext cx="1602559" cy="29998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10BD0BC8-5A2D-450E-9437-BBD10F5199DF}"/>
              </a:ext>
            </a:extLst>
          </p:cNvPr>
          <p:cNvGrpSpPr/>
          <p:nvPr/>
        </p:nvGrpSpPr>
        <p:grpSpPr>
          <a:xfrm>
            <a:off x="7017269" y="2433079"/>
            <a:ext cx="1659187" cy="3012145"/>
            <a:chOff x="6421174" y="2181954"/>
            <a:chExt cx="2082207" cy="3920220"/>
          </a:xfrm>
        </p:grpSpPr>
        <p:pic>
          <p:nvPicPr>
            <p:cNvPr id="14" name="図 13">
              <a:extLst>
                <a:ext uri="{FF2B5EF4-FFF2-40B4-BE49-F238E27FC236}">
                  <a16:creationId xmlns:a16="http://schemas.microsoft.com/office/drawing/2014/main" id="{785B7CB4-7E3B-4BF7-9EB0-7566131FDCD5}"/>
                </a:ext>
              </a:extLst>
            </p:cNvPr>
            <p:cNvPicPr>
              <a:picLocks noChangeAspect="1"/>
            </p:cNvPicPr>
            <p:nvPr/>
          </p:nvPicPr>
          <p:blipFill>
            <a:blip r:embed="rId6"/>
            <a:stretch>
              <a:fillRect/>
            </a:stretch>
          </p:blipFill>
          <p:spPr>
            <a:xfrm>
              <a:off x="6425607" y="2181954"/>
              <a:ext cx="2077774" cy="3920220"/>
            </a:xfrm>
            <a:prstGeom prst="rect">
              <a:avLst/>
            </a:prstGeom>
          </p:spPr>
        </p:pic>
        <p:sp>
          <p:nvSpPr>
            <p:cNvPr id="18" name="正方形/長方形 17">
              <a:extLst>
                <a:ext uri="{FF2B5EF4-FFF2-40B4-BE49-F238E27FC236}">
                  <a16:creationId xmlns:a16="http://schemas.microsoft.com/office/drawing/2014/main" id="{C393A6E8-F6FB-4C5D-B069-745CC96C278D}"/>
                </a:ext>
              </a:extLst>
            </p:cNvPr>
            <p:cNvSpPr/>
            <p:nvPr/>
          </p:nvSpPr>
          <p:spPr>
            <a:xfrm>
              <a:off x="6421174" y="2181954"/>
              <a:ext cx="2077774" cy="39202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図形グループ 18">
            <a:extLst>
              <a:ext uri="{FF2B5EF4-FFF2-40B4-BE49-F238E27FC236}">
                <a16:creationId xmlns:a16="http://schemas.microsoft.com/office/drawing/2014/main" id="{D38183D2-BB71-467F-9F7A-AC1F3F0AA892}"/>
              </a:ext>
            </a:extLst>
          </p:cNvPr>
          <p:cNvGrpSpPr/>
          <p:nvPr/>
        </p:nvGrpSpPr>
        <p:grpSpPr>
          <a:xfrm>
            <a:off x="6671831" y="3491258"/>
            <a:ext cx="301431" cy="345916"/>
            <a:chOff x="2743754" y="4622188"/>
            <a:chExt cx="720000" cy="691832"/>
          </a:xfrm>
        </p:grpSpPr>
        <p:cxnSp>
          <p:nvCxnSpPr>
            <p:cNvPr id="36" name="直線コネクタ 35">
              <a:extLst>
                <a:ext uri="{FF2B5EF4-FFF2-40B4-BE49-F238E27FC236}">
                  <a16:creationId xmlns:a16="http://schemas.microsoft.com/office/drawing/2014/main" id="{00307918-16FC-41D7-B01C-6FB3C4E25022}"/>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0F9A9EC-B18C-4F74-A0CE-99768E0ABA03}"/>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E714298-5F7A-4AD7-9F15-5740A1ABCECA}"/>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上矢印 25"/>
          <p:cNvSpPr/>
          <p:nvPr/>
        </p:nvSpPr>
        <p:spPr>
          <a:xfrm>
            <a:off x="7525304" y="3352328"/>
            <a:ext cx="631902" cy="1967029"/>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
        <p:nvSpPr>
          <p:cNvPr id="39" name="正方形/長方形 38">
            <a:extLst>
              <a:ext uri="{FF2B5EF4-FFF2-40B4-BE49-F238E27FC236}">
                <a16:creationId xmlns:a16="http://schemas.microsoft.com/office/drawing/2014/main" id="{D494F8D4-DC0C-4E88-BDBA-E3371D21EFF6}"/>
              </a:ext>
            </a:extLst>
          </p:cNvPr>
          <p:cNvSpPr/>
          <p:nvPr/>
        </p:nvSpPr>
        <p:spPr>
          <a:xfrm>
            <a:off x="3112111" y="3161634"/>
            <a:ext cx="1523556" cy="6755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0D838A1-523E-4ED8-AE2F-EB2C19936A29}"/>
              </a:ext>
            </a:extLst>
          </p:cNvPr>
          <p:cNvSpPr/>
          <p:nvPr/>
        </p:nvSpPr>
        <p:spPr>
          <a:xfrm>
            <a:off x="5280639" y="4268602"/>
            <a:ext cx="1293569" cy="3446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952E9E9C-2158-47D2-877B-269FCDC1286D}"/>
              </a:ext>
            </a:extLst>
          </p:cNvPr>
          <p:cNvGrpSpPr/>
          <p:nvPr/>
        </p:nvGrpSpPr>
        <p:grpSpPr>
          <a:xfrm>
            <a:off x="4411087" y="2923706"/>
            <a:ext cx="270000" cy="400110"/>
            <a:chOff x="5588889" y="3598762"/>
            <a:chExt cx="270000" cy="400110"/>
          </a:xfrm>
        </p:grpSpPr>
        <p:sp>
          <p:nvSpPr>
            <p:cNvPr id="42" name="円/楕円 1">
              <a:extLst>
                <a:ext uri="{FF2B5EF4-FFF2-40B4-BE49-F238E27FC236}">
                  <a16:creationId xmlns:a16="http://schemas.microsoft.com/office/drawing/2014/main" id="{DBEF8451-7619-45A9-A389-492FC22A366F}"/>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2A15B4CB-721F-44B7-B058-1BAE5875D802}"/>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4" name="グループ化 43">
            <a:extLst>
              <a:ext uri="{FF2B5EF4-FFF2-40B4-BE49-F238E27FC236}">
                <a16:creationId xmlns:a16="http://schemas.microsoft.com/office/drawing/2014/main" id="{9E846B49-5C08-4D10-B3EA-DD383C007D10}"/>
              </a:ext>
            </a:extLst>
          </p:cNvPr>
          <p:cNvGrpSpPr/>
          <p:nvPr/>
        </p:nvGrpSpPr>
        <p:grpSpPr>
          <a:xfrm>
            <a:off x="5214138" y="3950460"/>
            <a:ext cx="441146" cy="400110"/>
            <a:chOff x="5150197" y="4825443"/>
            <a:chExt cx="441146" cy="400110"/>
          </a:xfrm>
        </p:grpSpPr>
        <p:sp>
          <p:nvSpPr>
            <p:cNvPr id="45" name="円/楕円 29">
              <a:extLst>
                <a:ext uri="{FF2B5EF4-FFF2-40B4-BE49-F238E27FC236}">
                  <a16:creationId xmlns:a16="http://schemas.microsoft.com/office/drawing/2014/main" id="{11555108-D989-467C-A083-D88297AF8943}"/>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6" name="正方形/長方形 45">
              <a:extLst>
                <a:ext uri="{FF2B5EF4-FFF2-40B4-BE49-F238E27FC236}">
                  <a16:creationId xmlns:a16="http://schemas.microsoft.com/office/drawing/2014/main" id="{20FCE41D-D6BA-413D-BFBA-F2DBD92CF9A6}"/>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7" name="グループ化 46">
            <a:extLst>
              <a:ext uri="{FF2B5EF4-FFF2-40B4-BE49-F238E27FC236}">
                <a16:creationId xmlns:a16="http://schemas.microsoft.com/office/drawing/2014/main" id="{B1AB3FDA-DDB1-4504-BBC8-C7AFC906D524}"/>
              </a:ext>
            </a:extLst>
          </p:cNvPr>
          <p:cNvGrpSpPr/>
          <p:nvPr/>
        </p:nvGrpSpPr>
        <p:grpSpPr>
          <a:xfrm>
            <a:off x="7638465" y="4240867"/>
            <a:ext cx="441146" cy="400110"/>
            <a:chOff x="4422686" y="1453207"/>
            <a:chExt cx="441146" cy="400110"/>
          </a:xfrm>
        </p:grpSpPr>
        <p:sp>
          <p:nvSpPr>
            <p:cNvPr id="48" name="円/楕円 48">
              <a:extLst>
                <a:ext uri="{FF2B5EF4-FFF2-40B4-BE49-F238E27FC236}">
                  <a16:creationId xmlns:a16="http://schemas.microsoft.com/office/drawing/2014/main" id="{9253DE8D-948B-4D23-8A14-056CA025EFA9}"/>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9" name="正方形/長方形 48">
              <a:extLst>
                <a:ext uri="{FF2B5EF4-FFF2-40B4-BE49-F238E27FC236}">
                  <a16:creationId xmlns:a16="http://schemas.microsoft.com/office/drawing/2014/main" id="{074969A3-8D8D-43B8-A70D-BD7088205277}"/>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50" name="テキスト ボックス 16">
            <a:extLst>
              <a:ext uri="{FF2B5EF4-FFF2-40B4-BE49-F238E27FC236}">
                <a16:creationId xmlns:a16="http://schemas.microsoft.com/office/drawing/2014/main" id="{4C173B87-ED37-4242-9729-18A7DF28675A}"/>
              </a:ext>
            </a:extLst>
          </p:cNvPr>
          <p:cNvSpPr txBox="1"/>
          <p:nvPr/>
        </p:nvSpPr>
        <p:spPr>
          <a:xfrm>
            <a:off x="395536" y="1844824"/>
            <a:ext cx="2557559" cy="452431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Meiryo" charset="-128"/>
                <a:ea typeface="Meiryo" charset="-128"/>
                <a:cs typeface="Meiryo" charset="-128"/>
              </a:rPr>
              <a:t>❶</a:t>
            </a:r>
          </a:p>
          <a:p>
            <a:r>
              <a:rPr lang="ja-JP" altLang="en-US" sz="2000" b="1" dirty="0">
                <a:latin typeface="Meiryo" charset="-128"/>
                <a:ea typeface="Meiryo" charset="-128"/>
                <a:cs typeface="Meiryo" charset="-128"/>
              </a:rPr>
              <a:t>「手続の検索・電子申請</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「さっそく使ってみる」をタップする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rPr>
              <a:t>画面を下から</a:t>
            </a:r>
            <a:endParaRPr lang="en-US" altLang="ja-JP" sz="2000" b="1" dirty="0">
              <a:latin typeface="Meiryo" charset="-128"/>
              <a:ea typeface="Meiryo" charset="-128"/>
            </a:endParaRPr>
          </a:p>
          <a:p>
            <a:r>
              <a:rPr lang="ja-JP" altLang="en-US" sz="2000" b="1" dirty="0">
                <a:latin typeface="Meiryo" charset="-128"/>
                <a:ea typeface="Meiryo" charset="-128"/>
              </a:rPr>
              <a:t>上にスクロール</a:t>
            </a:r>
            <a:endParaRPr lang="en-US" altLang="ja-JP" sz="2000" b="1" dirty="0">
              <a:latin typeface="Meiryo" charset="-128"/>
              <a:ea typeface="Meiryo" charset="-128"/>
            </a:endParaRPr>
          </a:p>
          <a:p>
            <a:endParaRPr lang="en-US" altLang="ja-JP" sz="3200" b="1" dirty="0">
              <a:latin typeface="Meiryo" charset="-128"/>
              <a:ea typeface="Meiryo" charset="-128"/>
              <a:cs typeface="Meiryo" charset="-128"/>
            </a:endParaRPr>
          </a:p>
          <a:p>
            <a:endParaRPr lang="ja-JP" altLang="en-US" sz="2000" b="1" dirty="0">
              <a:latin typeface="Meiryo" charset="-128"/>
              <a:ea typeface="Meiryo" charset="-128"/>
              <a:cs typeface="Meiryo" charset="-128"/>
            </a:endParaRPr>
          </a:p>
          <a:p>
            <a:endParaRPr lang="ja-JP" altLang="en-US" sz="2000" b="1" dirty="0">
              <a:latin typeface="Meiryo" charset="-128"/>
              <a:ea typeface="Meiryo" charset="-128"/>
              <a:cs typeface="Meiryo" charset="-128"/>
            </a:endParaRPr>
          </a:p>
        </p:txBody>
      </p:sp>
    </p:spTree>
    <p:extLst>
      <p:ext uri="{BB962C8B-B14F-4D97-AF65-F5344CB8AC3E}">
        <p14:creationId xmlns:p14="http://schemas.microsoft.com/office/powerpoint/2010/main" val="114348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grpSp>
        <p:nvGrpSpPr>
          <p:cNvPr id="20" name="object 2"/>
          <p:cNvGrpSpPr>
            <a:grpSpLocks noChangeAspect="1"/>
          </p:cNvGrpSpPr>
          <p:nvPr/>
        </p:nvGrpSpPr>
        <p:grpSpPr>
          <a:xfrm>
            <a:off x="6374914" y="1649640"/>
            <a:ext cx="2160000" cy="4190640"/>
            <a:chOff x="5661659" y="1766316"/>
            <a:chExt cx="2173605" cy="4217035"/>
          </a:xfrm>
        </p:grpSpPr>
        <p:sp>
          <p:nvSpPr>
            <p:cNvPr id="21" name="object 3"/>
            <p:cNvSpPr/>
            <p:nvPr/>
          </p:nvSpPr>
          <p:spPr>
            <a:xfrm>
              <a:off x="5670803" y="1775460"/>
              <a:ext cx="2154936" cy="4198620"/>
            </a:xfrm>
            <a:prstGeom prst="rect">
              <a:avLst/>
            </a:prstGeom>
            <a:blipFill>
              <a:blip r:embed="rId3" cstate="print"/>
              <a:stretch>
                <a:fillRect/>
              </a:stretch>
            </a:blipFill>
          </p:spPr>
          <p:txBody>
            <a:bodyPr wrap="square" lIns="0" tIns="0" rIns="0" bIns="0" rtlCol="0"/>
            <a:lstStyle/>
            <a:p>
              <a:endParaRPr dirty="0"/>
            </a:p>
          </p:txBody>
        </p:sp>
        <p:sp>
          <p:nvSpPr>
            <p:cNvPr id="22" name="object 4"/>
            <p:cNvSpPr/>
            <p:nvPr/>
          </p:nvSpPr>
          <p:spPr>
            <a:xfrm>
              <a:off x="5661659" y="1766316"/>
              <a:ext cx="2173605" cy="4217035"/>
            </a:xfrm>
            <a:custGeom>
              <a:avLst/>
              <a:gdLst/>
              <a:ahLst/>
              <a:cxnLst/>
              <a:rect l="l" t="t" r="r" b="b"/>
              <a:pathLst>
                <a:path w="2173604" h="4217035">
                  <a:moveTo>
                    <a:pt x="2171700" y="4216908"/>
                  </a:moveTo>
                  <a:lnTo>
                    <a:pt x="1524" y="4216908"/>
                  </a:lnTo>
                  <a:lnTo>
                    <a:pt x="0" y="4215384"/>
                  </a:lnTo>
                  <a:lnTo>
                    <a:pt x="0" y="3048"/>
                  </a:lnTo>
                  <a:lnTo>
                    <a:pt x="1524" y="0"/>
                  </a:lnTo>
                  <a:lnTo>
                    <a:pt x="2171700" y="0"/>
                  </a:lnTo>
                  <a:lnTo>
                    <a:pt x="2173224" y="3048"/>
                  </a:lnTo>
                  <a:lnTo>
                    <a:pt x="2173224" y="4572"/>
                  </a:lnTo>
                  <a:lnTo>
                    <a:pt x="9144" y="4572"/>
                  </a:lnTo>
                  <a:lnTo>
                    <a:pt x="4572" y="9144"/>
                  </a:lnTo>
                  <a:lnTo>
                    <a:pt x="9144" y="9144"/>
                  </a:lnTo>
                  <a:lnTo>
                    <a:pt x="9144" y="4207764"/>
                  </a:lnTo>
                  <a:lnTo>
                    <a:pt x="4572" y="4207764"/>
                  </a:lnTo>
                  <a:lnTo>
                    <a:pt x="9144" y="4212336"/>
                  </a:lnTo>
                  <a:lnTo>
                    <a:pt x="2173224" y="4212336"/>
                  </a:lnTo>
                  <a:lnTo>
                    <a:pt x="2173224" y="4215384"/>
                  </a:lnTo>
                  <a:lnTo>
                    <a:pt x="2171700" y="4216908"/>
                  </a:lnTo>
                  <a:close/>
                </a:path>
                <a:path w="2173604" h="4217035">
                  <a:moveTo>
                    <a:pt x="9144" y="9144"/>
                  </a:moveTo>
                  <a:lnTo>
                    <a:pt x="4572" y="9144"/>
                  </a:lnTo>
                  <a:lnTo>
                    <a:pt x="9144" y="4572"/>
                  </a:lnTo>
                  <a:lnTo>
                    <a:pt x="9144" y="9144"/>
                  </a:lnTo>
                  <a:close/>
                </a:path>
                <a:path w="2173604" h="4217035">
                  <a:moveTo>
                    <a:pt x="2164080" y="9144"/>
                  </a:moveTo>
                  <a:lnTo>
                    <a:pt x="9144" y="9144"/>
                  </a:lnTo>
                  <a:lnTo>
                    <a:pt x="9144" y="4572"/>
                  </a:lnTo>
                  <a:lnTo>
                    <a:pt x="2164080" y="4572"/>
                  </a:lnTo>
                  <a:lnTo>
                    <a:pt x="2164080" y="9144"/>
                  </a:lnTo>
                  <a:close/>
                </a:path>
                <a:path w="2173604" h="4217035">
                  <a:moveTo>
                    <a:pt x="2164080" y="4212336"/>
                  </a:moveTo>
                  <a:lnTo>
                    <a:pt x="2164080" y="4572"/>
                  </a:lnTo>
                  <a:lnTo>
                    <a:pt x="2168652" y="9144"/>
                  </a:lnTo>
                  <a:lnTo>
                    <a:pt x="2173224" y="9144"/>
                  </a:lnTo>
                  <a:lnTo>
                    <a:pt x="2173224" y="4207764"/>
                  </a:lnTo>
                  <a:lnTo>
                    <a:pt x="2168652" y="4207764"/>
                  </a:lnTo>
                  <a:lnTo>
                    <a:pt x="2164080" y="4212336"/>
                  </a:lnTo>
                  <a:close/>
                </a:path>
                <a:path w="2173604" h="4217035">
                  <a:moveTo>
                    <a:pt x="2173224" y="9144"/>
                  </a:moveTo>
                  <a:lnTo>
                    <a:pt x="2168652" y="9144"/>
                  </a:lnTo>
                  <a:lnTo>
                    <a:pt x="2164080" y="4572"/>
                  </a:lnTo>
                  <a:lnTo>
                    <a:pt x="2173224" y="4572"/>
                  </a:lnTo>
                  <a:lnTo>
                    <a:pt x="2173224" y="9144"/>
                  </a:lnTo>
                  <a:close/>
                </a:path>
                <a:path w="2173604" h="4217035">
                  <a:moveTo>
                    <a:pt x="9144" y="4212336"/>
                  </a:moveTo>
                  <a:lnTo>
                    <a:pt x="4572" y="4207764"/>
                  </a:lnTo>
                  <a:lnTo>
                    <a:pt x="9144" y="4207764"/>
                  </a:lnTo>
                  <a:lnTo>
                    <a:pt x="9144" y="4212336"/>
                  </a:lnTo>
                  <a:close/>
                </a:path>
                <a:path w="2173604" h="4217035">
                  <a:moveTo>
                    <a:pt x="2164080" y="4212336"/>
                  </a:moveTo>
                  <a:lnTo>
                    <a:pt x="9144" y="4212336"/>
                  </a:lnTo>
                  <a:lnTo>
                    <a:pt x="9144" y="4207764"/>
                  </a:lnTo>
                  <a:lnTo>
                    <a:pt x="2164080" y="4207764"/>
                  </a:lnTo>
                  <a:lnTo>
                    <a:pt x="2164080" y="4212336"/>
                  </a:lnTo>
                  <a:close/>
                </a:path>
                <a:path w="2173604" h="4217035">
                  <a:moveTo>
                    <a:pt x="2173224" y="4212336"/>
                  </a:moveTo>
                  <a:lnTo>
                    <a:pt x="2164080" y="4212336"/>
                  </a:lnTo>
                  <a:lnTo>
                    <a:pt x="2168652" y="4207764"/>
                  </a:lnTo>
                  <a:lnTo>
                    <a:pt x="2173224" y="4207764"/>
                  </a:lnTo>
                  <a:lnTo>
                    <a:pt x="2173224" y="4212336"/>
                  </a:lnTo>
                  <a:close/>
                </a:path>
              </a:pathLst>
            </a:custGeom>
            <a:solidFill>
              <a:srgbClr val="000000"/>
            </a:solidFill>
          </p:spPr>
          <p:txBody>
            <a:bodyPr wrap="square" lIns="0" tIns="0" rIns="0" bIns="0" rtlCol="0"/>
            <a:lstStyle/>
            <a:p>
              <a:endParaRPr dirty="0"/>
            </a:p>
          </p:txBody>
        </p:sp>
      </p:grpSp>
      <p:sp>
        <p:nvSpPr>
          <p:cNvPr id="24" name="object 6"/>
          <p:cNvSpPr/>
          <p:nvPr/>
        </p:nvSpPr>
        <p:spPr>
          <a:xfrm>
            <a:off x="3317711" y="1657584"/>
            <a:ext cx="2140364" cy="4514854"/>
          </a:xfrm>
          <a:prstGeom prst="rect">
            <a:avLst/>
          </a:prstGeom>
          <a:blipFill>
            <a:blip r:embed="rId4" cstate="print"/>
            <a:stretch>
              <a:fillRect/>
            </a:stretch>
          </a:blipFill>
        </p:spPr>
        <p:txBody>
          <a:bodyPr wrap="square" lIns="0" tIns="0" rIns="0" bIns="0" rtlCol="0"/>
          <a:lstStyle/>
          <a:p>
            <a:endParaRPr dirty="0"/>
          </a:p>
        </p:txBody>
      </p:sp>
      <p:sp>
        <p:nvSpPr>
          <p:cNvPr id="25" name="object 7"/>
          <p:cNvSpPr/>
          <p:nvPr/>
        </p:nvSpPr>
        <p:spPr>
          <a:xfrm>
            <a:off x="3308648" y="1648521"/>
            <a:ext cx="2160000" cy="4533357"/>
          </a:xfrm>
          <a:custGeom>
            <a:avLst/>
            <a:gdLst/>
            <a:ahLst/>
            <a:cxnLst/>
            <a:rect l="l" t="t" r="r" b="b"/>
            <a:pathLst>
              <a:path w="2179320" h="4573905">
                <a:moveTo>
                  <a:pt x="2176272" y="4573524"/>
                </a:moveTo>
                <a:lnTo>
                  <a:pt x="3048" y="4573524"/>
                </a:lnTo>
                <a:lnTo>
                  <a:pt x="0" y="4572000"/>
                </a:lnTo>
                <a:lnTo>
                  <a:pt x="0" y="1524"/>
                </a:lnTo>
                <a:lnTo>
                  <a:pt x="3048" y="0"/>
                </a:lnTo>
                <a:lnTo>
                  <a:pt x="2176272" y="0"/>
                </a:lnTo>
                <a:lnTo>
                  <a:pt x="2179320" y="1524"/>
                </a:lnTo>
                <a:lnTo>
                  <a:pt x="2179320" y="4572"/>
                </a:lnTo>
                <a:lnTo>
                  <a:pt x="9144" y="4572"/>
                </a:lnTo>
                <a:lnTo>
                  <a:pt x="4572" y="9144"/>
                </a:lnTo>
                <a:lnTo>
                  <a:pt x="9144" y="9144"/>
                </a:lnTo>
                <a:lnTo>
                  <a:pt x="9144" y="4564380"/>
                </a:lnTo>
                <a:lnTo>
                  <a:pt x="4572" y="4564380"/>
                </a:lnTo>
                <a:lnTo>
                  <a:pt x="9144" y="4568952"/>
                </a:lnTo>
                <a:lnTo>
                  <a:pt x="2179320" y="4568952"/>
                </a:lnTo>
                <a:lnTo>
                  <a:pt x="2179320" y="4572000"/>
                </a:lnTo>
                <a:lnTo>
                  <a:pt x="2176272" y="4573524"/>
                </a:lnTo>
                <a:close/>
              </a:path>
              <a:path w="2179320" h="4573905">
                <a:moveTo>
                  <a:pt x="9144" y="9144"/>
                </a:moveTo>
                <a:lnTo>
                  <a:pt x="4572" y="9144"/>
                </a:lnTo>
                <a:lnTo>
                  <a:pt x="9144" y="4572"/>
                </a:lnTo>
                <a:lnTo>
                  <a:pt x="9144" y="9144"/>
                </a:lnTo>
                <a:close/>
              </a:path>
              <a:path w="2179320" h="4573905">
                <a:moveTo>
                  <a:pt x="2168652" y="9144"/>
                </a:moveTo>
                <a:lnTo>
                  <a:pt x="9144" y="9144"/>
                </a:lnTo>
                <a:lnTo>
                  <a:pt x="9144" y="4572"/>
                </a:lnTo>
                <a:lnTo>
                  <a:pt x="2168652" y="4572"/>
                </a:lnTo>
                <a:lnTo>
                  <a:pt x="2168652" y="9144"/>
                </a:lnTo>
                <a:close/>
              </a:path>
              <a:path w="2179320" h="4573905">
                <a:moveTo>
                  <a:pt x="2168652" y="4568952"/>
                </a:moveTo>
                <a:lnTo>
                  <a:pt x="2168652" y="4572"/>
                </a:lnTo>
                <a:lnTo>
                  <a:pt x="2174748" y="9144"/>
                </a:lnTo>
                <a:lnTo>
                  <a:pt x="2179320" y="9144"/>
                </a:lnTo>
                <a:lnTo>
                  <a:pt x="2179320" y="4564380"/>
                </a:lnTo>
                <a:lnTo>
                  <a:pt x="2174748" y="4564380"/>
                </a:lnTo>
                <a:lnTo>
                  <a:pt x="2168652" y="4568952"/>
                </a:lnTo>
                <a:close/>
              </a:path>
              <a:path w="2179320" h="4573905">
                <a:moveTo>
                  <a:pt x="2179320" y="9144"/>
                </a:moveTo>
                <a:lnTo>
                  <a:pt x="2174748" y="9144"/>
                </a:lnTo>
                <a:lnTo>
                  <a:pt x="2168652" y="4572"/>
                </a:lnTo>
                <a:lnTo>
                  <a:pt x="2179320" y="4572"/>
                </a:lnTo>
                <a:lnTo>
                  <a:pt x="2179320" y="9144"/>
                </a:lnTo>
                <a:close/>
              </a:path>
              <a:path w="2179320" h="4573905">
                <a:moveTo>
                  <a:pt x="9144" y="4568952"/>
                </a:moveTo>
                <a:lnTo>
                  <a:pt x="4572" y="4564380"/>
                </a:lnTo>
                <a:lnTo>
                  <a:pt x="9144" y="4564380"/>
                </a:lnTo>
                <a:lnTo>
                  <a:pt x="9144" y="4568952"/>
                </a:lnTo>
                <a:close/>
              </a:path>
              <a:path w="2179320" h="4573905">
                <a:moveTo>
                  <a:pt x="2168652" y="4568952"/>
                </a:moveTo>
                <a:lnTo>
                  <a:pt x="9144" y="4568952"/>
                </a:lnTo>
                <a:lnTo>
                  <a:pt x="9144" y="4564380"/>
                </a:lnTo>
                <a:lnTo>
                  <a:pt x="2168652" y="4564380"/>
                </a:lnTo>
                <a:lnTo>
                  <a:pt x="2168652" y="4568952"/>
                </a:lnTo>
                <a:close/>
              </a:path>
              <a:path w="2179320" h="4573905">
                <a:moveTo>
                  <a:pt x="2179320" y="4568952"/>
                </a:moveTo>
                <a:lnTo>
                  <a:pt x="2168652" y="4568952"/>
                </a:lnTo>
                <a:lnTo>
                  <a:pt x="2174748" y="4564380"/>
                </a:lnTo>
                <a:lnTo>
                  <a:pt x="2179320" y="4564380"/>
                </a:lnTo>
                <a:lnTo>
                  <a:pt x="2179320" y="4568952"/>
                </a:lnTo>
                <a:close/>
              </a:path>
            </a:pathLst>
          </a:custGeom>
          <a:solidFill>
            <a:srgbClr val="000000"/>
          </a:solidFill>
        </p:spPr>
        <p:txBody>
          <a:bodyPr wrap="square" lIns="0" tIns="0" rIns="0" bIns="0" rtlCol="0"/>
          <a:lstStyle/>
          <a:p>
            <a:endParaRPr dirty="0"/>
          </a:p>
        </p:txBody>
      </p:sp>
      <p:grpSp>
        <p:nvGrpSpPr>
          <p:cNvPr id="15" name="図形グループ 14"/>
          <p:cNvGrpSpPr/>
          <p:nvPr/>
        </p:nvGrpSpPr>
        <p:grpSpPr>
          <a:xfrm>
            <a:off x="5519560" y="3293310"/>
            <a:ext cx="720000" cy="691832"/>
            <a:chOff x="2743754" y="4622188"/>
            <a:chExt cx="720000" cy="691832"/>
          </a:xfrm>
        </p:grpSpPr>
        <p:cxnSp>
          <p:nvCxnSpPr>
            <p:cNvPr id="16" name="直線コネクタ 1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タイトル 1"/>
          <p:cNvSpPr>
            <a:spLocks noGrp="1"/>
          </p:cNvSpPr>
          <p:nvPr>
            <p:ph type="ctrTitle"/>
          </p:nvPr>
        </p:nvSpPr>
        <p:spPr>
          <a:xfrm>
            <a:off x="1685944" y="521210"/>
            <a:ext cx="6340197" cy="547842"/>
          </a:xfrm>
        </p:spPr>
        <p:txBody>
          <a:bodyPr wrap="none">
            <a:spAutoFit/>
          </a:bodyPr>
          <a:lstStyle/>
          <a:p>
            <a:r>
              <a:rPr lang="ja-JP" altLang="en-US" dirty="0"/>
              <a:t>＜ぴったりサービス＞の使いかた</a:t>
            </a:r>
          </a:p>
        </p:txBody>
      </p:sp>
      <p:sp>
        <p:nvSpPr>
          <p:cNvPr id="28" name="正方形/長方形 27"/>
          <p:cNvSpPr/>
          <p:nvPr/>
        </p:nvSpPr>
        <p:spPr>
          <a:xfrm>
            <a:off x="6946357" y="5439611"/>
            <a:ext cx="1568160"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337759" y="4713421"/>
            <a:ext cx="2087221" cy="13823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327682" y="3361328"/>
            <a:ext cx="2253532" cy="19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7431038" y="4018833"/>
            <a:ext cx="412946"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6364240" y="4974119"/>
            <a:ext cx="412946"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08F32540-E150-40F5-9652-F69E7AEA469A}"/>
              </a:ext>
            </a:extLst>
          </p:cNvPr>
          <p:cNvGrpSpPr/>
          <p:nvPr/>
        </p:nvGrpSpPr>
        <p:grpSpPr>
          <a:xfrm>
            <a:off x="5414438" y="4778692"/>
            <a:ext cx="441146" cy="400110"/>
            <a:chOff x="4988923" y="3305555"/>
            <a:chExt cx="441146" cy="400110"/>
          </a:xfrm>
        </p:grpSpPr>
        <p:sp>
          <p:nvSpPr>
            <p:cNvPr id="30" name="円/楕円 40">
              <a:extLst>
                <a:ext uri="{FF2B5EF4-FFF2-40B4-BE49-F238E27FC236}">
                  <a16:creationId xmlns:a16="http://schemas.microsoft.com/office/drawing/2014/main" id="{B54E086D-E960-4FAF-AFA9-97C89E1668CC}"/>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2D596E79-A4A0-4532-916B-7C2233966A38}"/>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32" name="グループ化 31">
            <a:extLst>
              <a:ext uri="{FF2B5EF4-FFF2-40B4-BE49-F238E27FC236}">
                <a16:creationId xmlns:a16="http://schemas.microsoft.com/office/drawing/2014/main" id="{EE5E030C-0421-4DE3-AEDE-72FBC8DA3ED3}"/>
              </a:ext>
            </a:extLst>
          </p:cNvPr>
          <p:cNvGrpSpPr/>
          <p:nvPr/>
        </p:nvGrpSpPr>
        <p:grpSpPr>
          <a:xfrm>
            <a:off x="8052933" y="5135737"/>
            <a:ext cx="441146" cy="400110"/>
            <a:chOff x="5083985" y="3181417"/>
            <a:chExt cx="441146" cy="400110"/>
          </a:xfrm>
        </p:grpSpPr>
        <p:sp>
          <p:nvSpPr>
            <p:cNvPr id="33" name="円/楕円 77">
              <a:extLst>
                <a:ext uri="{FF2B5EF4-FFF2-40B4-BE49-F238E27FC236}">
                  <a16:creationId xmlns:a16="http://schemas.microsoft.com/office/drawing/2014/main" id="{32A7BA62-3C03-403D-AD73-08204E06E032}"/>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11AC89E-FCA3-4DF8-8FC4-1814F77B9F32}"/>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34" name="テキスト ボックス 33">
            <a:extLst>
              <a:ext uri="{FF2B5EF4-FFF2-40B4-BE49-F238E27FC236}">
                <a16:creationId xmlns:a16="http://schemas.microsoft.com/office/drawing/2014/main" id="{BDECFE44-A5E5-4129-9FC4-D088E6D8A84D}"/>
              </a:ext>
            </a:extLst>
          </p:cNvPr>
          <p:cNvSpPr txBox="1"/>
          <p:nvPr/>
        </p:nvSpPr>
        <p:spPr>
          <a:xfrm>
            <a:off x="504000" y="1440000"/>
            <a:ext cx="2800664" cy="4544834"/>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郵便番号又は市区</a:t>
            </a:r>
            <a:endParaRPr lang="en-US" altLang="ja-JP" sz="2000" b="1" dirty="0">
              <a:latin typeface="Meiryo" charset="-128"/>
              <a:ea typeface="Meiryo" charset="-128"/>
              <a:cs typeface="Meiryo" charset="-128"/>
            </a:endParaRPr>
          </a:p>
          <a:p>
            <a:pPr marL="489600" indent="-489600">
              <a:lnSpc>
                <a:spcPts val="18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町村名を入力し</a:t>
            </a:r>
            <a:r>
              <a:rPr lang="ja-JP" altLang="en-US" sz="2000" b="1" spc="-1000" dirty="0">
                <a:latin typeface="Meiryo" charset="-128"/>
                <a:ea typeface="Meiryo" charset="-128"/>
                <a:cs typeface="Meiryo" charset="-128"/>
              </a:rPr>
              <a:t>、</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「地域を検索</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r>
              <a:rPr lang="en-US" altLang="ja-JP" sz="2000" b="1" dirty="0">
                <a:latin typeface="Meiryo" charset="-128"/>
                <a:ea typeface="Meiryo" charset="-128"/>
                <a:cs typeface="Meiryo" charset="-128"/>
              </a:rPr>
              <a:t>､</a:t>
            </a:r>
            <a:r>
              <a:rPr lang="ja-JP" altLang="en-US" sz="2000" b="1" spc="-1000" dirty="0">
                <a:latin typeface="Meiryo" charset="-128"/>
                <a:ea typeface="Meiryo" charset="-128"/>
                <a:cs typeface="Meiryo" charset="-128"/>
              </a:rPr>
              <a:t> </a:t>
            </a:r>
            <a:r>
              <a:rPr lang="ja-JP" altLang="en-US" sz="2000" b="1" dirty="0">
                <a:latin typeface="Meiryo" charset="-128"/>
                <a:ea typeface="Meiryo" charset="-128"/>
                <a:cs typeface="Meiryo" charset="-128"/>
              </a:rPr>
              <a:t>または</a:t>
            </a:r>
            <a:r>
              <a:rPr lang="ja-JP" altLang="en-US" sz="2000" b="1" spc="-1000" dirty="0">
                <a:latin typeface="Meiryo" charset="-128"/>
                <a:ea typeface="Meiryo" charset="-128"/>
                <a:cs typeface="Meiryo" charset="-128"/>
              </a:rPr>
              <a:t>、</a:t>
            </a:r>
            <a:r>
              <a:rPr lang="en-US" altLang="ja-JP" sz="2000" b="1" spc="-1000" dirty="0">
                <a:latin typeface="Meiryo" charset="-128"/>
                <a:ea typeface="Meiryo" charset="-128"/>
                <a:cs typeface="Meiryo" charset="-128"/>
              </a:rPr>
              <a:t/>
            </a:r>
            <a:br>
              <a:rPr lang="en-US" altLang="ja-JP" sz="2000" b="1" spc="-1000" dirty="0">
                <a:latin typeface="Meiryo" charset="-128"/>
                <a:ea typeface="Meiryo" charset="-128"/>
                <a:cs typeface="Meiryo" charset="-128"/>
              </a:rPr>
            </a:br>
            <a:r>
              <a:rPr lang="ja-JP" altLang="en-US" sz="2000" b="1" dirty="0">
                <a:latin typeface="Meiryo" charset="-128"/>
                <a:ea typeface="Meiryo" charset="-128"/>
                <a:cs typeface="Meiryo" charset="-128"/>
              </a:rPr>
              <a:t>都道府県・市区町村を選択する</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 探したいカテゴ</a:t>
            </a:r>
            <a:endParaRPr lang="en-US" altLang="ja-JP" sz="2000" b="1" baseline="30000" dirty="0">
              <a:latin typeface="Meiryo" charset="-128"/>
              <a:ea typeface="Meiryo" charset="-128"/>
              <a:cs typeface="Meiryo" charset="-128"/>
            </a:endParaRPr>
          </a:p>
          <a:p>
            <a:pPr marL="489600" indent="-489600">
              <a:lnSpc>
                <a:spcPts val="18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リー</a:t>
            </a:r>
            <a:r>
              <a:rPr lang="en-US" altLang="ja-JP" sz="2000" b="1" baseline="30000" dirty="0">
                <a:latin typeface="Meiryo" charset="-128"/>
                <a:ea typeface="Meiryo" charset="-128"/>
                <a:cs typeface="Meiryo" charset="-128"/>
              </a:rPr>
              <a:t>※</a:t>
            </a:r>
            <a:r>
              <a:rPr lang="ja-JP" altLang="en-US" sz="2000" b="1" dirty="0">
                <a:latin typeface="Meiryo" charset="-128"/>
                <a:ea typeface="Meiryo" charset="-128"/>
                <a:cs typeface="Meiryo" charset="-128"/>
              </a:rPr>
              <a:t>にチェック</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をつけて、「この条件でさがす</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a:p>
            <a:pPr marL="400050" indent="-219075"/>
            <a:endParaRPr lang="en-US" altLang="ja-JP" sz="1400" dirty="0">
              <a:solidFill>
                <a:srgbClr val="009650"/>
              </a:solidFill>
              <a:latin typeface="Meiryo" charset="-128"/>
              <a:ea typeface="Meiryo" charset="-128"/>
              <a:cs typeface="Meiryo" charset="-128"/>
            </a:endParaRPr>
          </a:p>
          <a:p>
            <a:pPr marL="400050" indent="-219075"/>
            <a:r>
              <a:rPr lang="en-US" altLang="ja-JP" sz="1400" dirty="0">
                <a:solidFill>
                  <a:srgbClr val="009650"/>
                </a:solidFill>
                <a:latin typeface="Meiryo" charset="-128"/>
                <a:ea typeface="Meiryo" charset="-128"/>
                <a:cs typeface="Meiryo" charset="-128"/>
              </a:rPr>
              <a:t>※ </a:t>
            </a:r>
            <a:r>
              <a:rPr lang="ja-JP" altLang="en-US" sz="1400" dirty="0">
                <a:solidFill>
                  <a:srgbClr val="009650"/>
                </a:solidFill>
                <a:latin typeface="Meiryo" charset="-128"/>
                <a:ea typeface="Meiryo" charset="-128"/>
                <a:cs typeface="Meiryo" charset="-128"/>
              </a:rPr>
              <a:t>市区町村によって表示されるカテゴリーは異なります</a:t>
            </a:r>
          </a:p>
        </p:txBody>
      </p:sp>
    </p:spTree>
    <p:extLst>
      <p:ext uri="{BB962C8B-B14F-4D97-AF65-F5344CB8AC3E}">
        <p14:creationId xmlns:p14="http://schemas.microsoft.com/office/powerpoint/2010/main" val="23561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grpSp>
        <p:nvGrpSpPr>
          <p:cNvPr id="42" name="object 2"/>
          <p:cNvGrpSpPr/>
          <p:nvPr/>
        </p:nvGrpSpPr>
        <p:grpSpPr>
          <a:xfrm>
            <a:off x="5480859" y="1737939"/>
            <a:ext cx="1471249" cy="3795658"/>
            <a:chOff x="4376928" y="1025652"/>
            <a:chExt cx="1780539" cy="4593590"/>
          </a:xfrm>
        </p:grpSpPr>
        <p:sp>
          <p:nvSpPr>
            <p:cNvPr id="43" name="object 3"/>
            <p:cNvSpPr/>
            <p:nvPr/>
          </p:nvSpPr>
          <p:spPr>
            <a:xfrm>
              <a:off x="4386072" y="1034796"/>
              <a:ext cx="1760219" cy="4575048"/>
            </a:xfrm>
            <a:prstGeom prst="rect">
              <a:avLst/>
            </a:prstGeom>
            <a:blipFill>
              <a:blip r:embed="rId3" cstate="print"/>
              <a:stretch>
                <a:fillRect/>
              </a:stretch>
            </a:blipFill>
          </p:spPr>
          <p:txBody>
            <a:bodyPr wrap="square" lIns="0" tIns="0" rIns="0" bIns="0" rtlCol="0"/>
            <a:lstStyle/>
            <a:p>
              <a:endParaRPr dirty="0"/>
            </a:p>
          </p:txBody>
        </p:sp>
        <p:sp>
          <p:nvSpPr>
            <p:cNvPr id="44" name="object 4"/>
            <p:cNvSpPr/>
            <p:nvPr/>
          </p:nvSpPr>
          <p:spPr>
            <a:xfrm>
              <a:off x="4376928" y="1025652"/>
              <a:ext cx="1780539" cy="4593590"/>
            </a:xfrm>
            <a:custGeom>
              <a:avLst/>
              <a:gdLst/>
              <a:ahLst/>
              <a:cxnLst/>
              <a:rect l="l" t="t" r="r" b="b"/>
              <a:pathLst>
                <a:path w="1780539" h="4593590">
                  <a:moveTo>
                    <a:pt x="1776984" y="4593336"/>
                  </a:moveTo>
                  <a:lnTo>
                    <a:pt x="3048" y="4593336"/>
                  </a:lnTo>
                  <a:lnTo>
                    <a:pt x="0" y="4591812"/>
                  </a:lnTo>
                  <a:lnTo>
                    <a:pt x="0" y="1524"/>
                  </a:lnTo>
                  <a:lnTo>
                    <a:pt x="3048" y="0"/>
                  </a:lnTo>
                  <a:lnTo>
                    <a:pt x="1776984" y="0"/>
                  </a:lnTo>
                  <a:lnTo>
                    <a:pt x="1780032" y="1524"/>
                  </a:lnTo>
                  <a:lnTo>
                    <a:pt x="1780032" y="4572"/>
                  </a:lnTo>
                  <a:lnTo>
                    <a:pt x="9144" y="4572"/>
                  </a:lnTo>
                  <a:lnTo>
                    <a:pt x="4572" y="9144"/>
                  </a:lnTo>
                  <a:lnTo>
                    <a:pt x="9144" y="9144"/>
                  </a:lnTo>
                  <a:lnTo>
                    <a:pt x="9144" y="4584192"/>
                  </a:lnTo>
                  <a:lnTo>
                    <a:pt x="4572" y="4584192"/>
                  </a:lnTo>
                  <a:lnTo>
                    <a:pt x="9144" y="4588764"/>
                  </a:lnTo>
                  <a:lnTo>
                    <a:pt x="1780032" y="4588764"/>
                  </a:lnTo>
                  <a:lnTo>
                    <a:pt x="1780032" y="4591812"/>
                  </a:lnTo>
                  <a:lnTo>
                    <a:pt x="1776984" y="4593336"/>
                  </a:lnTo>
                  <a:close/>
                </a:path>
                <a:path w="1780539" h="4593590">
                  <a:moveTo>
                    <a:pt x="9144" y="9144"/>
                  </a:moveTo>
                  <a:lnTo>
                    <a:pt x="4572" y="9144"/>
                  </a:lnTo>
                  <a:lnTo>
                    <a:pt x="9144" y="4572"/>
                  </a:lnTo>
                  <a:lnTo>
                    <a:pt x="9144" y="9144"/>
                  </a:lnTo>
                  <a:close/>
                </a:path>
                <a:path w="1780539" h="4593590">
                  <a:moveTo>
                    <a:pt x="1769364" y="9144"/>
                  </a:moveTo>
                  <a:lnTo>
                    <a:pt x="9144" y="9144"/>
                  </a:lnTo>
                  <a:lnTo>
                    <a:pt x="9144" y="4572"/>
                  </a:lnTo>
                  <a:lnTo>
                    <a:pt x="1769364" y="4572"/>
                  </a:lnTo>
                  <a:lnTo>
                    <a:pt x="1769364" y="9144"/>
                  </a:lnTo>
                  <a:close/>
                </a:path>
                <a:path w="1780539" h="4593590">
                  <a:moveTo>
                    <a:pt x="1769364" y="4588764"/>
                  </a:moveTo>
                  <a:lnTo>
                    <a:pt x="1769364" y="4572"/>
                  </a:lnTo>
                  <a:lnTo>
                    <a:pt x="1775460" y="9144"/>
                  </a:lnTo>
                  <a:lnTo>
                    <a:pt x="1780032" y="9144"/>
                  </a:lnTo>
                  <a:lnTo>
                    <a:pt x="1780032" y="4584192"/>
                  </a:lnTo>
                  <a:lnTo>
                    <a:pt x="1775460" y="4584192"/>
                  </a:lnTo>
                  <a:lnTo>
                    <a:pt x="1769364" y="4588764"/>
                  </a:lnTo>
                  <a:close/>
                </a:path>
                <a:path w="1780539" h="4593590">
                  <a:moveTo>
                    <a:pt x="1780032" y="9144"/>
                  </a:moveTo>
                  <a:lnTo>
                    <a:pt x="1775460" y="9144"/>
                  </a:lnTo>
                  <a:lnTo>
                    <a:pt x="1769364" y="4572"/>
                  </a:lnTo>
                  <a:lnTo>
                    <a:pt x="1780032" y="4572"/>
                  </a:lnTo>
                  <a:lnTo>
                    <a:pt x="1780032" y="9144"/>
                  </a:lnTo>
                  <a:close/>
                </a:path>
                <a:path w="1780539" h="4593590">
                  <a:moveTo>
                    <a:pt x="9144" y="4588764"/>
                  </a:moveTo>
                  <a:lnTo>
                    <a:pt x="4572" y="4584192"/>
                  </a:lnTo>
                  <a:lnTo>
                    <a:pt x="9144" y="4584192"/>
                  </a:lnTo>
                  <a:lnTo>
                    <a:pt x="9144" y="4588764"/>
                  </a:lnTo>
                  <a:close/>
                </a:path>
                <a:path w="1780539" h="4593590">
                  <a:moveTo>
                    <a:pt x="1769364" y="4588764"/>
                  </a:moveTo>
                  <a:lnTo>
                    <a:pt x="9144" y="4588764"/>
                  </a:lnTo>
                  <a:lnTo>
                    <a:pt x="9144" y="4584192"/>
                  </a:lnTo>
                  <a:lnTo>
                    <a:pt x="1769364" y="4584192"/>
                  </a:lnTo>
                  <a:lnTo>
                    <a:pt x="1769364" y="4588764"/>
                  </a:lnTo>
                  <a:close/>
                </a:path>
                <a:path w="1780539" h="4593590">
                  <a:moveTo>
                    <a:pt x="1780032" y="4588764"/>
                  </a:moveTo>
                  <a:lnTo>
                    <a:pt x="1769364" y="4588764"/>
                  </a:lnTo>
                  <a:lnTo>
                    <a:pt x="1775460" y="4584192"/>
                  </a:lnTo>
                  <a:lnTo>
                    <a:pt x="1780032" y="4584192"/>
                  </a:lnTo>
                  <a:lnTo>
                    <a:pt x="1780032" y="4588764"/>
                  </a:lnTo>
                  <a:close/>
                </a:path>
              </a:pathLst>
            </a:custGeom>
            <a:solidFill>
              <a:srgbClr val="000000"/>
            </a:solidFill>
          </p:spPr>
          <p:txBody>
            <a:bodyPr wrap="square" lIns="0" tIns="0" rIns="0" bIns="0" rtlCol="0"/>
            <a:lstStyle/>
            <a:p>
              <a:endParaRPr dirty="0"/>
            </a:p>
          </p:txBody>
        </p:sp>
      </p:grpSp>
      <p:sp>
        <p:nvSpPr>
          <p:cNvPr id="45" name="object 5"/>
          <p:cNvSpPr/>
          <p:nvPr/>
        </p:nvSpPr>
        <p:spPr>
          <a:xfrm>
            <a:off x="7336888" y="1746063"/>
            <a:ext cx="1198828" cy="1863723"/>
          </a:xfrm>
          <a:prstGeom prst="rect">
            <a:avLst/>
          </a:prstGeom>
          <a:blipFill>
            <a:blip r:embed="rId4" cstate="print"/>
            <a:stretch>
              <a:fillRect/>
            </a:stretch>
          </a:blipFill>
          <a:ln w="6350">
            <a:solidFill>
              <a:schemeClr val="tx1"/>
            </a:solidFill>
          </a:ln>
        </p:spPr>
        <p:txBody>
          <a:bodyPr wrap="square" lIns="0" tIns="0" rIns="0" bIns="0" rtlCol="0"/>
          <a:lstStyle/>
          <a:p>
            <a:endParaRPr dirty="0"/>
          </a:p>
        </p:txBody>
      </p:sp>
      <p:grpSp>
        <p:nvGrpSpPr>
          <p:cNvPr id="46" name="object 6"/>
          <p:cNvGrpSpPr/>
          <p:nvPr/>
        </p:nvGrpSpPr>
        <p:grpSpPr>
          <a:xfrm>
            <a:off x="7354035" y="4212806"/>
            <a:ext cx="1183716" cy="1857427"/>
            <a:chOff x="7620000" y="3601211"/>
            <a:chExt cx="1432560" cy="2247900"/>
          </a:xfrm>
        </p:grpSpPr>
        <p:sp>
          <p:nvSpPr>
            <p:cNvPr id="47" name="object 7"/>
            <p:cNvSpPr/>
            <p:nvPr/>
          </p:nvSpPr>
          <p:spPr>
            <a:xfrm>
              <a:off x="7626095" y="3630167"/>
              <a:ext cx="1420367" cy="2212847"/>
            </a:xfrm>
            <a:prstGeom prst="rect">
              <a:avLst/>
            </a:prstGeom>
            <a:blipFill>
              <a:blip r:embed="rId5" cstate="print"/>
              <a:stretch>
                <a:fillRect/>
              </a:stretch>
            </a:blipFill>
          </p:spPr>
          <p:txBody>
            <a:bodyPr wrap="square" lIns="0" tIns="0" rIns="0" bIns="0" rtlCol="0"/>
            <a:lstStyle/>
            <a:p>
              <a:endParaRPr dirty="0"/>
            </a:p>
          </p:txBody>
        </p:sp>
        <p:sp>
          <p:nvSpPr>
            <p:cNvPr id="48" name="object 8"/>
            <p:cNvSpPr/>
            <p:nvPr/>
          </p:nvSpPr>
          <p:spPr>
            <a:xfrm>
              <a:off x="7620000" y="3601211"/>
              <a:ext cx="1432560" cy="2247900"/>
            </a:xfrm>
            <a:custGeom>
              <a:avLst/>
              <a:gdLst/>
              <a:ahLst/>
              <a:cxnLst/>
              <a:rect l="l" t="t" r="r" b="b"/>
              <a:pathLst>
                <a:path w="1432559" h="2247900">
                  <a:moveTo>
                    <a:pt x="1431036" y="2247900"/>
                  </a:moveTo>
                  <a:lnTo>
                    <a:pt x="3048" y="2247900"/>
                  </a:lnTo>
                  <a:lnTo>
                    <a:pt x="0" y="2246376"/>
                  </a:lnTo>
                  <a:lnTo>
                    <a:pt x="0" y="1524"/>
                  </a:lnTo>
                  <a:lnTo>
                    <a:pt x="3048" y="0"/>
                  </a:lnTo>
                  <a:lnTo>
                    <a:pt x="1431036" y="0"/>
                  </a:lnTo>
                  <a:lnTo>
                    <a:pt x="1432560" y="1524"/>
                  </a:lnTo>
                  <a:lnTo>
                    <a:pt x="1432560" y="4572"/>
                  </a:lnTo>
                  <a:lnTo>
                    <a:pt x="10668" y="4572"/>
                  </a:lnTo>
                  <a:lnTo>
                    <a:pt x="6096" y="9144"/>
                  </a:lnTo>
                  <a:lnTo>
                    <a:pt x="10668" y="9144"/>
                  </a:lnTo>
                  <a:lnTo>
                    <a:pt x="10668" y="2238756"/>
                  </a:lnTo>
                  <a:lnTo>
                    <a:pt x="6096" y="2238756"/>
                  </a:lnTo>
                  <a:lnTo>
                    <a:pt x="10668" y="2243328"/>
                  </a:lnTo>
                  <a:lnTo>
                    <a:pt x="1432560" y="2243328"/>
                  </a:lnTo>
                  <a:lnTo>
                    <a:pt x="1432560" y="2246376"/>
                  </a:lnTo>
                  <a:lnTo>
                    <a:pt x="1431036" y="2247900"/>
                  </a:lnTo>
                  <a:close/>
                </a:path>
                <a:path w="1432559" h="2247900">
                  <a:moveTo>
                    <a:pt x="10668" y="9144"/>
                  </a:moveTo>
                  <a:lnTo>
                    <a:pt x="6096" y="9144"/>
                  </a:lnTo>
                  <a:lnTo>
                    <a:pt x="10668" y="4572"/>
                  </a:lnTo>
                  <a:lnTo>
                    <a:pt x="10668" y="9144"/>
                  </a:lnTo>
                  <a:close/>
                </a:path>
                <a:path w="1432559" h="2247900">
                  <a:moveTo>
                    <a:pt x="1423416" y="9144"/>
                  </a:moveTo>
                  <a:lnTo>
                    <a:pt x="10668" y="9144"/>
                  </a:lnTo>
                  <a:lnTo>
                    <a:pt x="10668" y="4572"/>
                  </a:lnTo>
                  <a:lnTo>
                    <a:pt x="1423416" y="4572"/>
                  </a:lnTo>
                  <a:lnTo>
                    <a:pt x="1423416" y="9144"/>
                  </a:lnTo>
                  <a:close/>
                </a:path>
                <a:path w="1432559" h="2247900">
                  <a:moveTo>
                    <a:pt x="1423416" y="2243328"/>
                  </a:moveTo>
                  <a:lnTo>
                    <a:pt x="1423416" y="4572"/>
                  </a:lnTo>
                  <a:lnTo>
                    <a:pt x="1427988" y="9144"/>
                  </a:lnTo>
                  <a:lnTo>
                    <a:pt x="1432560" y="9144"/>
                  </a:lnTo>
                  <a:lnTo>
                    <a:pt x="1432560" y="2238756"/>
                  </a:lnTo>
                  <a:lnTo>
                    <a:pt x="1427988" y="2238756"/>
                  </a:lnTo>
                  <a:lnTo>
                    <a:pt x="1423416" y="2243328"/>
                  </a:lnTo>
                  <a:close/>
                </a:path>
                <a:path w="1432559" h="2247900">
                  <a:moveTo>
                    <a:pt x="1432560" y="9144"/>
                  </a:moveTo>
                  <a:lnTo>
                    <a:pt x="1427988" y="9144"/>
                  </a:lnTo>
                  <a:lnTo>
                    <a:pt x="1423416" y="4572"/>
                  </a:lnTo>
                  <a:lnTo>
                    <a:pt x="1432560" y="4572"/>
                  </a:lnTo>
                  <a:lnTo>
                    <a:pt x="1432560" y="9144"/>
                  </a:lnTo>
                  <a:close/>
                </a:path>
                <a:path w="1432559" h="2247900">
                  <a:moveTo>
                    <a:pt x="10668" y="2243328"/>
                  </a:moveTo>
                  <a:lnTo>
                    <a:pt x="6096" y="2238756"/>
                  </a:lnTo>
                  <a:lnTo>
                    <a:pt x="10668" y="2238756"/>
                  </a:lnTo>
                  <a:lnTo>
                    <a:pt x="10668" y="2243328"/>
                  </a:lnTo>
                  <a:close/>
                </a:path>
                <a:path w="1432559" h="2247900">
                  <a:moveTo>
                    <a:pt x="1423416" y="2243328"/>
                  </a:moveTo>
                  <a:lnTo>
                    <a:pt x="10668" y="2243328"/>
                  </a:lnTo>
                  <a:lnTo>
                    <a:pt x="10668" y="2238756"/>
                  </a:lnTo>
                  <a:lnTo>
                    <a:pt x="1423416" y="2238756"/>
                  </a:lnTo>
                  <a:lnTo>
                    <a:pt x="1423416" y="2243328"/>
                  </a:lnTo>
                  <a:close/>
                </a:path>
                <a:path w="1432559" h="2247900">
                  <a:moveTo>
                    <a:pt x="1432560" y="2243328"/>
                  </a:moveTo>
                  <a:lnTo>
                    <a:pt x="1423416" y="2243328"/>
                  </a:lnTo>
                  <a:lnTo>
                    <a:pt x="1427988" y="2238756"/>
                  </a:lnTo>
                  <a:lnTo>
                    <a:pt x="1432560" y="2238756"/>
                  </a:lnTo>
                  <a:lnTo>
                    <a:pt x="1432560" y="2243328"/>
                  </a:lnTo>
                  <a:close/>
                </a:path>
              </a:pathLst>
            </a:custGeom>
            <a:solidFill>
              <a:srgbClr val="000000"/>
            </a:solidFill>
          </p:spPr>
          <p:txBody>
            <a:bodyPr wrap="square" lIns="0" tIns="0" rIns="0" bIns="0" rtlCol="0"/>
            <a:lstStyle/>
            <a:p>
              <a:endParaRPr dirty="0"/>
            </a:p>
          </p:txBody>
        </p:sp>
      </p:grpSp>
      <p:grpSp>
        <p:nvGrpSpPr>
          <p:cNvPr id="49" name="object 9"/>
          <p:cNvGrpSpPr/>
          <p:nvPr/>
        </p:nvGrpSpPr>
        <p:grpSpPr>
          <a:xfrm>
            <a:off x="3308655" y="3021386"/>
            <a:ext cx="994825" cy="1560448"/>
            <a:chOff x="1341119" y="2717292"/>
            <a:chExt cx="1203960" cy="1888489"/>
          </a:xfrm>
        </p:grpSpPr>
        <p:sp>
          <p:nvSpPr>
            <p:cNvPr id="50" name="object 10"/>
            <p:cNvSpPr/>
            <p:nvPr/>
          </p:nvSpPr>
          <p:spPr>
            <a:xfrm>
              <a:off x="1347215" y="2746248"/>
              <a:ext cx="1191768" cy="1853183"/>
            </a:xfrm>
            <a:prstGeom prst="rect">
              <a:avLst/>
            </a:prstGeom>
            <a:blipFill>
              <a:blip r:embed="rId6" cstate="print"/>
              <a:stretch>
                <a:fillRect/>
              </a:stretch>
            </a:blipFill>
          </p:spPr>
          <p:txBody>
            <a:bodyPr wrap="square" lIns="0" tIns="0" rIns="0" bIns="0" rtlCol="0"/>
            <a:lstStyle/>
            <a:p>
              <a:endParaRPr dirty="0"/>
            </a:p>
          </p:txBody>
        </p:sp>
        <p:sp>
          <p:nvSpPr>
            <p:cNvPr id="51" name="object 11"/>
            <p:cNvSpPr/>
            <p:nvPr/>
          </p:nvSpPr>
          <p:spPr>
            <a:xfrm>
              <a:off x="1341119" y="2717292"/>
              <a:ext cx="1203960" cy="1888489"/>
            </a:xfrm>
            <a:custGeom>
              <a:avLst/>
              <a:gdLst/>
              <a:ahLst/>
              <a:cxnLst/>
              <a:rect l="l" t="t" r="r" b="b"/>
              <a:pathLst>
                <a:path w="1203960" h="1888489">
                  <a:moveTo>
                    <a:pt x="1202436" y="1888236"/>
                  </a:moveTo>
                  <a:lnTo>
                    <a:pt x="1524" y="1888236"/>
                  </a:lnTo>
                  <a:lnTo>
                    <a:pt x="0" y="1886712"/>
                  </a:lnTo>
                  <a:lnTo>
                    <a:pt x="0" y="1524"/>
                  </a:lnTo>
                  <a:lnTo>
                    <a:pt x="1524" y="0"/>
                  </a:lnTo>
                  <a:lnTo>
                    <a:pt x="1202436" y="0"/>
                  </a:lnTo>
                  <a:lnTo>
                    <a:pt x="1203960" y="1524"/>
                  </a:lnTo>
                  <a:lnTo>
                    <a:pt x="1203960" y="4572"/>
                  </a:lnTo>
                  <a:lnTo>
                    <a:pt x="9144" y="4572"/>
                  </a:lnTo>
                  <a:lnTo>
                    <a:pt x="4572" y="9144"/>
                  </a:lnTo>
                  <a:lnTo>
                    <a:pt x="9144" y="9144"/>
                  </a:lnTo>
                  <a:lnTo>
                    <a:pt x="9144" y="1879092"/>
                  </a:lnTo>
                  <a:lnTo>
                    <a:pt x="4572" y="1879092"/>
                  </a:lnTo>
                  <a:lnTo>
                    <a:pt x="9144" y="1883664"/>
                  </a:lnTo>
                  <a:lnTo>
                    <a:pt x="1203960" y="1883664"/>
                  </a:lnTo>
                  <a:lnTo>
                    <a:pt x="1203960" y="1886712"/>
                  </a:lnTo>
                  <a:lnTo>
                    <a:pt x="1202436" y="1888236"/>
                  </a:lnTo>
                  <a:close/>
                </a:path>
                <a:path w="1203960" h="1888489">
                  <a:moveTo>
                    <a:pt x="9144" y="9144"/>
                  </a:moveTo>
                  <a:lnTo>
                    <a:pt x="4572" y="9144"/>
                  </a:lnTo>
                  <a:lnTo>
                    <a:pt x="9144" y="4572"/>
                  </a:lnTo>
                  <a:lnTo>
                    <a:pt x="9144" y="9144"/>
                  </a:lnTo>
                  <a:close/>
                </a:path>
                <a:path w="1203960" h="1888489">
                  <a:moveTo>
                    <a:pt x="1194816" y="9144"/>
                  </a:moveTo>
                  <a:lnTo>
                    <a:pt x="9144" y="9144"/>
                  </a:lnTo>
                  <a:lnTo>
                    <a:pt x="9144" y="4572"/>
                  </a:lnTo>
                  <a:lnTo>
                    <a:pt x="1194816" y="4572"/>
                  </a:lnTo>
                  <a:lnTo>
                    <a:pt x="1194816" y="9144"/>
                  </a:lnTo>
                  <a:close/>
                </a:path>
                <a:path w="1203960" h="1888489">
                  <a:moveTo>
                    <a:pt x="1194816" y="1883664"/>
                  </a:moveTo>
                  <a:lnTo>
                    <a:pt x="1194816" y="4572"/>
                  </a:lnTo>
                  <a:lnTo>
                    <a:pt x="1199388" y="9144"/>
                  </a:lnTo>
                  <a:lnTo>
                    <a:pt x="1203960" y="9144"/>
                  </a:lnTo>
                  <a:lnTo>
                    <a:pt x="1203960" y="1879092"/>
                  </a:lnTo>
                  <a:lnTo>
                    <a:pt x="1199388" y="1879092"/>
                  </a:lnTo>
                  <a:lnTo>
                    <a:pt x="1194816" y="1883664"/>
                  </a:lnTo>
                  <a:close/>
                </a:path>
                <a:path w="1203960" h="1888489">
                  <a:moveTo>
                    <a:pt x="1203960" y="9144"/>
                  </a:moveTo>
                  <a:lnTo>
                    <a:pt x="1199388" y="9144"/>
                  </a:lnTo>
                  <a:lnTo>
                    <a:pt x="1194816" y="4572"/>
                  </a:lnTo>
                  <a:lnTo>
                    <a:pt x="1203960" y="4572"/>
                  </a:lnTo>
                  <a:lnTo>
                    <a:pt x="1203960" y="9144"/>
                  </a:lnTo>
                  <a:close/>
                </a:path>
                <a:path w="1203960" h="1888489">
                  <a:moveTo>
                    <a:pt x="9144" y="1883664"/>
                  </a:moveTo>
                  <a:lnTo>
                    <a:pt x="4572" y="1879092"/>
                  </a:lnTo>
                  <a:lnTo>
                    <a:pt x="9144" y="1879092"/>
                  </a:lnTo>
                  <a:lnTo>
                    <a:pt x="9144" y="1883664"/>
                  </a:lnTo>
                  <a:close/>
                </a:path>
                <a:path w="1203960" h="1888489">
                  <a:moveTo>
                    <a:pt x="1194816" y="1883664"/>
                  </a:moveTo>
                  <a:lnTo>
                    <a:pt x="9144" y="1883664"/>
                  </a:lnTo>
                  <a:lnTo>
                    <a:pt x="9144" y="1879092"/>
                  </a:lnTo>
                  <a:lnTo>
                    <a:pt x="1194816" y="1879092"/>
                  </a:lnTo>
                  <a:lnTo>
                    <a:pt x="1194816" y="1883664"/>
                  </a:lnTo>
                  <a:close/>
                </a:path>
                <a:path w="1203960" h="1888489">
                  <a:moveTo>
                    <a:pt x="1203960" y="1883664"/>
                  </a:moveTo>
                  <a:lnTo>
                    <a:pt x="1194816" y="1883664"/>
                  </a:lnTo>
                  <a:lnTo>
                    <a:pt x="1199388" y="1879092"/>
                  </a:lnTo>
                  <a:lnTo>
                    <a:pt x="1203960" y="1879092"/>
                  </a:lnTo>
                  <a:lnTo>
                    <a:pt x="1203960" y="1883664"/>
                  </a:lnTo>
                  <a:close/>
                </a:path>
              </a:pathLst>
            </a:custGeom>
            <a:solidFill>
              <a:srgbClr val="000000"/>
            </a:solidFill>
          </p:spPr>
          <p:txBody>
            <a:bodyPr wrap="square" lIns="0" tIns="0" rIns="0" bIns="0" rtlCol="0"/>
            <a:lstStyle/>
            <a:p>
              <a:endParaRPr dirty="0"/>
            </a:p>
          </p:txBody>
        </p:sp>
      </p:grpSp>
      <p:grpSp>
        <p:nvGrpSpPr>
          <p:cNvPr id="52" name="object 19"/>
          <p:cNvGrpSpPr/>
          <p:nvPr/>
        </p:nvGrpSpPr>
        <p:grpSpPr>
          <a:xfrm>
            <a:off x="4083188" y="3776303"/>
            <a:ext cx="1017912" cy="2359037"/>
            <a:chOff x="2377439" y="3675888"/>
            <a:chExt cx="1231900" cy="2854960"/>
          </a:xfrm>
        </p:grpSpPr>
        <p:sp>
          <p:nvSpPr>
            <p:cNvPr id="53" name="object 20"/>
            <p:cNvSpPr/>
            <p:nvPr/>
          </p:nvSpPr>
          <p:spPr>
            <a:xfrm>
              <a:off x="2386583" y="3685032"/>
              <a:ext cx="1213103" cy="2834640"/>
            </a:xfrm>
            <a:prstGeom prst="rect">
              <a:avLst/>
            </a:prstGeom>
            <a:blipFill>
              <a:blip r:embed="rId7" cstate="print"/>
              <a:stretch>
                <a:fillRect/>
              </a:stretch>
            </a:blipFill>
          </p:spPr>
          <p:txBody>
            <a:bodyPr wrap="square" lIns="0" tIns="0" rIns="0" bIns="0" rtlCol="0"/>
            <a:lstStyle/>
            <a:p>
              <a:endParaRPr dirty="0"/>
            </a:p>
          </p:txBody>
        </p:sp>
        <p:sp>
          <p:nvSpPr>
            <p:cNvPr id="54" name="object 21"/>
            <p:cNvSpPr/>
            <p:nvPr/>
          </p:nvSpPr>
          <p:spPr>
            <a:xfrm>
              <a:off x="2377439" y="3675888"/>
              <a:ext cx="1231900" cy="2854960"/>
            </a:xfrm>
            <a:custGeom>
              <a:avLst/>
              <a:gdLst/>
              <a:ahLst/>
              <a:cxnLst/>
              <a:rect l="l" t="t" r="r" b="b"/>
              <a:pathLst>
                <a:path w="1231900" h="2854959">
                  <a:moveTo>
                    <a:pt x="1229868" y="2854452"/>
                  </a:moveTo>
                  <a:lnTo>
                    <a:pt x="1524" y="2854452"/>
                  </a:lnTo>
                  <a:lnTo>
                    <a:pt x="0" y="2851404"/>
                  </a:lnTo>
                  <a:lnTo>
                    <a:pt x="0" y="3048"/>
                  </a:lnTo>
                  <a:lnTo>
                    <a:pt x="1524" y="0"/>
                  </a:lnTo>
                  <a:lnTo>
                    <a:pt x="1229868" y="0"/>
                  </a:lnTo>
                  <a:lnTo>
                    <a:pt x="1231392" y="3048"/>
                  </a:lnTo>
                  <a:lnTo>
                    <a:pt x="1231392" y="4572"/>
                  </a:lnTo>
                  <a:lnTo>
                    <a:pt x="9144" y="4572"/>
                  </a:lnTo>
                  <a:lnTo>
                    <a:pt x="4572" y="9144"/>
                  </a:lnTo>
                  <a:lnTo>
                    <a:pt x="9144" y="9144"/>
                  </a:lnTo>
                  <a:lnTo>
                    <a:pt x="9144" y="2843784"/>
                  </a:lnTo>
                  <a:lnTo>
                    <a:pt x="4572" y="2843784"/>
                  </a:lnTo>
                  <a:lnTo>
                    <a:pt x="9144" y="2849880"/>
                  </a:lnTo>
                  <a:lnTo>
                    <a:pt x="1231392" y="2849880"/>
                  </a:lnTo>
                  <a:lnTo>
                    <a:pt x="1231392" y="2851404"/>
                  </a:lnTo>
                  <a:lnTo>
                    <a:pt x="1229868" y="2854452"/>
                  </a:lnTo>
                  <a:close/>
                </a:path>
                <a:path w="1231900" h="2854959">
                  <a:moveTo>
                    <a:pt x="9144" y="9144"/>
                  </a:moveTo>
                  <a:lnTo>
                    <a:pt x="4572" y="9144"/>
                  </a:lnTo>
                  <a:lnTo>
                    <a:pt x="9144" y="4572"/>
                  </a:lnTo>
                  <a:lnTo>
                    <a:pt x="9144" y="9144"/>
                  </a:lnTo>
                  <a:close/>
                </a:path>
                <a:path w="1231900" h="2854959">
                  <a:moveTo>
                    <a:pt x="1222248" y="9144"/>
                  </a:moveTo>
                  <a:lnTo>
                    <a:pt x="9144" y="9144"/>
                  </a:lnTo>
                  <a:lnTo>
                    <a:pt x="9144" y="4572"/>
                  </a:lnTo>
                  <a:lnTo>
                    <a:pt x="1222248" y="4572"/>
                  </a:lnTo>
                  <a:lnTo>
                    <a:pt x="1222248" y="9144"/>
                  </a:lnTo>
                  <a:close/>
                </a:path>
                <a:path w="1231900" h="2854959">
                  <a:moveTo>
                    <a:pt x="1222248" y="2849880"/>
                  </a:moveTo>
                  <a:lnTo>
                    <a:pt x="1222248" y="4572"/>
                  </a:lnTo>
                  <a:lnTo>
                    <a:pt x="1226820" y="9144"/>
                  </a:lnTo>
                  <a:lnTo>
                    <a:pt x="1231392" y="9144"/>
                  </a:lnTo>
                  <a:lnTo>
                    <a:pt x="1231392" y="2843784"/>
                  </a:lnTo>
                  <a:lnTo>
                    <a:pt x="1226820" y="2843784"/>
                  </a:lnTo>
                  <a:lnTo>
                    <a:pt x="1222248" y="2849880"/>
                  </a:lnTo>
                  <a:close/>
                </a:path>
                <a:path w="1231900" h="2854959">
                  <a:moveTo>
                    <a:pt x="1231392" y="9144"/>
                  </a:moveTo>
                  <a:lnTo>
                    <a:pt x="1226820" y="9144"/>
                  </a:lnTo>
                  <a:lnTo>
                    <a:pt x="1222248" y="4572"/>
                  </a:lnTo>
                  <a:lnTo>
                    <a:pt x="1231392" y="4572"/>
                  </a:lnTo>
                  <a:lnTo>
                    <a:pt x="1231392" y="9144"/>
                  </a:lnTo>
                  <a:close/>
                </a:path>
                <a:path w="1231900" h="2854959">
                  <a:moveTo>
                    <a:pt x="9144" y="2849880"/>
                  </a:moveTo>
                  <a:lnTo>
                    <a:pt x="4572" y="2843784"/>
                  </a:lnTo>
                  <a:lnTo>
                    <a:pt x="9144" y="2843784"/>
                  </a:lnTo>
                  <a:lnTo>
                    <a:pt x="9144" y="2849880"/>
                  </a:lnTo>
                  <a:close/>
                </a:path>
                <a:path w="1231900" h="2854959">
                  <a:moveTo>
                    <a:pt x="1222248" y="2849880"/>
                  </a:moveTo>
                  <a:lnTo>
                    <a:pt x="9144" y="2849880"/>
                  </a:lnTo>
                  <a:lnTo>
                    <a:pt x="9144" y="2843784"/>
                  </a:lnTo>
                  <a:lnTo>
                    <a:pt x="1222248" y="2843784"/>
                  </a:lnTo>
                  <a:lnTo>
                    <a:pt x="1222248" y="2849880"/>
                  </a:lnTo>
                  <a:close/>
                </a:path>
                <a:path w="1231900" h="2854959">
                  <a:moveTo>
                    <a:pt x="1231392" y="2849880"/>
                  </a:moveTo>
                  <a:lnTo>
                    <a:pt x="1222248" y="2849880"/>
                  </a:lnTo>
                  <a:lnTo>
                    <a:pt x="1226820" y="2843784"/>
                  </a:lnTo>
                  <a:lnTo>
                    <a:pt x="1231392" y="2843784"/>
                  </a:lnTo>
                  <a:lnTo>
                    <a:pt x="1231392" y="2849880"/>
                  </a:lnTo>
                  <a:close/>
                </a:path>
              </a:pathLst>
            </a:custGeom>
            <a:solidFill>
              <a:srgbClr val="000000"/>
            </a:solidFill>
          </p:spPr>
          <p:txBody>
            <a:bodyPr wrap="square" lIns="0" tIns="0" rIns="0" bIns="0" rtlCol="0"/>
            <a:lstStyle/>
            <a:p>
              <a:endParaRPr dirty="0"/>
            </a:p>
          </p:txBody>
        </p:sp>
      </p:grpSp>
      <p:grpSp>
        <p:nvGrpSpPr>
          <p:cNvPr id="22" name="図形グループ 21"/>
          <p:cNvGrpSpPr>
            <a:grpSpLocks noChangeAspect="1"/>
          </p:cNvGrpSpPr>
          <p:nvPr/>
        </p:nvGrpSpPr>
        <p:grpSpPr>
          <a:xfrm>
            <a:off x="6901626" y="2610798"/>
            <a:ext cx="360000" cy="345916"/>
            <a:chOff x="2743754" y="4622188"/>
            <a:chExt cx="720000" cy="691832"/>
          </a:xfrm>
        </p:grpSpPr>
        <p:cxnSp>
          <p:nvCxnSpPr>
            <p:cNvPr id="23" name="直線コネクタ 22"/>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図形グループ 33"/>
          <p:cNvGrpSpPr>
            <a:grpSpLocks noChangeAspect="1"/>
          </p:cNvGrpSpPr>
          <p:nvPr/>
        </p:nvGrpSpPr>
        <p:grpSpPr>
          <a:xfrm rot="5400000">
            <a:off x="7786413" y="3697264"/>
            <a:ext cx="360000" cy="345916"/>
            <a:chOff x="2743754" y="4622188"/>
            <a:chExt cx="720000" cy="691832"/>
          </a:xfrm>
        </p:grpSpPr>
        <p:cxnSp>
          <p:nvCxnSpPr>
            <p:cNvPr id="35" name="直線コネクタ 3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 name="カギ線コネクタ 5"/>
          <p:cNvCxnSpPr/>
          <p:nvPr/>
        </p:nvCxnSpPr>
        <p:spPr>
          <a:xfrm rot="10800000">
            <a:off x="4306285" y="3267625"/>
            <a:ext cx="1836000" cy="504000"/>
          </a:xfrm>
          <a:prstGeom prst="bentConnector3">
            <a:avLst>
              <a:gd name="adj1" fmla="val 44848"/>
            </a:avLst>
          </a:prstGeom>
          <a:ln w="19050">
            <a:solidFill>
              <a:srgbClr val="FF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41" name="タイトル 1"/>
          <p:cNvSpPr>
            <a:spLocks noGrp="1"/>
          </p:cNvSpPr>
          <p:nvPr>
            <p:ph type="ctrTitle"/>
          </p:nvPr>
        </p:nvSpPr>
        <p:spPr>
          <a:xfrm>
            <a:off x="1685944" y="521210"/>
            <a:ext cx="6340197" cy="547842"/>
          </a:xfrm>
        </p:spPr>
        <p:txBody>
          <a:bodyPr wrap="none">
            <a:spAutoFit/>
          </a:bodyPr>
          <a:lstStyle/>
          <a:p>
            <a:r>
              <a:rPr lang="ja-JP" altLang="en-US" dirty="0"/>
              <a:t>＜ぴったりサービス＞の使いかた</a:t>
            </a:r>
          </a:p>
        </p:txBody>
      </p:sp>
      <p:sp>
        <p:nvSpPr>
          <p:cNvPr id="5" name="テキスト ボックス 4"/>
          <p:cNvSpPr txBox="1"/>
          <p:nvPr/>
        </p:nvSpPr>
        <p:spPr>
          <a:xfrm>
            <a:off x="504000" y="5157192"/>
            <a:ext cx="3352200" cy="954107"/>
          </a:xfrm>
          <a:prstGeom prst="rect">
            <a:avLst/>
          </a:prstGeom>
          <a:noFill/>
        </p:spPr>
        <p:txBody>
          <a:bodyPr wrap="none" rtlCol="0">
            <a:spAutoFit/>
          </a:bodyPr>
          <a:lstStyle/>
          <a:p>
            <a:pPr marL="177800"/>
            <a:r>
              <a:rPr lang="ja-JP" altLang="en-US" sz="1400" dirty="0">
                <a:solidFill>
                  <a:srgbClr val="009650"/>
                </a:solidFill>
                <a:latin typeface="Meiryo" charset="-128"/>
                <a:ea typeface="Meiryo" charset="-128"/>
                <a:cs typeface="Meiryo" charset="-128"/>
              </a:rPr>
              <a:t>これ以降は</a:t>
            </a:r>
            <a:r>
              <a:rPr lang="ja-JP" altLang="en-US" sz="1400" spc="-5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画面の指示に従って</a:t>
            </a:r>
            <a:endParaRPr lang="en-US" altLang="ja-JP" sz="1400" dirty="0">
              <a:solidFill>
                <a:srgbClr val="009650"/>
              </a:solidFill>
              <a:latin typeface="Meiryo" charset="-128"/>
              <a:ea typeface="Meiryo" charset="-128"/>
              <a:cs typeface="Meiryo" charset="-128"/>
            </a:endParaRPr>
          </a:p>
          <a:p>
            <a:pPr marL="177800"/>
            <a:r>
              <a:rPr lang="ja-JP" altLang="en-US" sz="1400" dirty="0">
                <a:solidFill>
                  <a:srgbClr val="009650"/>
                </a:solidFill>
                <a:latin typeface="Meiryo" charset="-128"/>
                <a:ea typeface="Meiryo" charset="-128"/>
                <a:cs typeface="Meiryo" charset="-128"/>
              </a:rPr>
              <a:t>登録を進めてください　</a:t>
            </a:r>
            <a:endParaRPr lang="en-US" altLang="ja-JP" sz="1400" dirty="0">
              <a:solidFill>
                <a:srgbClr val="009650"/>
              </a:solidFill>
              <a:latin typeface="Meiryo" charset="-128"/>
              <a:ea typeface="Meiryo" charset="-128"/>
              <a:cs typeface="Meiryo" charset="-128"/>
            </a:endParaRPr>
          </a:p>
          <a:p>
            <a:pPr marL="177800"/>
            <a:r>
              <a:rPr lang="ja-JP" altLang="en-US" sz="1400" dirty="0">
                <a:solidFill>
                  <a:srgbClr val="009650"/>
                </a:solidFill>
                <a:latin typeface="Meiryo" charset="-128"/>
                <a:ea typeface="Meiryo" charset="-128"/>
                <a:cs typeface="Meiryo" charset="-128"/>
              </a:rPr>
              <a:t>登録の途中で</a:t>
            </a:r>
            <a:r>
              <a:rPr lang="ja-JP" altLang="en-US" sz="1400" spc="-5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マイナンバーカードの</a:t>
            </a:r>
            <a:endParaRPr lang="en-US" altLang="ja-JP" sz="1400" dirty="0">
              <a:solidFill>
                <a:srgbClr val="009650"/>
              </a:solidFill>
              <a:latin typeface="Meiryo" charset="-128"/>
              <a:ea typeface="Meiryo" charset="-128"/>
              <a:cs typeface="Meiryo" charset="-128"/>
            </a:endParaRPr>
          </a:p>
          <a:p>
            <a:pPr marL="177800"/>
            <a:r>
              <a:rPr lang="ja-JP" altLang="en-US" sz="1400" dirty="0">
                <a:solidFill>
                  <a:srgbClr val="009650"/>
                </a:solidFill>
                <a:latin typeface="Meiryo" charset="-128"/>
                <a:ea typeface="Meiryo" charset="-128"/>
                <a:cs typeface="Meiryo" charset="-128"/>
              </a:rPr>
              <a:t>読取が必要になる場合があります</a:t>
            </a:r>
            <a:endParaRPr kumimoji="1" lang="ja-JP" altLang="en-US" dirty="0"/>
          </a:p>
        </p:txBody>
      </p:sp>
      <p:sp>
        <p:nvSpPr>
          <p:cNvPr id="55" name="正方形/長方形 54"/>
          <p:cNvSpPr/>
          <p:nvPr/>
        </p:nvSpPr>
        <p:spPr>
          <a:xfrm>
            <a:off x="7356483" y="5819730"/>
            <a:ext cx="1178182"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6129948" y="3647301"/>
            <a:ext cx="665054" cy="236998"/>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正方形/長方形 62"/>
          <p:cNvSpPr/>
          <p:nvPr/>
        </p:nvSpPr>
        <p:spPr>
          <a:xfrm>
            <a:off x="5874899" y="5231905"/>
            <a:ext cx="1071075"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5476448" y="2903193"/>
            <a:ext cx="282059" cy="249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8173309" y="2892045"/>
            <a:ext cx="310252" cy="260698"/>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60" name="グループ化 59">
            <a:extLst>
              <a:ext uri="{FF2B5EF4-FFF2-40B4-BE49-F238E27FC236}">
                <a16:creationId xmlns:a16="http://schemas.microsoft.com/office/drawing/2014/main" id="{DDEC8E0A-8472-4D8F-9CDD-C391A23F0A5F}"/>
              </a:ext>
            </a:extLst>
          </p:cNvPr>
          <p:cNvGrpSpPr/>
          <p:nvPr/>
        </p:nvGrpSpPr>
        <p:grpSpPr>
          <a:xfrm>
            <a:off x="5101446" y="2671796"/>
            <a:ext cx="441146" cy="400110"/>
            <a:chOff x="5102491" y="4268575"/>
            <a:chExt cx="441146" cy="400110"/>
          </a:xfrm>
        </p:grpSpPr>
        <p:sp>
          <p:nvSpPr>
            <p:cNvPr id="61" name="円/楕円 52">
              <a:extLst>
                <a:ext uri="{FF2B5EF4-FFF2-40B4-BE49-F238E27FC236}">
                  <a16:creationId xmlns:a16="http://schemas.microsoft.com/office/drawing/2014/main" id="{FA4AD44D-BDCE-4A3D-9F81-5B4A49AED965}"/>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2" name="正方形/長方形 61">
              <a:extLst>
                <a:ext uri="{FF2B5EF4-FFF2-40B4-BE49-F238E27FC236}">
                  <a16:creationId xmlns:a16="http://schemas.microsoft.com/office/drawing/2014/main" id="{26D0E8E6-63B0-4151-9095-A6DC065D1172}"/>
                </a:ext>
              </a:extLst>
            </p:cNvPr>
            <p:cNvSpPr/>
            <p:nvPr/>
          </p:nvSpPr>
          <p:spPr>
            <a:xfrm>
              <a:off x="5102491" y="426857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grpSp>
        <p:nvGrpSpPr>
          <p:cNvPr id="65" name="グループ化 64">
            <a:extLst>
              <a:ext uri="{FF2B5EF4-FFF2-40B4-BE49-F238E27FC236}">
                <a16:creationId xmlns:a16="http://schemas.microsoft.com/office/drawing/2014/main" id="{6930AF74-311D-4115-AE20-B17B0A756051}"/>
              </a:ext>
            </a:extLst>
          </p:cNvPr>
          <p:cNvGrpSpPr/>
          <p:nvPr/>
        </p:nvGrpSpPr>
        <p:grpSpPr>
          <a:xfrm>
            <a:off x="6703013" y="4992001"/>
            <a:ext cx="441146" cy="400110"/>
            <a:chOff x="4301413" y="2319722"/>
            <a:chExt cx="441146" cy="400110"/>
          </a:xfrm>
        </p:grpSpPr>
        <p:sp>
          <p:nvSpPr>
            <p:cNvPr id="68" name="円/楕円 36">
              <a:extLst>
                <a:ext uri="{FF2B5EF4-FFF2-40B4-BE49-F238E27FC236}">
                  <a16:creationId xmlns:a16="http://schemas.microsoft.com/office/drawing/2014/main" id="{6634FA84-B0AE-4F4C-AE71-3296BA381992}"/>
                </a:ext>
              </a:extLst>
            </p:cNvPr>
            <p:cNvSpPr>
              <a:spLocks noChangeAspect="1"/>
            </p:cNvSpPr>
            <p:nvPr/>
          </p:nvSpPr>
          <p:spPr>
            <a:xfrm>
              <a:off x="4418410" y="2396104"/>
              <a:ext cx="208252" cy="2082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46DAD0BE-EE15-4FE0-BB9D-F7BCF43324FE}"/>
                </a:ext>
              </a:extLst>
            </p:cNvPr>
            <p:cNvSpPr/>
            <p:nvPr/>
          </p:nvSpPr>
          <p:spPr>
            <a:xfrm>
              <a:off x="4301413" y="2319722"/>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75" name="グループ化 74">
            <a:extLst>
              <a:ext uri="{FF2B5EF4-FFF2-40B4-BE49-F238E27FC236}">
                <a16:creationId xmlns:a16="http://schemas.microsoft.com/office/drawing/2014/main" id="{E8AFE680-9E1A-4574-ABC8-BD2BC099B941}"/>
              </a:ext>
            </a:extLst>
          </p:cNvPr>
          <p:cNvGrpSpPr/>
          <p:nvPr/>
        </p:nvGrpSpPr>
        <p:grpSpPr>
          <a:xfrm>
            <a:off x="8109276" y="2679609"/>
            <a:ext cx="441146" cy="400110"/>
            <a:chOff x="7902291" y="4861846"/>
            <a:chExt cx="441146" cy="400110"/>
          </a:xfrm>
        </p:grpSpPr>
        <p:sp>
          <p:nvSpPr>
            <p:cNvPr id="76" name="円/楕円 33">
              <a:extLst>
                <a:ext uri="{FF2B5EF4-FFF2-40B4-BE49-F238E27FC236}">
                  <a16:creationId xmlns:a16="http://schemas.microsoft.com/office/drawing/2014/main" id="{4C906FA3-2499-4D3A-B747-17F7FCC64D11}"/>
                </a:ext>
              </a:extLst>
            </p:cNvPr>
            <p:cNvSpPr>
              <a:spLocks noChangeAspect="1"/>
            </p:cNvSpPr>
            <p:nvPr/>
          </p:nvSpPr>
          <p:spPr>
            <a:xfrm>
              <a:off x="8036006" y="4955954"/>
              <a:ext cx="173716" cy="173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7" name="正方形/長方形 76">
              <a:extLst>
                <a:ext uri="{FF2B5EF4-FFF2-40B4-BE49-F238E27FC236}">
                  <a16:creationId xmlns:a16="http://schemas.microsoft.com/office/drawing/2014/main" id="{10507B3E-7257-4466-8204-FBB887AAFF84}"/>
                </a:ext>
              </a:extLst>
            </p:cNvPr>
            <p:cNvSpPr/>
            <p:nvPr/>
          </p:nvSpPr>
          <p:spPr>
            <a:xfrm>
              <a:off x="7902291" y="4861846"/>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grpSp>
        <p:nvGrpSpPr>
          <p:cNvPr id="78" name="グループ化 77">
            <a:extLst>
              <a:ext uri="{FF2B5EF4-FFF2-40B4-BE49-F238E27FC236}">
                <a16:creationId xmlns:a16="http://schemas.microsoft.com/office/drawing/2014/main" id="{014DD31F-2EF0-4985-80F2-C294618378E5}"/>
              </a:ext>
            </a:extLst>
          </p:cNvPr>
          <p:cNvGrpSpPr/>
          <p:nvPr/>
        </p:nvGrpSpPr>
        <p:grpSpPr>
          <a:xfrm>
            <a:off x="7309543" y="5610380"/>
            <a:ext cx="441146" cy="400110"/>
            <a:chOff x="8276416" y="5625813"/>
            <a:chExt cx="441146" cy="400110"/>
          </a:xfrm>
        </p:grpSpPr>
        <p:sp>
          <p:nvSpPr>
            <p:cNvPr id="79" name="円/楕円 56">
              <a:extLst>
                <a:ext uri="{FF2B5EF4-FFF2-40B4-BE49-F238E27FC236}">
                  <a16:creationId xmlns:a16="http://schemas.microsoft.com/office/drawing/2014/main" id="{257242E2-FC4F-4206-BF75-2AADFA18CD57}"/>
                </a:ext>
              </a:extLst>
            </p:cNvPr>
            <p:cNvSpPr>
              <a:spLocks noChangeAspect="1"/>
            </p:cNvSpPr>
            <p:nvPr/>
          </p:nvSpPr>
          <p:spPr>
            <a:xfrm>
              <a:off x="8388801" y="5692658"/>
              <a:ext cx="191307" cy="191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80" name="正方形/長方形 79">
              <a:extLst>
                <a:ext uri="{FF2B5EF4-FFF2-40B4-BE49-F238E27FC236}">
                  <a16:creationId xmlns:a16="http://schemas.microsoft.com/office/drawing/2014/main" id="{84EDB669-B40E-4BDF-8936-30BDEA378201}"/>
                </a:ext>
              </a:extLst>
            </p:cNvPr>
            <p:cNvSpPr/>
            <p:nvPr/>
          </p:nvSpPr>
          <p:spPr>
            <a:xfrm>
              <a:off x="8276416" y="562581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❾</a:t>
              </a:r>
              <a:endParaRPr lang="en-US" altLang="ja-JP" sz="2000" b="1" dirty="0">
                <a:solidFill>
                  <a:srgbClr val="009650"/>
                </a:solidFill>
                <a:latin typeface="Meiryo" charset="-128"/>
                <a:ea typeface="Meiryo" charset="-128"/>
                <a:cs typeface="Meiryo" charset="-128"/>
              </a:endParaRPr>
            </a:p>
          </p:txBody>
        </p:sp>
      </p:grpSp>
      <p:sp>
        <p:nvSpPr>
          <p:cNvPr id="56" name="テキスト ボックス 55">
            <a:extLst>
              <a:ext uri="{FF2B5EF4-FFF2-40B4-BE49-F238E27FC236}">
                <a16:creationId xmlns:a16="http://schemas.microsoft.com/office/drawing/2014/main" id="{81330272-EEAA-4DC6-B79A-86E682034067}"/>
              </a:ext>
            </a:extLst>
          </p:cNvPr>
          <p:cNvSpPr txBox="1"/>
          <p:nvPr/>
        </p:nvSpPr>
        <p:spPr>
          <a:xfrm>
            <a:off x="503999" y="1440000"/>
            <a:ext cx="4932261" cy="3734356"/>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❻</a:t>
            </a:r>
            <a:r>
              <a:rPr lang="ja-JP" altLang="en-US" sz="2000" b="1" dirty="0">
                <a:latin typeface="Meiryo" charset="-128"/>
                <a:ea typeface="Meiryo" charset="-128"/>
                <a:cs typeface="Meiryo" charset="-128"/>
              </a:rPr>
              <a:t> 検索結果画面に表示された手続や</a:t>
            </a:r>
            <a:endParaRPr lang="en-US" altLang="ja-JP" sz="2000" b="1" spc="-1000"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申請したいものにチェックを付ける</a:t>
            </a:r>
            <a:endParaRPr lang="en-US" altLang="ja-JP" sz="2000" b="1" dirty="0">
              <a:latin typeface="Meiryo" charset="-128"/>
              <a:ea typeface="Meiryo" charset="-128"/>
              <a:cs typeface="Meiryo" charset="-128"/>
            </a:endParaRPr>
          </a:p>
          <a:p>
            <a:pPr marL="177800">
              <a:spcBef>
                <a:spcPts val="600"/>
              </a:spcBef>
            </a:pPr>
            <a:r>
              <a:rPr lang="ja-JP" altLang="en-US" sz="1400" dirty="0">
                <a:solidFill>
                  <a:srgbClr val="009650"/>
                </a:solidFill>
                <a:latin typeface="Meiryo" charset="-128"/>
                <a:ea typeface="Meiryo" charset="-128"/>
                <a:cs typeface="Meiryo" charset="-128"/>
              </a:rPr>
              <a:t>「手続詳細はこちら</a:t>
            </a:r>
            <a:r>
              <a:rPr lang="ja-JP" altLang="en-US" sz="1400" spc="-5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をタップすると</a:t>
            </a:r>
            <a:r>
              <a:rPr lang="ja-JP" altLang="en-US" sz="1400" spc="-5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届け出の</a:t>
            </a:r>
            <a:endParaRPr lang="en-US" altLang="ja-JP" sz="1400" spc="-500" dirty="0">
              <a:solidFill>
                <a:srgbClr val="009650"/>
              </a:solidFill>
              <a:latin typeface="Meiryo" charset="-128"/>
              <a:ea typeface="Meiryo" charset="-128"/>
              <a:cs typeface="Meiryo" charset="-128"/>
            </a:endParaRPr>
          </a:p>
          <a:p>
            <a:pPr marL="177800"/>
            <a:r>
              <a:rPr lang="ja-JP" altLang="en-US" sz="1400" dirty="0">
                <a:solidFill>
                  <a:srgbClr val="009650"/>
                </a:solidFill>
                <a:latin typeface="Meiryo" charset="-128"/>
                <a:ea typeface="Meiryo" charset="-128"/>
                <a:cs typeface="Meiryo" charset="-128"/>
              </a:rPr>
              <a:t>しかたを見ることができます</a:t>
            </a:r>
            <a:endParaRPr lang="en-US" altLang="ja-JP" sz="1400" dirty="0">
              <a:solidFill>
                <a:srgbClr val="009650"/>
              </a:solidFill>
              <a:latin typeface="Meiryo" charset="-128"/>
              <a:ea typeface="Meiryo" charset="-128"/>
              <a:cs typeface="Meiryo" charset="-128"/>
            </a:endParaRPr>
          </a:p>
          <a:p>
            <a:endParaRPr lang="en-US" altLang="ja-JP" sz="1400" dirty="0">
              <a:solidFill>
                <a:srgbClr val="009650"/>
              </a:solidFill>
              <a:latin typeface="Meiryo" charset="-128"/>
              <a:ea typeface="Meiryo" charset="-128"/>
              <a:cs typeface="Meiryo" charset="-128"/>
            </a:endParaRPr>
          </a:p>
          <a:p>
            <a:pPr marL="489600" indent="-489600"/>
            <a:r>
              <a:rPr lang="ja-JP" altLang="en-US" sz="3200" b="1" dirty="0">
                <a:solidFill>
                  <a:srgbClr val="009650"/>
                </a:solidFill>
                <a:latin typeface="Meiryo" charset="-128"/>
                <a:ea typeface="Meiryo" charset="-128"/>
                <a:cs typeface="Meiryo" charset="-128"/>
              </a:rPr>
              <a:t>❼</a:t>
            </a:r>
            <a:r>
              <a:rPr lang="ja-JP" altLang="en-US" sz="2000" b="1" dirty="0">
                <a:latin typeface="Meiryo" charset="-128"/>
                <a:ea typeface="Meiryo" charset="-128"/>
                <a:cs typeface="Meiryo" charset="-128"/>
              </a:rPr>
              <a:t>「申請する</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489600" indent="-489600">
              <a:spcBef>
                <a:spcPts val="600"/>
              </a:spcBef>
            </a:pPr>
            <a:r>
              <a:rPr lang="ja-JP" altLang="en-US" sz="3200" b="1" dirty="0">
                <a:solidFill>
                  <a:srgbClr val="009650"/>
                </a:solidFill>
                <a:latin typeface="Meiryo" charset="-128"/>
                <a:ea typeface="Meiryo" charset="-128"/>
                <a:cs typeface="Meiryo" charset="-128"/>
              </a:rPr>
              <a:t>❽</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OK</a:t>
            </a:r>
            <a:r>
              <a:rPr lang="ja-JP" altLang="en-US" sz="2000" b="1" spc="-1000"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600"/>
              </a:spcBef>
            </a:pPr>
            <a:r>
              <a:rPr lang="ja-JP" altLang="en-US" sz="3200" b="1" dirty="0">
                <a:solidFill>
                  <a:srgbClr val="009650"/>
                </a:solidFill>
                <a:latin typeface="Meiryo" charset="-128"/>
                <a:ea typeface="Meiryo" charset="-128"/>
                <a:cs typeface="Meiryo" charset="-128"/>
              </a:rPr>
              <a:t>❾</a:t>
            </a:r>
            <a:r>
              <a:rPr lang="ja-JP" altLang="en-US" sz="2000" b="1" dirty="0">
                <a:latin typeface="Meiryo" charset="-128"/>
                <a:ea typeface="Meiryo" charset="-128"/>
                <a:cs typeface="Meiryo" charset="-128"/>
              </a:rPr>
              <a:t>「次へすすむ</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489600" indent="-4896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endParaRPr lang="ja-JP" altLang="en-US" dirty="0">
              <a:latin typeface="Meiryo" charset="-128"/>
              <a:ea typeface="Meiryo" charset="-128"/>
              <a:cs typeface="Meiryo" charset="-128"/>
            </a:endParaRPr>
          </a:p>
        </p:txBody>
      </p:sp>
    </p:spTree>
    <p:extLst>
      <p:ext uri="{BB962C8B-B14F-4D97-AF65-F5344CB8AC3E}">
        <p14:creationId xmlns:p14="http://schemas.microsoft.com/office/powerpoint/2010/main" val="2516794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289543"/>
            <a:ext cx="6340197" cy="991041"/>
          </a:xfrm>
        </p:spPr>
        <p:txBody>
          <a:bodyPr wrap="none">
            <a:spAutoFit/>
          </a:bodyPr>
          <a:lstStyle/>
          <a:p>
            <a:r>
              <a:rPr lang="ja-JP" altLang="en-US" dirty="0"/>
              <a:t>＜わたしの情報</a:t>
            </a:r>
            <a:r>
              <a:rPr lang="ja-JP" altLang="en-US" sz="2400" dirty="0"/>
              <a:t>（自己情報表示）</a:t>
            </a:r>
            <a:r>
              <a:rPr lang="ja-JP" altLang="en-US" dirty="0"/>
              <a:t>＞の</a:t>
            </a:r>
            <a:r>
              <a:rPr lang="en-US" altLang="ja-JP" dirty="0"/>
              <a:t/>
            </a:r>
            <a:br>
              <a:rPr lang="en-US" altLang="ja-JP" dirty="0"/>
            </a:br>
            <a:r>
              <a:rPr lang="ja-JP" altLang="en-US" dirty="0"/>
              <a:t>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7" name="テキスト ボックス 16"/>
          <p:cNvSpPr txBox="1"/>
          <p:nvPr/>
        </p:nvSpPr>
        <p:spPr>
          <a:xfrm>
            <a:off x="543718" y="5412370"/>
            <a:ext cx="8424000" cy="1015663"/>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分野項</a:t>
            </a:r>
            <a:r>
              <a:rPr lang="ja-JP" altLang="en-US" sz="2000" b="1" spc="-1000" dirty="0">
                <a:latin typeface="Meiryo" charset="-128"/>
                <a:ea typeface="Meiryo" charset="-128"/>
                <a:cs typeface="Meiryo" charset="-128"/>
              </a:rPr>
              <a:t>目　（　</a:t>
            </a:r>
            <a:r>
              <a:rPr lang="ja-JP" altLang="en-US" sz="2000" b="1" dirty="0">
                <a:latin typeface="Meiryo" charset="-128"/>
                <a:ea typeface="Meiryo" charset="-128"/>
                <a:cs typeface="Meiryo" charset="-128"/>
              </a:rPr>
              <a:t>世帯情報、税・所得、健康・医療等</a:t>
            </a:r>
            <a:r>
              <a:rPr lang="ja-JP" altLang="en-US" sz="2000" b="1" spc="-1000" dirty="0">
                <a:latin typeface="Meiryo" charset="-128"/>
                <a:ea typeface="Meiryo" charset="-128"/>
                <a:cs typeface="Meiryo" charset="-128"/>
              </a:rPr>
              <a:t>）</a:t>
            </a:r>
            <a:endParaRPr lang="ja-JP" altLang="en-US"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確認対象</a:t>
            </a:r>
            <a:r>
              <a:rPr lang="ja-JP" altLang="en-US" sz="2000" b="1" spc="-1000" dirty="0">
                <a:latin typeface="Meiryo" charset="-128"/>
                <a:ea typeface="Meiryo" charset="-128"/>
                <a:cs typeface="Meiryo" charset="-128"/>
              </a:rPr>
              <a:t>日</a:t>
            </a:r>
            <a:r>
              <a:rPr lang="ja-JP" altLang="en-US" sz="2000" b="1" dirty="0">
                <a:latin typeface="Meiryo" charset="-128"/>
                <a:ea typeface="Meiryo" charset="-128"/>
                <a:cs typeface="Meiryo" charset="-128"/>
              </a:rPr>
              <a:t>（いつの時点のわたしの情報の内容が必要か</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日付を指定</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　します。）</a:t>
            </a:r>
          </a:p>
        </p:txBody>
      </p:sp>
      <p:sp>
        <p:nvSpPr>
          <p:cNvPr id="7" name="サブタイトル 2">
            <a:extLst>
              <a:ext uri="{FF2B5EF4-FFF2-40B4-BE49-F238E27FC236}">
                <a16:creationId xmlns:a16="http://schemas.microsoft.com/office/drawing/2014/main" id="{2812A43D-C20C-4C25-8585-10E053173F2C}"/>
              </a:ext>
            </a:extLst>
          </p:cNvPr>
          <p:cNvSpPr txBox="1">
            <a:spLocks/>
          </p:cNvSpPr>
          <p:nvPr/>
        </p:nvSpPr>
        <p:spPr>
          <a:xfrm>
            <a:off x="504000" y="4941168"/>
            <a:ext cx="8366393" cy="461665"/>
          </a:xfrm>
          <a:prstGeom prst="rect">
            <a:avLst/>
          </a:prstGeom>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r>
              <a:rPr lang="ja-JP" altLang="en-US" dirty="0"/>
              <a:t>わたしの情報を確認する場合には</a:t>
            </a:r>
            <a:r>
              <a:rPr lang="ja-JP" altLang="en-US" spc="-1000" dirty="0"/>
              <a:t>、</a:t>
            </a:r>
            <a:r>
              <a:rPr lang="ja-JP" altLang="en-US" dirty="0"/>
              <a:t>次の情報を指定します。</a:t>
            </a:r>
          </a:p>
        </p:txBody>
      </p:sp>
      <p:grpSp>
        <p:nvGrpSpPr>
          <p:cNvPr id="8" name="グループ化 7">
            <a:extLst>
              <a:ext uri="{FF2B5EF4-FFF2-40B4-BE49-F238E27FC236}">
                <a16:creationId xmlns:a16="http://schemas.microsoft.com/office/drawing/2014/main" id="{48254FB5-3259-4F4E-ADDD-B0237541F269}"/>
              </a:ext>
            </a:extLst>
          </p:cNvPr>
          <p:cNvGrpSpPr/>
          <p:nvPr/>
        </p:nvGrpSpPr>
        <p:grpSpPr>
          <a:xfrm>
            <a:off x="1626073" y="2387547"/>
            <a:ext cx="6042271" cy="2337597"/>
            <a:chOff x="1626073" y="2260202"/>
            <a:chExt cx="6042271" cy="2337597"/>
          </a:xfrm>
        </p:grpSpPr>
        <p:pic>
          <p:nvPicPr>
            <p:cNvPr id="13" name="図 12" descr="ダイアグラム&#10;&#10;自動的に生成された説明">
              <a:extLst>
                <a:ext uri="{FF2B5EF4-FFF2-40B4-BE49-F238E27FC236}">
                  <a16:creationId xmlns:a16="http://schemas.microsoft.com/office/drawing/2014/main" id="{F62231D5-0898-46C8-93C2-5BDAC1A636CD}"/>
                </a:ext>
              </a:extLst>
            </p:cNvPr>
            <p:cNvPicPr>
              <a:picLocks noChangeAspect="1"/>
            </p:cNvPicPr>
            <p:nvPr/>
          </p:nvPicPr>
          <p:blipFill>
            <a:blip r:embed="rId3"/>
            <a:stretch>
              <a:fillRect/>
            </a:stretch>
          </p:blipFill>
          <p:spPr>
            <a:xfrm>
              <a:off x="1626073" y="2260202"/>
              <a:ext cx="6042271" cy="2337597"/>
            </a:xfrm>
            <a:prstGeom prst="rect">
              <a:avLst/>
            </a:prstGeom>
          </p:spPr>
        </p:pic>
        <p:sp>
          <p:nvSpPr>
            <p:cNvPr id="9" name="フローチャート: 処理 8">
              <a:extLst>
                <a:ext uri="{FF2B5EF4-FFF2-40B4-BE49-F238E27FC236}">
                  <a16:creationId xmlns:a16="http://schemas.microsoft.com/office/drawing/2014/main" id="{A881C052-7B7D-4B4E-B99F-5B519F90E4D5}"/>
                </a:ext>
              </a:extLst>
            </p:cNvPr>
            <p:cNvSpPr/>
            <p:nvPr/>
          </p:nvSpPr>
          <p:spPr>
            <a:xfrm>
              <a:off x="5877475" y="2604508"/>
              <a:ext cx="809053" cy="15426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ローチャート: 処理 11">
              <a:extLst>
                <a:ext uri="{FF2B5EF4-FFF2-40B4-BE49-F238E27FC236}">
                  <a16:creationId xmlns:a16="http://schemas.microsoft.com/office/drawing/2014/main" id="{73CF5027-F980-4E2E-BB36-247A402F85DB}"/>
                </a:ext>
              </a:extLst>
            </p:cNvPr>
            <p:cNvSpPr/>
            <p:nvPr/>
          </p:nvSpPr>
          <p:spPr>
            <a:xfrm>
              <a:off x="5967437" y="2758769"/>
              <a:ext cx="765746" cy="12322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ローチャート: 処理 9">
              <a:extLst>
                <a:ext uri="{FF2B5EF4-FFF2-40B4-BE49-F238E27FC236}">
                  <a16:creationId xmlns:a16="http://schemas.microsoft.com/office/drawing/2014/main" id="{0B080C7F-8FC7-42E3-A3E9-E119B733B57D}"/>
                </a:ext>
              </a:extLst>
            </p:cNvPr>
            <p:cNvSpPr/>
            <p:nvPr/>
          </p:nvSpPr>
          <p:spPr>
            <a:xfrm>
              <a:off x="6751790" y="2645176"/>
              <a:ext cx="55658" cy="19386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8B611198-B473-43DE-9555-6D35D8A3367A}"/>
                </a:ext>
              </a:extLst>
            </p:cNvPr>
            <p:cNvSpPr txBox="1"/>
            <p:nvPr/>
          </p:nvSpPr>
          <p:spPr>
            <a:xfrm>
              <a:off x="5715192" y="2568451"/>
              <a:ext cx="1139602" cy="369332"/>
            </a:xfrm>
            <a:prstGeom prst="rect">
              <a:avLst/>
            </a:prstGeom>
            <a:noFill/>
          </p:spPr>
          <p:txBody>
            <a:bodyPr wrap="square" rtlCol="0">
              <a:spAutoFit/>
            </a:bodyPr>
            <a:lstStyle/>
            <a:p>
              <a:pPr algn="ctr"/>
              <a:r>
                <a:rPr kumimoji="1" lang="ja-JP" altLang="en-US" sz="900" dirty="0">
                  <a:latin typeface="メイリオ" panose="020B0604030504040204" pitchFamily="50" charset="-128"/>
                  <a:ea typeface="メイリオ" panose="020B0604030504040204" pitchFamily="50" charset="-128"/>
                </a:rPr>
                <a:t>昨年度の所得を</a:t>
              </a:r>
              <a:endParaRPr kumimoji="1" lang="en-US" altLang="ja-JP" sz="900" dirty="0">
                <a:latin typeface="メイリオ" panose="020B0604030504040204" pitchFamily="50" charset="-128"/>
                <a:ea typeface="メイリオ" panose="020B0604030504040204" pitchFamily="50" charset="-128"/>
              </a:endParaRPr>
            </a:p>
            <a:p>
              <a:pPr algn="ctr"/>
              <a:r>
                <a:rPr kumimoji="1" lang="ja-JP" altLang="en-US" sz="900" dirty="0">
                  <a:latin typeface="メイリオ" panose="020B0604030504040204" pitchFamily="50" charset="-128"/>
                  <a:ea typeface="メイリオ" panose="020B0604030504040204" pitchFamily="50" charset="-128"/>
                </a:rPr>
                <a:t>確認しよう</a:t>
              </a:r>
            </a:p>
          </p:txBody>
        </p:sp>
      </p:grpSp>
      <p:sp>
        <p:nvSpPr>
          <p:cNvPr id="6" name="字幕 5">
            <a:extLst>
              <a:ext uri="{FF2B5EF4-FFF2-40B4-BE49-F238E27FC236}">
                <a16:creationId xmlns:a16="http://schemas.microsoft.com/office/drawing/2014/main" id="{1FCA4318-3070-4150-9776-4A182B76BE48}"/>
              </a:ext>
            </a:extLst>
          </p:cNvPr>
          <p:cNvSpPr>
            <a:spLocks noGrp="1"/>
          </p:cNvSpPr>
          <p:nvPr>
            <p:ph type="subTitle" idx="1"/>
          </p:nvPr>
        </p:nvSpPr>
        <p:spPr/>
        <p:txBody>
          <a:bodyPr/>
          <a:lstStyle/>
          <a:p>
            <a:r>
              <a:rPr lang="ja-JP" altLang="en-US" dirty="0" smtClean="0"/>
              <a:t>地方</a:t>
            </a:r>
            <a:r>
              <a:rPr lang="ja-JP" altLang="en-US" dirty="0"/>
              <a:t>公共団体や国</a:t>
            </a:r>
            <a:r>
              <a:rPr lang="ja-JP" altLang="en-US" dirty="0" smtClean="0"/>
              <a:t>の行政</a:t>
            </a:r>
            <a:r>
              <a:rPr lang="ja-JP" altLang="en-US" dirty="0"/>
              <a:t>機関</a:t>
            </a:r>
            <a:r>
              <a:rPr lang="ja-JP" altLang="en-US" dirty="0" smtClean="0"/>
              <a:t>等が保有する自己情報を確認できます。</a:t>
            </a:r>
            <a:endParaRPr lang="en-US" altLang="ja-JP" dirty="0"/>
          </a:p>
          <a:p>
            <a:endParaRPr lang="ja-JP" altLang="en-US" dirty="0"/>
          </a:p>
        </p:txBody>
      </p:sp>
    </p:spTree>
    <p:extLst>
      <p:ext uri="{BB962C8B-B14F-4D97-AF65-F5344CB8AC3E}">
        <p14:creationId xmlns:p14="http://schemas.microsoft.com/office/powerpoint/2010/main" val="391568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8614E698-BE1C-4641-9CE5-40DE6F5318E7}"/>
              </a:ext>
            </a:extLst>
          </p:cNvPr>
          <p:cNvPicPr>
            <a:picLocks noChangeAspect="1"/>
          </p:cNvPicPr>
          <p:nvPr/>
        </p:nvPicPr>
        <p:blipFill>
          <a:blip r:embed="rId3"/>
          <a:stretch>
            <a:fillRect/>
          </a:stretch>
        </p:blipFill>
        <p:spPr>
          <a:xfrm>
            <a:off x="3909474" y="1844824"/>
            <a:ext cx="1742646" cy="3052149"/>
          </a:xfrm>
          <a:prstGeom prst="rect">
            <a:avLst/>
          </a:prstGeom>
        </p:spPr>
      </p:pic>
      <p:sp>
        <p:nvSpPr>
          <p:cNvPr id="2" name="タイトル 1"/>
          <p:cNvSpPr>
            <a:spLocks noGrp="1"/>
          </p:cNvSpPr>
          <p:nvPr>
            <p:ph type="ctrTitle"/>
          </p:nvPr>
        </p:nvSpPr>
        <p:spPr>
          <a:xfrm>
            <a:off x="1767600" y="288000"/>
            <a:ext cx="6340197" cy="991041"/>
          </a:xfrm>
        </p:spPr>
        <p:txBody>
          <a:bodyPr wrap="none">
            <a:spAutoFit/>
          </a:bodyPr>
          <a:lstStyle/>
          <a:p>
            <a:r>
              <a:rPr lang="ja-JP" altLang="en-US" dirty="0"/>
              <a:t>＜わたしの情報</a:t>
            </a:r>
            <a:r>
              <a:rPr lang="ja-JP" altLang="en-US" sz="2400" dirty="0"/>
              <a:t>（自己情報表示）</a:t>
            </a:r>
            <a:r>
              <a:rPr lang="ja-JP" altLang="en-US" dirty="0"/>
              <a:t>＞の</a:t>
            </a:r>
            <a:r>
              <a:rPr lang="en-US" altLang="ja-JP" dirty="0"/>
              <a:t/>
            </a:r>
            <a:br>
              <a:rPr lang="en-US" altLang="ja-JP" dirty="0"/>
            </a:br>
            <a:r>
              <a:rPr lang="ja-JP" altLang="en-US" dirty="0"/>
              <a:t>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grpSp>
        <p:nvGrpSpPr>
          <p:cNvPr id="17" name="図形グループ 16"/>
          <p:cNvGrpSpPr>
            <a:grpSpLocks noChangeAspect="1"/>
          </p:cNvGrpSpPr>
          <p:nvPr/>
        </p:nvGrpSpPr>
        <p:grpSpPr>
          <a:xfrm>
            <a:off x="5634005" y="3355625"/>
            <a:ext cx="374657" cy="360000"/>
            <a:chOff x="2743754" y="4622188"/>
            <a:chExt cx="720000" cy="691832"/>
          </a:xfrm>
        </p:grpSpPr>
        <p:cxnSp>
          <p:nvCxnSpPr>
            <p:cNvPr id="18" name="直線コネクタ 17"/>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1" name="図 40"/>
          <p:cNvPicPr>
            <a:picLocks noChangeAspect="1"/>
          </p:cNvPicPr>
          <p:nvPr/>
        </p:nvPicPr>
        <p:blipFill rotWithShape="1">
          <a:blip r:embed="rId4">
            <a:extLst>
              <a:ext uri="{28A0092B-C50C-407E-A947-70E740481C1C}">
                <a14:useLocalDpi xmlns:a14="http://schemas.microsoft.com/office/drawing/2010/main" val="0"/>
              </a:ext>
            </a:extLst>
          </a:blip>
          <a:srcRect l="11395" r="20031"/>
          <a:stretch/>
        </p:blipFill>
        <p:spPr>
          <a:xfrm>
            <a:off x="1033799" y="4290089"/>
            <a:ext cx="1282700" cy="1875862"/>
          </a:xfrm>
          <a:prstGeom prst="rect">
            <a:avLst/>
          </a:prstGeom>
        </p:spPr>
      </p:pic>
      <p:sp>
        <p:nvSpPr>
          <p:cNvPr id="26" name="正方形/長方形 25">
            <a:extLst>
              <a:ext uri="{FF2B5EF4-FFF2-40B4-BE49-F238E27FC236}">
                <a16:creationId xmlns:a16="http://schemas.microsoft.com/office/drawing/2014/main" id="{2309C3E7-8B4F-4D0A-8662-BC4E1F7068DF}"/>
              </a:ext>
            </a:extLst>
          </p:cNvPr>
          <p:cNvSpPr/>
          <p:nvPr/>
        </p:nvSpPr>
        <p:spPr>
          <a:xfrm>
            <a:off x="3954745" y="3269268"/>
            <a:ext cx="1660167" cy="6094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BDA3F453-1164-42B7-9CDC-88CF6397F50D}"/>
              </a:ext>
            </a:extLst>
          </p:cNvPr>
          <p:cNvGrpSpPr/>
          <p:nvPr/>
        </p:nvGrpSpPr>
        <p:grpSpPr>
          <a:xfrm>
            <a:off x="3787914" y="3388930"/>
            <a:ext cx="270000" cy="400110"/>
            <a:chOff x="5588889" y="3598762"/>
            <a:chExt cx="270000" cy="400110"/>
          </a:xfrm>
        </p:grpSpPr>
        <p:sp>
          <p:nvSpPr>
            <p:cNvPr id="27" name="円/楕円 1">
              <a:extLst>
                <a:ext uri="{FF2B5EF4-FFF2-40B4-BE49-F238E27FC236}">
                  <a16:creationId xmlns:a16="http://schemas.microsoft.com/office/drawing/2014/main" id="{2946241B-4083-4334-8989-27B24033B9DD}"/>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BDFCB70-D936-4BCD-85C9-0D375AEFE38F}"/>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36" name="テキスト ボックス 35">
            <a:extLst>
              <a:ext uri="{FF2B5EF4-FFF2-40B4-BE49-F238E27FC236}">
                <a16:creationId xmlns:a16="http://schemas.microsoft.com/office/drawing/2014/main" id="{506C0C89-1CBD-4BC8-86F7-6CA580461445}"/>
              </a:ext>
            </a:extLst>
          </p:cNvPr>
          <p:cNvSpPr txBox="1"/>
          <p:nvPr/>
        </p:nvSpPr>
        <p:spPr>
          <a:xfrm>
            <a:off x="504000" y="1440000"/>
            <a:ext cx="3009636" cy="2192908"/>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マイナポータルの</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「わたしの情報</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pPr marL="489600" indent="-489600">
              <a:spcBef>
                <a:spcPts val="200"/>
              </a:spcBef>
            </a:pPr>
            <a:r>
              <a:rPr lang="en-US" altLang="ja-JP" sz="2000" b="1" spc="-500"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18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「詳しい条件で探す」をタップ</a:t>
            </a:r>
          </a:p>
        </p:txBody>
      </p:sp>
      <p:grpSp>
        <p:nvGrpSpPr>
          <p:cNvPr id="29" name="グループ化 28">
            <a:extLst>
              <a:ext uri="{FF2B5EF4-FFF2-40B4-BE49-F238E27FC236}">
                <a16:creationId xmlns:a16="http://schemas.microsoft.com/office/drawing/2014/main" id="{27A9F18C-8EDD-49BF-9505-6388E2EAD422}"/>
              </a:ext>
            </a:extLst>
          </p:cNvPr>
          <p:cNvGrpSpPr/>
          <p:nvPr/>
        </p:nvGrpSpPr>
        <p:grpSpPr>
          <a:xfrm>
            <a:off x="6009204" y="1556792"/>
            <a:ext cx="2595244" cy="4713015"/>
            <a:chOff x="7336514" y="1748523"/>
            <a:chExt cx="2763171" cy="4954996"/>
          </a:xfrm>
        </p:grpSpPr>
        <p:pic>
          <p:nvPicPr>
            <p:cNvPr id="30" name="図 29" descr="グラフィカル ユーザー インターフェイス, テキスト, アプリケーション, メール&#10;&#10;自動的に生成された説明">
              <a:extLst>
                <a:ext uri="{FF2B5EF4-FFF2-40B4-BE49-F238E27FC236}">
                  <a16:creationId xmlns:a16="http://schemas.microsoft.com/office/drawing/2014/main" id="{F01E0990-7B4C-491E-B982-609BE2B3DF39}"/>
                </a:ext>
              </a:extLst>
            </p:cNvPr>
            <p:cNvPicPr>
              <a:picLocks noChangeAspect="1"/>
            </p:cNvPicPr>
            <p:nvPr/>
          </p:nvPicPr>
          <p:blipFill rotWithShape="1">
            <a:blip r:embed="rId5"/>
            <a:srcRect t="7660" b="39199"/>
            <a:stretch/>
          </p:blipFill>
          <p:spPr>
            <a:xfrm>
              <a:off x="7347631" y="1748523"/>
              <a:ext cx="2748708" cy="2598042"/>
            </a:xfrm>
            <a:prstGeom prst="rect">
              <a:avLst/>
            </a:prstGeom>
          </p:spPr>
        </p:pic>
        <p:grpSp>
          <p:nvGrpSpPr>
            <p:cNvPr id="31" name="グループ化 30">
              <a:extLst>
                <a:ext uri="{FF2B5EF4-FFF2-40B4-BE49-F238E27FC236}">
                  <a16:creationId xmlns:a16="http://schemas.microsoft.com/office/drawing/2014/main" id="{A8B70C20-A7FD-4918-972B-8898D40F0D48}"/>
                </a:ext>
              </a:extLst>
            </p:cNvPr>
            <p:cNvGrpSpPr/>
            <p:nvPr/>
          </p:nvGrpSpPr>
          <p:grpSpPr>
            <a:xfrm>
              <a:off x="7371193" y="4420181"/>
              <a:ext cx="2728492" cy="2283338"/>
              <a:chOff x="3140765" y="3291840"/>
              <a:chExt cx="3180140" cy="2661299"/>
            </a:xfrm>
          </p:grpSpPr>
          <p:pic>
            <p:nvPicPr>
              <p:cNvPr id="38" name="図 37">
                <a:extLst>
                  <a:ext uri="{FF2B5EF4-FFF2-40B4-BE49-F238E27FC236}">
                    <a16:creationId xmlns:a16="http://schemas.microsoft.com/office/drawing/2014/main" id="{3D9D9ABE-AE26-4683-AC66-40B942A984A0}"/>
                  </a:ext>
                </a:extLst>
              </p:cNvPr>
              <p:cNvPicPr>
                <a:picLocks noChangeAspect="1"/>
              </p:cNvPicPr>
              <p:nvPr/>
            </p:nvPicPr>
            <p:blipFill>
              <a:blip r:embed="rId6"/>
              <a:stretch>
                <a:fillRect/>
              </a:stretch>
            </p:blipFill>
            <p:spPr>
              <a:xfrm>
                <a:off x="3140765" y="3291840"/>
                <a:ext cx="3164788" cy="2661299"/>
              </a:xfrm>
              <a:prstGeom prst="rect">
                <a:avLst/>
              </a:prstGeom>
              <a:ln>
                <a:noFill/>
              </a:ln>
            </p:spPr>
          </p:pic>
          <p:sp>
            <p:nvSpPr>
              <p:cNvPr id="39" name="正方形/長方形 38">
                <a:extLst>
                  <a:ext uri="{FF2B5EF4-FFF2-40B4-BE49-F238E27FC236}">
                    <a16:creationId xmlns:a16="http://schemas.microsoft.com/office/drawing/2014/main" id="{F5BBCDAA-844E-4D40-8D18-0BB86FB86E92}"/>
                  </a:ext>
                </a:extLst>
              </p:cNvPr>
              <p:cNvSpPr/>
              <p:nvPr/>
            </p:nvSpPr>
            <p:spPr>
              <a:xfrm>
                <a:off x="3140765" y="3291840"/>
                <a:ext cx="3180140" cy="266129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2616921C-D56B-4743-B39F-1EDD1F6A6497}"/>
                </a:ext>
              </a:extLst>
            </p:cNvPr>
            <p:cNvSpPr/>
            <p:nvPr/>
          </p:nvSpPr>
          <p:spPr>
            <a:xfrm>
              <a:off x="7347631" y="1748523"/>
              <a:ext cx="2728492" cy="495499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せん孔テープ 36">
              <a:extLst>
                <a:ext uri="{FF2B5EF4-FFF2-40B4-BE49-F238E27FC236}">
                  <a16:creationId xmlns:a16="http://schemas.microsoft.com/office/drawing/2014/main" id="{2B202555-A182-4E2E-A601-79EDBA76A2EE}"/>
                </a:ext>
              </a:extLst>
            </p:cNvPr>
            <p:cNvSpPr/>
            <p:nvPr/>
          </p:nvSpPr>
          <p:spPr>
            <a:xfrm>
              <a:off x="7336514" y="4189620"/>
              <a:ext cx="2759825" cy="360000"/>
            </a:xfrm>
            <a:prstGeom prst="flowChartPunchedTap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中略</a:t>
              </a:r>
              <a:endParaRPr kumimoji="1" lang="ja-JP" altLang="en-US" dirty="0">
                <a:solidFill>
                  <a:schemeClr val="tx1"/>
                </a:solidFill>
              </a:endParaRPr>
            </a:p>
          </p:txBody>
        </p:sp>
      </p:grpSp>
      <p:grpSp>
        <p:nvGrpSpPr>
          <p:cNvPr id="33" name="グループ化 32">
            <a:extLst>
              <a:ext uri="{FF2B5EF4-FFF2-40B4-BE49-F238E27FC236}">
                <a16:creationId xmlns:a16="http://schemas.microsoft.com/office/drawing/2014/main" id="{FF2958EE-8DC2-40A7-9939-34987FC1896F}"/>
              </a:ext>
            </a:extLst>
          </p:cNvPr>
          <p:cNvGrpSpPr/>
          <p:nvPr/>
        </p:nvGrpSpPr>
        <p:grpSpPr>
          <a:xfrm>
            <a:off x="5740498" y="5837202"/>
            <a:ext cx="441146" cy="400110"/>
            <a:chOff x="5150197" y="4825443"/>
            <a:chExt cx="441146" cy="400110"/>
          </a:xfrm>
        </p:grpSpPr>
        <p:sp>
          <p:nvSpPr>
            <p:cNvPr id="34" name="円/楕円 29">
              <a:extLst>
                <a:ext uri="{FF2B5EF4-FFF2-40B4-BE49-F238E27FC236}">
                  <a16:creationId xmlns:a16="http://schemas.microsoft.com/office/drawing/2014/main" id="{B16DB3CE-7E9B-40B7-9A70-CFC9F4567966}"/>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5" name="正方形/長方形 34">
              <a:extLst>
                <a:ext uri="{FF2B5EF4-FFF2-40B4-BE49-F238E27FC236}">
                  <a16:creationId xmlns:a16="http://schemas.microsoft.com/office/drawing/2014/main" id="{B61EF8F1-91FC-4A57-BE1C-E65235B03775}"/>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30715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2C8A68B7-995B-4601-B4C8-4E925CBCF2B1}"/>
              </a:ext>
            </a:extLst>
          </p:cNvPr>
          <p:cNvGrpSpPr/>
          <p:nvPr/>
        </p:nvGrpSpPr>
        <p:grpSpPr>
          <a:xfrm>
            <a:off x="4126041" y="1502606"/>
            <a:ext cx="3396807" cy="4796494"/>
            <a:chOff x="8526905" y="1729648"/>
            <a:chExt cx="3396807" cy="4796494"/>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537B8895-EBD8-4B71-B3D0-CF58133C7A3C}"/>
                </a:ext>
              </a:extLst>
            </p:cNvPr>
            <p:cNvPicPr>
              <a:picLocks noChangeAspect="1"/>
            </p:cNvPicPr>
            <p:nvPr/>
          </p:nvPicPr>
          <p:blipFill rotWithShape="1">
            <a:blip r:embed="rId3"/>
            <a:srcRect t="15877" r="33003" b="41204"/>
            <a:stretch/>
          </p:blipFill>
          <p:spPr>
            <a:xfrm>
              <a:off x="8526905" y="1729648"/>
              <a:ext cx="3396807" cy="4796494"/>
            </a:xfrm>
            <a:prstGeom prst="rect">
              <a:avLst/>
            </a:prstGeom>
          </p:spPr>
        </p:pic>
        <p:sp>
          <p:nvSpPr>
            <p:cNvPr id="14" name="正方形/長方形 13">
              <a:extLst>
                <a:ext uri="{FF2B5EF4-FFF2-40B4-BE49-F238E27FC236}">
                  <a16:creationId xmlns:a16="http://schemas.microsoft.com/office/drawing/2014/main" id="{8DE3CEE1-9B64-4249-BFDA-06358F6E591F}"/>
                </a:ext>
              </a:extLst>
            </p:cNvPr>
            <p:cNvSpPr/>
            <p:nvPr/>
          </p:nvSpPr>
          <p:spPr>
            <a:xfrm>
              <a:off x="8526905" y="1729648"/>
              <a:ext cx="3396807" cy="479649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560584"/>
            <a:ext cx="7200000" cy="720000"/>
          </a:xfrm>
        </p:spPr>
        <p:txBody>
          <a:bodyPr>
            <a:noAutofit/>
          </a:bodyPr>
          <a:lstStyle/>
          <a:p>
            <a:r>
              <a:rPr lang="ja-JP" altLang="en-US" dirty="0"/>
              <a:t>＜わたしの情報</a:t>
            </a:r>
            <a:r>
              <a:rPr lang="ja-JP" altLang="en-US" sz="2400" dirty="0"/>
              <a:t>（自己情報表示）</a:t>
            </a:r>
            <a:r>
              <a:rPr lang="ja-JP" altLang="en-US" dirty="0"/>
              <a:t>＞の</a:t>
            </a:r>
            <a:r>
              <a:rPr lang="en-US" altLang="ja-JP" dirty="0"/>
              <a:t/>
            </a:r>
            <a:br>
              <a:rPr lang="en-US" altLang="ja-JP" dirty="0"/>
            </a:br>
            <a:r>
              <a:rPr lang="ja-JP" altLang="en-US" dirty="0"/>
              <a:t>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8" name="テキスト ボックス 7"/>
          <p:cNvSpPr txBox="1"/>
          <p:nvPr/>
        </p:nvSpPr>
        <p:spPr>
          <a:xfrm>
            <a:off x="523510" y="1462711"/>
            <a:ext cx="2736000" cy="4339650"/>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b="1" dirty="0">
              <a:latin typeface="Meiryo" charset="-128"/>
              <a:ea typeface="Meiryo" charset="-128"/>
              <a:cs typeface="Meiryo" charset="-128"/>
            </a:endParaRPr>
          </a:p>
          <a:p>
            <a:r>
              <a:rPr lang="ja-JP" altLang="en-US" sz="2000" b="1" dirty="0">
                <a:latin typeface="Meiryo" charset="-128"/>
                <a:ea typeface="Meiryo" charset="-128"/>
                <a:cs typeface="Meiryo" charset="-128"/>
              </a:rPr>
              <a:t>検索条件を設定します</a:t>
            </a:r>
          </a:p>
          <a:p>
            <a:r>
              <a:rPr lang="ja-JP" altLang="en-US" sz="2000" b="1" dirty="0">
                <a:latin typeface="Meiryo" charset="-128"/>
                <a:ea typeface="Meiryo" charset="-128"/>
                <a:cs typeface="Meiryo" charset="-128"/>
              </a:rPr>
              <a:t>「情報の内容</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をタップして知りたい情報に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チェックする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情報の対象日について</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みてみたい対象の期間を選択する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「確認する</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をタップする</a:t>
            </a:r>
            <a:endParaRPr lang="ja-JP" altLang="en-US" b="1" dirty="0">
              <a:latin typeface="Meiryo" charset="-128"/>
              <a:ea typeface="Meiryo" charset="-128"/>
              <a:cs typeface="Meiryo" charset="-128"/>
            </a:endParaRPr>
          </a:p>
        </p:txBody>
      </p:sp>
      <p:sp>
        <p:nvSpPr>
          <p:cNvPr id="25" name="正方形/長方形 24"/>
          <p:cNvSpPr/>
          <p:nvPr/>
        </p:nvSpPr>
        <p:spPr>
          <a:xfrm>
            <a:off x="4242337" y="2053348"/>
            <a:ext cx="3105692" cy="9707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236261" y="3303008"/>
            <a:ext cx="3111990" cy="11894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230837" y="5767086"/>
            <a:ext cx="3105692" cy="4399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973156" y="3433788"/>
            <a:ext cx="305768" cy="236906"/>
          </a:xfrm>
          <a:prstGeom prst="rect">
            <a:avLst/>
          </a:prstGeom>
          <a:solidFill>
            <a:schemeClr val="bg1"/>
          </a:solidFill>
        </p:spPr>
        <p:txBody>
          <a:bodyPr wrap="square" anchor="ctr">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6B6F5CFA-1672-4A61-9501-B5B98915B935}"/>
              </a:ext>
            </a:extLst>
          </p:cNvPr>
          <p:cNvSpPr/>
          <p:nvPr/>
        </p:nvSpPr>
        <p:spPr>
          <a:xfrm>
            <a:off x="3973156" y="2170113"/>
            <a:ext cx="305768" cy="236906"/>
          </a:xfrm>
          <a:prstGeom prst="rect">
            <a:avLst/>
          </a:prstGeom>
          <a:solidFill>
            <a:schemeClr val="bg1"/>
          </a:solidFill>
        </p:spPr>
        <p:txBody>
          <a:bodyPr wrap="square" anchor="ctr">
            <a:spAutoFit/>
          </a:bodyPr>
          <a:lstStyle/>
          <a:p>
            <a:pPr algn="ctr"/>
            <a:r>
              <a:rPr lang="ja-JP" altLang="en-US" sz="2400" b="1" dirty="0">
                <a:solidFill>
                  <a:srgbClr val="009650"/>
                </a:solidFill>
                <a:latin typeface="Meiryo" charset="-128"/>
                <a:ea typeface="Meiryo" charset="-128"/>
              </a:rPr>
              <a:t>❸</a:t>
            </a:r>
            <a:endParaRPr lang="en-US" altLang="ja-JP" sz="2400" b="1" dirty="0">
              <a:solidFill>
                <a:srgbClr val="009650"/>
              </a:solidFill>
              <a:latin typeface="Meiryo" charset="-128"/>
              <a:ea typeface="Meiryo" charset="-128"/>
            </a:endParaRPr>
          </a:p>
        </p:txBody>
      </p:sp>
      <p:sp>
        <p:nvSpPr>
          <p:cNvPr id="21" name="正方形/長方形 20">
            <a:extLst>
              <a:ext uri="{FF2B5EF4-FFF2-40B4-BE49-F238E27FC236}">
                <a16:creationId xmlns:a16="http://schemas.microsoft.com/office/drawing/2014/main" id="{CB23A5C7-41A8-4CB0-AC7A-FD4BD9D89027}"/>
              </a:ext>
            </a:extLst>
          </p:cNvPr>
          <p:cNvSpPr/>
          <p:nvPr/>
        </p:nvSpPr>
        <p:spPr>
          <a:xfrm>
            <a:off x="3973156" y="5892951"/>
            <a:ext cx="305768" cy="236906"/>
          </a:xfrm>
          <a:prstGeom prst="rect">
            <a:avLst/>
          </a:prstGeom>
          <a:solidFill>
            <a:schemeClr val="bg1"/>
          </a:solidFill>
        </p:spPr>
        <p:txBody>
          <a:bodyPr wrap="square" anchor="ctr">
            <a:spAutoFit/>
          </a:bodyPr>
          <a:lstStyle/>
          <a:p>
            <a:pPr algn="ctr"/>
            <a:r>
              <a:rPr lang="ja-JP" altLang="en-US" sz="2400" b="1" dirty="0">
                <a:solidFill>
                  <a:srgbClr val="009650"/>
                </a:solidFill>
                <a:latin typeface="Meiryo" charset="-128"/>
                <a:ea typeface="Meiryo" charset="-128"/>
              </a:rPr>
              <a:t>❺</a:t>
            </a:r>
            <a:endParaRPr lang="en-US" altLang="ja-JP" sz="2400" b="1" dirty="0">
              <a:solidFill>
                <a:srgbClr val="009650"/>
              </a:solidFill>
              <a:latin typeface="Meiryo" charset="-128"/>
              <a:ea typeface="Meiryo" charset="-128"/>
            </a:endParaRPr>
          </a:p>
        </p:txBody>
      </p:sp>
    </p:spTree>
    <p:extLst>
      <p:ext uri="{BB962C8B-B14F-4D97-AF65-F5344CB8AC3E}">
        <p14:creationId xmlns:p14="http://schemas.microsoft.com/office/powerpoint/2010/main" val="207317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7D4BE8E-F8DE-47F1-BF44-3BA186C35545}"/>
              </a:ext>
            </a:extLst>
          </p:cNvPr>
          <p:cNvPicPr>
            <a:picLocks noChangeAspect="1"/>
          </p:cNvPicPr>
          <p:nvPr/>
        </p:nvPicPr>
        <p:blipFill rotWithShape="1">
          <a:blip r:embed="rId3"/>
          <a:srcRect l="2654" t="2628" r="11294"/>
          <a:stretch/>
        </p:blipFill>
        <p:spPr>
          <a:xfrm>
            <a:off x="6875954" y="1953107"/>
            <a:ext cx="1862300" cy="3158926"/>
          </a:xfrm>
          <a:prstGeom prst="rect">
            <a:avLst/>
          </a:prstGeom>
          <a:ln>
            <a:solidFill>
              <a:schemeClr val="tx1"/>
            </a:solidFill>
          </a:ln>
        </p:spPr>
      </p:pic>
      <p:pic>
        <p:nvPicPr>
          <p:cNvPr id="7" name="図 6" descr="テキスト&#10;&#10;自動的に生成された説明">
            <a:extLst>
              <a:ext uri="{FF2B5EF4-FFF2-40B4-BE49-F238E27FC236}">
                <a16:creationId xmlns:a16="http://schemas.microsoft.com/office/drawing/2014/main" id="{55E0AD4B-2ED3-4815-B1F7-748C09DEEE61}"/>
              </a:ext>
            </a:extLst>
          </p:cNvPr>
          <p:cNvPicPr>
            <a:picLocks noChangeAspect="1"/>
          </p:cNvPicPr>
          <p:nvPr/>
        </p:nvPicPr>
        <p:blipFill rotWithShape="1">
          <a:blip r:embed="rId4"/>
          <a:srcRect t="14349" r="34250" b="33890"/>
          <a:stretch/>
        </p:blipFill>
        <p:spPr>
          <a:xfrm>
            <a:off x="4791840" y="1953106"/>
            <a:ext cx="1862300" cy="2859892"/>
          </a:xfrm>
          <a:prstGeom prst="rect">
            <a:avLst/>
          </a:prstGeom>
          <a:ln>
            <a:solidFill>
              <a:schemeClr val="tx1"/>
            </a:solidFill>
          </a:ln>
        </p:spPr>
      </p:pic>
      <p:pic>
        <p:nvPicPr>
          <p:cNvPr id="3" name="図 2">
            <a:extLst>
              <a:ext uri="{FF2B5EF4-FFF2-40B4-BE49-F238E27FC236}">
                <a16:creationId xmlns:a16="http://schemas.microsoft.com/office/drawing/2014/main" id="{E800906F-E5C5-44EA-94A0-969A48856076}"/>
              </a:ext>
            </a:extLst>
          </p:cNvPr>
          <p:cNvPicPr>
            <a:picLocks noChangeAspect="1"/>
          </p:cNvPicPr>
          <p:nvPr/>
        </p:nvPicPr>
        <p:blipFill rotWithShape="1">
          <a:blip r:embed="rId5"/>
          <a:srcRect t="19323" b="1"/>
          <a:stretch/>
        </p:blipFill>
        <p:spPr>
          <a:xfrm>
            <a:off x="2707726" y="1953106"/>
            <a:ext cx="1862300" cy="3262242"/>
          </a:xfrm>
          <a:prstGeom prst="rect">
            <a:avLst/>
          </a:prstGeom>
          <a:ln>
            <a:solidFill>
              <a:schemeClr val="tx1"/>
            </a:solidFill>
          </a:ln>
        </p:spPr>
      </p:pic>
      <p:sp>
        <p:nvSpPr>
          <p:cNvPr id="2" name="タイトル 1"/>
          <p:cNvSpPr>
            <a:spLocks noGrp="1"/>
          </p:cNvSpPr>
          <p:nvPr>
            <p:ph type="ctrTitle"/>
          </p:nvPr>
        </p:nvSpPr>
        <p:spPr>
          <a:xfrm>
            <a:off x="1767718" y="560584"/>
            <a:ext cx="7200000" cy="720000"/>
          </a:xfrm>
        </p:spPr>
        <p:txBody>
          <a:bodyPr>
            <a:noAutofit/>
          </a:bodyPr>
          <a:lstStyle/>
          <a:p>
            <a:r>
              <a:rPr lang="ja-JP" altLang="en-US" dirty="0"/>
              <a:t>＜わたしの情報</a:t>
            </a:r>
            <a:r>
              <a:rPr lang="ja-JP" altLang="en-US" sz="2400" dirty="0"/>
              <a:t>（自己情報表示）</a:t>
            </a:r>
            <a:r>
              <a:rPr lang="ja-JP" altLang="en-US" dirty="0"/>
              <a:t>＞の</a:t>
            </a:r>
            <a:r>
              <a:rPr lang="en-US" altLang="ja-JP" dirty="0"/>
              <a:t/>
            </a:r>
            <a:br>
              <a:rPr lang="en-US" altLang="ja-JP" dirty="0"/>
            </a:br>
            <a:r>
              <a:rPr lang="ja-JP" altLang="en-US" dirty="0"/>
              <a:t>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9" name="テキスト ボックス 28"/>
          <p:cNvSpPr txBox="1"/>
          <p:nvPr/>
        </p:nvSpPr>
        <p:spPr>
          <a:xfrm>
            <a:off x="523510" y="1454830"/>
            <a:ext cx="1896871" cy="4893647"/>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❻</a:t>
            </a:r>
            <a:endParaRPr lang="en-US" altLang="ja-JP" b="1" dirty="0">
              <a:latin typeface="Meiryo" charset="-128"/>
              <a:ea typeface="Meiryo" charset="-128"/>
              <a:cs typeface="Meiryo" charset="-128"/>
            </a:endParaRPr>
          </a:p>
          <a:p>
            <a:r>
              <a:rPr lang="ja-JP" altLang="en-US" sz="2000" b="1" dirty="0">
                <a:latin typeface="Meiryo" charset="-128"/>
                <a:ea typeface="Meiryo" charset="-128"/>
                <a:cs typeface="Meiryo" charset="-128"/>
              </a:rPr>
              <a:t>注意事項を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確認のうえ</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「取得する</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❼</a:t>
            </a:r>
            <a:endParaRPr lang="en-US" altLang="ja-JP" b="1" dirty="0">
              <a:latin typeface="Meiryo" charset="-128"/>
              <a:ea typeface="Meiryo" charset="-128"/>
              <a:cs typeface="Meiryo" charset="-128"/>
            </a:endParaRPr>
          </a:p>
          <a:p>
            <a:r>
              <a:rPr lang="ja-JP" altLang="en-US" sz="2000" b="1" dirty="0">
                <a:latin typeface="Meiryo" charset="-128"/>
                <a:ea typeface="Meiryo" charset="-128"/>
                <a:cs typeface="Meiryo" charset="-128"/>
              </a:rPr>
              <a:t>「回答結果一覧へ</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タップする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❽</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「閲覧可能」をタップする</a:t>
            </a:r>
          </a:p>
          <a:p>
            <a:endParaRPr lang="ja-JP" altLang="en-US" b="1" dirty="0">
              <a:latin typeface="Meiryo" charset="-128"/>
              <a:ea typeface="Meiryo" charset="-128"/>
              <a:cs typeface="Meiryo" charset="-128"/>
            </a:endParaRPr>
          </a:p>
          <a:p>
            <a:endParaRPr lang="ja-JP" altLang="en-US" b="1" dirty="0">
              <a:latin typeface="Meiryo" charset="-128"/>
              <a:ea typeface="Meiryo" charset="-128"/>
              <a:cs typeface="Meiryo" charset="-128"/>
            </a:endParaRPr>
          </a:p>
        </p:txBody>
      </p:sp>
      <p:grpSp>
        <p:nvGrpSpPr>
          <p:cNvPr id="17" name="図形グループ 16"/>
          <p:cNvGrpSpPr>
            <a:grpSpLocks noChangeAspect="1"/>
          </p:cNvGrpSpPr>
          <p:nvPr/>
        </p:nvGrpSpPr>
        <p:grpSpPr>
          <a:xfrm>
            <a:off x="6568611" y="3381017"/>
            <a:ext cx="360000" cy="345916"/>
            <a:chOff x="2743754" y="4622188"/>
            <a:chExt cx="720000" cy="691832"/>
          </a:xfrm>
        </p:grpSpPr>
        <p:cxnSp>
          <p:nvCxnSpPr>
            <p:cNvPr id="18" name="直線コネクタ 17"/>
            <p:cNvCxnSpPr/>
            <p:nvPr/>
          </p:nvCxnSpPr>
          <p:spPr>
            <a:xfrm>
              <a:off x="2743754" y="4968104"/>
              <a:ext cx="715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図形グループ 23"/>
          <p:cNvGrpSpPr>
            <a:grpSpLocks noChangeAspect="1"/>
          </p:cNvGrpSpPr>
          <p:nvPr/>
        </p:nvGrpSpPr>
        <p:grpSpPr>
          <a:xfrm>
            <a:off x="4474822" y="3366269"/>
            <a:ext cx="360000" cy="345916"/>
            <a:chOff x="2743754" y="4622188"/>
            <a:chExt cx="720000" cy="691832"/>
          </a:xfrm>
        </p:grpSpPr>
        <p:cxnSp>
          <p:nvCxnSpPr>
            <p:cNvPr id="25" name="直線コネクタ 2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正方形/長方形 37"/>
          <p:cNvSpPr/>
          <p:nvPr/>
        </p:nvSpPr>
        <p:spPr>
          <a:xfrm>
            <a:off x="2764095" y="4840149"/>
            <a:ext cx="1669205"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2404739" y="4838397"/>
            <a:ext cx="492443" cy="461665"/>
            <a:chOff x="7516281" y="2673548"/>
            <a:chExt cx="492443" cy="461665"/>
          </a:xfrm>
        </p:grpSpPr>
        <p:sp>
          <p:nvSpPr>
            <p:cNvPr id="44" name="円/楕円 43"/>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
        <p:nvSpPr>
          <p:cNvPr id="52" name="正方形/長方形 51"/>
          <p:cNvSpPr/>
          <p:nvPr/>
        </p:nvSpPr>
        <p:spPr>
          <a:xfrm>
            <a:off x="4873939" y="3964486"/>
            <a:ext cx="1736925"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52"/>
          <p:cNvGrpSpPr/>
          <p:nvPr/>
        </p:nvGrpSpPr>
        <p:grpSpPr>
          <a:xfrm>
            <a:off x="4457961" y="3970323"/>
            <a:ext cx="492443" cy="461665"/>
            <a:chOff x="7516281" y="2673548"/>
            <a:chExt cx="492443" cy="461665"/>
          </a:xfrm>
        </p:grpSpPr>
        <p:sp>
          <p:nvSpPr>
            <p:cNvPr id="54" name="円/楕円 53"/>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❼</a:t>
              </a:r>
              <a:endParaRPr lang="en-US" altLang="ja-JP" sz="2400" b="1" dirty="0">
                <a:solidFill>
                  <a:srgbClr val="009650"/>
                </a:solidFill>
                <a:latin typeface="Meiryo" charset="-128"/>
                <a:ea typeface="Meiryo" charset="-128"/>
                <a:cs typeface="Meiryo" charset="-128"/>
              </a:endParaRPr>
            </a:p>
          </p:txBody>
        </p:sp>
      </p:grpSp>
      <p:sp>
        <p:nvSpPr>
          <p:cNvPr id="46" name="正方形/長方形 45">
            <a:extLst>
              <a:ext uri="{FF2B5EF4-FFF2-40B4-BE49-F238E27FC236}">
                <a16:creationId xmlns:a16="http://schemas.microsoft.com/office/drawing/2014/main" id="{7F5BB786-76B0-4339-94BA-E2933A31C72D}"/>
              </a:ext>
            </a:extLst>
          </p:cNvPr>
          <p:cNvSpPr/>
          <p:nvPr/>
        </p:nvSpPr>
        <p:spPr>
          <a:xfrm>
            <a:off x="7065629" y="3679718"/>
            <a:ext cx="1616091" cy="6664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29"/>
          <p:cNvGrpSpPr/>
          <p:nvPr/>
        </p:nvGrpSpPr>
        <p:grpSpPr>
          <a:xfrm>
            <a:off x="6693236" y="3800424"/>
            <a:ext cx="492443" cy="461665"/>
            <a:chOff x="7557278" y="2644769"/>
            <a:chExt cx="492443" cy="461665"/>
          </a:xfrm>
        </p:grpSpPr>
        <p:sp>
          <p:nvSpPr>
            <p:cNvPr id="32" name="円/楕円 31"/>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557278" y="264476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❽</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30584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4560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p:cNvCxnSpPr/>
          <p:nvPr/>
        </p:nvCxnSpPr>
        <p:spPr>
          <a:xfrm>
            <a:off x="1682496" y="1823018"/>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682496" y="28800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1395" r="20031"/>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71308" y="283508"/>
            <a:ext cx="6833140" cy="6155531"/>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１</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マイナポータルを知りましょう</a:t>
            </a:r>
            <a:endParaRPr lang="en-US" altLang="ja-JP" sz="2000" b="1" dirty="0">
              <a:solidFill>
                <a:srgbClr val="009650"/>
              </a:solidFill>
              <a:latin typeface="Meiryo" charset="-128"/>
              <a:ea typeface="Meiryo" charset="-128"/>
              <a:cs typeface="Meiryo" charset="-128"/>
            </a:endParaRP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Ａ</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マイナポータルとは？</a:t>
            </a:r>
            <a:r>
              <a:rPr lang="en-US" altLang="ja-JP" b="1" dirty="0">
                <a:latin typeface="Meiryo" charset="-128"/>
                <a:ea typeface="Meiryo" charset="-128"/>
                <a:cs typeface="Meiryo" charset="-128"/>
              </a:rPr>
              <a:t> …………………………………… P5</a:t>
            </a:r>
            <a:endParaRPr lang="ja-JP" altLang="en-US" b="1" dirty="0">
              <a:latin typeface="Meiryo" charset="-128"/>
              <a:ea typeface="Meiryo" charset="-128"/>
              <a:cs typeface="Meiryo" charset="-128"/>
            </a:endParaRP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Ｂ</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マイナポータルでできること</a:t>
            </a:r>
            <a:r>
              <a:rPr lang="en-US" altLang="ja-JP" b="1" dirty="0">
                <a:latin typeface="Meiryo" charset="-128"/>
                <a:ea typeface="Meiryo" charset="-128"/>
                <a:cs typeface="Meiryo" charset="-128"/>
              </a:rPr>
              <a:t>……………………………… P6</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Ｃ</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マイナポータルに関する確認サイト</a:t>
            </a:r>
            <a:r>
              <a:rPr lang="en-US" altLang="ja-JP" b="1" dirty="0">
                <a:latin typeface="Meiryo" charset="-128"/>
                <a:ea typeface="Meiryo" charset="-128"/>
                <a:cs typeface="Meiryo" charset="-128"/>
              </a:rPr>
              <a:t>……………………… P7</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Ｄ</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マイナポータルの利用の手順</a:t>
            </a:r>
            <a:r>
              <a:rPr lang="en-US" altLang="ja-JP" b="1" dirty="0">
                <a:latin typeface="Meiryo" charset="-128"/>
                <a:ea typeface="Meiryo" charset="-128"/>
                <a:cs typeface="Meiryo" charset="-128"/>
              </a:rPr>
              <a:t>……………………………… P8</a:t>
            </a:r>
          </a:p>
          <a:p>
            <a:endParaRPr lang="en-US" altLang="ja-JP" sz="14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２</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マイナポータル利用の準備をしましょう</a:t>
            </a:r>
            <a:endParaRPr lang="en-US" altLang="ja-JP" sz="2000" b="1" dirty="0">
              <a:solidFill>
                <a:srgbClr val="009650"/>
              </a:solidFill>
              <a:latin typeface="Meiryo" charset="-128"/>
              <a:ea typeface="Meiryo" charset="-128"/>
              <a:cs typeface="Meiryo" charset="-128"/>
            </a:endParaRP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Ａ</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マイナポータル</a:t>
            </a:r>
            <a:r>
              <a:rPr lang="en-US" altLang="ja-JP" b="1" dirty="0">
                <a:latin typeface="Meiryo" charset="-128"/>
                <a:ea typeface="Meiryo" charset="-128"/>
                <a:cs typeface="Meiryo" charset="-128"/>
              </a:rPr>
              <a:t>AP</a:t>
            </a:r>
            <a:r>
              <a:rPr lang="ja-JP" altLang="en-US" b="1" dirty="0">
                <a:latin typeface="Meiryo" charset="-128"/>
                <a:ea typeface="Meiryo" charset="-128"/>
                <a:cs typeface="Meiryo" charset="-128"/>
              </a:rPr>
              <a:t>のインストールのしかた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10</a:t>
            </a:r>
            <a:endParaRPr lang="ja-JP" altLang="en-US" b="1" dirty="0">
              <a:latin typeface="Meiryo" charset="-128"/>
              <a:ea typeface="Meiryo" charset="-128"/>
              <a:cs typeface="Meiryo" charset="-128"/>
            </a:endParaRP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Ｂ</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マイナポータルにログイン</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endParaRPr lang="en-US" altLang="ja-JP" sz="14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３</a:t>
            </a:r>
            <a:r>
              <a:rPr lang="en-US" altLang="ja-JP" sz="2000" b="1" dirty="0">
                <a:solidFill>
                  <a:srgbClr val="009650"/>
                </a:solidFill>
                <a:latin typeface="Meiryo" charset="-128"/>
                <a:ea typeface="Meiryo" charset="-128"/>
                <a:cs typeface="Meiryo" charset="-128"/>
              </a:rPr>
              <a:t>.</a:t>
            </a:r>
            <a:r>
              <a:rPr lang="ja-JP" altLang="en-US" sz="2000" b="1" dirty="0">
                <a:solidFill>
                  <a:srgbClr val="009650"/>
                </a:solidFill>
                <a:latin typeface="Meiryo" charset="-128"/>
                <a:ea typeface="Meiryo" charset="-128"/>
                <a:cs typeface="Meiryo" charset="-128"/>
              </a:rPr>
              <a:t> マイナポータルで様々なサービスを利用しましょう</a:t>
            </a:r>
            <a:endParaRPr lang="en-US" altLang="ja-JP" sz="2000" b="1" dirty="0">
              <a:solidFill>
                <a:srgbClr val="009650"/>
              </a:solidFill>
              <a:latin typeface="Meiryo" charset="-128"/>
              <a:ea typeface="Meiryo" charset="-128"/>
              <a:cs typeface="Meiryo" charset="-128"/>
            </a:endParaRP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Ａ</a:t>
            </a:r>
            <a:r>
              <a:rPr lang="en-US" altLang="ja-JP" b="1" dirty="0">
                <a:latin typeface="Meiryo" charset="-128"/>
                <a:ea typeface="Meiryo" charset="-128"/>
                <a:cs typeface="Arial" panose="020B0604020202020204" pitchFamily="34" charset="0"/>
              </a:rPr>
              <a:t>.</a:t>
            </a:r>
            <a:r>
              <a:rPr lang="ja-JP" altLang="en-US" b="1" dirty="0">
                <a:latin typeface="Meiryo" charset="-128"/>
                <a:ea typeface="Meiryo" charset="-128"/>
                <a:cs typeface="Meiryo" charset="-128"/>
              </a:rPr>
              <a:t>さまざまなサービスの確認のしかた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Ｂ</a:t>
            </a:r>
            <a:r>
              <a:rPr lang="en-US" altLang="ja-JP" b="1" dirty="0">
                <a:latin typeface="Meiryo" charset="-128"/>
                <a:ea typeface="Meiryo" charset="-128"/>
                <a:cs typeface="Arial" panose="020B0604020202020204" pitchFamily="34" charset="0"/>
              </a:rPr>
              <a:t>.</a:t>
            </a:r>
            <a:r>
              <a:rPr lang="ja-JP" altLang="en-US" b="1" dirty="0">
                <a:latin typeface="Meiryo" charset="-128"/>
                <a:ea typeface="Meiryo" charset="-128"/>
                <a:cs typeface="Meiryo" charset="-128"/>
              </a:rPr>
              <a:t>健康保険証利用の申込のしかた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18</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Ｃ</a:t>
            </a:r>
            <a:r>
              <a:rPr lang="en-US" altLang="ja-JP" b="1" dirty="0">
                <a:latin typeface="Meiryo" charset="-128"/>
                <a:ea typeface="Meiryo" charset="-128"/>
                <a:cs typeface="Arial" panose="020B0604020202020204" pitchFamily="34" charset="0"/>
              </a:rPr>
              <a:t>.</a:t>
            </a:r>
            <a:r>
              <a:rPr lang="ja-JP" altLang="en-US" b="1" dirty="0">
                <a:latin typeface="Meiryo" charset="-128"/>
                <a:ea typeface="Meiryo" charset="-128"/>
                <a:cs typeface="Meiryo" charset="-128"/>
              </a:rPr>
              <a:t>＜ぴったりサービス＞の使いかた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22</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Ｄ</a:t>
            </a:r>
            <a:r>
              <a:rPr lang="en-US" altLang="ja-JP" b="1" dirty="0">
                <a:latin typeface="Meiryo" charset="-128"/>
                <a:ea typeface="Meiryo" charset="-128"/>
                <a:cs typeface="Arial" panose="020B0604020202020204" pitchFamily="34" charset="0"/>
              </a:rPr>
              <a:t>.</a:t>
            </a:r>
            <a:r>
              <a:rPr lang="ja-JP" altLang="en-US" b="1" dirty="0">
                <a:latin typeface="Meiryo" charset="-128"/>
                <a:ea typeface="Meiryo" charset="-128"/>
                <a:cs typeface="Meiryo" charset="-128"/>
              </a:rPr>
              <a:t>＜わたしの情報＞の使いかた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Ｅ</a:t>
            </a:r>
            <a:r>
              <a:rPr lang="en-US" altLang="ja-JP" b="1" dirty="0">
                <a:latin typeface="Meiryo" charset="-128"/>
                <a:ea typeface="Meiryo" charset="-128"/>
                <a:cs typeface="Arial" panose="020B0604020202020204" pitchFamily="34" charset="0"/>
              </a:rPr>
              <a:t>.</a:t>
            </a:r>
            <a:r>
              <a:rPr lang="ja-JP" altLang="en-US" b="1" dirty="0">
                <a:latin typeface="Meiryo" charset="-128"/>
                <a:ea typeface="Meiryo" charset="-128"/>
                <a:cs typeface="Meiryo" charset="-128"/>
              </a:rPr>
              <a:t>＜やりとり履歴＞の使いかた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31</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Ｆ</a:t>
            </a:r>
            <a:r>
              <a:rPr lang="en-US" altLang="ja-JP" b="1" dirty="0">
                <a:latin typeface="Meiryo" charset="-128"/>
                <a:ea typeface="Meiryo" charset="-128"/>
                <a:cs typeface="Arial" panose="020B0604020202020204" pitchFamily="34" charset="0"/>
              </a:rPr>
              <a:t>.</a:t>
            </a:r>
            <a:r>
              <a:rPr lang="ja-JP" altLang="en-US" b="1" dirty="0">
                <a:latin typeface="Meiryo" charset="-128"/>
                <a:ea typeface="Meiryo" charset="-128"/>
                <a:cs typeface="Meiryo" charset="-128"/>
              </a:rPr>
              <a:t>＜お知らせ＞の使いかた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34</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Ｇ</a:t>
            </a:r>
            <a:r>
              <a:rPr lang="en-US" altLang="ja-JP" b="1" dirty="0">
                <a:latin typeface="Meiryo" charset="-128"/>
                <a:ea typeface="Meiryo" charset="-128"/>
                <a:cs typeface="Arial" panose="020B0604020202020204" pitchFamily="34" charset="0"/>
              </a:rPr>
              <a:t>.</a:t>
            </a:r>
            <a:r>
              <a:rPr lang="en-US" altLang="ja-JP" b="1" dirty="0">
                <a:latin typeface="Meiryo" charset="-128"/>
                <a:ea typeface="Meiryo" charset="-128"/>
                <a:cs typeface="Meiryo" charset="-128"/>
              </a:rPr>
              <a:t>&lt;</a:t>
            </a:r>
            <a:r>
              <a:rPr lang="ja-JP" altLang="en-US" b="1" dirty="0">
                <a:latin typeface="Meiryo" charset="-128"/>
                <a:ea typeface="Meiryo" charset="-128"/>
                <a:cs typeface="Meiryo" charset="-128"/>
              </a:rPr>
              <a:t>利用履歴＞の使いかた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35</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Ｈ</a:t>
            </a:r>
            <a:r>
              <a:rPr lang="en-US" altLang="ja-JP" b="1" dirty="0">
                <a:latin typeface="Meiryo" charset="-128"/>
                <a:ea typeface="Meiryo" charset="-128"/>
                <a:cs typeface="Arial" panose="020B0604020202020204" pitchFamily="34" charset="0"/>
              </a:rPr>
              <a:t>.</a:t>
            </a:r>
            <a:r>
              <a:rPr lang="en-US" altLang="ja-JP" b="1" dirty="0">
                <a:latin typeface="Meiryo" charset="-128"/>
                <a:ea typeface="Meiryo" charset="-128"/>
                <a:cs typeface="Meiryo" charset="-128"/>
              </a:rPr>
              <a:t>&lt;</a:t>
            </a:r>
            <a:r>
              <a:rPr lang="ja-JP" altLang="en-US" b="1" dirty="0">
                <a:latin typeface="Meiryo" charset="-128"/>
                <a:ea typeface="Meiryo" charset="-128"/>
                <a:cs typeface="Meiryo" charset="-128"/>
              </a:rPr>
              <a:t>利用者登録変更＞の使いかた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37</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Ｉ</a:t>
            </a:r>
            <a:r>
              <a:rPr lang="en-US" altLang="ja-JP" b="1" dirty="0">
                <a:latin typeface="Meiryo" charset="-128"/>
                <a:ea typeface="Meiryo" charset="-128"/>
                <a:cs typeface="Arial" panose="020B0604020202020204" pitchFamily="34" charset="0"/>
              </a:rPr>
              <a:t>.</a:t>
            </a:r>
            <a:r>
              <a:rPr lang="en-US" altLang="ja-JP" b="1" dirty="0">
                <a:latin typeface="Meiryo" charset="-128"/>
                <a:ea typeface="Meiryo" charset="-128"/>
                <a:cs typeface="Meiryo" charset="-128"/>
              </a:rPr>
              <a:t>&lt;</a:t>
            </a:r>
            <a:r>
              <a:rPr lang="ja-JP" altLang="en-US" b="1" dirty="0">
                <a:latin typeface="Meiryo" charset="-128"/>
                <a:ea typeface="Meiryo" charset="-128"/>
                <a:cs typeface="Meiryo" charset="-128"/>
              </a:rPr>
              <a:t>もっとつながる＞の使いかた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39</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Ｊ</a:t>
            </a:r>
            <a:r>
              <a:rPr lang="en-US" altLang="ja-JP" b="1" dirty="0">
                <a:latin typeface="Meiryo" charset="-128"/>
                <a:ea typeface="Meiryo" charset="-128"/>
                <a:cs typeface="Meiryo" charset="-128"/>
              </a:rPr>
              <a:t>.&lt;</a:t>
            </a:r>
            <a:r>
              <a:rPr lang="ja-JP" altLang="en-US" b="1" dirty="0">
                <a:latin typeface="Meiryo" charset="-128"/>
                <a:ea typeface="Meiryo" charset="-128"/>
                <a:cs typeface="Meiryo" charset="-128"/>
              </a:rPr>
              <a:t>代理人を登録・変更＞の使いかた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41</a:t>
            </a:r>
          </a:p>
          <a:p>
            <a:pPr marL="182563" algn="dist"/>
            <a:r>
              <a:rPr lang="ja-JP" altLang="en-US" b="1" dirty="0">
                <a:latin typeface="HGｺﾞｼｯｸE" panose="020B0909000000000000" pitchFamily="49" charset="-128"/>
                <a:ea typeface="HGｺﾞｼｯｸE" panose="020B0909000000000000" pitchFamily="49" charset="-128"/>
                <a:cs typeface="Arial" panose="020B0604020202020204" pitchFamily="34" charset="0"/>
              </a:rPr>
              <a:t>Ｋ</a:t>
            </a:r>
            <a:r>
              <a:rPr lang="en-US" altLang="ja-JP" b="1" dirty="0">
                <a:latin typeface="Meiryo" charset="-128"/>
                <a:ea typeface="Meiryo" charset="-128"/>
                <a:cs typeface="Meiryo" charset="-128"/>
              </a:rPr>
              <a:t>.2</a:t>
            </a:r>
            <a:r>
              <a:rPr lang="ja-JP" altLang="en-US" b="1" dirty="0">
                <a:latin typeface="Meiryo" charset="-128"/>
                <a:ea typeface="Meiryo" charset="-128"/>
                <a:cs typeface="Meiryo" charset="-128"/>
              </a:rPr>
              <a:t>回目以降のマイナポータルの起動のしかた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43</a:t>
            </a:r>
            <a:endParaRPr lang="en-US" altLang="ja-JP" sz="2000" b="1" dirty="0">
              <a:latin typeface="Meiryo" charset="-128"/>
              <a:ea typeface="Meiryo" charset="-128"/>
              <a:cs typeface="Meiryo" charset="-128"/>
            </a:endParaRPr>
          </a:p>
        </p:txBody>
      </p:sp>
    </p:spTree>
    <p:extLst>
      <p:ext uri="{BB962C8B-B14F-4D97-AF65-F5344CB8AC3E}">
        <p14:creationId xmlns:p14="http://schemas.microsoft.com/office/powerpoint/2010/main" val="556461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FF842B7E-78AD-4F8F-8A0D-A65AA4E61671}"/>
              </a:ext>
            </a:extLst>
          </p:cNvPr>
          <p:cNvGrpSpPr/>
          <p:nvPr/>
        </p:nvGrpSpPr>
        <p:grpSpPr>
          <a:xfrm>
            <a:off x="6012309" y="1553806"/>
            <a:ext cx="2194173" cy="4863202"/>
            <a:chOff x="6012309" y="1579931"/>
            <a:chExt cx="2194173" cy="4863202"/>
          </a:xfrm>
        </p:grpSpPr>
        <p:pic>
          <p:nvPicPr>
            <p:cNvPr id="9" name="図 8" descr="グラフィカル ユーザー インターフェイス が含まれている画像&#10;&#10;自動的に生成された説明">
              <a:extLst>
                <a:ext uri="{FF2B5EF4-FFF2-40B4-BE49-F238E27FC236}">
                  <a16:creationId xmlns:a16="http://schemas.microsoft.com/office/drawing/2014/main" id="{AD34FDA7-5902-45C5-9093-2C5E27A44FD8}"/>
                </a:ext>
              </a:extLst>
            </p:cNvPr>
            <p:cNvPicPr>
              <a:picLocks noChangeAspect="1"/>
            </p:cNvPicPr>
            <p:nvPr/>
          </p:nvPicPr>
          <p:blipFill rotWithShape="1">
            <a:blip r:embed="rId3"/>
            <a:srcRect t="4160" r="28962" b="70253"/>
            <a:stretch/>
          </p:blipFill>
          <p:spPr>
            <a:xfrm>
              <a:off x="6012309" y="1579932"/>
              <a:ext cx="2121750" cy="4327230"/>
            </a:xfrm>
            <a:prstGeom prst="rect">
              <a:avLst/>
            </a:prstGeom>
          </p:spPr>
        </p:pic>
        <p:pic>
          <p:nvPicPr>
            <p:cNvPr id="23" name="図 22" descr="グラフィカル ユーザー インターフェイス が含まれている画像&#10;&#10;自動的に生成された説明">
              <a:extLst>
                <a:ext uri="{FF2B5EF4-FFF2-40B4-BE49-F238E27FC236}">
                  <a16:creationId xmlns:a16="http://schemas.microsoft.com/office/drawing/2014/main" id="{36C7812D-A03B-4A91-A21D-FE0D96A390CC}"/>
                </a:ext>
              </a:extLst>
            </p:cNvPr>
            <p:cNvPicPr>
              <a:picLocks noChangeAspect="1"/>
            </p:cNvPicPr>
            <p:nvPr/>
          </p:nvPicPr>
          <p:blipFill rotWithShape="1">
            <a:blip r:embed="rId3"/>
            <a:srcRect t="30740" r="28962" b="54576"/>
            <a:stretch/>
          </p:blipFill>
          <p:spPr>
            <a:xfrm>
              <a:off x="6084732" y="3779810"/>
              <a:ext cx="2121750" cy="2663323"/>
            </a:xfrm>
            <a:prstGeom prst="rect">
              <a:avLst/>
            </a:prstGeom>
          </p:spPr>
        </p:pic>
        <p:sp>
          <p:nvSpPr>
            <p:cNvPr id="10" name="正方形/長方形 9">
              <a:extLst>
                <a:ext uri="{FF2B5EF4-FFF2-40B4-BE49-F238E27FC236}">
                  <a16:creationId xmlns:a16="http://schemas.microsoft.com/office/drawing/2014/main" id="{D418BEA4-CE78-4BC8-A69D-2CFC0A8134C7}"/>
                </a:ext>
              </a:extLst>
            </p:cNvPr>
            <p:cNvSpPr/>
            <p:nvPr/>
          </p:nvSpPr>
          <p:spPr>
            <a:xfrm>
              <a:off x="6012309" y="1579931"/>
              <a:ext cx="2121750" cy="486320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F6A3BA59-8577-422C-9CB3-FC5793201D95}"/>
              </a:ext>
            </a:extLst>
          </p:cNvPr>
          <p:cNvGrpSpPr/>
          <p:nvPr/>
        </p:nvGrpSpPr>
        <p:grpSpPr>
          <a:xfrm>
            <a:off x="3356716" y="1579931"/>
            <a:ext cx="2140462" cy="2593055"/>
            <a:chOff x="-2703988" y="2008803"/>
            <a:chExt cx="2501969" cy="3020586"/>
          </a:xfrm>
        </p:grpSpPr>
        <p:pic>
          <p:nvPicPr>
            <p:cNvPr id="3" name="図 2">
              <a:extLst>
                <a:ext uri="{FF2B5EF4-FFF2-40B4-BE49-F238E27FC236}">
                  <a16:creationId xmlns:a16="http://schemas.microsoft.com/office/drawing/2014/main" id="{A4173E37-114E-4DAC-9C78-53FC513166D0}"/>
                </a:ext>
              </a:extLst>
            </p:cNvPr>
            <p:cNvPicPr>
              <a:picLocks noChangeAspect="1"/>
            </p:cNvPicPr>
            <p:nvPr/>
          </p:nvPicPr>
          <p:blipFill rotWithShape="1">
            <a:blip r:embed="rId4"/>
            <a:srcRect l="6931" t="53913" r="14435"/>
            <a:stretch/>
          </p:blipFill>
          <p:spPr>
            <a:xfrm>
              <a:off x="-2703988" y="2008803"/>
              <a:ext cx="2501969" cy="3020586"/>
            </a:xfrm>
            <a:prstGeom prst="rect">
              <a:avLst/>
            </a:prstGeom>
          </p:spPr>
        </p:pic>
        <p:sp>
          <p:nvSpPr>
            <p:cNvPr id="5" name="正方形/長方形 4">
              <a:extLst>
                <a:ext uri="{FF2B5EF4-FFF2-40B4-BE49-F238E27FC236}">
                  <a16:creationId xmlns:a16="http://schemas.microsoft.com/office/drawing/2014/main" id="{0FB10FCD-556A-4957-8A4C-4FF3D28CC009}"/>
                </a:ext>
              </a:extLst>
            </p:cNvPr>
            <p:cNvSpPr/>
            <p:nvPr/>
          </p:nvSpPr>
          <p:spPr>
            <a:xfrm>
              <a:off x="-2703988" y="2008803"/>
              <a:ext cx="2501969" cy="302058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560584"/>
            <a:ext cx="7200000" cy="720000"/>
          </a:xfrm>
        </p:spPr>
        <p:txBody>
          <a:bodyPr>
            <a:noAutofit/>
          </a:bodyPr>
          <a:lstStyle/>
          <a:p>
            <a:r>
              <a:rPr lang="ja-JP" altLang="en-US" dirty="0"/>
              <a:t>＜わたしの情報</a:t>
            </a:r>
            <a:r>
              <a:rPr lang="ja-JP" altLang="en-US" sz="2400" dirty="0"/>
              <a:t>（自己情報表示）</a:t>
            </a:r>
            <a:r>
              <a:rPr lang="ja-JP" altLang="en-US" dirty="0"/>
              <a:t>＞の</a:t>
            </a:r>
            <a:r>
              <a:rPr lang="en-US" altLang="ja-JP" dirty="0"/>
              <a:t/>
            </a:r>
            <a:br>
              <a:rPr lang="en-US" altLang="ja-JP" dirty="0"/>
            </a:br>
            <a:r>
              <a:rPr lang="ja-JP" altLang="en-US" dirty="0"/>
              <a:t>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9" name="テキスト ボックス 28"/>
          <p:cNvSpPr txBox="1"/>
          <p:nvPr/>
        </p:nvSpPr>
        <p:spPr>
          <a:xfrm>
            <a:off x="523510" y="1453468"/>
            <a:ext cx="2475861" cy="286232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❾</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「詳細を確認する」</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をタップする</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➓</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わたしの情報の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内容を確認できます</a:t>
            </a:r>
          </a:p>
          <a:p>
            <a:endParaRPr lang="ja-JP" altLang="en-US" b="1" dirty="0">
              <a:latin typeface="Meiryo" charset="-128"/>
              <a:ea typeface="Meiryo" charset="-128"/>
              <a:cs typeface="Meiryo" charset="-128"/>
            </a:endParaRPr>
          </a:p>
          <a:p>
            <a:endParaRPr lang="ja-JP" altLang="en-US" b="1" dirty="0">
              <a:latin typeface="Meiryo" charset="-128"/>
              <a:ea typeface="Meiryo" charset="-128"/>
              <a:cs typeface="Meiryo" charset="-128"/>
            </a:endParaRPr>
          </a:p>
        </p:txBody>
      </p:sp>
      <p:grpSp>
        <p:nvGrpSpPr>
          <p:cNvPr id="33" name="図形グループ 32"/>
          <p:cNvGrpSpPr>
            <a:grpSpLocks noChangeAspect="1"/>
          </p:cNvGrpSpPr>
          <p:nvPr/>
        </p:nvGrpSpPr>
        <p:grpSpPr>
          <a:xfrm>
            <a:off x="5533240" y="3310970"/>
            <a:ext cx="360000" cy="345916"/>
            <a:chOff x="2743754" y="4622188"/>
            <a:chExt cx="720000" cy="691832"/>
          </a:xfrm>
        </p:grpSpPr>
        <p:cxnSp>
          <p:nvCxnSpPr>
            <p:cNvPr id="34" name="直線コネクタ 33"/>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正方形/長方形 39"/>
          <p:cNvSpPr/>
          <p:nvPr/>
        </p:nvSpPr>
        <p:spPr>
          <a:xfrm>
            <a:off x="3453800" y="3717060"/>
            <a:ext cx="1959234" cy="3475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2900433" y="3762318"/>
            <a:ext cx="627443" cy="461665"/>
            <a:chOff x="7627502" y="2618822"/>
            <a:chExt cx="627443" cy="461665"/>
          </a:xfrm>
        </p:grpSpPr>
        <p:sp>
          <p:nvSpPr>
            <p:cNvPr id="42" name="円/楕円 41"/>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7762502" y="261882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❾</a:t>
              </a:r>
              <a:endParaRPr lang="en-US" altLang="ja-JP" sz="2400" b="1" dirty="0">
                <a:solidFill>
                  <a:srgbClr val="009650"/>
                </a:solidFill>
                <a:latin typeface="Meiryo" charset="-128"/>
                <a:ea typeface="Meiryo" charset="-128"/>
                <a:cs typeface="Meiryo" charset="-128"/>
              </a:endParaRPr>
            </a:p>
          </p:txBody>
        </p:sp>
      </p:grpSp>
      <p:grpSp>
        <p:nvGrpSpPr>
          <p:cNvPr id="53" name="図形グループ 52"/>
          <p:cNvGrpSpPr/>
          <p:nvPr/>
        </p:nvGrpSpPr>
        <p:grpSpPr>
          <a:xfrm>
            <a:off x="5519717" y="5638396"/>
            <a:ext cx="492443" cy="461665"/>
            <a:chOff x="7516281" y="2673548"/>
            <a:chExt cx="492443" cy="461665"/>
          </a:xfrm>
        </p:grpSpPr>
        <p:sp>
          <p:nvSpPr>
            <p:cNvPr id="54" name="円/楕円 53"/>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➓</a:t>
              </a:r>
              <a:endParaRPr lang="en-US" altLang="ja-JP" sz="2400" b="1" dirty="0">
                <a:solidFill>
                  <a:srgbClr val="009650"/>
                </a:solidFill>
                <a:latin typeface="Meiryo" charset="-128"/>
                <a:ea typeface="Meiryo" charset="-128"/>
                <a:cs typeface="Meiryo" charset="-128"/>
              </a:endParaRPr>
            </a:p>
          </p:txBody>
        </p:sp>
      </p:grpSp>
      <p:sp>
        <p:nvSpPr>
          <p:cNvPr id="24" name="フローチャート: せん孔テープ 23">
            <a:extLst>
              <a:ext uri="{FF2B5EF4-FFF2-40B4-BE49-F238E27FC236}">
                <a16:creationId xmlns:a16="http://schemas.microsoft.com/office/drawing/2014/main" id="{4FDC4D8D-B461-4E06-8A7D-CAC85303F78C}"/>
              </a:ext>
            </a:extLst>
          </p:cNvPr>
          <p:cNvSpPr/>
          <p:nvPr/>
        </p:nvSpPr>
        <p:spPr>
          <a:xfrm>
            <a:off x="5939886" y="3591851"/>
            <a:ext cx="2266596" cy="251141"/>
          </a:xfrm>
          <a:prstGeom prst="flowChartPunchedTap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中略</a:t>
            </a:r>
            <a:endParaRPr kumimoji="1" lang="ja-JP" altLang="en-US" dirty="0">
              <a:solidFill>
                <a:schemeClr val="tx1"/>
              </a:solidFill>
            </a:endParaRPr>
          </a:p>
        </p:txBody>
      </p:sp>
      <p:pic>
        <p:nvPicPr>
          <p:cNvPr id="25" name="図 24">
            <a:extLst>
              <a:ext uri="{FF2B5EF4-FFF2-40B4-BE49-F238E27FC236}">
                <a16:creationId xmlns:a16="http://schemas.microsoft.com/office/drawing/2014/main" id="{652C4471-295C-44F7-AF8F-2B3EF50EB305}"/>
              </a:ext>
            </a:extLst>
          </p:cNvPr>
          <p:cNvPicPr>
            <a:picLocks noChangeAspect="1"/>
          </p:cNvPicPr>
          <p:nvPr/>
        </p:nvPicPr>
        <p:blipFill rotWithShape="1">
          <a:blip r:embed="rId5">
            <a:extLst>
              <a:ext uri="{28A0092B-C50C-407E-A947-70E740481C1C}">
                <a14:useLocalDpi xmlns:a14="http://schemas.microsoft.com/office/drawing/2010/main" val="0"/>
              </a:ext>
            </a:extLst>
          </a:blip>
          <a:srcRect l="4345" t="11149" r="4560" b="15846"/>
          <a:stretch/>
        </p:blipFill>
        <p:spPr>
          <a:xfrm>
            <a:off x="1115616" y="5057802"/>
            <a:ext cx="1102730" cy="1239614"/>
          </a:xfrm>
          <a:prstGeom prst="rect">
            <a:avLst/>
          </a:prstGeom>
        </p:spPr>
      </p:pic>
    </p:spTree>
    <p:extLst>
      <p:ext uri="{BB962C8B-B14F-4D97-AF65-F5344CB8AC3E}">
        <p14:creationId xmlns:p14="http://schemas.microsoft.com/office/powerpoint/2010/main" val="2847280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5519460" cy="547842"/>
          </a:xfrm>
        </p:spPr>
        <p:txBody>
          <a:bodyPr wrap="none">
            <a:spAutoFit/>
          </a:bodyPr>
          <a:lstStyle/>
          <a:p>
            <a:r>
              <a:rPr lang="ja-JP" altLang="en-US" dirty="0"/>
              <a:t>＜やりとり履歴＞の使いかた</a:t>
            </a:r>
          </a:p>
        </p:txBody>
      </p:sp>
      <p:sp>
        <p:nvSpPr>
          <p:cNvPr id="3" name="サブタイトル 2"/>
          <p:cNvSpPr>
            <a:spLocks noGrp="1"/>
          </p:cNvSpPr>
          <p:nvPr>
            <p:ph type="subTitle" idx="1"/>
          </p:nvPr>
        </p:nvSpPr>
        <p:spPr>
          <a:xfrm>
            <a:off x="504000" y="1368000"/>
            <a:ext cx="7750840" cy="2289858"/>
          </a:xfrm>
        </p:spPr>
        <p:txBody>
          <a:bodyPr wrap="none">
            <a:spAutoFit/>
          </a:bodyPr>
          <a:lstStyle/>
          <a:p>
            <a:pPr>
              <a:lnSpc>
                <a:spcPct val="120000"/>
              </a:lnSpc>
              <a:spcBef>
                <a:spcPts val="0"/>
              </a:spcBef>
            </a:pPr>
            <a:r>
              <a:rPr lang="ja-JP" altLang="en-US" dirty="0"/>
              <a:t>やりとり履歴では</a:t>
            </a:r>
            <a:r>
              <a:rPr lang="ja-JP" altLang="en-US" spc="-1000" dirty="0"/>
              <a:t>、</a:t>
            </a:r>
            <a:r>
              <a:rPr lang="ja-JP" altLang="en-US" dirty="0"/>
              <a:t>審査・手続きなどにともない、</a:t>
            </a:r>
            <a:endParaRPr lang="en-US" altLang="ja-JP" dirty="0"/>
          </a:p>
          <a:p>
            <a:pPr>
              <a:lnSpc>
                <a:spcPct val="120000"/>
              </a:lnSpc>
              <a:spcBef>
                <a:spcPts val="0"/>
              </a:spcBef>
            </a:pPr>
            <a:r>
              <a:rPr lang="ja-JP" altLang="en-US" dirty="0"/>
              <a:t>あなたの情報がどの機関との間で</a:t>
            </a:r>
            <a:r>
              <a:rPr lang="ja-JP" altLang="en-US" spc="-1000" dirty="0"/>
              <a:t>、</a:t>
            </a:r>
            <a:r>
              <a:rPr lang="ja-JP" altLang="en-US" dirty="0"/>
              <a:t>いつ</a:t>
            </a:r>
            <a:r>
              <a:rPr lang="ja-JP" altLang="en-US" spc="-1000" dirty="0"/>
              <a:t>、</a:t>
            </a:r>
            <a:r>
              <a:rPr lang="ja-JP" altLang="en-US" dirty="0"/>
              <a:t>どのように</a:t>
            </a:r>
            <a:endParaRPr lang="en-US" altLang="ja-JP" dirty="0"/>
          </a:p>
          <a:p>
            <a:pPr>
              <a:lnSpc>
                <a:spcPct val="120000"/>
              </a:lnSpc>
              <a:spcBef>
                <a:spcPts val="0"/>
              </a:spcBef>
            </a:pPr>
            <a:r>
              <a:rPr lang="ja-JP" altLang="en-US" dirty="0"/>
              <a:t>利用されたのかを確認できます。</a:t>
            </a:r>
            <a:endParaRPr lang="en-US" altLang="ja-JP" dirty="0"/>
          </a:p>
          <a:p>
            <a:pPr>
              <a:lnSpc>
                <a:spcPct val="120000"/>
              </a:lnSpc>
              <a:spcBef>
                <a:spcPts val="0"/>
              </a:spcBef>
            </a:pPr>
            <a:r>
              <a:rPr lang="ja-JP" altLang="en-US" dirty="0"/>
              <a:t>あなたの情報について</a:t>
            </a:r>
            <a:r>
              <a:rPr lang="ja-JP" altLang="en-US" spc="-1000" dirty="0"/>
              <a:t>、</a:t>
            </a:r>
            <a:r>
              <a:rPr lang="ja-JP" altLang="en-US" dirty="0"/>
              <a:t>いつからいつまでのやりとりを</a:t>
            </a:r>
            <a:endParaRPr lang="en-US" altLang="ja-JP" dirty="0"/>
          </a:p>
          <a:p>
            <a:pPr>
              <a:lnSpc>
                <a:spcPct val="120000"/>
              </a:lnSpc>
              <a:spcBef>
                <a:spcPts val="0"/>
              </a:spcBef>
            </a:pPr>
            <a:r>
              <a:rPr lang="ja-JP" altLang="en-US" dirty="0"/>
              <a:t>知りたいか、期間を指定して確認します。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endParaRPr lang="en-US" sz="3600" dirty="0"/>
          </a:p>
        </p:txBody>
      </p:sp>
      <p:pic>
        <p:nvPicPr>
          <p:cNvPr id="6" name="図 5" descr="ダイアグラム&#10;&#10;自動的に生成された説明">
            <a:extLst>
              <a:ext uri="{FF2B5EF4-FFF2-40B4-BE49-F238E27FC236}">
                <a16:creationId xmlns:a16="http://schemas.microsoft.com/office/drawing/2014/main" id="{7CC96C98-DD1B-4F0C-A8FD-3002CA008D44}"/>
              </a:ext>
            </a:extLst>
          </p:cNvPr>
          <p:cNvPicPr>
            <a:picLocks noChangeAspect="1"/>
          </p:cNvPicPr>
          <p:nvPr/>
        </p:nvPicPr>
        <p:blipFill>
          <a:blip r:embed="rId3"/>
          <a:stretch>
            <a:fillRect/>
          </a:stretch>
        </p:blipFill>
        <p:spPr>
          <a:xfrm>
            <a:off x="1622143" y="3426574"/>
            <a:ext cx="5684180" cy="3076758"/>
          </a:xfrm>
          <a:prstGeom prst="rect">
            <a:avLst/>
          </a:prstGeom>
        </p:spPr>
      </p:pic>
    </p:spTree>
    <p:extLst>
      <p:ext uri="{BB962C8B-B14F-4D97-AF65-F5344CB8AC3E}">
        <p14:creationId xmlns:p14="http://schemas.microsoft.com/office/powerpoint/2010/main" val="3676664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240B5E3-810D-4AEC-A624-83B0880F0805}"/>
              </a:ext>
            </a:extLst>
          </p:cNvPr>
          <p:cNvPicPr>
            <a:picLocks noChangeAspect="1"/>
          </p:cNvPicPr>
          <p:nvPr/>
        </p:nvPicPr>
        <p:blipFill>
          <a:blip r:embed="rId3"/>
          <a:stretch>
            <a:fillRect/>
          </a:stretch>
        </p:blipFill>
        <p:spPr>
          <a:xfrm>
            <a:off x="2902443" y="2150271"/>
            <a:ext cx="1619672" cy="2643603"/>
          </a:xfrm>
          <a:prstGeom prst="rect">
            <a:avLst/>
          </a:prstGeom>
        </p:spPr>
      </p:pic>
      <p:pic>
        <p:nvPicPr>
          <p:cNvPr id="12" name="図 11">
            <a:extLst>
              <a:ext uri="{FF2B5EF4-FFF2-40B4-BE49-F238E27FC236}">
                <a16:creationId xmlns:a16="http://schemas.microsoft.com/office/drawing/2014/main" id="{10947CDE-4BEC-49D1-9F47-36B84962A018}"/>
              </a:ext>
            </a:extLst>
          </p:cNvPr>
          <p:cNvPicPr>
            <a:picLocks noChangeAspect="1"/>
          </p:cNvPicPr>
          <p:nvPr/>
        </p:nvPicPr>
        <p:blipFill>
          <a:blip r:embed="rId4"/>
          <a:stretch>
            <a:fillRect/>
          </a:stretch>
        </p:blipFill>
        <p:spPr>
          <a:xfrm>
            <a:off x="7005456" y="2163337"/>
            <a:ext cx="1782000" cy="3335818"/>
          </a:xfrm>
          <a:prstGeom prst="rect">
            <a:avLst/>
          </a:prstGeom>
          <a:ln w="9525">
            <a:solidFill>
              <a:schemeClr val="tx1"/>
            </a:solidFill>
          </a:ln>
        </p:spPr>
      </p:pic>
      <p:sp>
        <p:nvSpPr>
          <p:cNvPr id="2" name="タイトル 1"/>
          <p:cNvSpPr>
            <a:spLocks noGrp="1"/>
          </p:cNvSpPr>
          <p:nvPr>
            <p:ph type="ctrTitle"/>
          </p:nvPr>
        </p:nvSpPr>
        <p:spPr>
          <a:xfrm>
            <a:off x="1693378" y="521210"/>
            <a:ext cx="5519460" cy="547842"/>
          </a:xfrm>
        </p:spPr>
        <p:txBody>
          <a:bodyPr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endParaRPr lang="en-US" sz="3600" dirty="0"/>
          </a:p>
        </p:txBody>
      </p:sp>
      <p:grpSp>
        <p:nvGrpSpPr>
          <p:cNvPr id="39" name="図形グループ 32">
            <a:extLst>
              <a:ext uri="{FF2B5EF4-FFF2-40B4-BE49-F238E27FC236}">
                <a16:creationId xmlns:a16="http://schemas.microsoft.com/office/drawing/2014/main" id="{A2FB68D6-7EAC-4E5D-893D-8982F8ECCC89}"/>
              </a:ext>
            </a:extLst>
          </p:cNvPr>
          <p:cNvGrpSpPr>
            <a:grpSpLocks noChangeAspect="1"/>
          </p:cNvGrpSpPr>
          <p:nvPr/>
        </p:nvGrpSpPr>
        <p:grpSpPr>
          <a:xfrm>
            <a:off x="6679728" y="3508126"/>
            <a:ext cx="276632" cy="345916"/>
            <a:chOff x="2743754" y="4622188"/>
            <a:chExt cx="720000" cy="691832"/>
          </a:xfrm>
        </p:grpSpPr>
        <p:cxnSp>
          <p:nvCxnSpPr>
            <p:cNvPr id="40" name="直線コネクタ 39">
              <a:extLst>
                <a:ext uri="{FF2B5EF4-FFF2-40B4-BE49-F238E27FC236}">
                  <a16:creationId xmlns:a16="http://schemas.microsoft.com/office/drawing/2014/main" id="{14C0F09A-B91A-4052-9D2E-85CD705C5A03}"/>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459F751-C4B0-4A1C-93B4-D6F65F9840C8}"/>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DF05ACA6-A5AB-4AE9-962C-28A1EA119923}"/>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6" name="図 25">
            <a:extLst>
              <a:ext uri="{FF2B5EF4-FFF2-40B4-BE49-F238E27FC236}">
                <a16:creationId xmlns:a16="http://schemas.microsoft.com/office/drawing/2014/main" id="{DF5ABBCA-6346-4516-81EE-DEDA635FE0A2}"/>
              </a:ext>
            </a:extLst>
          </p:cNvPr>
          <p:cNvPicPr>
            <a:picLocks noChangeAspect="1"/>
          </p:cNvPicPr>
          <p:nvPr/>
        </p:nvPicPr>
        <p:blipFill>
          <a:blip r:embed="rId5"/>
          <a:stretch>
            <a:fillRect/>
          </a:stretch>
        </p:blipFill>
        <p:spPr>
          <a:xfrm>
            <a:off x="4835173" y="2163338"/>
            <a:ext cx="1820888" cy="3347111"/>
          </a:xfrm>
          <a:prstGeom prst="rect">
            <a:avLst/>
          </a:prstGeom>
          <a:ln w="9525">
            <a:solidFill>
              <a:schemeClr val="tx1"/>
            </a:solidFill>
          </a:ln>
        </p:spPr>
      </p:pic>
      <p:sp>
        <p:nvSpPr>
          <p:cNvPr id="65" name="正方形/長方形 64">
            <a:extLst>
              <a:ext uri="{FF2B5EF4-FFF2-40B4-BE49-F238E27FC236}">
                <a16:creationId xmlns:a16="http://schemas.microsoft.com/office/drawing/2014/main" id="{0EF56F8D-A13B-4816-AB16-B85BF040FE16}"/>
              </a:ext>
            </a:extLst>
          </p:cNvPr>
          <p:cNvSpPr/>
          <p:nvPr/>
        </p:nvSpPr>
        <p:spPr>
          <a:xfrm>
            <a:off x="5272630" y="5164157"/>
            <a:ext cx="1178182" cy="3469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正方形/長方形 70">
            <a:extLst>
              <a:ext uri="{FF2B5EF4-FFF2-40B4-BE49-F238E27FC236}">
                <a16:creationId xmlns:a16="http://schemas.microsoft.com/office/drawing/2014/main" id="{F4BD5285-ECE1-4ADF-9C55-0ED920805C58}"/>
              </a:ext>
            </a:extLst>
          </p:cNvPr>
          <p:cNvSpPr/>
          <p:nvPr/>
        </p:nvSpPr>
        <p:spPr>
          <a:xfrm>
            <a:off x="7067609" y="3072782"/>
            <a:ext cx="1652045" cy="9973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32">
            <a:extLst>
              <a:ext uri="{FF2B5EF4-FFF2-40B4-BE49-F238E27FC236}">
                <a16:creationId xmlns:a16="http://schemas.microsoft.com/office/drawing/2014/main" id="{6D09E54E-7CDC-46CA-889F-0B03EB2F93CB}"/>
              </a:ext>
            </a:extLst>
          </p:cNvPr>
          <p:cNvGrpSpPr>
            <a:grpSpLocks noChangeAspect="1"/>
          </p:cNvGrpSpPr>
          <p:nvPr/>
        </p:nvGrpSpPr>
        <p:grpSpPr>
          <a:xfrm>
            <a:off x="4519488" y="3503893"/>
            <a:ext cx="276632" cy="345916"/>
            <a:chOff x="2743754" y="4622188"/>
            <a:chExt cx="720000" cy="691832"/>
          </a:xfrm>
        </p:grpSpPr>
        <p:cxnSp>
          <p:nvCxnSpPr>
            <p:cNvPr id="44" name="直線コネクタ 43">
              <a:extLst>
                <a:ext uri="{FF2B5EF4-FFF2-40B4-BE49-F238E27FC236}">
                  <a16:creationId xmlns:a16="http://schemas.microsoft.com/office/drawing/2014/main" id="{16820AE0-9636-4817-801E-B9CD104DE22D}"/>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0472E614-7452-4D6F-8E41-A51567543068}"/>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C0A5FEE5-2C61-48F8-AC01-AA990C992906}"/>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正方形/長方形 74">
            <a:extLst>
              <a:ext uri="{FF2B5EF4-FFF2-40B4-BE49-F238E27FC236}">
                <a16:creationId xmlns:a16="http://schemas.microsoft.com/office/drawing/2014/main" id="{A0405191-094B-4DD0-A862-C89B254FEF4F}"/>
              </a:ext>
            </a:extLst>
          </p:cNvPr>
          <p:cNvSpPr/>
          <p:nvPr/>
        </p:nvSpPr>
        <p:spPr>
          <a:xfrm>
            <a:off x="7095281" y="4782444"/>
            <a:ext cx="1624373" cy="2644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7EE4A362-9E92-42AB-B84E-C582D897488A}"/>
              </a:ext>
            </a:extLst>
          </p:cNvPr>
          <p:cNvSpPr/>
          <p:nvPr/>
        </p:nvSpPr>
        <p:spPr>
          <a:xfrm>
            <a:off x="2936725" y="2897510"/>
            <a:ext cx="1552492" cy="7147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AD1D38A2-8EBE-4C50-9226-4F677839C768}"/>
              </a:ext>
            </a:extLst>
          </p:cNvPr>
          <p:cNvGrpSpPr/>
          <p:nvPr/>
        </p:nvGrpSpPr>
        <p:grpSpPr>
          <a:xfrm>
            <a:off x="2760370" y="2975757"/>
            <a:ext cx="270000" cy="400110"/>
            <a:chOff x="5588889" y="3598762"/>
            <a:chExt cx="270000" cy="400110"/>
          </a:xfrm>
        </p:grpSpPr>
        <p:sp>
          <p:nvSpPr>
            <p:cNvPr id="35" name="円/楕円 1">
              <a:extLst>
                <a:ext uri="{FF2B5EF4-FFF2-40B4-BE49-F238E27FC236}">
                  <a16:creationId xmlns:a16="http://schemas.microsoft.com/office/drawing/2014/main" id="{2BD82299-102D-48C6-99D0-1D265C32FDE5}"/>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FAA5198-E621-4327-85D9-0D0C778DFC7D}"/>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7" name="グループ化 36">
            <a:extLst>
              <a:ext uri="{FF2B5EF4-FFF2-40B4-BE49-F238E27FC236}">
                <a16:creationId xmlns:a16="http://schemas.microsoft.com/office/drawing/2014/main" id="{F99BB104-DB69-42F9-B8E1-2AD0C6E06F9C}"/>
              </a:ext>
            </a:extLst>
          </p:cNvPr>
          <p:cNvGrpSpPr/>
          <p:nvPr/>
        </p:nvGrpSpPr>
        <p:grpSpPr>
          <a:xfrm>
            <a:off x="6353437" y="4943798"/>
            <a:ext cx="441146" cy="400110"/>
            <a:chOff x="5150197" y="4825443"/>
            <a:chExt cx="441146" cy="400110"/>
          </a:xfrm>
        </p:grpSpPr>
        <p:sp>
          <p:nvSpPr>
            <p:cNvPr id="38" name="円/楕円 29">
              <a:extLst>
                <a:ext uri="{FF2B5EF4-FFF2-40B4-BE49-F238E27FC236}">
                  <a16:creationId xmlns:a16="http://schemas.microsoft.com/office/drawing/2014/main" id="{8B51E0F2-D3D8-481A-967E-17FC42378261}"/>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9" name="正方形/長方形 48">
              <a:extLst>
                <a:ext uri="{FF2B5EF4-FFF2-40B4-BE49-F238E27FC236}">
                  <a16:creationId xmlns:a16="http://schemas.microsoft.com/office/drawing/2014/main" id="{F49E2706-5280-49BC-B184-C044F7A1CBD5}"/>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52" name="グループ化 51">
            <a:extLst>
              <a:ext uri="{FF2B5EF4-FFF2-40B4-BE49-F238E27FC236}">
                <a16:creationId xmlns:a16="http://schemas.microsoft.com/office/drawing/2014/main" id="{4885903F-540C-4BB9-BAD2-390F1C579D1F}"/>
              </a:ext>
            </a:extLst>
          </p:cNvPr>
          <p:cNvGrpSpPr/>
          <p:nvPr/>
        </p:nvGrpSpPr>
        <p:grpSpPr>
          <a:xfrm>
            <a:off x="8463743" y="2880300"/>
            <a:ext cx="441146" cy="400110"/>
            <a:chOff x="4422686" y="1453207"/>
            <a:chExt cx="441146" cy="400110"/>
          </a:xfrm>
        </p:grpSpPr>
        <p:sp>
          <p:nvSpPr>
            <p:cNvPr id="53" name="円/楕円 48">
              <a:extLst>
                <a:ext uri="{FF2B5EF4-FFF2-40B4-BE49-F238E27FC236}">
                  <a16:creationId xmlns:a16="http://schemas.microsoft.com/office/drawing/2014/main" id="{57CD9EB6-8F36-44EC-BCED-CFFD5FE9FFB7}"/>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4" name="正方形/長方形 53">
              <a:extLst>
                <a:ext uri="{FF2B5EF4-FFF2-40B4-BE49-F238E27FC236}">
                  <a16:creationId xmlns:a16="http://schemas.microsoft.com/office/drawing/2014/main" id="{4731D6CB-812C-48A6-9618-C828DCCAC2A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48" name="テキスト ボックス 47">
            <a:extLst>
              <a:ext uri="{FF2B5EF4-FFF2-40B4-BE49-F238E27FC236}">
                <a16:creationId xmlns:a16="http://schemas.microsoft.com/office/drawing/2014/main" id="{0CB5872D-33E8-4D79-AF82-8E3237B12FCB}"/>
              </a:ext>
            </a:extLst>
          </p:cNvPr>
          <p:cNvSpPr txBox="1"/>
          <p:nvPr/>
        </p:nvSpPr>
        <p:spPr>
          <a:xfrm>
            <a:off x="360001" y="1440000"/>
            <a:ext cx="2555815" cy="4172937"/>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r>
              <a:rPr lang="ja-JP" altLang="en-US" sz="2000" b="1" spc="-150" dirty="0">
                <a:latin typeface="Meiryo" charset="-128"/>
                <a:ea typeface="Meiryo" charset="-128"/>
                <a:cs typeface="Meiryo" charset="-128"/>
              </a:rPr>
              <a:t>「やりとり履歴」</a:t>
            </a:r>
            <a:endParaRPr lang="en-US" altLang="ja-JP" sz="2000" b="1" spc="-150"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をタップする</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❷</a:t>
            </a:r>
            <a:r>
              <a:rPr lang="ja-JP" altLang="en-US" sz="2000" b="1" spc="-150" dirty="0">
                <a:latin typeface="Meiryo" charset="-128"/>
                <a:ea typeface="Meiryo" charset="-128"/>
                <a:cs typeface="Meiryo" charset="-128"/>
              </a:rPr>
              <a:t>「提供要求」を</a:t>
            </a:r>
            <a:endParaRPr lang="en-US" altLang="ja-JP" sz="2000" b="1" spc="-150"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タップする</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「やりとり履</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歴」について</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見てみたい対</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象の期間を入</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力して、「確</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認」をタップ</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する</a:t>
            </a:r>
            <a:endParaRPr lang="en-US" altLang="ja-JP" sz="2000" b="1" dirty="0">
              <a:latin typeface="Meiryo" charset="-128"/>
              <a:ea typeface="Meiryo" charset="-128"/>
              <a:cs typeface="Meiryo" charset="-128"/>
            </a:endParaRPr>
          </a:p>
        </p:txBody>
      </p:sp>
    </p:spTree>
    <p:extLst>
      <p:ext uri="{BB962C8B-B14F-4D97-AF65-F5344CB8AC3E}">
        <p14:creationId xmlns:p14="http://schemas.microsoft.com/office/powerpoint/2010/main" val="230615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5519460" cy="547842"/>
          </a:xfrm>
        </p:spPr>
        <p:txBody>
          <a:bodyPr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endParaRPr lang="en-US" sz="3600" dirty="0"/>
          </a:p>
        </p:txBody>
      </p:sp>
      <p:pic>
        <p:nvPicPr>
          <p:cNvPr id="28" name="図 27">
            <a:extLst>
              <a:ext uri="{FF2B5EF4-FFF2-40B4-BE49-F238E27FC236}">
                <a16:creationId xmlns:a16="http://schemas.microsoft.com/office/drawing/2014/main" id="{68C42DB6-491F-489B-8DDA-7F9B77784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786" y="2106187"/>
            <a:ext cx="1598494" cy="3347111"/>
          </a:xfrm>
          <a:prstGeom prst="rect">
            <a:avLst/>
          </a:prstGeom>
          <a:ln>
            <a:solidFill>
              <a:schemeClr val="tx1"/>
            </a:solidFill>
          </a:ln>
        </p:spPr>
      </p:pic>
      <p:pic>
        <p:nvPicPr>
          <p:cNvPr id="29" name="図 28">
            <a:extLst>
              <a:ext uri="{FF2B5EF4-FFF2-40B4-BE49-F238E27FC236}">
                <a16:creationId xmlns:a16="http://schemas.microsoft.com/office/drawing/2014/main" id="{DD8A902E-BA27-4722-B5EB-CC5AA92FE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879" y="2115331"/>
            <a:ext cx="1598494" cy="3347112"/>
          </a:xfrm>
          <a:prstGeom prst="rect">
            <a:avLst/>
          </a:prstGeom>
          <a:ln>
            <a:solidFill>
              <a:schemeClr val="tx1"/>
            </a:solidFill>
          </a:ln>
        </p:spPr>
      </p:pic>
      <p:pic>
        <p:nvPicPr>
          <p:cNvPr id="30" name="図 29">
            <a:extLst>
              <a:ext uri="{FF2B5EF4-FFF2-40B4-BE49-F238E27FC236}">
                <a16:creationId xmlns:a16="http://schemas.microsoft.com/office/drawing/2014/main" id="{2F6761F3-3EB2-44A8-A146-DD4A86E12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301" y="2115331"/>
            <a:ext cx="1598495" cy="3347112"/>
          </a:xfrm>
          <a:prstGeom prst="rect">
            <a:avLst/>
          </a:prstGeom>
          <a:ln>
            <a:solidFill>
              <a:schemeClr val="tx1"/>
            </a:solidFill>
          </a:ln>
        </p:spPr>
      </p:pic>
      <p:grpSp>
        <p:nvGrpSpPr>
          <p:cNvPr id="40" name="図形グループ 32">
            <a:extLst>
              <a:ext uri="{FF2B5EF4-FFF2-40B4-BE49-F238E27FC236}">
                <a16:creationId xmlns:a16="http://schemas.microsoft.com/office/drawing/2014/main" id="{74AB8A65-4EE4-40E8-91E3-7B3240E60704}"/>
              </a:ext>
            </a:extLst>
          </p:cNvPr>
          <p:cNvGrpSpPr>
            <a:grpSpLocks noChangeAspect="1"/>
          </p:cNvGrpSpPr>
          <p:nvPr/>
        </p:nvGrpSpPr>
        <p:grpSpPr>
          <a:xfrm>
            <a:off x="6628620" y="3442970"/>
            <a:ext cx="360000" cy="345916"/>
            <a:chOff x="2743754" y="4622188"/>
            <a:chExt cx="720000" cy="691832"/>
          </a:xfrm>
        </p:grpSpPr>
        <p:cxnSp>
          <p:nvCxnSpPr>
            <p:cNvPr id="41" name="直線コネクタ 40">
              <a:extLst>
                <a:ext uri="{FF2B5EF4-FFF2-40B4-BE49-F238E27FC236}">
                  <a16:creationId xmlns:a16="http://schemas.microsoft.com/office/drawing/2014/main" id="{AB1F2633-90B9-4A50-B26E-22E82E99B5D8}"/>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672EDDDD-B002-48E4-823D-ADD84A1E4120}"/>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47C0BD6-3DC6-4376-B10F-EEDC62BD1ABE}"/>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図形グループ 32">
            <a:extLst>
              <a:ext uri="{FF2B5EF4-FFF2-40B4-BE49-F238E27FC236}">
                <a16:creationId xmlns:a16="http://schemas.microsoft.com/office/drawing/2014/main" id="{F2B82AA3-93AD-40EE-B85A-D11668F87151}"/>
              </a:ext>
            </a:extLst>
          </p:cNvPr>
          <p:cNvGrpSpPr>
            <a:grpSpLocks noChangeAspect="1"/>
          </p:cNvGrpSpPr>
          <p:nvPr/>
        </p:nvGrpSpPr>
        <p:grpSpPr>
          <a:xfrm>
            <a:off x="4587632" y="3429778"/>
            <a:ext cx="360000" cy="345916"/>
            <a:chOff x="2743754" y="4622188"/>
            <a:chExt cx="720000" cy="691832"/>
          </a:xfrm>
        </p:grpSpPr>
        <p:cxnSp>
          <p:nvCxnSpPr>
            <p:cNvPr id="58" name="直線コネクタ 57">
              <a:extLst>
                <a:ext uri="{FF2B5EF4-FFF2-40B4-BE49-F238E27FC236}">
                  <a16:creationId xmlns:a16="http://schemas.microsoft.com/office/drawing/2014/main" id="{55303B7A-7898-460E-98C9-4B2FF0B79ED6}"/>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42F5911-A830-465E-8D8C-445A258AF620}"/>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30039DC-B00A-4771-B567-5B1EF324DD95}"/>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円/楕円 31">
            <a:extLst>
              <a:ext uri="{FF2B5EF4-FFF2-40B4-BE49-F238E27FC236}">
                <a16:creationId xmlns:a16="http://schemas.microsoft.com/office/drawing/2014/main" id="{4BC96A86-436D-4508-BE35-A71D9C4B05EB}"/>
              </a:ext>
            </a:extLst>
          </p:cNvPr>
          <p:cNvSpPr>
            <a:spLocks noChangeAspect="1"/>
          </p:cNvSpPr>
          <p:nvPr/>
        </p:nvSpPr>
        <p:spPr>
          <a:xfrm>
            <a:off x="3776668" y="2856653"/>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2">
            <a:extLst>
              <a:ext uri="{FF2B5EF4-FFF2-40B4-BE49-F238E27FC236}">
                <a16:creationId xmlns:a16="http://schemas.microsoft.com/office/drawing/2014/main" id="{BBD0A65B-474A-4E6F-AC9A-D3374ED9D19C}"/>
              </a:ext>
            </a:extLst>
          </p:cNvPr>
          <p:cNvSpPr>
            <a:spLocks noChangeAspect="1"/>
          </p:cNvSpPr>
          <p:nvPr/>
        </p:nvSpPr>
        <p:spPr>
          <a:xfrm>
            <a:off x="3228677" y="3151051"/>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B4B2431-820A-40C2-A871-0AABA79021E7}"/>
              </a:ext>
            </a:extLst>
          </p:cNvPr>
          <p:cNvSpPr/>
          <p:nvPr/>
        </p:nvSpPr>
        <p:spPr>
          <a:xfrm>
            <a:off x="2971213" y="4398706"/>
            <a:ext cx="1491060" cy="3469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60060F4B-3680-4209-8D4D-4AC8E8F7A948}"/>
              </a:ext>
            </a:extLst>
          </p:cNvPr>
          <p:cNvSpPr/>
          <p:nvPr/>
        </p:nvSpPr>
        <p:spPr>
          <a:xfrm>
            <a:off x="5037213" y="4182922"/>
            <a:ext cx="1491060" cy="3469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A8610185-3C2F-4992-AA27-0405AE556D98}"/>
              </a:ext>
            </a:extLst>
          </p:cNvPr>
          <p:cNvGrpSpPr/>
          <p:nvPr/>
        </p:nvGrpSpPr>
        <p:grpSpPr>
          <a:xfrm>
            <a:off x="4094927" y="4061057"/>
            <a:ext cx="441146" cy="400110"/>
            <a:chOff x="4988923" y="3305555"/>
            <a:chExt cx="441146" cy="400110"/>
          </a:xfrm>
        </p:grpSpPr>
        <p:sp>
          <p:nvSpPr>
            <p:cNvPr id="38" name="円/楕円 40">
              <a:extLst>
                <a:ext uri="{FF2B5EF4-FFF2-40B4-BE49-F238E27FC236}">
                  <a16:creationId xmlns:a16="http://schemas.microsoft.com/office/drawing/2014/main" id="{B27152CC-2EA6-4730-8BF7-0CF63D2365FD}"/>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60A78FFA-3EE0-48A4-8719-80FEF9969761}"/>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43" name="グループ化 42">
            <a:extLst>
              <a:ext uri="{FF2B5EF4-FFF2-40B4-BE49-F238E27FC236}">
                <a16:creationId xmlns:a16="http://schemas.microsoft.com/office/drawing/2014/main" id="{4CAC2CA5-80FB-472A-957F-F5D1F070F5A3}"/>
              </a:ext>
            </a:extLst>
          </p:cNvPr>
          <p:cNvGrpSpPr/>
          <p:nvPr/>
        </p:nvGrpSpPr>
        <p:grpSpPr>
          <a:xfrm>
            <a:off x="6467199" y="4001419"/>
            <a:ext cx="441146" cy="400110"/>
            <a:chOff x="5083985" y="3181417"/>
            <a:chExt cx="441146" cy="400110"/>
          </a:xfrm>
        </p:grpSpPr>
        <p:sp>
          <p:nvSpPr>
            <p:cNvPr id="44" name="円/楕円 77">
              <a:extLst>
                <a:ext uri="{FF2B5EF4-FFF2-40B4-BE49-F238E27FC236}">
                  <a16:creationId xmlns:a16="http://schemas.microsoft.com/office/drawing/2014/main" id="{99FF2667-F103-4AB0-8F68-08A51C5422DA}"/>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2654E11E-EF0D-4B59-977C-25D2AA56F442}"/>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46" name="グループ化 45">
            <a:extLst>
              <a:ext uri="{FF2B5EF4-FFF2-40B4-BE49-F238E27FC236}">
                <a16:creationId xmlns:a16="http://schemas.microsoft.com/office/drawing/2014/main" id="{48654E2F-A13B-43D3-9E74-FF0E3B3A46ED}"/>
              </a:ext>
            </a:extLst>
          </p:cNvPr>
          <p:cNvGrpSpPr/>
          <p:nvPr/>
        </p:nvGrpSpPr>
        <p:grpSpPr>
          <a:xfrm>
            <a:off x="8330793" y="3586195"/>
            <a:ext cx="441146" cy="400110"/>
            <a:chOff x="5102491" y="4268575"/>
            <a:chExt cx="441146" cy="400110"/>
          </a:xfrm>
        </p:grpSpPr>
        <p:sp>
          <p:nvSpPr>
            <p:cNvPr id="48" name="円/楕円 52">
              <a:extLst>
                <a:ext uri="{FF2B5EF4-FFF2-40B4-BE49-F238E27FC236}">
                  <a16:creationId xmlns:a16="http://schemas.microsoft.com/office/drawing/2014/main" id="{79A90198-A40B-4AC9-B69C-B79185C02CA2}"/>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9" name="正方形/長方形 48">
              <a:extLst>
                <a:ext uri="{FF2B5EF4-FFF2-40B4-BE49-F238E27FC236}">
                  <a16:creationId xmlns:a16="http://schemas.microsoft.com/office/drawing/2014/main" id="{4AA63CD1-D337-434C-A2C3-5EB9DA0B18BA}"/>
                </a:ext>
              </a:extLst>
            </p:cNvPr>
            <p:cNvSpPr/>
            <p:nvPr/>
          </p:nvSpPr>
          <p:spPr>
            <a:xfrm>
              <a:off x="5102491" y="426857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sp>
        <p:nvSpPr>
          <p:cNvPr id="50" name="テキスト ボックス 49">
            <a:extLst>
              <a:ext uri="{FF2B5EF4-FFF2-40B4-BE49-F238E27FC236}">
                <a16:creationId xmlns:a16="http://schemas.microsoft.com/office/drawing/2014/main" id="{34A09283-AE23-426B-BA1A-6947565C7316}"/>
              </a:ext>
            </a:extLst>
          </p:cNvPr>
          <p:cNvSpPr txBox="1"/>
          <p:nvPr/>
        </p:nvSpPr>
        <p:spPr>
          <a:xfrm>
            <a:off x="359999" y="1440000"/>
            <a:ext cx="2626217" cy="4060727"/>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❹</a:t>
            </a:r>
            <a:r>
              <a:rPr lang="ja-JP" altLang="en-US"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「対象期間」を</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確認し</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「完了」</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600"/>
              </a:spcBef>
            </a:pPr>
            <a:r>
              <a:rPr lang="ja-JP" altLang="en-US" sz="32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「やりとり履歴</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の提供要求を受　</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け付けました</a:t>
            </a:r>
            <a:r>
              <a:rPr lang="ja-JP" altLang="en-US" sz="2000" b="1" spc="-300" dirty="0">
                <a:latin typeface="Meiryo" charset="-128"/>
                <a:ea typeface="Meiryo" charset="-128"/>
                <a:cs typeface="Meiryo" charset="-128"/>
              </a:rPr>
              <a:t>」</a:t>
            </a:r>
            <a:r>
              <a:rPr lang="ja-JP" altLang="en-US" sz="2000" b="1" dirty="0">
                <a:latin typeface="Meiryo" charset="-128"/>
                <a:ea typeface="Meiryo" charset="-128"/>
                <a:cs typeface="Meiryo" charset="-128"/>
              </a:rPr>
              <a:t>と表示されますので</a:t>
            </a:r>
            <a:r>
              <a:rPr lang="ja-JP" altLang="en-US" sz="2000" b="1" spc="-300" dirty="0">
                <a:latin typeface="Meiryo" charset="-128"/>
                <a:ea typeface="Meiryo" charset="-128"/>
                <a:cs typeface="Meiryo" charset="-128"/>
              </a:rPr>
              <a:t>、</a:t>
            </a:r>
            <a:r>
              <a:rPr lang="ja-JP" altLang="en-US" sz="2000" b="1" spc="-150" dirty="0">
                <a:latin typeface="Meiryo" charset="-128"/>
                <a:ea typeface="Meiryo" charset="-128"/>
                <a:cs typeface="Meiryo" charset="-128"/>
              </a:rPr>
              <a:t>「</a:t>
            </a:r>
            <a:r>
              <a:rPr lang="ja-JP" altLang="en-US" sz="2000" b="1" dirty="0">
                <a:latin typeface="Meiryo" charset="-128"/>
                <a:ea typeface="Meiryo" charset="-128"/>
                <a:cs typeface="Meiryo" charset="-128"/>
              </a:rPr>
              <a:t>状況確認</a:t>
            </a:r>
            <a:r>
              <a:rPr lang="ja-JP" altLang="en-US" sz="2000" b="1" spc="-3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a:p>
            <a:pPr marL="489600" indent="-489600">
              <a:spcBef>
                <a:spcPts val="600"/>
              </a:spcBef>
            </a:pPr>
            <a:r>
              <a:rPr lang="ja-JP" altLang="en-US" sz="3200" b="1" dirty="0">
                <a:solidFill>
                  <a:srgbClr val="009650"/>
                </a:solidFill>
                <a:latin typeface="Meiryo" charset="-128"/>
                <a:ea typeface="Meiryo" charset="-128"/>
                <a:cs typeface="Meiryo" charset="-128"/>
              </a:rPr>
              <a:t>❻</a:t>
            </a:r>
            <a:r>
              <a:rPr lang="ja-JP" altLang="en-US" sz="2000" b="1" dirty="0">
                <a:latin typeface="Meiryo" charset="-128"/>
                <a:ea typeface="Meiryo" charset="-128"/>
                <a:cs typeface="Meiryo" charset="-128"/>
              </a:rPr>
              <a:t>「やりとり履歴」</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を確認できます</a:t>
            </a:r>
            <a:endParaRPr lang="en-US" altLang="ja-JP" sz="2000" b="1" dirty="0">
              <a:latin typeface="Meiryo" charset="-128"/>
              <a:ea typeface="Meiryo" charset="-128"/>
              <a:cs typeface="Meiryo" charset="-128"/>
            </a:endParaRPr>
          </a:p>
        </p:txBody>
      </p:sp>
    </p:spTree>
    <p:extLst>
      <p:ext uri="{BB962C8B-B14F-4D97-AF65-F5344CB8AC3E}">
        <p14:creationId xmlns:p14="http://schemas.microsoft.com/office/powerpoint/2010/main" val="3805525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4698722" cy="547842"/>
          </a:xfrm>
        </p:spPr>
        <p:txBody>
          <a:bodyPr wrap="none">
            <a:spAutoFit/>
          </a:bodyPr>
          <a:lstStyle/>
          <a:p>
            <a:r>
              <a:rPr lang="ja-JP" altLang="en-US" dirty="0"/>
              <a:t>＜お知らせ＞の使いかた</a:t>
            </a:r>
          </a:p>
        </p:txBody>
      </p:sp>
      <p:sp>
        <p:nvSpPr>
          <p:cNvPr id="3" name="サブタイトル 2"/>
          <p:cNvSpPr>
            <a:spLocks noGrp="1"/>
          </p:cNvSpPr>
          <p:nvPr>
            <p:ph type="subTitle" idx="1"/>
          </p:nvPr>
        </p:nvSpPr>
        <p:spPr>
          <a:xfrm>
            <a:off x="504000" y="1440000"/>
            <a:ext cx="6032421" cy="461665"/>
          </a:xfrm>
        </p:spPr>
        <p:txBody>
          <a:bodyPr wrap="none">
            <a:spAutoFit/>
          </a:bodyPr>
          <a:lstStyle/>
          <a:p>
            <a:pPr>
              <a:lnSpc>
                <a:spcPct val="100000"/>
              </a:lnSpc>
              <a:spcBef>
                <a:spcPts val="0"/>
              </a:spcBef>
            </a:pPr>
            <a:r>
              <a:rPr lang="ja-JP" altLang="en-US" dirty="0"/>
              <a:t>あなたにあったお知らせをお届けします。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3-F</a:t>
            </a:r>
            <a:endParaRPr lang="en-US" sz="3600" dirty="0"/>
          </a:p>
        </p:txBody>
      </p:sp>
      <p:grpSp>
        <p:nvGrpSpPr>
          <p:cNvPr id="23" name="図形グループ 22"/>
          <p:cNvGrpSpPr>
            <a:grpSpLocks noChangeAspect="1"/>
          </p:cNvGrpSpPr>
          <p:nvPr/>
        </p:nvGrpSpPr>
        <p:grpSpPr>
          <a:xfrm>
            <a:off x="5655449" y="2906635"/>
            <a:ext cx="540000" cy="518874"/>
            <a:chOff x="2743754" y="4622188"/>
            <a:chExt cx="720000" cy="691832"/>
          </a:xfrm>
        </p:grpSpPr>
        <p:cxnSp>
          <p:nvCxnSpPr>
            <p:cNvPr id="24" name="直線コネクタ 23"/>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4" name="図 43"/>
          <p:cNvPicPr>
            <a:picLocks noChangeAspect="1"/>
          </p:cNvPicPr>
          <p:nvPr/>
        </p:nvPicPr>
        <p:blipFill rotWithShape="1">
          <a:blip r:embed="rId3">
            <a:extLst>
              <a:ext uri="{28A0092B-C50C-407E-A947-70E740481C1C}">
                <a14:useLocalDpi xmlns:a14="http://schemas.microsoft.com/office/drawing/2010/main" val="0"/>
              </a:ext>
            </a:extLst>
          </a:blip>
          <a:srcRect l="14900" t="2701" r="11544" b="7983"/>
          <a:stretch/>
        </p:blipFill>
        <p:spPr>
          <a:xfrm>
            <a:off x="530826" y="4219596"/>
            <a:ext cx="1145887" cy="1951693"/>
          </a:xfrm>
          <a:prstGeom prst="rect">
            <a:avLst/>
          </a:prstGeom>
        </p:spPr>
      </p:pic>
      <p:grpSp>
        <p:nvGrpSpPr>
          <p:cNvPr id="12" name="グループ化 11">
            <a:extLst>
              <a:ext uri="{FF2B5EF4-FFF2-40B4-BE49-F238E27FC236}">
                <a16:creationId xmlns:a16="http://schemas.microsoft.com/office/drawing/2014/main" id="{C43319DB-1AE6-4131-B56B-F29A5F2C4D31}"/>
              </a:ext>
            </a:extLst>
          </p:cNvPr>
          <p:cNvGrpSpPr/>
          <p:nvPr/>
        </p:nvGrpSpPr>
        <p:grpSpPr>
          <a:xfrm>
            <a:off x="6336415" y="2039554"/>
            <a:ext cx="2232000" cy="4131735"/>
            <a:chOff x="6336415" y="2039554"/>
            <a:chExt cx="2232000" cy="4131735"/>
          </a:xfrm>
        </p:grpSpPr>
        <p:pic>
          <p:nvPicPr>
            <p:cNvPr id="6" name="図 5">
              <a:extLst>
                <a:ext uri="{FF2B5EF4-FFF2-40B4-BE49-F238E27FC236}">
                  <a16:creationId xmlns:a16="http://schemas.microsoft.com/office/drawing/2014/main" id="{D02EAF7D-9398-4687-97EE-E9B0AA8AB3F0}"/>
                </a:ext>
              </a:extLst>
            </p:cNvPr>
            <p:cNvPicPr>
              <a:picLocks noChangeAspect="1"/>
            </p:cNvPicPr>
            <p:nvPr/>
          </p:nvPicPr>
          <p:blipFill>
            <a:blip r:embed="rId4"/>
            <a:stretch>
              <a:fillRect/>
            </a:stretch>
          </p:blipFill>
          <p:spPr>
            <a:xfrm>
              <a:off x="6336415" y="2039554"/>
              <a:ext cx="2232000" cy="4109804"/>
            </a:xfrm>
            <a:prstGeom prst="rect">
              <a:avLst/>
            </a:prstGeom>
          </p:spPr>
        </p:pic>
        <p:sp>
          <p:nvSpPr>
            <p:cNvPr id="11" name="正方形/長方形 10">
              <a:extLst>
                <a:ext uri="{FF2B5EF4-FFF2-40B4-BE49-F238E27FC236}">
                  <a16:creationId xmlns:a16="http://schemas.microsoft.com/office/drawing/2014/main" id="{8DDE41B8-3E51-49D8-9D99-5859883DB42B}"/>
                </a:ext>
              </a:extLst>
            </p:cNvPr>
            <p:cNvSpPr/>
            <p:nvPr/>
          </p:nvSpPr>
          <p:spPr>
            <a:xfrm>
              <a:off x="6336415" y="2039554"/>
              <a:ext cx="2232000" cy="4131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EEF69A69-B1C3-49A5-8B74-5AB76E963568}"/>
              </a:ext>
            </a:extLst>
          </p:cNvPr>
          <p:cNvSpPr txBox="1"/>
          <p:nvPr/>
        </p:nvSpPr>
        <p:spPr>
          <a:xfrm>
            <a:off x="504000" y="2016000"/>
            <a:ext cx="2731838" cy="1161857"/>
          </a:xfrm>
          <a:prstGeom prst="rect">
            <a:avLst/>
          </a:prstGeom>
          <a:noFill/>
        </p:spPr>
        <p:txBody>
          <a:bodyPr wrap="non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solidFill>
                  <a:srgbClr val="009650"/>
                </a:solidFill>
                <a:latin typeface="Meiryo" charset="-128"/>
                <a:ea typeface="Meiryo" charset="-128"/>
                <a:cs typeface="Meiryo" charset="-128"/>
              </a:rPr>
              <a:t> </a:t>
            </a:r>
            <a:r>
              <a:rPr lang="ja-JP" altLang="en-US" sz="2000" b="1" dirty="0">
                <a:latin typeface="Meiryo" charset="-128"/>
                <a:ea typeface="Meiryo" charset="-128"/>
              </a:rPr>
              <a:t>マイナポータルの</a:t>
            </a:r>
            <a:endParaRPr lang="en-US" altLang="ja-JP" sz="2000" b="1" dirty="0">
              <a:latin typeface="Meiryo" charset="-128"/>
              <a:ea typeface="Meiryo" charset="-128"/>
            </a:endParaRPr>
          </a:p>
          <a:p>
            <a:pPr marL="489600" indent="-489600">
              <a:lnSpc>
                <a:spcPts val="1900"/>
              </a:lnSpc>
            </a:pPr>
            <a:r>
              <a:rPr lang="en-US" altLang="ja-JP" sz="2000" b="1" dirty="0">
                <a:latin typeface="Meiryo" charset="-128"/>
                <a:ea typeface="Meiryo" charset="-128"/>
              </a:rPr>
              <a:t>	</a:t>
            </a:r>
            <a:r>
              <a:rPr lang="ja-JP" altLang="en-US" sz="2000" b="1" dirty="0">
                <a:latin typeface="Meiryo" charset="-128"/>
                <a:ea typeface="Meiryo" charset="-128"/>
              </a:rPr>
              <a:t>「お知らせ」を</a:t>
            </a:r>
            <a:endParaRPr lang="en-US" altLang="ja-JP" sz="2000" b="1" dirty="0">
              <a:latin typeface="Meiryo" charset="-128"/>
              <a:ea typeface="Meiryo" charset="-128"/>
            </a:endParaRPr>
          </a:p>
          <a:p>
            <a:pPr marL="489600" indent="-489600">
              <a:spcBef>
                <a:spcPts val="200"/>
              </a:spcBef>
            </a:pPr>
            <a:r>
              <a:rPr lang="en-US" altLang="ja-JP" sz="2000" b="1" dirty="0">
                <a:latin typeface="Meiryo" charset="-128"/>
                <a:ea typeface="Meiryo" charset="-128"/>
              </a:rPr>
              <a:t>	</a:t>
            </a:r>
            <a:r>
              <a:rPr lang="ja-JP" altLang="en-US" sz="2000" b="1" dirty="0">
                <a:latin typeface="Meiryo" charset="-128"/>
                <a:ea typeface="Meiryo" charset="-128"/>
              </a:rPr>
              <a:t>タップする</a:t>
            </a:r>
            <a:endParaRPr lang="ja-JP" altLang="en-US" sz="2000" b="1" dirty="0">
              <a:latin typeface="Meiryo" charset="-128"/>
              <a:ea typeface="Meiryo" charset="-128"/>
              <a:cs typeface="Meiryo" charset="-128"/>
            </a:endParaRPr>
          </a:p>
        </p:txBody>
      </p:sp>
      <p:pic>
        <p:nvPicPr>
          <p:cNvPr id="7" name="図 6">
            <a:extLst>
              <a:ext uri="{FF2B5EF4-FFF2-40B4-BE49-F238E27FC236}">
                <a16:creationId xmlns:a16="http://schemas.microsoft.com/office/drawing/2014/main" id="{0AC3844F-5FBD-48C4-8AFA-ABFB2FD503BA}"/>
              </a:ext>
            </a:extLst>
          </p:cNvPr>
          <p:cNvPicPr>
            <a:picLocks noChangeAspect="1"/>
          </p:cNvPicPr>
          <p:nvPr/>
        </p:nvPicPr>
        <p:blipFill>
          <a:blip r:embed="rId5"/>
          <a:stretch>
            <a:fillRect/>
          </a:stretch>
        </p:blipFill>
        <p:spPr>
          <a:xfrm>
            <a:off x="3491880" y="2005715"/>
            <a:ext cx="2303585" cy="4159589"/>
          </a:xfrm>
          <a:prstGeom prst="rect">
            <a:avLst/>
          </a:prstGeom>
        </p:spPr>
      </p:pic>
      <p:sp>
        <p:nvSpPr>
          <p:cNvPr id="29" name="正方形/長方形 28">
            <a:extLst>
              <a:ext uri="{FF2B5EF4-FFF2-40B4-BE49-F238E27FC236}">
                <a16:creationId xmlns:a16="http://schemas.microsoft.com/office/drawing/2014/main" id="{9EC8554D-1379-4CDE-B099-9C019C86CA7B}"/>
              </a:ext>
            </a:extLst>
          </p:cNvPr>
          <p:cNvSpPr/>
          <p:nvPr/>
        </p:nvSpPr>
        <p:spPr>
          <a:xfrm>
            <a:off x="3595791" y="2440554"/>
            <a:ext cx="2059658" cy="844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FBB20852-FC5F-43D2-A98B-06E7A83E4B80}"/>
              </a:ext>
            </a:extLst>
          </p:cNvPr>
          <p:cNvGrpSpPr/>
          <p:nvPr/>
        </p:nvGrpSpPr>
        <p:grpSpPr>
          <a:xfrm>
            <a:off x="3348824" y="2620033"/>
            <a:ext cx="270000" cy="400110"/>
            <a:chOff x="5588889" y="3598762"/>
            <a:chExt cx="270000" cy="400110"/>
          </a:xfrm>
        </p:grpSpPr>
        <p:sp>
          <p:nvSpPr>
            <p:cNvPr id="21" name="円/楕円 1">
              <a:extLst>
                <a:ext uri="{FF2B5EF4-FFF2-40B4-BE49-F238E27FC236}">
                  <a16:creationId xmlns:a16="http://schemas.microsoft.com/office/drawing/2014/main" id="{983F1D54-9AE2-4674-8698-3ED8E6356035}"/>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63F01655-2E4E-4532-92E3-EC5B64F37FAC}"/>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19" name="正方形/長方形 18">
            <a:extLst>
              <a:ext uri="{FF2B5EF4-FFF2-40B4-BE49-F238E27FC236}">
                <a16:creationId xmlns:a16="http://schemas.microsoft.com/office/drawing/2014/main" id="{5DBA8ACD-77D1-4517-AE93-443E0E637AD6}"/>
              </a:ext>
            </a:extLst>
          </p:cNvPr>
          <p:cNvSpPr/>
          <p:nvPr/>
        </p:nvSpPr>
        <p:spPr>
          <a:xfrm>
            <a:off x="6392100" y="5160717"/>
            <a:ext cx="2059658" cy="3937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6310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＜利用履歴＞の使いかた</a:t>
            </a:r>
          </a:p>
        </p:txBody>
      </p:sp>
      <p:sp>
        <p:nvSpPr>
          <p:cNvPr id="3" name="サブタイトル 2"/>
          <p:cNvSpPr>
            <a:spLocks noGrp="1"/>
          </p:cNvSpPr>
          <p:nvPr>
            <p:ph type="subTitle" idx="1"/>
          </p:nvPr>
        </p:nvSpPr>
        <p:spPr>
          <a:xfrm>
            <a:off x="507804" y="1368000"/>
            <a:ext cx="7930376" cy="1403461"/>
          </a:xfrm>
        </p:spPr>
        <p:txBody>
          <a:bodyPr wrap="none">
            <a:spAutoFit/>
          </a:bodyPr>
          <a:lstStyle/>
          <a:p>
            <a:pPr>
              <a:lnSpc>
                <a:spcPct val="120000"/>
              </a:lnSpc>
              <a:spcBef>
                <a:spcPts val="0"/>
              </a:spcBef>
            </a:pPr>
            <a:r>
              <a:rPr lang="ja-JP" altLang="en-US" dirty="0"/>
              <a:t>あなた、またはあなたの代理人が、マイナポータルで、</a:t>
            </a:r>
            <a:endParaRPr lang="en-US" altLang="ja-JP" dirty="0"/>
          </a:p>
          <a:p>
            <a:pPr>
              <a:lnSpc>
                <a:spcPct val="120000"/>
              </a:lnSpc>
              <a:spcBef>
                <a:spcPts val="0"/>
              </a:spcBef>
            </a:pPr>
            <a:r>
              <a:rPr lang="ja-JP" altLang="en-US" dirty="0"/>
              <a:t>いつ</a:t>
            </a:r>
            <a:r>
              <a:rPr lang="ja-JP" altLang="en-US" spc="-1000" dirty="0"/>
              <a:t>、</a:t>
            </a:r>
            <a:r>
              <a:rPr lang="ja-JP" altLang="en-US" dirty="0"/>
              <a:t>どのサービスを利用したのかなど</a:t>
            </a:r>
            <a:r>
              <a:rPr lang="ja-JP" altLang="en-US" spc="-1000" dirty="0"/>
              <a:t>、</a:t>
            </a:r>
            <a:r>
              <a:rPr lang="ja-JP" altLang="en-US" dirty="0"/>
              <a:t>利用履歴を確認</a:t>
            </a:r>
            <a:endParaRPr lang="en-US" altLang="ja-JP" dirty="0"/>
          </a:p>
          <a:p>
            <a:pPr>
              <a:lnSpc>
                <a:spcPct val="120000"/>
              </a:lnSpc>
              <a:spcBef>
                <a:spcPts val="0"/>
              </a:spcBef>
            </a:pPr>
            <a:r>
              <a:rPr lang="ja-JP" altLang="en-US" dirty="0"/>
              <a:t>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3-G</a:t>
            </a:r>
            <a:endParaRPr lang="en-US" sz="3600" dirty="0"/>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F90D68D8-AB9D-43A4-A42C-B3D91E07AE94}"/>
              </a:ext>
            </a:extLst>
          </p:cNvPr>
          <p:cNvPicPr>
            <a:picLocks noChangeAspect="1"/>
          </p:cNvPicPr>
          <p:nvPr/>
        </p:nvPicPr>
        <p:blipFill>
          <a:blip r:embed="rId3"/>
          <a:stretch>
            <a:fillRect/>
          </a:stretch>
        </p:blipFill>
        <p:spPr>
          <a:xfrm>
            <a:off x="1298070" y="3141543"/>
            <a:ext cx="6597347" cy="2672916"/>
          </a:xfrm>
          <a:prstGeom prst="rect">
            <a:avLst/>
          </a:prstGeom>
        </p:spPr>
      </p:pic>
    </p:spTree>
    <p:extLst>
      <p:ext uri="{BB962C8B-B14F-4D97-AF65-F5344CB8AC3E}">
        <p14:creationId xmlns:p14="http://schemas.microsoft.com/office/powerpoint/2010/main" val="2982757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3-G</a:t>
            </a:r>
            <a:endParaRPr lang="en-US" sz="3600" dirty="0"/>
          </a:p>
        </p:txBody>
      </p:sp>
      <p:pic>
        <p:nvPicPr>
          <p:cNvPr id="37" name="図 36">
            <a:extLst>
              <a:ext uri="{FF2B5EF4-FFF2-40B4-BE49-F238E27FC236}">
                <a16:creationId xmlns:a16="http://schemas.microsoft.com/office/drawing/2014/main" id="{02AFEA42-0C2C-4334-BCD4-386B4C11CC2B}"/>
              </a:ext>
            </a:extLst>
          </p:cNvPr>
          <p:cNvPicPr>
            <a:picLocks noChangeAspect="1"/>
          </p:cNvPicPr>
          <p:nvPr/>
        </p:nvPicPr>
        <p:blipFill>
          <a:blip r:embed="rId3"/>
          <a:stretch>
            <a:fillRect/>
          </a:stretch>
        </p:blipFill>
        <p:spPr>
          <a:xfrm>
            <a:off x="3199750" y="2738123"/>
            <a:ext cx="2669087" cy="2981427"/>
          </a:xfrm>
          <a:prstGeom prst="rect">
            <a:avLst/>
          </a:prstGeom>
        </p:spPr>
      </p:pic>
      <p:grpSp>
        <p:nvGrpSpPr>
          <p:cNvPr id="38" name="グループ化 37">
            <a:extLst>
              <a:ext uri="{FF2B5EF4-FFF2-40B4-BE49-F238E27FC236}">
                <a16:creationId xmlns:a16="http://schemas.microsoft.com/office/drawing/2014/main" id="{3B335F25-F3E1-4449-A34E-C4218F8BE8E6}"/>
              </a:ext>
            </a:extLst>
          </p:cNvPr>
          <p:cNvGrpSpPr/>
          <p:nvPr/>
        </p:nvGrpSpPr>
        <p:grpSpPr>
          <a:xfrm>
            <a:off x="6381457" y="1989339"/>
            <a:ext cx="2313008" cy="3889100"/>
            <a:chOff x="6291023" y="2029531"/>
            <a:chExt cx="2313008" cy="3889100"/>
          </a:xfrm>
        </p:grpSpPr>
        <p:pic>
          <p:nvPicPr>
            <p:cNvPr id="39" name="Picture 2">
              <a:extLst>
                <a:ext uri="{FF2B5EF4-FFF2-40B4-BE49-F238E27FC236}">
                  <a16:creationId xmlns:a16="http://schemas.microsoft.com/office/drawing/2014/main" id="{303075DE-DC81-4025-AF95-6C94401B75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69" b="10066"/>
            <a:stretch/>
          </p:blipFill>
          <p:spPr bwMode="auto">
            <a:xfrm>
              <a:off x="6291023" y="2029531"/>
              <a:ext cx="2313008" cy="3889100"/>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a:extLst>
                <a:ext uri="{FF2B5EF4-FFF2-40B4-BE49-F238E27FC236}">
                  <a16:creationId xmlns:a16="http://schemas.microsoft.com/office/drawing/2014/main" id="{F814DB9C-91ED-4FE8-8344-82B9EEF891EF}"/>
                </a:ext>
              </a:extLst>
            </p:cNvPr>
            <p:cNvSpPr/>
            <p:nvPr/>
          </p:nvSpPr>
          <p:spPr>
            <a:xfrm>
              <a:off x="6291023" y="2029531"/>
              <a:ext cx="2313008" cy="38891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9DDC1802-FF82-46B4-8741-B1D69610CCA9}"/>
              </a:ext>
            </a:extLst>
          </p:cNvPr>
          <p:cNvGrpSpPr/>
          <p:nvPr/>
        </p:nvGrpSpPr>
        <p:grpSpPr>
          <a:xfrm>
            <a:off x="3105234" y="1989339"/>
            <a:ext cx="2915170" cy="500920"/>
            <a:chOff x="2783353" y="2005300"/>
            <a:chExt cx="3056185" cy="525151"/>
          </a:xfrm>
        </p:grpSpPr>
        <p:pic>
          <p:nvPicPr>
            <p:cNvPr id="42" name="図 41" descr="グラフィカル ユーザー インターフェイス, テキスト, アプリケーション&#10;&#10;自動的に生成された説明">
              <a:extLst>
                <a:ext uri="{FF2B5EF4-FFF2-40B4-BE49-F238E27FC236}">
                  <a16:creationId xmlns:a16="http://schemas.microsoft.com/office/drawing/2014/main" id="{DDD95843-242D-445C-B406-DE74A8BFC6CF}"/>
                </a:ext>
              </a:extLst>
            </p:cNvPr>
            <p:cNvPicPr>
              <a:picLocks noChangeAspect="1"/>
            </p:cNvPicPr>
            <p:nvPr/>
          </p:nvPicPr>
          <p:blipFill rotWithShape="1">
            <a:blip r:embed="rId5"/>
            <a:srcRect b="90339"/>
            <a:stretch/>
          </p:blipFill>
          <p:spPr>
            <a:xfrm>
              <a:off x="2783353" y="2005300"/>
              <a:ext cx="3056185" cy="525151"/>
            </a:xfrm>
            <a:prstGeom prst="rect">
              <a:avLst/>
            </a:prstGeom>
          </p:spPr>
        </p:pic>
        <p:sp>
          <p:nvSpPr>
            <p:cNvPr id="43" name="正方形/長方形 42">
              <a:extLst>
                <a:ext uri="{FF2B5EF4-FFF2-40B4-BE49-F238E27FC236}">
                  <a16:creationId xmlns:a16="http://schemas.microsoft.com/office/drawing/2014/main" id="{1E2A19B4-4F57-41ED-BDD1-BF94A86C1C75}"/>
                </a:ext>
              </a:extLst>
            </p:cNvPr>
            <p:cNvSpPr/>
            <p:nvPr/>
          </p:nvSpPr>
          <p:spPr>
            <a:xfrm>
              <a:off x="2783353" y="2005300"/>
              <a:ext cx="3056185" cy="52515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テキスト ボックス 43">
            <a:extLst>
              <a:ext uri="{FF2B5EF4-FFF2-40B4-BE49-F238E27FC236}">
                <a16:creationId xmlns:a16="http://schemas.microsoft.com/office/drawing/2014/main" id="{947913E3-0730-48A9-9A14-F131E1A3A8EF}"/>
              </a:ext>
            </a:extLst>
          </p:cNvPr>
          <p:cNvSpPr txBox="1"/>
          <p:nvPr/>
        </p:nvSpPr>
        <p:spPr>
          <a:xfrm>
            <a:off x="417638" y="1443433"/>
            <a:ext cx="2687596" cy="3724096"/>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p>
          <a:p>
            <a:r>
              <a:rPr lang="ja-JP" altLang="en-US" sz="2000" b="1" dirty="0">
                <a:latin typeface="Meiryo" charset="-128"/>
                <a:ea typeface="Meiryo" charset="-128"/>
                <a:cs typeface="Meiryo" charset="-128"/>
              </a:rPr>
              <a:t>右上の</a:t>
            </a:r>
            <a:r>
              <a:rPr lang="ja-JP" altLang="en-US" sz="2000" b="1" dirty="0" smtClean="0">
                <a:latin typeface="Meiryo" charset="-128"/>
                <a:ea typeface="Meiryo" charset="-128"/>
                <a:cs typeface="Meiryo" charset="-128"/>
              </a:rPr>
              <a:t>「メニュー</a:t>
            </a:r>
            <a:r>
              <a:rPr lang="ja-JP" altLang="en-US" sz="2000" b="1" dirty="0">
                <a:latin typeface="Meiryo" charset="-128"/>
                <a:ea typeface="Meiryo" charset="-128"/>
                <a:cs typeface="Meiryo" charset="-128"/>
              </a:rPr>
              <a:t>」</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rPr>
              <a:t>❷</a:t>
            </a:r>
            <a:endParaRPr lang="en-US" altLang="ja-JP" sz="3200" b="1" dirty="0">
              <a:latin typeface="Meiryo" charset="-128"/>
              <a:ea typeface="Meiryo" charset="-128"/>
              <a:cs typeface="Meiryo" charset="-128"/>
            </a:endParaRPr>
          </a:p>
          <a:p>
            <a:r>
              <a:rPr lang="ja-JP" altLang="en-US" sz="2000" b="1" dirty="0">
                <a:latin typeface="Meiryo" charset="-128"/>
                <a:ea typeface="Meiryo" charset="-128"/>
                <a:cs typeface="Meiryo" charset="-128"/>
              </a:rPr>
              <a:t>「マイナポータルの利用履歴</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❸</a:t>
            </a:r>
            <a:endParaRPr lang="en-US" altLang="ja-JP" sz="3200" b="1" dirty="0">
              <a:latin typeface="Meiryo" charset="-128"/>
              <a:ea typeface="Meiryo" charset="-128"/>
              <a:cs typeface="Meiryo" charset="-128"/>
            </a:endParaRPr>
          </a:p>
          <a:p>
            <a:r>
              <a:rPr lang="ja-JP" altLang="en-US" sz="2000" b="1" dirty="0">
                <a:latin typeface="Meiryo" charset="-128"/>
                <a:ea typeface="Meiryo" charset="-128"/>
                <a:cs typeface="Meiryo" charset="-128"/>
              </a:rPr>
              <a:t>利用履歴を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確認できます</a:t>
            </a:r>
          </a:p>
          <a:p>
            <a:endParaRPr lang="ja-JP" altLang="en-US" sz="2000" b="1" dirty="0">
              <a:latin typeface="Meiryo" charset="-128"/>
              <a:ea typeface="Meiryo" charset="-128"/>
              <a:cs typeface="Meiryo" charset="-128"/>
            </a:endParaRPr>
          </a:p>
        </p:txBody>
      </p:sp>
      <p:grpSp>
        <p:nvGrpSpPr>
          <p:cNvPr id="49" name="図形グループ 44">
            <a:extLst>
              <a:ext uri="{FF2B5EF4-FFF2-40B4-BE49-F238E27FC236}">
                <a16:creationId xmlns:a16="http://schemas.microsoft.com/office/drawing/2014/main" id="{D76984F0-7D9B-4A0F-B96D-18263CBD55B2}"/>
              </a:ext>
            </a:extLst>
          </p:cNvPr>
          <p:cNvGrpSpPr>
            <a:grpSpLocks noChangeAspect="1"/>
          </p:cNvGrpSpPr>
          <p:nvPr/>
        </p:nvGrpSpPr>
        <p:grpSpPr>
          <a:xfrm>
            <a:off x="5924214" y="3470084"/>
            <a:ext cx="358206" cy="518874"/>
            <a:chOff x="2743754" y="4622188"/>
            <a:chExt cx="720000" cy="691832"/>
          </a:xfrm>
        </p:grpSpPr>
        <p:cxnSp>
          <p:nvCxnSpPr>
            <p:cNvPr id="50" name="直線コネクタ 49">
              <a:extLst>
                <a:ext uri="{FF2B5EF4-FFF2-40B4-BE49-F238E27FC236}">
                  <a16:creationId xmlns:a16="http://schemas.microsoft.com/office/drawing/2014/main" id="{FF74B7AD-0134-4745-A914-CB8BBD6EC699}"/>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D862F146-CCB0-41B5-ABC3-6A51D240FF6B}"/>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B162AA7-3AAA-4E23-A690-34EEC29A95A3}"/>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正方形/長方形 52">
            <a:extLst>
              <a:ext uri="{FF2B5EF4-FFF2-40B4-BE49-F238E27FC236}">
                <a16:creationId xmlns:a16="http://schemas.microsoft.com/office/drawing/2014/main" id="{8947C431-6C7F-46FC-9CAF-4E13B0CE780E}"/>
              </a:ext>
            </a:extLst>
          </p:cNvPr>
          <p:cNvSpPr/>
          <p:nvPr/>
        </p:nvSpPr>
        <p:spPr>
          <a:xfrm>
            <a:off x="5630500" y="1989339"/>
            <a:ext cx="395111"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19">
            <a:extLst>
              <a:ext uri="{FF2B5EF4-FFF2-40B4-BE49-F238E27FC236}">
                <a16:creationId xmlns:a16="http://schemas.microsoft.com/office/drawing/2014/main" id="{4BE73E90-FBFE-4261-AD7E-9359197997D0}"/>
              </a:ext>
            </a:extLst>
          </p:cNvPr>
          <p:cNvGrpSpPr/>
          <p:nvPr/>
        </p:nvGrpSpPr>
        <p:grpSpPr>
          <a:xfrm>
            <a:off x="5336668" y="1630370"/>
            <a:ext cx="492443" cy="461665"/>
            <a:chOff x="7516281" y="2673548"/>
            <a:chExt cx="492443" cy="461665"/>
          </a:xfrm>
        </p:grpSpPr>
        <p:sp>
          <p:nvSpPr>
            <p:cNvPr id="55" name="円/楕円 20">
              <a:extLst>
                <a:ext uri="{FF2B5EF4-FFF2-40B4-BE49-F238E27FC236}">
                  <a16:creationId xmlns:a16="http://schemas.microsoft.com/office/drawing/2014/main" id="{BB71EF08-A487-4590-9D22-23BBB2C091D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04445418-8872-4262-80E9-2FCEA5FD177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57" name="図 56">
            <a:extLst>
              <a:ext uri="{FF2B5EF4-FFF2-40B4-BE49-F238E27FC236}">
                <a16:creationId xmlns:a16="http://schemas.microsoft.com/office/drawing/2014/main" id="{2C4E681F-0673-4B61-A0AD-EF770A87872F}"/>
              </a:ext>
            </a:extLst>
          </p:cNvPr>
          <p:cNvPicPr>
            <a:picLocks noChangeAspect="1"/>
          </p:cNvPicPr>
          <p:nvPr/>
        </p:nvPicPr>
        <p:blipFill rotWithShape="1">
          <a:blip r:embed="rId6">
            <a:extLst>
              <a:ext uri="{28A0092B-C50C-407E-A947-70E740481C1C}">
                <a14:useLocalDpi xmlns:a14="http://schemas.microsoft.com/office/drawing/2010/main" val="0"/>
              </a:ext>
            </a:extLst>
          </a:blip>
          <a:srcRect l="31547" t="26027" r="33298" b="29223"/>
          <a:stretch/>
        </p:blipFill>
        <p:spPr>
          <a:xfrm>
            <a:off x="1833079" y="4863866"/>
            <a:ext cx="854051" cy="1523895"/>
          </a:xfrm>
          <a:prstGeom prst="rect">
            <a:avLst/>
          </a:prstGeom>
        </p:spPr>
      </p:pic>
      <p:sp>
        <p:nvSpPr>
          <p:cNvPr id="58" name="正方形/長方形 57">
            <a:extLst>
              <a:ext uri="{FF2B5EF4-FFF2-40B4-BE49-F238E27FC236}">
                <a16:creationId xmlns:a16="http://schemas.microsoft.com/office/drawing/2014/main" id="{4DFDA2B9-58C4-40E6-A708-BC7B090C33A0}"/>
              </a:ext>
            </a:extLst>
          </p:cNvPr>
          <p:cNvSpPr/>
          <p:nvPr/>
        </p:nvSpPr>
        <p:spPr>
          <a:xfrm>
            <a:off x="3378778" y="4244625"/>
            <a:ext cx="2449279" cy="5584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DA8AFD62-078C-45F4-A505-26746E7046F2}"/>
              </a:ext>
            </a:extLst>
          </p:cNvPr>
          <p:cNvSpPr/>
          <p:nvPr/>
        </p:nvSpPr>
        <p:spPr>
          <a:xfrm>
            <a:off x="2902672" y="4091803"/>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cxnSp>
        <p:nvCxnSpPr>
          <p:cNvPr id="60" name="直線矢印コネクタ 8">
            <a:extLst>
              <a:ext uri="{FF2B5EF4-FFF2-40B4-BE49-F238E27FC236}">
                <a16:creationId xmlns:a16="http://schemas.microsoft.com/office/drawing/2014/main" id="{CC8354A6-DBA0-4D90-851A-416DA3A6864F}"/>
              </a:ext>
            </a:extLst>
          </p:cNvPr>
          <p:cNvCxnSpPr>
            <a:cxnSpLocks/>
            <a:stCxn id="53" idx="2"/>
            <a:endCxn id="58" idx="0"/>
          </p:cNvCxnSpPr>
          <p:nvPr/>
        </p:nvCxnSpPr>
        <p:spPr>
          <a:xfrm rot="5400000">
            <a:off x="4268094" y="2684663"/>
            <a:ext cx="1895286" cy="1224638"/>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A9E3A9CE-5AC4-45E3-9C99-063E9C95DB91}"/>
              </a:ext>
            </a:extLst>
          </p:cNvPr>
          <p:cNvSpPr/>
          <p:nvPr/>
        </p:nvSpPr>
        <p:spPr>
          <a:xfrm>
            <a:off x="3228275" y="2748996"/>
            <a:ext cx="2669087" cy="2981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C9963787-5AB0-4D16-BDF0-7CAC02C0CC74}"/>
              </a:ext>
            </a:extLst>
          </p:cNvPr>
          <p:cNvSpPr/>
          <p:nvPr/>
        </p:nvSpPr>
        <p:spPr>
          <a:xfrm>
            <a:off x="6085717" y="268199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1582587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3" name="サブタイトル 2"/>
          <p:cNvSpPr>
            <a:spLocks noGrp="1"/>
          </p:cNvSpPr>
          <p:nvPr>
            <p:ph type="subTitle" idx="1"/>
          </p:nvPr>
        </p:nvSpPr>
        <p:spPr>
          <a:xfrm>
            <a:off x="504000" y="1440000"/>
            <a:ext cx="8185403" cy="461665"/>
          </a:xfrm>
        </p:spPr>
        <p:txBody>
          <a:bodyPr wrap="square" rIns="90000">
            <a:spAutoFit/>
          </a:bodyPr>
          <a:lstStyle/>
          <a:p>
            <a:pPr>
              <a:lnSpc>
                <a:spcPct val="100000"/>
              </a:lnSpc>
              <a:spcBef>
                <a:spcPts val="0"/>
              </a:spcBef>
            </a:pPr>
            <a:r>
              <a:rPr lang="ja-JP" altLang="en-US" dirty="0"/>
              <a:t>マイナポータルの利用者登録を変更することができます。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3-H</a:t>
            </a:r>
            <a:endParaRPr lang="en-US" sz="3600" dirty="0"/>
          </a:p>
        </p:txBody>
      </p:sp>
      <p:sp>
        <p:nvSpPr>
          <p:cNvPr id="7" name="object 10"/>
          <p:cNvSpPr>
            <a:spLocks noChangeAspect="1"/>
          </p:cNvSpPr>
          <p:nvPr/>
        </p:nvSpPr>
        <p:spPr>
          <a:xfrm>
            <a:off x="1334416" y="2716813"/>
            <a:ext cx="6480000" cy="301898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98067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3-H</a:t>
            </a:r>
            <a:endParaRPr lang="en-US" sz="3600" dirty="0"/>
          </a:p>
        </p:txBody>
      </p:sp>
      <p:grpSp>
        <p:nvGrpSpPr>
          <p:cNvPr id="24" name="グループ化 23">
            <a:extLst>
              <a:ext uri="{FF2B5EF4-FFF2-40B4-BE49-F238E27FC236}">
                <a16:creationId xmlns:a16="http://schemas.microsoft.com/office/drawing/2014/main" id="{74867014-DFEA-4FFB-BA6C-E6824A5A3FA5}"/>
              </a:ext>
            </a:extLst>
          </p:cNvPr>
          <p:cNvGrpSpPr/>
          <p:nvPr/>
        </p:nvGrpSpPr>
        <p:grpSpPr>
          <a:xfrm>
            <a:off x="3204395" y="2775711"/>
            <a:ext cx="2735756" cy="2237465"/>
            <a:chOff x="775632" y="4119584"/>
            <a:chExt cx="2735756" cy="2237465"/>
          </a:xfrm>
        </p:grpSpPr>
        <p:pic>
          <p:nvPicPr>
            <p:cNvPr id="25" name="図 24" descr="テキスト, 手紙&#10;&#10;自動的に生成された説明">
              <a:extLst>
                <a:ext uri="{FF2B5EF4-FFF2-40B4-BE49-F238E27FC236}">
                  <a16:creationId xmlns:a16="http://schemas.microsoft.com/office/drawing/2014/main" id="{9E364F34-FEAF-4317-9CD3-FC1871F707B7}"/>
                </a:ext>
              </a:extLst>
            </p:cNvPr>
            <p:cNvPicPr>
              <a:picLocks noChangeAspect="1"/>
            </p:cNvPicPr>
            <p:nvPr/>
          </p:nvPicPr>
          <p:blipFill rotWithShape="1">
            <a:blip r:embed="rId3"/>
            <a:srcRect t="10839" b="43179"/>
            <a:stretch/>
          </p:blipFill>
          <p:spPr>
            <a:xfrm>
              <a:off x="775632" y="4119584"/>
              <a:ext cx="2735756" cy="2237465"/>
            </a:xfrm>
            <a:prstGeom prst="rect">
              <a:avLst/>
            </a:prstGeom>
          </p:spPr>
        </p:pic>
        <p:sp>
          <p:nvSpPr>
            <p:cNvPr id="31" name="正方形/長方形 30">
              <a:extLst>
                <a:ext uri="{FF2B5EF4-FFF2-40B4-BE49-F238E27FC236}">
                  <a16:creationId xmlns:a16="http://schemas.microsoft.com/office/drawing/2014/main" id="{CA924638-1F6C-4E67-8FB2-FEAA8D87DFAD}"/>
                </a:ext>
              </a:extLst>
            </p:cNvPr>
            <p:cNvSpPr/>
            <p:nvPr/>
          </p:nvSpPr>
          <p:spPr>
            <a:xfrm>
              <a:off x="775632" y="4119584"/>
              <a:ext cx="2735756" cy="223746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DB58BEDD-08E6-4CF1-A276-BFF410824F9B}"/>
              </a:ext>
            </a:extLst>
          </p:cNvPr>
          <p:cNvGrpSpPr/>
          <p:nvPr/>
        </p:nvGrpSpPr>
        <p:grpSpPr>
          <a:xfrm>
            <a:off x="3204396" y="2294187"/>
            <a:ext cx="2735756" cy="362196"/>
            <a:chOff x="602078" y="3530608"/>
            <a:chExt cx="3056185" cy="404618"/>
          </a:xfrm>
        </p:grpSpPr>
        <p:pic>
          <p:nvPicPr>
            <p:cNvPr id="33" name="図 32" descr="グラフィカル ユーザー インターフェイス, テキスト, アプリケーション&#10;&#10;自動的に生成された説明">
              <a:extLst>
                <a:ext uri="{FF2B5EF4-FFF2-40B4-BE49-F238E27FC236}">
                  <a16:creationId xmlns:a16="http://schemas.microsoft.com/office/drawing/2014/main" id="{A04892CA-AC3A-4009-986C-84D38123FC03}"/>
                </a:ext>
              </a:extLst>
            </p:cNvPr>
            <p:cNvPicPr>
              <a:picLocks noChangeAspect="1"/>
            </p:cNvPicPr>
            <p:nvPr/>
          </p:nvPicPr>
          <p:blipFill rotWithShape="1">
            <a:blip r:embed="rId4"/>
            <a:srcRect b="92557"/>
            <a:stretch/>
          </p:blipFill>
          <p:spPr>
            <a:xfrm>
              <a:off x="602078" y="3530608"/>
              <a:ext cx="3056185" cy="404618"/>
            </a:xfrm>
            <a:prstGeom prst="rect">
              <a:avLst/>
            </a:prstGeom>
          </p:spPr>
        </p:pic>
        <p:sp>
          <p:nvSpPr>
            <p:cNvPr id="34" name="正方形/長方形 33">
              <a:extLst>
                <a:ext uri="{FF2B5EF4-FFF2-40B4-BE49-F238E27FC236}">
                  <a16:creationId xmlns:a16="http://schemas.microsoft.com/office/drawing/2014/main" id="{3C1131EF-C647-44B7-A2E6-5B48902E6134}"/>
                </a:ext>
              </a:extLst>
            </p:cNvPr>
            <p:cNvSpPr/>
            <p:nvPr/>
          </p:nvSpPr>
          <p:spPr>
            <a:xfrm>
              <a:off x="602078" y="3530608"/>
              <a:ext cx="3056185" cy="40461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正方形/長方形 35">
            <a:extLst>
              <a:ext uri="{FF2B5EF4-FFF2-40B4-BE49-F238E27FC236}">
                <a16:creationId xmlns:a16="http://schemas.microsoft.com/office/drawing/2014/main" id="{5BF67427-3493-4F18-9E56-947123E5D38F}"/>
              </a:ext>
            </a:extLst>
          </p:cNvPr>
          <p:cNvSpPr/>
          <p:nvPr/>
        </p:nvSpPr>
        <p:spPr>
          <a:xfrm>
            <a:off x="4535165" y="2287837"/>
            <a:ext cx="1065423" cy="3902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21">
            <a:extLst>
              <a:ext uri="{FF2B5EF4-FFF2-40B4-BE49-F238E27FC236}">
                <a16:creationId xmlns:a16="http://schemas.microsoft.com/office/drawing/2014/main" id="{06ACDB0D-8946-4CA9-9027-DE38A327CF1E}"/>
              </a:ext>
            </a:extLst>
          </p:cNvPr>
          <p:cNvGrpSpPr/>
          <p:nvPr/>
        </p:nvGrpSpPr>
        <p:grpSpPr>
          <a:xfrm>
            <a:off x="2858043" y="4229069"/>
            <a:ext cx="492443" cy="461665"/>
            <a:chOff x="7516281" y="2673548"/>
            <a:chExt cx="492443" cy="461665"/>
          </a:xfrm>
        </p:grpSpPr>
        <p:sp>
          <p:nvSpPr>
            <p:cNvPr id="38" name="円/楕円 23">
              <a:extLst>
                <a:ext uri="{FF2B5EF4-FFF2-40B4-BE49-F238E27FC236}">
                  <a16:creationId xmlns:a16="http://schemas.microsoft.com/office/drawing/2014/main" id="{87E51F90-C171-4A82-84B3-8D90AFAFBD1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32A92A4C-93AE-4A6B-8923-FFADBF3FBBA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cxnSp>
        <p:nvCxnSpPr>
          <p:cNvPr id="41" name="直線矢印コネクタ 8">
            <a:extLst>
              <a:ext uri="{FF2B5EF4-FFF2-40B4-BE49-F238E27FC236}">
                <a16:creationId xmlns:a16="http://schemas.microsoft.com/office/drawing/2014/main" id="{EC34C13B-3D7C-463F-AE7D-14042891221F}"/>
              </a:ext>
            </a:extLst>
          </p:cNvPr>
          <p:cNvCxnSpPr>
            <a:cxnSpLocks/>
            <a:stCxn id="36" idx="2"/>
            <a:endCxn id="42" idx="0"/>
          </p:cNvCxnSpPr>
          <p:nvPr/>
        </p:nvCxnSpPr>
        <p:spPr>
          <a:xfrm rot="5400000">
            <a:off x="3616475" y="2912065"/>
            <a:ext cx="1685337" cy="1217469"/>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A6C55A5B-D7CA-4479-9343-FC8659E26215}"/>
              </a:ext>
            </a:extLst>
          </p:cNvPr>
          <p:cNvSpPr/>
          <p:nvPr/>
        </p:nvSpPr>
        <p:spPr>
          <a:xfrm>
            <a:off x="3289718" y="4363468"/>
            <a:ext cx="1121380" cy="27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6F0322AC-BB26-4EC3-B873-1DEB778CDCBF}"/>
              </a:ext>
            </a:extLst>
          </p:cNvPr>
          <p:cNvGrpSpPr/>
          <p:nvPr/>
        </p:nvGrpSpPr>
        <p:grpSpPr>
          <a:xfrm>
            <a:off x="6232002" y="1772815"/>
            <a:ext cx="2444454" cy="4016747"/>
            <a:chOff x="4572000" y="1457424"/>
            <a:chExt cx="2856479" cy="4843485"/>
          </a:xfrm>
        </p:grpSpPr>
        <p:pic>
          <p:nvPicPr>
            <p:cNvPr id="44" name="Picture 4">
              <a:extLst>
                <a:ext uri="{FF2B5EF4-FFF2-40B4-BE49-F238E27FC236}">
                  <a16:creationId xmlns:a16="http://schemas.microsoft.com/office/drawing/2014/main" id="{BA0E9809-2E2A-4004-833F-7C34740294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742" b="9836"/>
            <a:stretch/>
          </p:blipFill>
          <p:spPr bwMode="auto">
            <a:xfrm>
              <a:off x="4572000" y="1457424"/>
              <a:ext cx="2856479" cy="4843485"/>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6501151F-23EC-4D78-9163-6E30EEBBE7C2}"/>
                </a:ext>
              </a:extLst>
            </p:cNvPr>
            <p:cNvSpPr/>
            <p:nvPr/>
          </p:nvSpPr>
          <p:spPr>
            <a:xfrm>
              <a:off x="4572000" y="1457424"/>
              <a:ext cx="2856479" cy="484348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37">
            <a:extLst>
              <a:ext uri="{FF2B5EF4-FFF2-40B4-BE49-F238E27FC236}">
                <a16:creationId xmlns:a16="http://schemas.microsoft.com/office/drawing/2014/main" id="{073D5444-DA5C-492E-83C8-D0798EDEA47E}"/>
              </a:ext>
            </a:extLst>
          </p:cNvPr>
          <p:cNvGrpSpPr/>
          <p:nvPr/>
        </p:nvGrpSpPr>
        <p:grpSpPr>
          <a:xfrm>
            <a:off x="5907718" y="1556792"/>
            <a:ext cx="492443" cy="461665"/>
            <a:chOff x="6425795" y="2283454"/>
            <a:chExt cx="492443" cy="461665"/>
          </a:xfrm>
        </p:grpSpPr>
        <p:sp>
          <p:nvSpPr>
            <p:cNvPr id="51" name="円/楕円 38">
              <a:extLst>
                <a:ext uri="{FF2B5EF4-FFF2-40B4-BE49-F238E27FC236}">
                  <a16:creationId xmlns:a16="http://schemas.microsoft.com/office/drawing/2014/main" id="{AC5064FD-1B8C-4BC6-8637-781689E5CFF5}"/>
                </a:ext>
              </a:extLst>
            </p:cNvPr>
            <p:cNvSpPr>
              <a:spLocks noChangeAspect="1"/>
            </p:cNvSpPr>
            <p:nvPr/>
          </p:nvSpPr>
          <p:spPr>
            <a:xfrm>
              <a:off x="6497177" y="23410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59F4DE0-5627-4DE2-9934-9668FEFFE606}"/>
                </a:ext>
              </a:extLst>
            </p:cNvPr>
            <p:cNvSpPr/>
            <p:nvPr/>
          </p:nvSpPr>
          <p:spPr>
            <a:xfrm>
              <a:off x="6425795" y="2283454"/>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53" name="テキスト ボックス 52">
            <a:extLst>
              <a:ext uri="{FF2B5EF4-FFF2-40B4-BE49-F238E27FC236}">
                <a16:creationId xmlns:a16="http://schemas.microsoft.com/office/drawing/2014/main" id="{E2AE6AE3-2B16-412C-B602-FF820F9F88B5}"/>
              </a:ext>
            </a:extLst>
          </p:cNvPr>
          <p:cNvSpPr txBox="1"/>
          <p:nvPr/>
        </p:nvSpPr>
        <p:spPr>
          <a:xfrm>
            <a:off x="417638" y="1443433"/>
            <a:ext cx="2687596" cy="4031873"/>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p>
          <a:p>
            <a:r>
              <a:rPr lang="ja-JP" altLang="en-US" sz="2000" b="1" dirty="0">
                <a:latin typeface="Meiryo" charset="-128"/>
                <a:ea typeface="Meiryo" charset="-128"/>
                <a:cs typeface="Meiryo" charset="-128"/>
              </a:rPr>
              <a:t>「利用者本人さん」をタップ</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rPr>
              <a:t>❷</a:t>
            </a:r>
            <a:endParaRPr lang="en-US" altLang="ja-JP" sz="3200" b="1" dirty="0">
              <a:latin typeface="Meiryo" charset="-128"/>
              <a:ea typeface="Meiryo" charset="-128"/>
              <a:cs typeface="Meiryo" charset="-128"/>
            </a:endParaRPr>
          </a:p>
          <a:p>
            <a:r>
              <a:rPr lang="ja-JP" altLang="en-US" sz="2000" b="1" dirty="0">
                <a:latin typeface="Meiryo" charset="-128"/>
                <a:ea typeface="Meiryo" charset="-128"/>
                <a:cs typeface="Meiryo" charset="-128"/>
              </a:rPr>
              <a:t>「利用者登録の変更</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❸</a:t>
            </a:r>
            <a:endParaRPr lang="en-US" altLang="ja-JP" sz="3200" b="1" dirty="0">
              <a:latin typeface="Meiryo" charset="-128"/>
              <a:ea typeface="Meiryo" charset="-128"/>
              <a:cs typeface="Meiryo" charset="-128"/>
            </a:endParaRPr>
          </a:p>
          <a:p>
            <a:r>
              <a:rPr lang="ja-JP" altLang="en-US" sz="2000" b="1" dirty="0">
                <a:latin typeface="Meiryo" charset="-128"/>
                <a:ea typeface="Meiryo" charset="-128"/>
                <a:cs typeface="Meiryo" charset="-128"/>
              </a:rPr>
              <a:t>変更したいところを選び変更してください</a:t>
            </a:r>
          </a:p>
          <a:p>
            <a:endParaRPr lang="ja-JP" altLang="en-US" sz="2000" b="1" dirty="0">
              <a:latin typeface="Meiryo" charset="-128"/>
              <a:ea typeface="Meiryo" charset="-128"/>
              <a:cs typeface="Meiryo" charset="-128"/>
            </a:endParaRPr>
          </a:p>
        </p:txBody>
      </p:sp>
      <p:grpSp>
        <p:nvGrpSpPr>
          <p:cNvPr id="54" name="図形グループ 44">
            <a:extLst>
              <a:ext uri="{FF2B5EF4-FFF2-40B4-BE49-F238E27FC236}">
                <a16:creationId xmlns:a16="http://schemas.microsoft.com/office/drawing/2014/main" id="{FF5B3F15-69C2-40E1-AD55-9FAECFB0CEDB}"/>
              </a:ext>
            </a:extLst>
          </p:cNvPr>
          <p:cNvGrpSpPr>
            <a:grpSpLocks noChangeAspect="1"/>
          </p:cNvGrpSpPr>
          <p:nvPr/>
        </p:nvGrpSpPr>
        <p:grpSpPr>
          <a:xfrm>
            <a:off x="5924214" y="3470084"/>
            <a:ext cx="358206" cy="518874"/>
            <a:chOff x="2743754" y="4622188"/>
            <a:chExt cx="720000" cy="691832"/>
          </a:xfrm>
        </p:grpSpPr>
        <p:cxnSp>
          <p:nvCxnSpPr>
            <p:cNvPr id="55" name="直線コネクタ 54">
              <a:extLst>
                <a:ext uri="{FF2B5EF4-FFF2-40B4-BE49-F238E27FC236}">
                  <a16:creationId xmlns:a16="http://schemas.microsoft.com/office/drawing/2014/main" id="{B1CCDDE2-2FB8-4195-89C9-B05AA0311A6E}"/>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F96EFAF-5890-4B06-938E-B1E4F9A5AD7C}"/>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DEC7E2F3-3329-4CE7-B5A6-0AABF3E440D3}"/>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9" name="図 28">
            <a:extLst>
              <a:ext uri="{FF2B5EF4-FFF2-40B4-BE49-F238E27FC236}">
                <a16:creationId xmlns:a16="http://schemas.microsoft.com/office/drawing/2014/main" id="{55CD7769-2ECB-435A-B40B-D625853D68C8}"/>
              </a:ext>
            </a:extLst>
          </p:cNvPr>
          <p:cNvPicPr>
            <a:picLocks noChangeAspect="1"/>
          </p:cNvPicPr>
          <p:nvPr/>
        </p:nvPicPr>
        <p:blipFill rotWithShape="1">
          <a:blip r:embed="rId6">
            <a:extLst>
              <a:ext uri="{28A0092B-C50C-407E-A947-70E740481C1C}">
                <a14:useLocalDpi xmlns:a14="http://schemas.microsoft.com/office/drawing/2010/main" val="0"/>
              </a:ext>
            </a:extLst>
          </a:blip>
          <a:srcRect l="14900" t="2701" r="11544" b="7983"/>
          <a:stretch/>
        </p:blipFill>
        <p:spPr>
          <a:xfrm>
            <a:off x="2146160" y="4918749"/>
            <a:ext cx="853992" cy="1454533"/>
          </a:xfrm>
          <a:prstGeom prst="rect">
            <a:avLst/>
          </a:prstGeom>
        </p:spPr>
      </p:pic>
    </p:spTree>
    <p:extLst>
      <p:ext uri="{BB962C8B-B14F-4D97-AF65-F5344CB8AC3E}">
        <p14:creationId xmlns:p14="http://schemas.microsoft.com/office/powerpoint/2010/main" val="2307067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＜もっとつながる＞の使いかた</a:t>
            </a:r>
          </a:p>
        </p:txBody>
      </p:sp>
      <p:sp>
        <p:nvSpPr>
          <p:cNvPr id="3" name="サブタイトル 2"/>
          <p:cNvSpPr>
            <a:spLocks noGrp="1"/>
          </p:cNvSpPr>
          <p:nvPr>
            <p:ph type="subTitle" idx="1"/>
          </p:nvPr>
        </p:nvSpPr>
        <p:spPr>
          <a:xfrm>
            <a:off x="504000" y="1368000"/>
            <a:ext cx="8172456" cy="2289858"/>
          </a:xfrm>
        </p:spPr>
        <p:txBody>
          <a:bodyPr wrap="square">
            <a:spAutoFit/>
          </a:bodyPr>
          <a:lstStyle/>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マイナポータルと外部サイトをつなぎ、マイナポータルを</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入口として、つないだサイトのサービスを受けることが</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できます。</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つなぐ先のウェブサイトに、あなたの情報が登録済みの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場合と未登録の場合とで操作の流れが異なります。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3-I</a:t>
            </a:r>
            <a:endParaRPr lang="en-US" sz="3600" dirty="0"/>
          </a:p>
        </p:txBody>
      </p:sp>
      <p:sp>
        <p:nvSpPr>
          <p:cNvPr id="6" name="object 8"/>
          <p:cNvSpPr>
            <a:spLocks noChangeAspect="1"/>
          </p:cNvSpPr>
          <p:nvPr/>
        </p:nvSpPr>
        <p:spPr>
          <a:xfrm>
            <a:off x="2069435" y="3743106"/>
            <a:ext cx="4776530" cy="258584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262553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ja-JP" altLang="en-US" sz="4800" dirty="0">
                <a:solidFill>
                  <a:srgbClr val="009650"/>
                </a:solidFill>
              </a:rPr>
              <a:t>マイナポータルを</a:t>
            </a:r>
            <a:endParaRPr lang="en-US" altLang="ja-JP" sz="4800" dirty="0">
              <a:solidFill>
                <a:srgbClr val="009650"/>
              </a:solidFill>
            </a:endParaRPr>
          </a:p>
          <a:p>
            <a:pPr>
              <a:lnSpc>
                <a:spcPct val="100000"/>
              </a:lnSpc>
            </a:pPr>
            <a:r>
              <a:rPr lang="ja-JP" altLang="en-US" sz="4800" dirty="0">
                <a:solidFill>
                  <a:srgbClr val="009650"/>
                </a:solidFill>
              </a:rPr>
              <a:t>知りましょう</a:t>
            </a:r>
            <a:endParaRPr lang="en-US" altLang="ja-JP" sz="4800" dirty="0">
              <a:solidFill>
                <a:srgbClr val="009650"/>
              </a:solidFill>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31547" t="26027" r="33298" b="29223"/>
          <a:stretch/>
        </p:blipFill>
        <p:spPr>
          <a:xfrm>
            <a:off x="334584" y="3687867"/>
            <a:ext cx="1292235" cy="230575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1005" y="529052"/>
            <a:ext cx="7200000" cy="540000"/>
          </a:xfrm>
        </p:spPr>
        <p:txBody>
          <a:bodyPr>
            <a:noAutofit/>
          </a:bodyPr>
          <a:lstStyle/>
          <a:p>
            <a:r>
              <a:rPr lang="ja-JP" altLang="en-US" dirty="0"/>
              <a:t>＜もっとつながる＞の使いかた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3-I</a:t>
            </a:r>
            <a:endParaRPr lang="en-US" sz="3600" dirty="0"/>
          </a:p>
        </p:txBody>
      </p:sp>
      <p:grpSp>
        <p:nvGrpSpPr>
          <p:cNvPr id="21" name="object 9"/>
          <p:cNvGrpSpPr>
            <a:grpSpLocks noChangeAspect="1"/>
          </p:cNvGrpSpPr>
          <p:nvPr/>
        </p:nvGrpSpPr>
        <p:grpSpPr>
          <a:xfrm>
            <a:off x="5724448" y="1623056"/>
            <a:ext cx="2880000" cy="4532294"/>
            <a:chOff x="6030467" y="1874520"/>
            <a:chExt cx="2898775" cy="4561840"/>
          </a:xfrm>
        </p:grpSpPr>
        <p:sp>
          <p:nvSpPr>
            <p:cNvPr id="22" name="object 10"/>
            <p:cNvSpPr/>
            <p:nvPr/>
          </p:nvSpPr>
          <p:spPr>
            <a:xfrm>
              <a:off x="6035039" y="1880616"/>
              <a:ext cx="2886455" cy="4547616"/>
            </a:xfrm>
            <a:prstGeom prst="rect">
              <a:avLst/>
            </a:prstGeom>
            <a:blipFill>
              <a:blip r:embed="rId3" cstate="print"/>
              <a:stretch>
                <a:fillRect/>
              </a:stretch>
            </a:blipFill>
          </p:spPr>
          <p:txBody>
            <a:bodyPr wrap="square" lIns="0" tIns="0" rIns="0" bIns="0" rtlCol="0"/>
            <a:lstStyle/>
            <a:p>
              <a:endParaRPr dirty="0"/>
            </a:p>
          </p:txBody>
        </p:sp>
        <p:sp>
          <p:nvSpPr>
            <p:cNvPr id="23" name="object 11"/>
            <p:cNvSpPr/>
            <p:nvPr/>
          </p:nvSpPr>
          <p:spPr>
            <a:xfrm>
              <a:off x="6030467" y="1874520"/>
              <a:ext cx="2898775" cy="4561840"/>
            </a:xfrm>
            <a:custGeom>
              <a:avLst/>
              <a:gdLst/>
              <a:ahLst/>
              <a:cxnLst/>
              <a:rect l="l" t="t" r="r" b="b"/>
              <a:pathLst>
                <a:path w="2898775" h="4561840">
                  <a:moveTo>
                    <a:pt x="2897124" y="4561332"/>
                  </a:moveTo>
                  <a:lnTo>
                    <a:pt x="3048" y="4561332"/>
                  </a:lnTo>
                  <a:lnTo>
                    <a:pt x="0" y="4559808"/>
                  </a:lnTo>
                  <a:lnTo>
                    <a:pt x="0" y="1524"/>
                  </a:lnTo>
                  <a:lnTo>
                    <a:pt x="3048" y="0"/>
                  </a:lnTo>
                  <a:lnTo>
                    <a:pt x="2897124" y="0"/>
                  </a:lnTo>
                  <a:lnTo>
                    <a:pt x="2898648" y="1524"/>
                  </a:lnTo>
                  <a:lnTo>
                    <a:pt x="2898648" y="4572"/>
                  </a:lnTo>
                  <a:lnTo>
                    <a:pt x="9144" y="4572"/>
                  </a:lnTo>
                  <a:lnTo>
                    <a:pt x="4572" y="9144"/>
                  </a:lnTo>
                  <a:lnTo>
                    <a:pt x="9144" y="9144"/>
                  </a:lnTo>
                  <a:lnTo>
                    <a:pt x="9144" y="4552188"/>
                  </a:lnTo>
                  <a:lnTo>
                    <a:pt x="4572" y="4552188"/>
                  </a:lnTo>
                  <a:lnTo>
                    <a:pt x="9144" y="4556760"/>
                  </a:lnTo>
                  <a:lnTo>
                    <a:pt x="2898648" y="4556760"/>
                  </a:lnTo>
                  <a:lnTo>
                    <a:pt x="2898648" y="4559808"/>
                  </a:lnTo>
                  <a:lnTo>
                    <a:pt x="2897124" y="4561332"/>
                  </a:lnTo>
                  <a:close/>
                </a:path>
                <a:path w="2898775" h="4561840">
                  <a:moveTo>
                    <a:pt x="9144" y="9144"/>
                  </a:moveTo>
                  <a:lnTo>
                    <a:pt x="4572" y="9144"/>
                  </a:lnTo>
                  <a:lnTo>
                    <a:pt x="9144" y="4572"/>
                  </a:lnTo>
                  <a:lnTo>
                    <a:pt x="9144" y="9144"/>
                  </a:lnTo>
                  <a:close/>
                </a:path>
                <a:path w="2898775" h="4561840">
                  <a:moveTo>
                    <a:pt x="2889504" y="9144"/>
                  </a:moveTo>
                  <a:lnTo>
                    <a:pt x="9144" y="9144"/>
                  </a:lnTo>
                  <a:lnTo>
                    <a:pt x="9144" y="4572"/>
                  </a:lnTo>
                  <a:lnTo>
                    <a:pt x="2889504" y="4572"/>
                  </a:lnTo>
                  <a:lnTo>
                    <a:pt x="2889504" y="9144"/>
                  </a:lnTo>
                  <a:close/>
                </a:path>
                <a:path w="2898775" h="4561840">
                  <a:moveTo>
                    <a:pt x="2889504" y="4556760"/>
                  </a:moveTo>
                  <a:lnTo>
                    <a:pt x="2889504" y="4572"/>
                  </a:lnTo>
                  <a:lnTo>
                    <a:pt x="2894076" y="9144"/>
                  </a:lnTo>
                  <a:lnTo>
                    <a:pt x="2898648" y="9144"/>
                  </a:lnTo>
                  <a:lnTo>
                    <a:pt x="2898648" y="4552188"/>
                  </a:lnTo>
                  <a:lnTo>
                    <a:pt x="2894076" y="4552188"/>
                  </a:lnTo>
                  <a:lnTo>
                    <a:pt x="2889504" y="4556760"/>
                  </a:lnTo>
                  <a:close/>
                </a:path>
                <a:path w="2898775" h="4561840">
                  <a:moveTo>
                    <a:pt x="2898648" y="9144"/>
                  </a:moveTo>
                  <a:lnTo>
                    <a:pt x="2894076" y="9144"/>
                  </a:lnTo>
                  <a:lnTo>
                    <a:pt x="2889504" y="4572"/>
                  </a:lnTo>
                  <a:lnTo>
                    <a:pt x="2898648" y="4572"/>
                  </a:lnTo>
                  <a:lnTo>
                    <a:pt x="2898648" y="9144"/>
                  </a:lnTo>
                  <a:close/>
                </a:path>
                <a:path w="2898775" h="4561840">
                  <a:moveTo>
                    <a:pt x="9144" y="4556760"/>
                  </a:moveTo>
                  <a:lnTo>
                    <a:pt x="4572" y="4552188"/>
                  </a:lnTo>
                  <a:lnTo>
                    <a:pt x="9144" y="4552188"/>
                  </a:lnTo>
                  <a:lnTo>
                    <a:pt x="9144" y="4556760"/>
                  </a:lnTo>
                  <a:close/>
                </a:path>
                <a:path w="2898775" h="4561840">
                  <a:moveTo>
                    <a:pt x="2889504" y="4556760"/>
                  </a:moveTo>
                  <a:lnTo>
                    <a:pt x="9144" y="4556760"/>
                  </a:lnTo>
                  <a:lnTo>
                    <a:pt x="9144" y="4552188"/>
                  </a:lnTo>
                  <a:lnTo>
                    <a:pt x="2889504" y="4552188"/>
                  </a:lnTo>
                  <a:lnTo>
                    <a:pt x="2889504" y="4556760"/>
                  </a:lnTo>
                  <a:close/>
                </a:path>
                <a:path w="2898775" h="4561840">
                  <a:moveTo>
                    <a:pt x="2898648" y="4556760"/>
                  </a:moveTo>
                  <a:lnTo>
                    <a:pt x="2889504" y="4556760"/>
                  </a:lnTo>
                  <a:lnTo>
                    <a:pt x="2894076" y="4552188"/>
                  </a:lnTo>
                  <a:lnTo>
                    <a:pt x="2898648" y="4552188"/>
                  </a:lnTo>
                  <a:lnTo>
                    <a:pt x="2898648" y="4556760"/>
                  </a:lnTo>
                  <a:close/>
                </a:path>
              </a:pathLst>
            </a:custGeom>
            <a:solidFill>
              <a:srgbClr val="000000"/>
            </a:solidFill>
          </p:spPr>
          <p:txBody>
            <a:bodyPr wrap="square" lIns="0" tIns="0" rIns="0" bIns="0" rtlCol="0"/>
            <a:lstStyle/>
            <a:p>
              <a:endParaRPr dirty="0"/>
            </a:p>
          </p:txBody>
        </p:sp>
      </p:grpSp>
      <p:grpSp>
        <p:nvGrpSpPr>
          <p:cNvPr id="26" name="図形グループ 25"/>
          <p:cNvGrpSpPr>
            <a:grpSpLocks noChangeAspect="1"/>
          </p:cNvGrpSpPr>
          <p:nvPr/>
        </p:nvGrpSpPr>
        <p:grpSpPr>
          <a:xfrm>
            <a:off x="5112120" y="3167529"/>
            <a:ext cx="540000" cy="518874"/>
            <a:chOff x="2743754" y="4622188"/>
            <a:chExt cx="720000" cy="691832"/>
          </a:xfrm>
        </p:grpSpPr>
        <p:cxnSp>
          <p:nvCxnSpPr>
            <p:cNvPr id="27" name="直線コネクタ 2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正方形/長方形 35"/>
          <p:cNvSpPr/>
          <p:nvPr/>
        </p:nvSpPr>
        <p:spPr>
          <a:xfrm>
            <a:off x="5817857" y="3712386"/>
            <a:ext cx="2700000" cy="479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59B94654-DC62-44B0-956A-F4D141390148}"/>
              </a:ext>
            </a:extLst>
          </p:cNvPr>
          <p:cNvGrpSpPr/>
          <p:nvPr/>
        </p:nvGrpSpPr>
        <p:grpSpPr>
          <a:xfrm>
            <a:off x="5895369" y="3772869"/>
            <a:ext cx="441146" cy="400110"/>
            <a:chOff x="5150197" y="4825443"/>
            <a:chExt cx="441146" cy="400110"/>
          </a:xfrm>
        </p:grpSpPr>
        <p:sp>
          <p:nvSpPr>
            <p:cNvPr id="30" name="円/楕円 29">
              <a:extLst>
                <a:ext uri="{FF2B5EF4-FFF2-40B4-BE49-F238E27FC236}">
                  <a16:creationId xmlns:a16="http://schemas.microsoft.com/office/drawing/2014/main" id="{C25399D5-92E1-4190-9C00-C0EBA6AA61AE}"/>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1" name="正方形/長方形 30">
              <a:extLst>
                <a:ext uri="{FF2B5EF4-FFF2-40B4-BE49-F238E27FC236}">
                  <a16:creationId xmlns:a16="http://schemas.microsoft.com/office/drawing/2014/main" id="{7D2271B2-97E0-4DFA-AB77-FBE9F4E5EB3A}"/>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33" name="テキスト ボックス 32">
            <a:extLst>
              <a:ext uri="{FF2B5EF4-FFF2-40B4-BE49-F238E27FC236}">
                <a16:creationId xmlns:a16="http://schemas.microsoft.com/office/drawing/2014/main" id="{E7B24868-EFE6-4132-BA0A-CB9215B8EC1D}"/>
              </a:ext>
            </a:extLst>
          </p:cNvPr>
          <p:cNvSpPr txBox="1"/>
          <p:nvPr/>
        </p:nvSpPr>
        <p:spPr>
          <a:xfrm>
            <a:off x="293588" y="1629113"/>
            <a:ext cx="3179717" cy="2885405"/>
          </a:xfrm>
          <a:prstGeom prst="rect">
            <a:avLst/>
          </a:prstGeom>
          <a:noFill/>
        </p:spPr>
        <p:txBody>
          <a:bodyPr wrap="non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マイナポータルの</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「もっとつながる</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タップする</a:t>
            </a:r>
            <a:endParaRPr lang="en-US" altLang="ja-JP" sz="2000" b="1" dirty="0">
              <a:latin typeface="Meiryo" charset="-128"/>
              <a:ea typeface="Meiryo" charset="-128"/>
              <a:cs typeface="Meiryo" charset="-128"/>
            </a:endParaRPr>
          </a:p>
          <a:p>
            <a:pPr marL="489600" indent="-489600"/>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rPr>
              <a:t>❷</a:t>
            </a:r>
            <a:r>
              <a:rPr lang="ja-JP" altLang="en-US" sz="2000" b="1" dirty="0">
                <a:latin typeface="Meiryo" charset="-128"/>
                <a:ea typeface="Meiryo" charset="-128"/>
                <a:cs typeface="Meiryo" charset="-128"/>
              </a:rPr>
              <a:t> 「つなぐ</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a:p>
            <a:pPr marL="452438"/>
            <a:r>
              <a:rPr lang="ja-JP" altLang="en-US" sz="2000" b="1" dirty="0">
                <a:latin typeface="Meiryo" charset="-128"/>
                <a:ea typeface="Meiryo" charset="-128"/>
                <a:cs typeface="Meiryo" charset="-128"/>
              </a:rPr>
              <a:t>各種サービスと連動</a:t>
            </a:r>
            <a:endParaRPr lang="en-US" altLang="ja-JP" sz="2000" b="1" dirty="0">
              <a:latin typeface="Meiryo" charset="-128"/>
              <a:ea typeface="Meiryo" charset="-128"/>
              <a:cs typeface="Meiryo" charset="-128"/>
            </a:endParaRPr>
          </a:p>
          <a:p>
            <a:pPr marL="452438"/>
            <a:r>
              <a:rPr lang="ja-JP" altLang="en-US" sz="2000" b="1" dirty="0">
                <a:latin typeface="Meiryo" charset="-128"/>
                <a:ea typeface="Meiryo" charset="-128"/>
                <a:cs typeface="Meiryo" charset="-128"/>
              </a:rPr>
              <a:t>することができます</a:t>
            </a:r>
          </a:p>
          <a:p>
            <a:pPr marL="489600" indent="-489600"/>
            <a:endParaRPr lang="ja-JP" altLang="en-US" sz="2000" b="1" dirty="0">
              <a:latin typeface="Meiryo" charset="-128"/>
              <a:ea typeface="Meiryo" charset="-128"/>
              <a:cs typeface="Meiryo" charset="-128"/>
            </a:endParaRPr>
          </a:p>
        </p:txBody>
      </p:sp>
      <p:pic>
        <p:nvPicPr>
          <p:cNvPr id="32" name="図 31">
            <a:extLst>
              <a:ext uri="{FF2B5EF4-FFF2-40B4-BE49-F238E27FC236}">
                <a16:creationId xmlns:a16="http://schemas.microsoft.com/office/drawing/2014/main" id="{7941A78B-3CE8-4184-B2AA-5979B29EB681}"/>
              </a:ext>
            </a:extLst>
          </p:cNvPr>
          <p:cNvPicPr>
            <a:picLocks noChangeAspect="1"/>
          </p:cNvPicPr>
          <p:nvPr/>
        </p:nvPicPr>
        <p:blipFill>
          <a:blip r:embed="rId4"/>
          <a:stretch>
            <a:fillRect/>
          </a:stretch>
        </p:blipFill>
        <p:spPr>
          <a:xfrm>
            <a:off x="3672408" y="2150271"/>
            <a:ext cx="1619672" cy="2643603"/>
          </a:xfrm>
          <a:prstGeom prst="rect">
            <a:avLst/>
          </a:prstGeom>
        </p:spPr>
      </p:pic>
      <p:sp>
        <p:nvSpPr>
          <p:cNvPr id="34" name="正方形/長方形 33">
            <a:extLst>
              <a:ext uri="{FF2B5EF4-FFF2-40B4-BE49-F238E27FC236}">
                <a16:creationId xmlns:a16="http://schemas.microsoft.com/office/drawing/2014/main" id="{D68EB61C-AC6D-4133-A2C4-FC4BA74675B1}"/>
              </a:ext>
            </a:extLst>
          </p:cNvPr>
          <p:cNvSpPr/>
          <p:nvPr/>
        </p:nvSpPr>
        <p:spPr>
          <a:xfrm>
            <a:off x="3706690" y="3506343"/>
            <a:ext cx="1552492" cy="7147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CB6962DD-3BCF-43DD-922F-A167E6E0C99E}"/>
              </a:ext>
            </a:extLst>
          </p:cNvPr>
          <p:cNvGrpSpPr/>
          <p:nvPr/>
        </p:nvGrpSpPr>
        <p:grpSpPr>
          <a:xfrm>
            <a:off x="3419872" y="3356992"/>
            <a:ext cx="270000" cy="400110"/>
            <a:chOff x="5588889" y="3598762"/>
            <a:chExt cx="270000" cy="400110"/>
          </a:xfrm>
        </p:grpSpPr>
        <p:sp>
          <p:nvSpPr>
            <p:cNvPr id="37" name="円/楕円 1">
              <a:extLst>
                <a:ext uri="{FF2B5EF4-FFF2-40B4-BE49-F238E27FC236}">
                  <a16:creationId xmlns:a16="http://schemas.microsoft.com/office/drawing/2014/main" id="{81F39FCF-E890-41EB-8E7E-91393A0A365F}"/>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048F9659-A265-4526-B190-4BDE140C276F}"/>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474316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42812"/>
            <a:ext cx="7200000" cy="540000"/>
          </a:xfrm>
        </p:spPr>
        <p:txBody>
          <a:bodyPr>
            <a:noAutofit/>
          </a:bodyPr>
          <a:lstStyle/>
          <a:p>
            <a:r>
              <a:rPr lang="ja-JP" altLang="en-US" dirty="0"/>
              <a:t>＜代理人を登録・変更＞の使いかた</a:t>
            </a:r>
          </a:p>
        </p:txBody>
      </p:sp>
      <p:sp>
        <p:nvSpPr>
          <p:cNvPr id="3" name="サブタイトル 2"/>
          <p:cNvSpPr>
            <a:spLocks noGrp="1"/>
          </p:cNvSpPr>
          <p:nvPr>
            <p:ph type="subTitle" idx="1"/>
          </p:nvPr>
        </p:nvSpPr>
        <p:spPr>
          <a:xfrm>
            <a:off x="504000" y="1368000"/>
            <a:ext cx="8280000" cy="1865126"/>
          </a:xfrm>
        </p:spPr>
        <p:txBody>
          <a:bodyPr wrap="square">
            <a:spAutoFit/>
          </a:bodyPr>
          <a:lstStyle/>
          <a:p>
            <a:pPr>
              <a:lnSpc>
                <a:spcPct val="120000"/>
              </a:lnSpc>
              <a:spcBef>
                <a:spcPts val="0"/>
              </a:spcBef>
            </a:pPr>
            <a:r>
              <a:rPr lang="ja-JP" altLang="en-US" dirty="0"/>
              <a:t>あなたの代わりに</a:t>
            </a:r>
            <a:r>
              <a:rPr lang="ja-JP" altLang="en-US" spc="-1000" dirty="0"/>
              <a:t>、</a:t>
            </a:r>
            <a:r>
              <a:rPr lang="ja-JP" altLang="en-US" dirty="0"/>
              <a:t>代理人がマイナポータルの機能を</a:t>
            </a:r>
            <a:endParaRPr lang="en-US" altLang="ja-JP" dirty="0"/>
          </a:p>
          <a:p>
            <a:pPr>
              <a:lnSpc>
                <a:spcPct val="120000"/>
              </a:lnSpc>
              <a:spcBef>
                <a:spcPts val="0"/>
              </a:spcBef>
            </a:pPr>
            <a:r>
              <a:rPr lang="ja-JP" altLang="en-US" dirty="0"/>
              <a:t>使うことができるように設定できます。</a:t>
            </a:r>
            <a:endParaRPr lang="en-US" altLang="ja-JP" dirty="0"/>
          </a:p>
          <a:p>
            <a:pPr>
              <a:lnSpc>
                <a:spcPct val="120000"/>
              </a:lnSpc>
              <a:spcBef>
                <a:spcPts val="0"/>
              </a:spcBef>
            </a:pPr>
            <a:r>
              <a:rPr lang="ja-JP" altLang="en-US" dirty="0"/>
              <a:t>設定できるサービスは</a:t>
            </a:r>
            <a:r>
              <a:rPr lang="ja-JP" altLang="en-US" spc="-2000" dirty="0"/>
              <a:t>、 </a:t>
            </a:r>
            <a:r>
              <a:rPr lang="ja-JP" altLang="en-US" spc="-300" dirty="0"/>
              <a:t>「</a:t>
            </a:r>
            <a:r>
              <a:rPr lang="ja-JP" altLang="en-US" dirty="0"/>
              <a:t>やりとり履歴</a:t>
            </a:r>
            <a:r>
              <a:rPr lang="ja-JP" altLang="en-US" spc="-2000" dirty="0"/>
              <a:t>」 </a:t>
            </a:r>
            <a:r>
              <a:rPr lang="ja-JP" altLang="en-US" kern="100" spc="-300" dirty="0" smtClean="0"/>
              <a:t>「わたし</a:t>
            </a:r>
            <a:r>
              <a:rPr lang="ja-JP" altLang="en-US" dirty="0" smtClean="0"/>
              <a:t>の</a:t>
            </a:r>
            <a:r>
              <a:rPr lang="ja-JP" altLang="en-US" dirty="0"/>
              <a:t>情報</a:t>
            </a:r>
            <a:r>
              <a:rPr lang="ja-JP" altLang="en-US" spc="-1000" dirty="0"/>
              <a:t>」 </a:t>
            </a:r>
            <a:endParaRPr lang="en-US" altLang="ja-JP" spc="-1000" dirty="0"/>
          </a:p>
          <a:p>
            <a:pPr>
              <a:lnSpc>
                <a:spcPct val="120000"/>
              </a:lnSpc>
              <a:spcBef>
                <a:spcPts val="0"/>
              </a:spcBef>
            </a:pPr>
            <a:r>
              <a:rPr lang="ja-JP" altLang="en-US" kern="500" spc="-300" dirty="0"/>
              <a:t>「</a:t>
            </a:r>
            <a:r>
              <a:rPr lang="ja-JP" altLang="en-US" dirty="0"/>
              <a:t>お知らせ</a:t>
            </a:r>
            <a:r>
              <a:rPr lang="ja-JP" altLang="en-US" spc="-2000" dirty="0"/>
              <a:t>」 </a:t>
            </a:r>
            <a:r>
              <a:rPr lang="ja-JP" altLang="en-US" spc="-300" dirty="0"/>
              <a:t>「</a:t>
            </a:r>
            <a:r>
              <a:rPr lang="ja-JP" altLang="en-US" dirty="0"/>
              <a:t>外部サイトへのお知らせ情報提供</a:t>
            </a:r>
            <a:r>
              <a:rPr lang="ja-JP" altLang="en-US" spc="-1000" dirty="0"/>
              <a:t>」</a:t>
            </a:r>
            <a:r>
              <a:rPr lang="ja-JP" altLang="en-US" dirty="0"/>
              <a:t>の４つです。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3-J</a:t>
            </a:r>
            <a:endParaRPr lang="en-US" sz="3600" dirty="0"/>
          </a:p>
        </p:txBody>
      </p:sp>
      <p:sp>
        <p:nvSpPr>
          <p:cNvPr id="6" name="テキスト ボックス 5">
            <a:extLst>
              <a:ext uri="{FF2B5EF4-FFF2-40B4-BE49-F238E27FC236}">
                <a16:creationId xmlns:a16="http://schemas.microsoft.com/office/drawing/2014/main" id="{8F785C80-71A6-4383-8E92-B46906BA90B8}"/>
              </a:ext>
            </a:extLst>
          </p:cNvPr>
          <p:cNvSpPr txBox="1"/>
          <p:nvPr/>
        </p:nvSpPr>
        <p:spPr>
          <a:xfrm>
            <a:off x="5622774" y="3359601"/>
            <a:ext cx="3165030" cy="2877711"/>
          </a:xfrm>
          <a:prstGeom prst="rect">
            <a:avLst/>
          </a:prstGeom>
          <a:noFill/>
        </p:spPr>
        <p:txBody>
          <a:bodyPr wrap="square" rtlCol="0">
            <a:spAutoFit/>
          </a:bodyPr>
          <a:lstStyle/>
          <a:p>
            <a:pPr indent="93663">
              <a:spcBef>
                <a:spcPts val="600"/>
              </a:spcBef>
            </a:pPr>
            <a:r>
              <a:rPr lang="ja-JP" altLang="en-US" sz="1600" b="1" i="0" dirty="0">
                <a:solidFill>
                  <a:srgbClr val="515151"/>
                </a:solidFill>
                <a:effectLst/>
                <a:latin typeface="メイリオ" panose="020B0604030504040204" pitchFamily="50" charset="-128"/>
                <a:ea typeface="メイリオ" panose="020B0604030504040204" pitchFamily="50" charset="-128"/>
              </a:rPr>
              <a:t>代理人を設定する際は、あなたが代理人同席のもと、マイナポータルから、代理人に利用を許可するサービスや参照を許可する情報、代理できる期間等を設定し、代理人が自身のマイナンバーカードを読み込ませて、代理人登録をします。</a:t>
            </a:r>
            <a:endParaRPr lang="en-US" altLang="ja-JP" sz="1600" b="1" i="0" dirty="0">
              <a:solidFill>
                <a:srgbClr val="515151"/>
              </a:solidFill>
              <a:effectLst/>
              <a:latin typeface="メイリオ" panose="020B0604030504040204" pitchFamily="50" charset="-128"/>
              <a:ea typeface="メイリオ" panose="020B0604030504040204" pitchFamily="50" charset="-128"/>
            </a:endParaRPr>
          </a:p>
          <a:p>
            <a:pPr indent="93663">
              <a:spcBef>
                <a:spcPts val="600"/>
              </a:spcBef>
            </a:pPr>
            <a:r>
              <a:rPr lang="ja-JP" altLang="en-US" sz="1600" b="1" i="0" dirty="0">
                <a:solidFill>
                  <a:srgbClr val="515151"/>
                </a:solidFill>
                <a:effectLst/>
                <a:latin typeface="メイリオ" panose="020B0604030504040204" pitchFamily="50" charset="-128"/>
                <a:ea typeface="メイリオ" panose="020B0604030504040204" pitchFamily="50" charset="-128"/>
              </a:rPr>
              <a:t>代理人の登録後に、あなたに代わって代理人が作業できるようになります。</a:t>
            </a:r>
            <a:endParaRPr kumimoji="1" lang="ja-JP" altLang="en-US" sz="16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F64DF73A-E4A3-4ACF-B507-65E97893BF19}"/>
              </a:ext>
            </a:extLst>
          </p:cNvPr>
          <p:cNvSpPr txBox="1"/>
          <p:nvPr/>
        </p:nvSpPr>
        <p:spPr>
          <a:xfrm>
            <a:off x="645209" y="5684898"/>
            <a:ext cx="4980851" cy="584775"/>
          </a:xfrm>
          <a:prstGeom prst="rect">
            <a:avLst/>
          </a:prstGeom>
          <a:noFill/>
        </p:spPr>
        <p:txBody>
          <a:bodyPr wrap="square" rtlCol="0">
            <a:spAutoFit/>
          </a:bodyPr>
          <a:lstStyle/>
          <a:p>
            <a:pPr marL="279400" indent="-279400"/>
            <a:r>
              <a:rPr lang="en-US" altLang="ja-JP" sz="1600" b="1" dirty="0">
                <a:solidFill>
                  <a:srgbClr val="FF0000"/>
                </a:solidFill>
                <a:latin typeface="メイリオ" panose="020B0604030504040204" pitchFamily="50" charset="-128"/>
                <a:ea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rPr>
              <a:t> スマートフォンの場合、「代理人設定」は行え</a:t>
            </a:r>
            <a:r>
              <a:rPr lang="en-US" altLang="ja-JP" sz="1600" b="1" dirty="0">
                <a:solidFill>
                  <a:srgbClr val="FF0000"/>
                </a:solidFill>
                <a:latin typeface="メイリオ" panose="020B0604030504040204" pitchFamily="50" charset="-128"/>
                <a:ea typeface="メイリオ" panose="020B0604030504040204" pitchFamily="50" charset="-128"/>
              </a:rPr>
              <a:t/>
            </a:r>
            <a:br>
              <a:rPr lang="en-US" altLang="ja-JP" sz="1600" b="1" dirty="0">
                <a:solidFill>
                  <a:srgbClr val="FF0000"/>
                </a:solidFill>
                <a:latin typeface="メイリオ" panose="020B0604030504040204" pitchFamily="50" charset="-128"/>
                <a:ea typeface="メイリオ" panose="020B0604030504040204" pitchFamily="50" charset="-128"/>
              </a:rPr>
            </a:br>
            <a:r>
              <a:rPr lang="ja-JP" altLang="en-US" sz="1600" b="1" dirty="0">
                <a:solidFill>
                  <a:srgbClr val="FF0000"/>
                </a:solidFill>
                <a:latin typeface="メイリオ" panose="020B0604030504040204" pitchFamily="50" charset="-128"/>
                <a:ea typeface="メイリオ" panose="020B0604030504040204" pitchFamily="50" charset="-128"/>
              </a:rPr>
              <a:t>ません。「代理人一覧の確認」のみとなります。</a:t>
            </a:r>
            <a:endParaRPr kumimoji="1" lang="en-US" altLang="ja-JP" sz="1600" b="1" dirty="0">
              <a:solidFill>
                <a:srgbClr val="FF0000"/>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00DA4747-A852-4667-B024-22E29B264616}"/>
              </a:ext>
            </a:extLst>
          </p:cNvPr>
          <p:cNvPicPr>
            <a:picLocks noChangeAspect="1"/>
          </p:cNvPicPr>
          <p:nvPr/>
        </p:nvPicPr>
        <p:blipFill>
          <a:blip r:embed="rId3"/>
          <a:stretch>
            <a:fillRect/>
          </a:stretch>
        </p:blipFill>
        <p:spPr>
          <a:xfrm>
            <a:off x="401185" y="3068960"/>
            <a:ext cx="5178927" cy="2501086"/>
          </a:xfrm>
          <a:prstGeom prst="rect">
            <a:avLst/>
          </a:prstGeom>
        </p:spPr>
      </p:pic>
    </p:spTree>
    <p:extLst>
      <p:ext uri="{BB962C8B-B14F-4D97-AF65-F5344CB8AC3E}">
        <p14:creationId xmlns:p14="http://schemas.microsoft.com/office/powerpoint/2010/main" val="3733503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34929"/>
            <a:ext cx="7200000" cy="540000"/>
          </a:xfrm>
        </p:spPr>
        <p:txBody>
          <a:bodyPr>
            <a:noAutofit/>
          </a:bodyPr>
          <a:lstStyle/>
          <a:p>
            <a:r>
              <a:rPr lang="ja-JP" altLang="en-US" dirty="0"/>
              <a:t>＜代理人を登録・変更＞の使いかた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3-J</a:t>
            </a:r>
            <a:endParaRPr lang="en-US" sz="3600" dirty="0"/>
          </a:p>
        </p:txBody>
      </p:sp>
      <p:sp>
        <p:nvSpPr>
          <p:cNvPr id="8" name="テキスト ボックス 7"/>
          <p:cNvSpPr txBox="1"/>
          <p:nvPr/>
        </p:nvSpPr>
        <p:spPr>
          <a:xfrm>
            <a:off x="420894" y="1752951"/>
            <a:ext cx="3321743" cy="1200329"/>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489600" indent="-489600"/>
            <a:r>
              <a:rPr lang="ja-JP" altLang="en-US" sz="2000" b="1" dirty="0">
                <a:latin typeface="Meiryo" charset="-128"/>
                <a:ea typeface="Meiryo" charset="-128"/>
                <a:cs typeface="Meiryo" charset="-128"/>
              </a:rPr>
              <a:t>「代理人を登録・変更」</a:t>
            </a:r>
            <a:endParaRPr lang="en-US" altLang="ja-JP" sz="2000" b="1" dirty="0">
              <a:latin typeface="Meiryo" charset="-128"/>
              <a:ea typeface="Meiryo" charset="-128"/>
              <a:cs typeface="Meiryo" charset="-128"/>
            </a:endParaRPr>
          </a:p>
          <a:p>
            <a:pPr marL="489600" indent="-489600"/>
            <a:r>
              <a:rPr lang="ja-JP" altLang="en-US" sz="2000" b="1" dirty="0">
                <a:latin typeface="Meiryo" charset="-128"/>
                <a:ea typeface="Meiryo" charset="-128"/>
                <a:cs typeface="Meiryo" charset="-128"/>
              </a:rPr>
              <a:t>をタップ</a:t>
            </a:r>
          </a:p>
        </p:txBody>
      </p:sp>
      <p:grpSp>
        <p:nvGrpSpPr>
          <p:cNvPr id="19" name="図形グループ 18"/>
          <p:cNvGrpSpPr>
            <a:grpSpLocks noChangeAspect="1"/>
          </p:cNvGrpSpPr>
          <p:nvPr/>
        </p:nvGrpSpPr>
        <p:grpSpPr>
          <a:xfrm>
            <a:off x="5815830" y="3429000"/>
            <a:ext cx="268338" cy="518874"/>
            <a:chOff x="2743754" y="4622188"/>
            <a:chExt cx="720000" cy="691832"/>
          </a:xfrm>
        </p:grpSpPr>
        <p:cxnSp>
          <p:nvCxnSpPr>
            <p:cNvPr id="20" name="直線コネクタ 1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l="31547" t="26027" r="33298" b="29223"/>
          <a:stretch/>
        </p:blipFill>
        <p:spPr>
          <a:xfrm>
            <a:off x="3540016" y="4750067"/>
            <a:ext cx="660620" cy="1178753"/>
          </a:xfrm>
          <a:prstGeom prst="rect">
            <a:avLst/>
          </a:prstGeom>
        </p:spPr>
      </p:pic>
      <p:grpSp>
        <p:nvGrpSpPr>
          <p:cNvPr id="23" name="グループ化 22">
            <a:extLst>
              <a:ext uri="{FF2B5EF4-FFF2-40B4-BE49-F238E27FC236}">
                <a16:creationId xmlns:a16="http://schemas.microsoft.com/office/drawing/2014/main" id="{E5448B63-3F7F-4C74-A563-1282A8151E16}"/>
              </a:ext>
            </a:extLst>
          </p:cNvPr>
          <p:cNvGrpSpPr/>
          <p:nvPr/>
        </p:nvGrpSpPr>
        <p:grpSpPr>
          <a:xfrm>
            <a:off x="6133672" y="1511250"/>
            <a:ext cx="2542784" cy="4585456"/>
            <a:chOff x="4121063" y="964504"/>
            <a:chExt cx="2542784" cy="5123145"/>
          </a:xfrm>
        </p:grpSpPr>
        <p:pic>
          <p:nvPicPr>
            <p:cNvPr id="24" name="図 23">
              <a:extLst>
                <a:ext uri="{FF2B5EF4-FFF2-40B4-BE49-F238E27FC236}">
                  <a16:creationId xmlns:a16="http://schemas.microsoft.com/office/drawing/2014/main" id="{3538BABE-E107-4943-9418-B51C1D511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063" y="1002082"/>
              <a:ext cx="2542784" cy="5085567"/>
            </a:xfrm>
            <a:prstGeom prst="rect">
              <a:avLst/>
            </a:prstGeom>
          </p:spPr>
        </p:pic>
        <p:sp>
          <p:nvSpPr>
            <p:cNvPr id="27" name="正方形/長方形 26">
              <a:extLst>
                <a:ext uri="{FF2B5EF4-FFF2-40B4-BE49-F238E27FC236}">
                  <a16:creationId xmlns:a16="http://schemas.microsoft.com/office/drawing/2014/main" id="{707C5741-E993-484A-9314-665941FAF0C5}"/>
                </a:ext>
              </a:extLst>
            </p:cNvPr>
            <p:cNvSpPr/>
            <p:nvPr/>
          </p:nvSpPr>
          <p:spPr>
            <a:xfrm>
              <a:off x="4121063" y="964504"/>
              <a:ext cx="2542784" cy="51231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962A5DD0-A9E8-4667-89BA-028A1E559CC4}"/>
              </a:ext>
            </a:extLst>
          </p:cNvPr>
          <p:cNvSpPr txBox="1"/>
          <p:nvPr/>
        </p:nvSpPr>
        <p:spPr>
          <a:xfrm>
            <a:off x="1266638" y="5761927"/>
            <a:ext cx="3321743" cy="553998"/>
          </a:xfrm>
          <a:prstGeom prst="rect">
            <a:avLst/>
          </a:prstGeom>
          <a:noFill/>
        </p:spPr>
        <p:txBody>
          <a:bodyPr wrap="none" rtlCol="0">
            <a:spAutoFit/>
          </a:bodyPr>
          <a:lstStyle/>
          <a:p>
            <a:r>
              <a:rPr lang="ja-JP" altLang="en-US" sz="1000" dirty="0">
                <a:latin typeface="メイリオ" panose="020B0604030504040204" pitchFamily="50" charset="-128"/>
                <a:ea typeface="メイリオ" panose="020B0604030504040204" pitchFamily="50" charset="-128"/>
              </a:rPr>
              <a:t>＜参考＞</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パソコンで代理人登録を行う場合</a:t>
            </a:r>
            <a:endParaRPr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https://img.myna.go.jp/manual/03-07/0116.html</a:t>
            </a:r>
          </a:p>
        </p:txBody>
      </p:sp>
      <p:pic>
        <p:nvPicPr>
          <p:cNvPr id="28" name="図 27">
            <a:extLst>
              <a:ext uri="{FF2B5EF4-FFF2-40B4-BE49-F238E27FC236}">
                <a16:creationId xmlns:a16="http://schemas.microsoft.com/office/drawing/2014/main" id="{58F4771E-4409-4860-841A-A45441A71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990" y="5674982"/>
            <a:ext cx="660620" cy="660620"/>
          </a:xfrm>
          <a:prstGeom prst="rect">
            <a:avLst/>
          </a:prstGeom>
        </p:spPr>
      </p:pic>
      <p:pic>
        <p:nvPicPr>
          <p:cNvPr id="30" name="図 29">
            <a:extLst>
              <a:ext uri="{FF2B5EF4-FFF2-40B4-BE49-F238E27FC236}">
                <a16:creationId xmlns:a16="http://schemas.microsoft.com/office/drawing/2014/main" id="{4E248FC8-61BA-475B-B346-3BDB4BC592B7}"/>
              </a:ext>
            </a:extLst>
          </p:cNvPr>
          <p:cNvPicPr>
            <a:picLocks noChangeAspect="1"/>
          </p:cNvPicPr>
          <p:nvPr/>
        </p:nvPicPr>
        <p:blipFill>
          <a:blip r:embed="rId6"/>
          <a:stretch>
            <a:fillRect/>
          </a:stretch>
        </p:blipFill>
        <p:spPr>
          <a:xfrm>
            <a:off x="3491880" y="1772816"/>
            <a:ext cx="2303585" cy="4159589"/>
          </a:xfrm>
          <a:prstGeom prst="rect">
            <a:avLst/>
          </a:prstGeom>
        </p:spPr>
      </p:pic>
      <p:sp>
        <p:nvSpPr>
          <p:cNvPr id="31" name="正方形/長方形 30">
            <a:extLst>
              <a:ext uri="{FF2B5EF4-FFF2-40B4-BE49-F238E27FC236}">
                <a16:creationId xmlns:a16="http://schemas.microsoft.com/office/drawing/2014/main" id="{CF90941F-9046-4487-A45B-FCC41D62B58A}"/>
              </a:ext>
            </a:extLst>
          </p:cNvPr>
          <p:cNvSpPr/>
          <p:nvPr/>
        </p:nvSpPr>
        <p:spPr>
          <a:xfrm>
            <a:off x="3595791" y="5032842"/>
            <a:ext cx="2059658" cy="844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7765C868-D4DE-4148-85C7-DB1A0AB06C57}"/>
              </a:ext>
            </a:extLst>
          </p:cNvPr>
          <p:cNvGrpSpPr/>
          <p:nvPr/>
        </p:nvGrpSpPr>
        <p:grpSpPr>
          <a:xfrm>
            <a:off x="3293888" y="4901098"/>
            <a:ext cx="270000" cy="400110"/>
            <a:chOff x="5588889" y="3598762"/>
            <a:chExt cx="270000" cy="400110"/>
          </a:xfrm>
        </p:grpSpPr>
        <p:sp>
          <p:nvSpPr>
            <p:cNvPr id="33" name="円/楕円 1">
              <a:extLst>
                <a:ext uri="{FF2B5EF4-FFF2-40B4-BE49-F238E27FC236}">
                  <a16:creationId xmlns:a16="http://schemas.microsoft.com/office/drawing/2014/main" id="{9642A0D9-65A8-4BE7-8016-DCBB5B277306}"/>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00463E2-5906-4345-83DE-4C4BDCC6B96E}"/>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pic>
        <p:nvPicPr>
          <p:cNvPr id="41" name="図 40">
            <a:extLst>
              <a:ext uri="{FF2B5EF4-FFF2-40B4-BE49-F238E27FC236}">
                <a16:creationId xmlns:a16="http://schemas.microsoft.com/office/drawing/2014/main" id="{426AE619-F6C7-43AE-B77B-9C8B7094AACE}"/>
              </a:ext>
            </a:extLst>
          </p:cNvPr>
          <p:cNvPicPr>
            <a:picLocks noChangeAspect="1"/>
          </p:cNvPicPr>
          <p:nvPr/>
        </p:nvPicPr>
        <p:blipFill rotWithShape="1">
          <a:blip r:embed="rId3">
            <a:extLst>
              <a:ext uri="{28A0092B-C50C-407E-A947-70E740481C1C}">
                <a14:useLocalDpi xmlns:a14="http://schemas.microsoft.com/office/drawing/2010/main" val="0"/>
              </a:ext>
            </a:extLst>
          </a:blip>
          <a:srcRect l="31547" t="26027" r="33298" b="29223"/>
          <a:stretch/>
        </p:blipFill>
        <p:spPr>
          <a:xfrm>
            <a:off x="2175278" y="4519938"/>
            <a:ext cx="696060" cy="1241989"/>
          </a:xfrm>
          <a:prstGeom prst="rect">
            <a:avLst/>
          </a:prstGeom>
        </p:spPr>
      </p:pic>
    </p:spTree>
    <p:extLst>
      <p:ext uri="{BB962C8B-B14F-4D97-AF65-F5344CB8AC3E}">
        <p14:creationId xmlns:p14="http://schemas.microsoft.com/office/powerpoint/2010/main" val="1084348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60584"/>
            <a:ext cx="7200000" cy="720000"/>
          </a:xfrm>
        </p:spPr>
        <p:txBody>
          <a:bodyPr>
            <a:noAutofit/>
          </a:bodyPr>
          <a:lstStyle/>
          <a:p>
            <a:r>
              <a:rPr lang="en-US" altLang="ja-JP" dirty="0"/>
              <a:t>2</a:t>
            </a:r>
            <a:r>
              <a:rPr lang="ja-JP" altLang="en-US" dirty="0"/>
              <a:t>回目以降のマイナポータルＡＰの</a:t>
            </a:r>
            <a:r>
              <a:rPr lang="en-US" altLang="ja-JP" dirty="0"/>
              <a:t/>
            </a:r>
            <a:br>
              <a:rPr lang="en-US" altLang="ja-JP" dirty="0"/>
            </a:br>
            <a:r>
              <a:rPr lang="ja-JP" altLang="en-US" dirty="0"/>
              <a:t>起動のしかた</a:t>
            </a:r>
          </a:p>
        </p:txBody>
      </p:sp>
      <p:sp>
        <p:nvSpPr>
          <p:cNvPr id="3" name="サブタイトル 2"/>
          <p:cNvSpPr>
            <a:spLocks noGrp="1"/>
          </p:cNvSpPr>
          <p:nvPr>
            <p:ph type="subTitle" idx="1"/>
          </p:nvPr>
        </p:nvSpPr>
        <p:spPr>
          <a:xfrm>
            <a:off x="504000" y="1368000"/>
            <a:ext cx="7263527" cy="1403461"/>
          </a:xfrm>
        </p:spPr>
        <p:txBody>
          <a:bodyPr wrap="none">
            <a:spAutoFit/>
          </a:bodyPr>
          <a:lstStyle/>
          <a:p>
            <a:pPr>
              <a:lnSpc>
                <a:spcPct val="120000"/>
              </a:lnSpc>
              <a:spcBef>
                <a:spcPts val="0"/>
              </a:spcBef>
            </a:pPr>
            <a:r>
              <a:rPr lang="ja-JP" altLang="en-US" dirty="0"/>
              <a:t>インストールしたあとのマイナポータルＡＰは</a:t>
            </a:r>
            <a:r>
              <a:rPr lang="ja-JP" altLang="en-US" spc="-1000" dirty="0"/>
              <a:t>、</a:t>
            </a:r>
            <a:endParaRPr lang="en-US" altLang="ja-JP" dirty="0"/>
          </a:p>
          <a:p>
            <a:pPr>
              <a:lnSpc>
                <a:spcPct val="120000"/>
              </a:lnSpc>
              <a:spcBef>
                <a:spcPts val="0"/>
              </a:spcBef>
            </a:pPr>
            <a:r>
              <a:rPr lang="ja-JP" altLang="en-US" dirty="0"/>
              <a:t>スマートフォンの待ち受け画面にできたアイコンを</a:t>
            </a:r>
            <a:endParaRPr lang="en-US" altLang="ja-JP" dirty="0"/>
          </a:p>
          <a:p>
            <a:pPr>
              <a:lnSpc>
                <a:spcPct val="120000"/>
              </a:lnSpc>
              <a:spcBef>
                <a:spcPts val="0"/>
              </a:spcBef>
            </a:pPr>
            <a:r>
              <a:rPr lang="ja-JP" altLang="en-US" dirty="0"/>
              <a:t>タップすることで</a:t>
            </a:r>
            <a:r>
              <a:rPr lang="ja-JP" altLang="en-US" spc="-1000" dirty="0"/>
              <a:t>、</a:t>
            </a:r>
            <a:r>
              <a:rPr lang="ja-JP" altLang="en-US" dirty="0"/>
              <a:t>以下のように起動します。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3-K</a:t>
            </a:r>
            <a:endParaRPr lang="en-US" sz="3600" dirty="0"/>
          </a:p>
        </p:txBody>
      </p:sp>
      <p:sp>
        <p:nvSpPr>
          <p:cNvPr id="31" name="object 2">
            <a:extLst>
              <a:ext uri="{FF2B5EF4-FFF2-40B4-BE49-F238E27FC236}">
                <a16:creationId xmlns:a16="http://schemas.microsoft.com/office/drawing/2014/main" id="{4EF4A024-39B0-4CC5-85C2-B623FC4617C8}"/>
              </a:ext>
            </a:extLst>
          </p:cNvPr>
          <p:cNvSpPr>
            <a:spLocks noChangeAspect="1"/>
          </p:cNvSpPr>
          <p:nvPr/>
        </p:nvSpPr>
        <p:spPr>
          <a:xfrm>
            <a:off x="2686297" y="3820857"/>
            <a:ext cx="1134301" cy="1080000"/>
          </a:xfrm>
          <a:prstGeom prst="rect">
            <a:avLst/>
          </a:prstGeom>
          <a:blipFill>
            <a:blip r:embed="rId3" cstate="print"/>
            <a:stretch>
              <a:fillRect/>
            </a:stretch>
          </a:blipFill>
        </p:spPr>
        <p:txBody>
          <a:bodyPr wrap="square" lIns="0" tIns="0" rIns="0" bIns="0" rtlCol="0"/>
          <a:lstStyle/>
          <a:p>
            <a:endParaRPr dirty="0"/>
          </a:p>
        </p:txBody>
      </p:sp>
      <p:sp>
        <p:nvSpPr>
          <p:cNvPr id="33" name="object 15">
            <a:extLst>
              <a:ext uri="{FF2B5EF4-FFF2-40B4-BE49-F238E27FC236}">
                <a16:creationId xmlns:a16="http://schemas.microsoft.com/office/drawing/2014/main" id="{39B5D1EA-8530-489E-81C6-4E1B264A8E70}"/>
              </a:ext>
            </a:extLst>
          </p:cNvPr>
          <p:cNvSpPr>
            <a:spLocks noChangeAspect="1"/>
          </p:cNvSpPr>
          <p:nvPr/>
        </p:nvSpPr>
        <p:spPr>
          <a:xfrm>
            <a:off x="602653" y="3419014"/>
            <a:ext cx="1440000" cy="2177996"/>
          </a:xfrm>
          <a:prstGeom prst="rect">
            <a:avLst/>
          </a:prstGeom>
          <a:blipFill>
            <a:blip r:embed="rId4" cstate="print"/>
            <a:stretch>
              <a:fillRect/>
            </a:stretch>
          </a:blipFill>
        </p:spPr>
        <p:txBody>
          <a:bodyPr wrap="square" lIns="0" tIns="0" rIns="0" bIns="0" rtlCol="0"/>
          <a:lstStyle/>
          <a:p>
            <a:endParaRPr dirty="0"/>
          </a:p>
        </p:txBody>
      </p:sp>
      <p:sp>
        <p:nvSpPr>
          <p:cNvPr id="35" name="object 8">
            <a:extLst>
              <a:ext uri="{FF2B5EF4-FFF2-40B4-BE49-F238E27FC236}">
                <a16:creationId xmlns:a16="http://schemas.microsoft.com/office/drawing/2014/main" id="{4A78FBE6-9945-41DB-95D3-3A4673F525F7}"/>
              </a:ext>
            </a:extLst>
          </p:cNvPr>
          <p:cNvSpPr>
            <a:spLocks noChangeAspect="1"/>
          </p:cNvSpPr>
          <p:nvPr/>
        </p:nvSpPr>
        <p:spPr>
          <a:xfrm>
            <a:off x="7478118" y="4589772"/>
            <a:ext cx="1080000" cy="1364980"/>
          </a:xfrm>
          <a:prstGeom prst="rect">
            <a:avLst/>
          </a:prstGeom>
          <a:blipFill>
            <a:blip r:embed="rId5" cstate="print"/>
            <a:stretch>
              <a:fillRect/>
            </a:stretch>
          </a:blipFill>
          <a:ln w="6350">
            <a:solidFill>
              <a:schemeClr val="tx1"/>
            </a:solidFill>
          </a:ln>
        </p:spPr>
        <p:txBody>
          <a:bodyPr wrap="square" lIns="0" tIns="0" rIns="0" bIns="0" rtlCol="0"/>
          <a:lstStyle/>
          <a:p>
            <a:endParaRPr dirty="0"/>
          </a:p>
        </p:txBody>
      </p:sp>
      <p:grpSp>
        <p:nvGrpSpPr>
          <p:cNvPr id="36" name="図形グループ 24">
            <a:extLst>
              <a:ext uri="{FF2B5EF4-FFF2-40B4-BE49-F238E27FC236}">
                <a16:creationId xmlns:a16="http://schemas.microsoft.com/office/drawing/2014/main" id="{82EAD53C-C609-4B35-BD60-4CD8C17F19F3}"/>
              </a:ext>
            </a:extLst>
          </p:cNvPr>
          <p:cNvGrpSpPr>
            <a:grpSpLocks noChangeAspect="1"/>
          </p:cNvGrpSpPr>
          <p:nvPr/>
        </p:nvGrpSpPr>
        <p:grpSpPr>
          <a:xfrm>
            <a:off x="3828212" y="4097582"/>
            <a:ext cx="540000" cy="518874"/>
            <a:chOff x="2743754" y="4622188"/>
            <a:chExt cx="720000" cy="691832"/>
          </a:xfrm>
        </p:grpSpPr>
        <p:cxnSp>
          <p:nvCxnSpPr>
            <p:cNvPr id="39" name="直線コネクタ 38">
              <a:extLst>
                <a:ext uri="{FF2B5EF4-FFF2-40B4-BE49-F238E27FC236}">
                  <a16:creationId xmlns:a16="http://schemas.microsoft.com/office/drawing/2014/main" id="{DC27065D-3A5E-402C-A880-E9BCD0BA336E}"/>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ADA46503-1F39-44E2-AAA2-8528C8172A17}"/>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9D64FAB6-91F6-4AD6-99AA-C0F2F1E4DC50}"/>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正方形/長方形 47">
            <a:extLst>
              <a:ext uri="{FF2B5EF4-FFF2-40B4-BE49-F238E27FC236}">
                <a16:creationId xmlns:a16="http://schemas.microsoft.com/office/drawing/2014/main" id="{00EC1D18-A2AA-4784-9BDE-DFF0F45725C8}"/>
              </a:ext>
            </a:extLst>
          </p:cNvPr>
          <p:cNvSpPr/>
          <p:nvPr/>
        </p:nvSpPr>
        <p:spPr>
          <a:xfrm>
            <a:off x="1000868" y="4195004"/>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13">
            <a:extLst>
              <a:ext uri="{FF2B5EF4-FFF2-40B4-BE49-F238E27FC236}">
                <a16:creationId xmlns:a16="http://schemas.microsoft.com/office/drawing/2014/main" id="{3FFFB3B0-D507-49C8-B28E-5D9FA59BB153}"/>
              </a:ext>
            </a:extLst>
          </p:cNvPr>
          <p:cNvGrpSpPr/>
          <p:nvPr/>
        </p:nvGrpSpPr>
        <p:grpSpPr>
          <a:xfrm>
            <a:off x="1360868" y="4100207"/>
            <a:ext cx="1283640" cy="518874"/>
            <a:chOff x="1360868" y="4100207"/>
            <a:chExt cx="1283640" cy="518874"/>
          </a:xfrm>
        </p:grpSpPr>
        <p:cxnSp>
          <p:nvCxnSpPr>
            <p:cNvPr id="50" name="直線コネクタ 49">
              <a:extLst>
                <a:ext uri="{FF2B5EF4-FFF2-40B4-BE49-F238E27FC236}">
                  <a16:creationId xmlns:a16="http://schemas.microsoft.com/office/drawing/2014/main" id="{6539ACDE-12C1-4069-A3FC-884E6FD59F90}"/>
                </a:ext>
              </a:extLst>
            </p:cNvPr>
            <p:cNvCxnSpPr>
              <a:stCxn id="48" idx="3"/>
            </p:cNvCxnSpPr>
            <p:nvPr/>
          </p:nvCxnSpPr>
          <p:spPr>
            <a:xfrm flipV="1">
              <a:off x="1360868" y="4359644"/>
              <a:ext cx="1280315" cy="153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D8C996BB-3FAC-4EB8-BEFE-1727A75F61B5}"/>
                </a:ext>
              </a:extLst>
            </p:cNvPr>
            <p:cNvCxnSpPr/>
            <p:nvPr/>
          </p:nvCxnSpPr>
          <p:spPr>
            <a:xfrm flipV="1">
              <a:off x="2376170" y="4350744"/>
              <a:ext cx="268338" cy="268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425D7A3-5142-488F-A55A-7AF14C8E55E1}"/>
                </a:ext>
              </a:extLst>
            </p:cNvPr>
            <p:cNvCxnSpPr/>
            <p:nvPr/>
          </p:nvCxnSpPr>
          <p:spPr>
            <a:xfrm>
              <a:off x="2376170" y="4100207"/>
              <a:ext cx="268338" cy="268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テキスト ボックス 52">
            <a:extLst>
              <a:ext uri="{FF2B5EF4-FFF2-40B4-BE49-F238E27FC236}">
                <a16:creationId xmlns:a16="http://schemas.microsoft.com/office/drawing/2014/main" id="{C93710AD-9F31-4CEF-BC0F-BA66E9C678AE}"/>
              </a:ext>
            </a:extLst>
          </p:cNvPr>
          <p:cNvSpPr txBox="1"/>
          <p:nvPr/>
        </p:nvSpPr>
        <p:spPr>
          <a:xfrm>
            <a:off x="2646466" y="3374228"/>
            <a:ext cx="1811695" cy="523220"/>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このアイコンを</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タップ</a:t>
            </a:r>
          </a:p>
        </p:txBody>
      </p:sp>
      <p:sp>
        <p:nvSpPr>
          <p:cNvPr id="54" name="テキスト ボックス 53">
            <a:extLst>
              <a:ext uri="{FF2B5EF4-FFF2-40B4-BE49-F238E27FC236}">
                <a16:creationId xmlns:a16="http://schemas.microsoft.com/office/drawing/2014/main" id="{00806D99-A212-4EDD-989A-79C2F70944AC}"/>
              </a:ext>
            </a:extLst>
          </p:cNvPr>
          <p:cNvSpPr txBox="1"/>
          <p:nvPr/>
        </p:nvSpPr>
        <p:spPr>
          <a:xfrm>
            <a:off x="7340104" y="2251936"/>
            <a:ext cx="1486170"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ログイン画面へ</a:t>
            </a:r>
          </a:p>
        </p:txBody>
      </p:sp>
      <p:sp>
        <p:nvSpPr>
          <p:cNvPr id="55" name="テキスト ボックス 54">
            <a:extLst>
              <a:ext uri="{FF2B5EF4-FFF2-40B4-BE49-F238E27FC236}">
                <a16:creationId xmlns:a16="http://schemas.microsoft.com/office/drawing/2014/main" id="{7FD3E3F0-0A68-44CC-8719-4D912254BECB}"/>
              </a:ext>
            </a:extLst>
          </p:cNvPr>
          <p:cNvSpPr txBox="1"/>
          <p:nvPr/>
        </p:nvSpPr>
        <p:spPr>
          <a:xfrm>
            <a:off x="7473916" y="5988205"/>
            <a:ext cx="1218014"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ぴったり</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サービスへ</a:t>
            </a:r>
            <a:endParaRPr kumimoji="1" lang="ja-JP" altLang="en-US" sz="1400" dirty="0">
              <a:latin typeface="メイリオ" panose="020B0604030504040204" pitchFamily="50" charset="-128"/>
              <a:ea typeface="メイリオ" panose="020B0604030504040204" pitchFamily="50" charset="-128"/>
            </a:endParaRPr>
          </a:p>
        </p:txBody>
      </p:sp>
      <p:pic>
        <p:nvPicPr>
          <p:cNvPr id="56" name="図 55" descr="テキスト, アプリケーション, チャットまたはテキスト メッセージ&#10;&#10;自動的に生成された説明">
            <a:extLst>
              <a:ext uri="{FF2B5EF4-FFF2-40B4-BE49-F238E27FC236}">
                <a16:creationId xmlns:a16="http://schemas.microsoft.com/office/drawing/2014/main" id="{0F173EA3-B7F0-42A6-8891-8D2E7B191629}"/>
              </a:ext>
            </a:extLst>
          </p:cNvPr>
          <p:cNvPicPr>
            <a:picLocks noChangeAspect="1"/>
          </p:cNvPicPr>
          <p:nvPr/>
        </p:nvPicPr>
        <p:blipFill>
          <a:blip r:embed="rId6"/>
          <a:stretch>
            <a:fillRect/>
          </a:stretch>
        </p:blipFill>
        <p:spPr>
          <a:xfrm>
            <a:off x="4458161" y="2980336"/>
            <a:ext cx="1471143" cy="2616673"/>
          </a:xfrm>
          <a:prstGeom prst="rect">
            <a:avLst/>
          </a:prstGeom>
          <a:ln>
            <a:solidFill>
              <a:schemeClr val="tx1"/>
            </a:solidFill>
          </a:ln>
        </p:spPr>
      </p:pic>
      <p:sp>
        <p:nvSpPr>
          <p:cNvPr id="58" name="正方形/長方形 57">
            <a:extLst>
              <a:ext uri="{FF2B5EF4-FFF2-40B4-BE49-F238E27FC236}">
                <a16:creationId xmlns:a16="http://schemas.microsoft.com/office/drawing/2014/main" id="{355FE7FE-0F61-495D-A33A-973578F5E556}"/>
              </a:ext>
            </a:extLst>
          </p:cNvPr>
          <p:cNvSpPr/>
          <p:nvPr/>
        </p:nvSpPr>
        <p:spPr>
          <a:xfrm>
            <a:off x="5226712" y="3225861"/>
            <a:ext cx="480403" cy="2031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descr="グラフィカル ユーザー インターフェイス, テキスト, 手紙&#10;&#10;自動的に生成された説明">
            <a:extLst>
              <a:ext uri="{FF2B5EF4-FFF2-40B4-BE49-F238E27FC236}">
                <a16:creationId xmlns:a16="http://schemas.microsoft.com/office/drawing/2014/main" id="{FF00C33A-285C-4B80-9384-053BE0F72832}"/>
              </a:ext>
            </a:extLst>
          </p:cNvPr>
          <p:cNvPicPr>
            <a:picLocks noChangeAspect="1"/>
          </p:cNvPicPr>
          <p:nvPr/>
        </p:nvPicPr>
        <p:blipFill rotWithShape="1">
          <a:blip r:embed="rId7"/>
          <a:srcRect t="17492"/>
          <a:stretch/>
        </p:blipFill>
        <p:spPr>
          <a:xfrm>
            <a:off x="5543399" y="4133266"/>
            <a:ext cx="1450683" cy="2128930"/>
          </a:xfrm>
          <a:prstGeom prst="rect">
            <a:avLst/>
          </a:prstGeom>
          <a:ln>
            <a:solidFill>
              <a:schemeClr val="tx1"/>
            </a:solidFill>
          </a:ln>
        </p:spPr>
      </p:pic>
      <p:sp>
        <p:nvSpPr>
          <p:cNvPr id="60" name="正方形/長方形 59">
            <a:extLst>
              <a:ext uri="{FF2B5EF4-FFF2-40B4-BE49-F238E27FC236}">
                <a16:creationId xmlns:a16="http://schemas.microsoft.com/office/drawing/2014/main" id="{2D206C79-482B-4626-9179-C79A2DB882E4}"/>
              </a:ext>
            </a:extLst>
          </p:cNvPr>
          <p:cNvSpPr/>
          <p:nvPr/>
        </p:nvSpPr>
        <p:spPr>
          <a:xfrm>
            <a:off x="5570984" y="4963882"/>
            <a:ext cx="1388616" cy="4590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カギ線コネクタ 42">
            <a:extLst>
              <a:ext uri="{FF2B5EF4-FFF2-40B4-BE49-F238E27FC236}">
                <a16:creationId xmlns:a16="http://schemas.microsoft.com/office/drawing/2014/main" id="{5177B1C7-DE6E-418D-86A6-9DDD695E1698}"/>
              </a:ext>
            </a:extLst>
          </p:cNvPr>
          <p:cNvCxnSpPr>
            <a:cxnSpLocks/>
            <a:stCxn id="59" idx="3"/>
            <a:endCxn id="35" idx="1"/>
          </p:cNvCxnSpPr>
          <p:nvPr/>
        </p:nvCxnSpPr>
        <p:spPr>
          <a:xfrm>
            <a:off x="6994082" y="5197731"/>
            <a:ext cx="484036" cy="74531"/>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カギ線コネクタ 41">
            <a:extLst>
              <a:ext uri="{FF2B5EF4-FFF2-40B4-BE49-F238E27FC236}">
                <a16:creationId xmlns:a16="http://schemas.microsoft.com/office/drawing/2014/main" id="{AA774B8B-7322-4853-A3DF-8824C6253082}"/>
              </a:ext>
            </a:extLst>
          </p:cNvPr>
          <p:cNvCxnSpPr>
            <a:cxnSpLocks/>
            <a:stCxn id="58" idx="3"/>
          </p:cNvCxnSpPr>
          <p:nvPr/>
        </p:nvCxnSpPr>
        <p:spPr>
          <a:xfrm>
            <a:off x="5707115" y="3327431"/>
            <a:ext cx="1777800" cy="178895"/>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上矢印 25">
            <a:extLst>
              <a:ext uri="{FF2B5EF4-FFF2-40B4-BE49-F238E27FC236}">
                <a16:creationId xmlns:a16="http://schemas.microsoft.com/office/drawing/2014/main" id="{BE528072-CF01-43E7-84A5-1C2E029361CE}"/>
              </a:ext>
            </a:extLst>
          </p:cNvPr>
          <p:cNvSpPr/>
          <p:nvPr/>
        </p:nvSpPr>
        <p:spPr>
          <a:xfrm>
            <a:off x="4848923" y="4133266"/>
            <a:ext cx="495736" cy="1672618"/>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grpSp>
        <p:nvGrpSpPr>
          <p:cNvPr id="28" name="グループ化 27">
            <a:extLst>
              <a:ext uri="{FF2B5EF4-FFF2-40B4-BE49-F238E27FC236}">
                <a16:creationId xmlns:a16="http://schemas.microsoft.com/office/drawing/2014/main" id="{B13F87C9-3128-4E5D-BFA0-49049049C0AC}"/>
              </a:ext>
            </a:extLst>
          </p:cNvPr>
          <p:cNvGrpSpPr/>
          <p:nvPr/>
        </p:nvGrpSpPr>
        <p:grpSpPr>
          <a:xfrm>
            <a:off x="7472312" y="2535511"/>
            <a:ext cx="1080000" cy="1991108"/>
            <a:chOff x="7434478" y="1997261"/>
            <a:chExt cx="2086759" cy="4141694"/>
          </a:xfrm>
        </p:grpSpPr>
        <p:pic>
          <p:nvPicPr>
            <p:cNvPr id="29" name="図 28">
              <a:extLst>
                <a:ext uri="{FF2B5EF4-FFF2-40B4-BE49-F238E27FC236}">
                  <a16:creationId xmlns:a16="http://schemas.microsoft.com/office/drawing/2014/main" id="{F1AB2D1F-F641-49F8-96E3-1225D59443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4478" y="1997261"/>
              <a:ext cx="2062331" cy="4131834"/>
            </a:xfrm>
            <a:prstGeom prst="rect">
              <a:avLst/>
            </a:prstGeom>
          </p:spPr>
        </p:pic>
        <p:sp>
          <p:nvSpPr>
            <p:cNvPr id="30" name="正方形/長方形 29">
              <a:extLst>
                <a:ext uri="{FF2B5EF4-FFF2-40B4-BE49-F238E27FC236}">
                  <a16:creationId xmlns:a16="http://schemas.microsoft.com/office/drawing/2014/main" id="{E8A542C3-2CD1-4AE4-88EA-11691FA3A561}"/>
                </a:ext>
              </a:extLst>
            </p:cNvPr>
            <p:cNvSpPr/>
            <p:nvPr/>
          </p:nvSpPr>
          <p:spPr>
            <a:xfrm>
              <a:off x="7458907" y="1997261"/>
              <a:ext cx="2062330" cy="41416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06919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4288353" cy="547842"/>
          </a:xfrm>
        </p:spPr>
        <p:txBody>
          <a:bodyPr wrap="none">
            <a:spAutoFit/>
          </a:bodyPr>
          <a:lstStyle/>
          <a:p>
            <a:r>
              <a:rPr lang="ja-JP" altLang="en-US" dirty="0"/>
              <a:t>マイナポータルとは？</a:t>
            </a:r>
          </a:p>
        </p:txBody>
      </p:sp>
      <p:sp>
        <p:nvSpPr>
          <p:cNvPr id="3" name="サブタイトル 2"/>
          <p:cNvSpPr>
            <a:spLocks noGrp="1"/>
          </p:cNvSpPr>
          <p:nvPr>
            <p:ph type="subTitle" idx="1"/>
          </p:nvPr>
        </p:nvSpPr>
        <p:spPr>
          <a:xfrm>
            <a:off x="1771210" y="1440000"/>
            <a:ext cx="7135287" cy="3518912"/>
          </a:xfrm>
        </p:spPr>
        <p:txBody>
          <a:bodyPr wrap="none" numCol="1">
            <a:spAutoFit/>
          </a:bodyPr>
          <a:lstStyle/>
          <a:p>
            <a:pPr>
              <a:lnSpc>
                <a:spcPct val="100000"/>
              </a:lnSpc>
              <a:spcBef>
                <a:spcPts val="600"/>
              </a:spcBef>
            </a:pPr>
            <a:r>
              <a:rPr lang="ja-JP" altLang="en-US" dirty="0"/>
              <a:t>マイナポータルとは</a:t>
            </a:r>
            <a:r>
              <a:rPr lang="ja-JP" altLang="en-US" spc="-1000" dirty="0"/>
              <a:t>、</a:t>
            </a:r>
            <a:r>
              <a:rPr lang="ja-JP" altLang="en-US" dirty="0"/>
              <a:t>政府が運営する</a:t>
            </a:r>
            <a:endParaRPr lang="en-US" altLang="ja-JP" dirty="0"/>
          </a:p>
          <a:p>
            <a:pPr>
              <a:lnSpc>
                <a:spcPct val="100000"/>
              </a:lnSpc>
              <a:spcBef>
                <a:spcPts val="600"/>
              </a:spcBef>
            </a:pPr>
            <a:r>
              <a:rPr lang="ja-JP" altLang="en-US" dirty="0"/>
              <a:t>オンラインサービスです。子育てや介護を</a:t>
            </a:r>
            <a:endParaRPr lang="en-US" altLang="ja-JP" dirty="0"/>
          </a:p>
          <a:p>
            <a:pPr>
              <a:lnSpc>
                <a:spcPct val="100000"/>
              </a:lnSpc>
              <a:spcBef>
                <a:spcPts val="600"/>
              </a:spcBef>
            </a:pPr>
            <a:r>
              <a:rPr lang="ja-JP" altLang="en-US" dirty="0"/>
              <a:t>はじめとする行政サービスの検索や</a:t>
            </a:r>
            <a:endParaRPr lang="en-US" altLang="ja-JP" dirty="0"/>
          </a:p>
          <a:p>
            <a:pPr>
              <a:lnSpc>
                <a:spcPct val="100000"/>
              </a:lnSpc>
              <a:spcBef>
                <a:spcPts val="600"/>
              </a:spcBef>
            </a:pPr>
            <a:r>
              <a:rPr lang="ja-JP" altLang="en-US" dirty="0"/>
              <a:t>オンライン申請ができたり</a:t>
            </a:r>
            <a:r>
              <a:rPr lang="ja-JP" altLang="en-US" spc="-1000" dirty="0"/>
              <a:t>、</a:t>
            </a:r>
            <a:r>
              <a:rPr lang="ja-JP" altLang="en-US" dirty="0"/>
              <a:t>行政からのお知らせを</a:t>
            </a:r>
            <a:endParaRPr lang="en-US" altLang="ja-JP" dirty="0"/>
          </a:p>
          <a:p>
            <a:pPr>
              <a:lnSpc>
                <a:spcPct val="100000"/>
              </a:lnSpc>
              <a:spcBef>
                <a:spcPts val="600"/>
              </a:spcBef>
            </a:pPr>
            <a:r>
              <a:rPr lang="ja-JP" altLang="en-US" dirty="0"/>
              <a:t>受取ることができる自分専用サイトです。</a:t>
            </a:r>
            <a:endParaRPr lang="en-US" altLang="ja-JP" dirty="0"/>
          </a:p>
          <a:p>
            <a:pPr>
              <a:lnSpc>
                <a:spcPct val="100000"/>
              </a:lnSpc>
              <a:spcBef>
                <a:spcPts val="400"/>
              </a:spcBef>
            </a:pPr>
            <a:endParaRPr lang="en-US" altLang="ja-JP" sz="1200" dirty="0"/>
          </a:p>
          <a:p>
            <a:pPr marL="723900" indent="-265113">
              <a:lnSpc>
                <a:spcPct val="100000"/>
              </a:lnSpc>
              <a:spcBef>
                <a:spcPts val="400"/>
              </a:spcBef>
            </a:pPr>
            <a:r>
              <a:rPr lang="en-US" altLang="ja-JP" sz="2000" dirty="0"/>
              <a:t>※</a:t>
            </a:r>
            <a:r>
              <a:rPr lang="ja-JP" altLang="en-US" sz="2000" dirty="0"/>
              <a:t>一部の機能の利用にはマイナンバーカードは不要</a:t>
            </a:r>
            <a:r>
              <a:rPr lang="en-US" altLang="ja-JP" sz="2000" dirty="0"/>
              <a:t/>
            </a:r>
            <a:br>
              <a:rPr lang="en-US" altLang="ja-JP" sz="2000" dirty="0"/>
            </a:br>
            <a:r>
              <a:rPr lang="ja-JP" altLang="en-US" sz="2000" dirty="0"/>
              <a:t>ですが、マイナンバーカードでログインすれば</a:t>
            </a:r>
            <a:r>
              <a:rPr lang="en-US" altLang="ja-JP" sz="2000" dirty="0"/>
              <a:t/>
            </a:r>
            <a:br>
              <a:rPr lang="en-US" altLang="ja-JP" sz="2000" dirty="0"/>
            </a:br>
            <a:r>
              <a:rPr lang="ja-JP" altLang="en-US" sz="2000" dirty="0"/>
              <a:t>全ての機能を利用することができます。</a:t>
            </a:r>
            <a:endParaRPr lang="en-US" altLang="ja-JP" sz="20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cxnSp>
        <p:nvCxnSpPr>
          <p:cNvPr id="6" name="直線コネクタ 5">
            <a:extLst>
              <a:ext uri="{FF2B5EF4-FFF2-40B4-BE49-F238E27FC236}">
                <a16:creationId xmlns:a16="http://schemas.microsoft.com/office/drawing/2014/main" id="{175BDD9F-04DC-456A-BA8C-A94FE0B41D75}"/>
              </a:ext>
            </a:extLst>
          </p:cNvPr>
          <p:cNvCxnSpPr/>
          <p:nvPr/>
        </p:nvCxnSpPr>
        <p:spPr>
          <a:xfrm>
            <a:off x="1682496" y="4941168"/>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3B92672-9FF0-47B1-8206-9A1F00153CC0}"/>
              </a:ext>
            </a:extLst>
          </p:cNvPr>
          <p:cNvSpPr txBox="1"/>
          <p:nvPr/>
        </p:nvSpPr>
        <p:spPr>
          <a:xfrm>
            <a:off x="1771210" y="5013176"/>
            <a:ext cx="7382107" cy="1600438"/>
          </a:xfrm>
          <a:prstGeom prst="rect">
            <a:avLst/>
          </a:prstGeom>
          <a:noFill/>
        </p:spPr>
        <p:txBody>
          <a:bodyPr wrap="square" rtlCol="0">
            <a:spAutoFit/>
          </a:bodyPr>
          <a:lstStyle/>
          <a:p>
            <a:pPr>
              <a:lnSpc>
                <a:spcPct val="100000"/>
              </a:lnSpc>
            </a:pPr>
            <a:r>
              <a:rPr lang="ja-JP" altLang="en-US" sz="1400" b="1" dirty="0">
                <a:solidFill>
                  <a:srgbClr val="009650"/>
                </a:solidFill>
                <a:latin typeface="メイリオ" panose="020B0604030504040204" pitchFamily="50" charset="-128"/>
                <a:ea typeface="メイリオ" panose="020B0604030504040204" pitchFamily="50" charset="-128"/>
              </a:rPr>
              <a:t>マイナンバーカードでログインする場合、スマートフォンは</a:t>
            </a:r>
            <a:endParaRPr lang="en-US" altLang="ja-JP" sz="1400" b="1" dirty="0">
              <a:solidFill>
                <a:srgbClr val="009650"/>
              </a:solidFill>
              <a:latin typeface="メイリオ" panose="020B0604030504040204" pitchFamily="50" charset="-128"/>
              <a:ea typeface="メイリオ" panose="020B0604030504040204" pitchFamily="50" charset="-128"/>
            </a:endParaRPr>
          </a:p>
          <a:p>
            <a:pPr>
              <a:lnSpc>
                <a:spcPct val="100000"/>
              </a:lnSpc>
            </a:pPr>
            <a:r>
              <a:rPr lang="ja-JP" altLang="en-US" sz="1400" b="1" dirty="0">
                <a:solidFill>
                  <a:srgbClr val="009650"/>
                </a:solidFill>
                <a:latin typeface="メイリオ" panose="020B0604030504040204" pitchFamily="50" charset="-128"/>
                <a:ea typeface="メイリオ" panose="020B0604030504040204" pitchFamily="50" charset="-128"/>
              </a:rPr>
              <a:t>マイナンバーカード読取対応の機種、パソコンはマイナンバーカードに対応する</a:t>
            </a:r>
            <a:endParaRPr lang="en-US" altLang="ja-JP" sz="1400" b="1" dirty="0">
              <a:solidFill>
                <a:srgbClr val="009650"/>
              </a:solidFill>
              <a:latin typeface="メイリオ" panose="020B0604030504040204" pitchFamily="50" charset="-128"/>
              <a:ea typeface="メイリオ" panose="020B0604030504040204" pitchFamily="50" charset="-128"/>
            </a:endParaRPr>
          </a:p>
          <a:p>
            <a:pPr>
              <a:lnSpc>
                <a:spcPct val="100000"/>
              </a:lnSpc>
            </a:pPr>
            <a:r>
              <a:rPr lang="en-US" altLang="ja-JP" sz="1400" b="1" dirty="0">
                <a:solidFill>
                  <a:srgbClr val="009650"/>
                </a:solidFill>
                <a:latin typeface="メイリオ" panose="020B0604030504040204" pitchFamily="50" charset="-128"/>
                <a:ea typeface="メイリオ" panose="020B0604030504040204" pitchFamily="50" charset="-128"/>
              </a:rPr>
              <a:t>IC</a:t>
            </a:r>
            <a:r>
              <a:rPr lang="ja-JP" altLang="en-US" sz="1400" b="1" dirty="0">
                <a:solidFill>
                  <a:srgbClr val="009650"/>
                </a:solidFill>
                <a:latin typeface="メイリオ" panose="020B0604030504040204" pitchFamily="50" charset="-128"/>
                <a:ea typeface="メイリオ" panose="020B0604030504040204" pitchFamily="50" charset="-128"/>
              </a:rPr>
              <a:t>カードリーダーが必要です。ログインには、マイナンバーカードの</a:t>
            </a:r>
            <a:endParaRPr lang="en-US" altLang="ja-JP" sz="1400" b="1" dirty="0">
              <a:solidFill>
                <a:srgbClr val="009650"/>
              </a:solidFill>
              <a:latin typeface="メイリオ" panose="020B0604030504040204" pitchFamily="50" charset="-128"/>
              <a:ea typeface="メイリオ" panose="020B0604030504040204" pitchFamily="50" charset="-128"/>
            </a:endParaRPr>
          </a:p>
          <a:p>
            <a:pPr>
              <a:lnSpc>
                <a:spcPct val="100000"/>
              </a:lnSpc>
            </a:pPr>
            <a:r>
              <a:rPr lang="ja-JP" altLang="en-US" sz="1400" b="1" dirty="0">
                <a:solidFill>
                  <a:srgbClr val="009650"/>
                </a:solidFill>
                <a:latin typeface="メイリオ" panose="020B0604030504040204" pitchFamily="50" charset="-128"/>
                <a:ea typeface="メイリオ" panose="020B0604030504040204" pitchFamily="50" charset="-128"/>
              </a:rPr>
              <a:t>利用者証明用電子証明書のパスワー</a:t>
            </a:r>
            <a:r>
              <a:rPr lang="ja-JP" altLang="en-US" sz="1400" b="1" spc="-500" dirty="0">
                <a:solidFill>
                  <a:srgbClr val="009650"/>
                </a:solidFill>
                <a:latin typeface="メイリオ" panose="020B0604030504040204" pitchFamily="50" charset="-128"/>
                <a:ea typeface="メイリオ" panose="020B0604030504040204" pitchFamily="50" charset="-128"/>
              </a:rPr>
              <a:t>ド</a:t>
            </a:r>
            <a:r>
              <a:rPr lang="ja-JP" altLang="en-US" sz="1400" b="1" dirty="0">
                <a:solidFill>
                  <a:srgbClr val="009650"/>
                </a:solidFill>
                <a:latin typeface="メイリオ" panose="020B0604030504040204" pitchFamily="50" charset="-128"/>
                <a:ea typeface="メイリオ" panose="020B0604030504040204" pitchFamily="50" charset="-128"/>
              </a:rPr>
              <a:t>（数字４桁</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dirty="0">
                <a:solidFill>
                  <a:srgbClr val="009650"/>
                </a:solidFill>
                <a:latin typeface="メイリオ" panose="020B0604030504040204" pitchFamily="50" charset="-128"/>
                <a:ea typeface="メイリオ" panose="020B0604030504040204" pitchFamily="50" charset="-128"/>
              </a:rPr>
              <a:t>が必要です。</a:t>
            </a:r>
            <a:endParaRPr lang="en-US" altLang="ja-JP" sz="1400" b="1" dirty="0">
              <a:solidFill>
                <a:srgbClr val="009650"/>
              </a:solidFill>
              <a:latin typeface="メイリオ" panose="020B0604030504040204" pitchFamily="50" charset="-128"/>
              <a:ea typeface="メイリオ" panose="020B0604030504040204" pitchFamily="50" charset="-128"/>
            </a:endParaRPr>
          </a:p>
          <a:p>
            <a:pPr>
              <a:lnSpc>
                <a:spcPct val="100000"/>
              </a:lnSpc>
            </a:pPr>
            <a:r>
              <a:rPr lang="ja-JP" altLang="en-US" sz="1400" b="1" dirty="0">
                <a:solidFill>
                  <a:srgbClr val="009650"/>
                </a:solidFill>
                <a:latin typeface="メイリオ" panose="020B0604030504040204" pitchFamily="50" charset="-128"/>
                <a:ea typeface="メイリオ" panose="020B0604030504040204" pitchFamily="50" charset="-128"/>
              </a:rPr>
              <a:t>パスワードは、パスワード入力時に３回連続で間違えるとロックします。</a:t>
            </a:r>
            <a:endParaRPr lang="en-US" altLang="ja-JP" sz="1400" b="1" dirty="0">
              <a:solidFill>
                <a:srgbClr val="009650"/>
              </a:solidFill>
              <a:latin typeface="メイリオ" panose="020B0604030504040204" pitchFamily="50" charset="-128"/>
              <a:ea typeface="メイリオ" panose="020B0604030504040204" pitchFamily="50" charset="-128"/>
            </a:endParaRPr>
          </a:p>
          <a:p>
            <a:pPr>
              <a:lnSpc>
                <a:spcPct val="100000"/>
              </a:lnSpc>
            </a:pPr>
            <a:r>
              <a:rPr lang="ja-JP" altLang="en-US" sz="1400" b="1" dirty="0">
                <a:solidFill>
                  <a:srgbClr val="009650"/>
                </a:solidFill>
                <a:latin typeface="メイリオ" panose="020B0604030504040204" pitchFamily="50" charset="-128"/>
                <a:ea typeface="メイリオ" panose="020B0604030504040204" pitchFamily="50" charset="-128"/>
              </a:rPr>
              <a:t>正しいパスワードであることを事前に確認してください。</a:t>
            </a:r>
          </a:p>
          <a:p>
            <a:endParaRPr kumimoji="1" lang="ja-JP" altLang="en-US" sz="1400" b="1" dirty="0">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11395" r="20031"/>
          <a:stretch/>
        </p:blipFill>
        <p:spPr>
          <a:xfrm>
            <a:off x="337470" y="4062146"/>
            <a:ext cx="1282700" cy="1875862"/>
          </a:xfrm>
          <a:prstGeom prst="rect">
            <a:avLst/>
          </a:prstGeom>
        </p:spPr>
      </p:pic>
    </p:spTree>
    <p:extLst>
      <p:ext uri="{BB962C8B-B14F-4D97-AF65-F5344CB8AC3E}">
        <p14:creationId xmlns:p14="http://schemas.microsoft.com/office/powerpoint/2010/main" val="1399311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マイナポータルでできること</a:t>
            </a:r>
          </a:p>
        </p:txBody>
      </p:sp>
      <p:sp>
        <p:nvSpPr>
          <p:cNvPr id="3" name="サブタイトル 2"/>
          <p:cNvSpPr>
            <a:spLocks noGrp="1"/>
          </p:cNvSpPr>
          <p:nvPr>
            <p:ph type="subTitle" idx="1"/>
          </p:nvPr>
        </p:nvSpPr>
        <p:spPr>
          <a:xfrm>
            <a:off x="515686" y="1419718"/>
            <a:ext cx="6827510" cy="1302921"/>
          </a:xfrm>
        </p:spPr>
        <p:txBody>
          <a:bodyPr wrap="none">
            <a:spAutoFit/>
          </a:bodyPr>
          <a:lstStyle/>
          <a:p>
            <a:pPr>
              <a:lnSpc>
                <a:spcPct val="100000"/>
              </a:lnSpc>
              <a:spcBef>
                <a:spcPts val="400"/>
              </a:spcBef>
            </a:pPr>
            <a:r>
              <a:rPr lang="ja-JP" altLang="en-US" dirty="0"/>
              <a:t>あなた専用のサイトで</a:t>
            </a:r>
            <a:r>
              <a:rPr lang="ja-JP" altLang="en-US" spc="-1000" dirty="0"/>
              <a:t>、</a:t>
            </a:r>
            <a:r>
              <a:rPr lang="ja-JP" altLang="en-US" dirty="0"/>
              <a:t>あなたにあった</a:t>
            </a:r>
            <a:endParaRPr lang="en-US" altLang="ja-JP" dirty="0"/>
          </a:p>
          <a:p>
            <a:pPr>
              <a:lnSpc>
                <a:spcPct val="100000"/>
              </a:lnSpc>
              <a:spcBef>
                <a:spcPts val="400"/>
              </a:spcBef>
            </a:pPr>
            <a:r>
              <a:rPr lang="ja-JP" altLang="en-US" dirty="0"/>
              <a:t>サービスを受けることができます</a:t>
            </a:r>
            <a:r>
              <a:rPr lang="ja-JP" altLang="en-US" spc="-1000" dirty="0"/>
              <a:t>。</a:t>
            </a:r>
            <a:r>
              <a:rPr lang="ja-JP" altLang="en-US" dirty="0"/>
              <a:t>今後も新しい</a:t>
            </a:r>
            <a:endParaRPr lang="en-US" altLang="ja-JP" dirty="0"/>
          </a:p>
          <a:p>
            <a:pPr>
              <a:lnSpc>
                <a:spcPct val="100000"/>
              </a:lnSpc>
              <a:spcBef>
                <a:spcPts val="400"/>
              </a:spcBef>
            </a:pPr>
            <a:r>
              <a:rPr lang="ja-JP" altLang="en-US" dirty="0"/>
              <a:t>サービスがどんどん追加される予定です。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5" name="テキスト ボックス 4"/>
          <p:cNvSpPr txBox="1"/>
          <p:nvPr/>
        </p:nvSpPr>
        <p:spPr>
          <a:xfrm>
            <a:off x="523510" y="2756685"/>
            <a:ext cx="3960000" cy="3262432"/>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健康保険証利用の申込み</a:t>
            </a:r>
          </a:p>
          <a:p>
            <a:r>
              <a:rPr lang="ja-JP" altLang="en-US" sz="1400" dirty="0">
                <a:latin typeface="Meiryo" charset="-128"/>
                <a:ea typeface="Meiryo" charset="-128"/>
                <a:cs typeface="Meiryo" charset="-128"/>
              </a:rPr>
              <a:t>マイナンバーカードを健康保険証として</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利用する際の</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利用申込ができます。</a:t>
            </a:r>
          </a:p>
          <a:p>
            <a:pPr>
              <a:lnSpc>
                <a:spcPct val="150000"/>
              </a:lnSpc>
            </a:pPr>
            <a:r>
              <a:rPr lang="ja-JP" altLang="en-US" sz="2000" b="1" dirty="0">
                <a:solidFill>
                  <a:srgbClr val="009650"/>
                </a:solidFill>
                <a:latin typeface="Meiryo" charset="-128"/>
                <a:ea typeface="Meiryo" charset="-128"/>
                <a:cs typeface="Meiryo" charset="-128"/>
              </a:rPr>
              <a:t>ぴったりサービス</a:t>
            </a:r>
          </a:p>
          <a:p>
            <a:r>
              <a:rPr lang="ja-JP" altLang="en-US" sz="1400" dirty="0">
                <a:latin typeface="Meiryo" charset="-128"/>
                <a:ea typeface="Meiryo" charset="-128"/>
                <a:cs typeface="Meiryo" charset="-128"/>
              </a:rPr>
              <a:t>各市町村の子育てや介護をはじめとする</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各種行政サービスの検索</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および</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オンラインでの申請や届出ができます。</a:t>
            </a:r>
          </a:p>
          <a:p>
            <a:pPr lvl="3">
              <a:lnSpc>
                <a:spcPct val="150000"/>
              </a:lnSpc>
            </a:pPr>
            <a:r>
              <a:rPr lang="ja-JP" altLang="en-US" sz="2000" b="1" dirty="0" smtClean="0">
                <a:solidFill>
                  <a:srgbClr val="009650"/>
                </a:solidFill>
                <a:latin typeface="Meiryo" charset="-128"/>
                <a:ea typeface="Meiryo" charset="-128"/>
                <a:cs typeface="Meiryo" charset="-128"/>
              </a:rPr>
              <a:t>わたしの</a:t>
            </a:r>
            <a:r>
              <a:rPr lang="ja-JP" altLang="en-US" sz="2000" b="1" dirty="0">
                <a:solidFill>
                  <a:srgbClr val="009650"/>
                </a:solidFill>
                <a:latin typeface="Meiryo" charset="-128"/>
                <a:ea typeface="Meiryo" charset="-128"/>
                <a:cs typeface="Meiryo" charset="-128"/>
              </a:rPr>
              <a:t>情報</a:t>
            </a:r>
          </a:p>
          <a:p>
            <a:pPr lvl="3"/>
            <a:r>
              <a:rPr lang="ja-JP" altLang="en-US" sz="1400" dirty="0">
                <a:latin typeface="Meiryo" charset="-128"/>
                <a:ea typeface="Meiryo" charset="-128"/>
                <a:cs typeface="Meiryo" charset="-128"/>
              </a:rPr>
              <a:t>世帯情報</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税情報</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予防接種</a:t>
            </a:r>
            <a:endParaRPr lang="en-US" altLang="ja-JP" sz="1400" dirty="0">
              <a:latin typeface="Meiryo" charset="-128"/>
              <a:ea typeface="Meiryo" charset="-128"/>
              <a:cs typeface="Meiryo" charset="-128"/>
            </a:endParaRPr>
          </a:p>
          <a:p>
            <a:pPr lvl="3"/>
            <a:r>
              <a:rPr lang="ja-JP" altLang="en-US" sz="1400" dirty="0">
                <a:latin typeface="Meiryo" charset="-128"/>
                <a:ea typeface="Meiryo" charset="-128"/>
                <a:cs typeface="Meiryo" charset="-128"/>
              </a:rPr>
              <a:t>記録など</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行政機関が</a:t>
            </a:r>
            <a:endParaRPr lang="en-US" altLang="ja-JP" sz="1400" dirty="0">
              <a:latin typeface="Meiryo" charset="-128"/>
              <a:ea typeface="Meiryo" charset="-128"/>
              <a:cs typeface="Meiryo" charset="-128"/>
            </a:endParaRPr>
          </a:p>
          <a:p>
            <a:pPr lvl="3"/>
            <a:r>
              <a:rPr lang="ja-JP" altLang="en-US" sz="1400" dirty="0">
                <a:latin typeface="Meiryo" charset="-128"/>
                <a:ea typeface="Meiryo" charset="-128"/>
                <a:cs typeface="Meiryo" charset="-128"/>
              </a:rPr>
              <a:t>保有するあなたの情報を</a:t>
            </a:r>
            <a:endParaRPr lang="en-US" altLang="ja-JP" sz="1400" dirty="0">
              <a:latin typeface="Meiryo" charset="-128"/>
              <a:ea typeface="Meiryo" charset="-128"/>
              <a:cs typeface="Meiryo" charset="-128"/>
            </a:endParaRPr>
          </a:p>
          <a:p>
            <a:pPr lvl="3"/>
            <a:r>
              <a:rPr lang="ja-JP" altLang="en-US" sz="1400" dirty="0">
                <a:latin typeface="Meiryo" charset="-128"/>
                <a:ea typeface="Meiryo" charset="-128"/>
                <a:cs typeface="Meiryo" charset="-128"/>
              </a:rPr>
              <a:t>確認できます。</a:t>
            </a:r>
            <a:endParaRPr kumimoji="1" lang="ja-JP" altLang="en-US" sz="1400" b="1" dirty="0">
              <a:latin typeface="Meiryo" charset="-128"/>
              <a:ea typeface="Meiryo" charset="-128"/>
              <a:cs typeface="Meiryo" charset="-128"/>
            </a:endParaRPr>
          </a:p>
        </p:txBody>
      </p:sp>
      <p:sp>
        <p:nvSpPr>
          <p:cNvPr id="6" name="テキスト ボックス 5"/>
          <p:cNvSpPr txBox="1"/>
          <p:nvPr/>
        </p:nvSpPr>
        <p:spPr>
          <a:xfrm>
            <a:off x="4487075" y="2755525"/>
            <a:ext cx="4284000" cy="372409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お知らせ</a:t>
            </a:r>
          </a:p>
          <a:p>
            <a:r>
              <a:rPr lang="ja-JP" altLang="en-US" sz="1400" dirty="0">
                <a:latin typeface="Meiryo" charset="-128"/>
                <a:ea typeface="Meiryo" charset="-128"/>
                <a:cs typeface="Meiryo" charset="-128"/>
              </a:rPr>
              <a:t>あなたが知りたい情報を、きめ細かく</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受け取ることができます。</a:t>
            </a:r>
          </a:p>
          <a:p>
            <a:pPr>
              <a:lnSpc>
                <a:spcPct val="150000"/>
              </a:lnSpc>
            </a:pPr>
            <a:r>
              <a:rPr lang="ja-JP" altLang="en-US" sz="2000" b="1" dirty="0">
                <a:solidFill>
                  <a:srgbClr val="009650"/>
                </a:solidFill>
                <a:latin typeface="Meiryo" charset="-128"/>
                <a:ea typeface="Meiryo" charset="-128"/>
                <a:cs typeface="Meiryo" charset="-128"/>
              </a:rPr>
              <a:t>やりとり履歴</a:t>
            </a:r>
          </a:p>
          <a:p>
            <a:r>
              <a:rPr lang="ja-JP" altLang="en-US" sz="1400" dirty="0">
                <a:latin typeface="Meiryo" charset="-128"/>
                <a:ea typeface="Meiryo" charset="-128"/>
                <a:cs typeface="Meiryo" charset="-128"/>
              </a:rPr>
              <a:t>あなたの情報が、行政機関の間でどのように</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やりとりされたかを確認できます。</a:t>
            </a:r>
          </a:p>
          <a:p>
            <a:pPr>
              <a:lnSpc>
                <a:spcPct val="150000"/>
              </a:lnSpc>
            </a:pPr>
            <a:r>
              <a:rPr lang="ja-JP" altLang="en-US" sz="2000" b="1" dirty="0">
                <a:solidFill>
                  <a:srgbClr val="009650"/>
                </a:solidFill>
                <a:latin typeface="Meiryo" charset="-128"/>
                <a:ea typeface="Meiryo" charset="-128"/>
                <a:cs typeface="Meiryo" charset="-128"/>
              </a:rPr>
              <a:t>もっとつながる</a:t>
            </a:r>
          </a:p>
          <a:p>
            <a:r>
              <a:rPr lang="en-US" altLang="ja-JP" sz="1400" dirty="0">
                <a:latin typeface="Meiryo" charset="-128"/>
                <a:ea typeface="Meiryo" charset="-128"/>
                <a:cs typeface="Meiryo" charset="-128"/>
              </a:rPr>
              <a:t>e-Tax</a:t>
            </a:r>
            <a:r>
              <a:rPr lang="ja-JP" altLang="en-US" sz="1400" spc="-500" dirty="0">
                <a:latin typeface="Meiryo" charset="-128"/>
                <a:ea typeface="Meiryo" charset="-128"/>
                <a:cs typeface="Meiryo" charset="-128"/>
              </a:rPr>
              <a:t> 、</a:t>
            </a:r>
            <a:r>
              <a:rPr lang="ja-JP" altLang="en-US" sz="1400" dirty="0">
                <a:latin typeface="Meiryo" charset="-128"/>
                <a:ea typeface="Meiryo" charset="-128"/>
                <a:cs typeface="Meiryo" charset="-128"/>
              </a:rPr>
              <a:t>ねんきんネットなど</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外部ウェブサイトと</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連携し</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サービスを受けることができます。</a:t>
            </a:r>
          </a:p>
          <a:p>
            <a:pPr>
              <a:lnSpc>
                <a:spcPct val="150000"/>
              </a:lnSpc>
            </a:pPr>
            <a:r>
              <a:rPr lang="ja-JP" altLang="en-US" sz="2000" b="1" dirty="0">
                <a:solidFill>
                  <a:srgbClr val="009650"/>
                </a:solidFill>
                <a:latin typeface="Meiryo" charset="-128"/>
                <a:ea typeface="Meiryo" charset="-128"/>
                <a:cs typeface="Meiryo" charset="-128"/>
              </a:rPr>
              <a:t>その他のサービス</a:t>
            </a:r>
          </a:p>
          <a:p>
            <a:r>
              <a:rPr lang="ja-JP" altLang="en-US" sz="1400" dirty="0">
                <a:latin typeface="Meiryo" charset="-128"/>
                <a:ea typeface="Meiryo" charset="-128"/>
                <a:cs typeface="Meiryo" charset="-128"/>
              </a:rPr>
              <a:t>利用者登録変更</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代理人登録</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利用履歴など</a:t>
            </a:r>
            <a:r>
              <a:rPr lang="ja-JP" altLang="en-US" sz="1400" spc="-500" dirty="0">
                <a:latin typeface="Meiryo" charset="-128"/>
                <a:ea typeface="Meiryo" charset="-128"/>
                <a:cs typeface="Meiryo" charset="-128"/>
              </a:rPr>
              <a:t>、</a:t>
            </a:r>
            <a:r>
              <a:rPr lang="ja-JP" altLang="en-US" sz="1400" dirty="0">
                <a:latin typeface="Meiryo" charset="-128"/>
                <a:ea typeface="Meiryo" charset="-128"/>
                <a:cs typeface="Meiryo" charset="-128"/>
              </a:rPr>
              <a:t>マイナ</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ポータルを利用する方の登録変更などができます。</a:t>
            </a:r>
          </a:p>
          <a:p>
            <a:endParaRPr kumimoji="1" lang="ja-JP" altLang="en-US" sz="1400" b="1" dirty="0">
              <a:latin typeface="Meiryo" charset="-128"/>
              <a:ea typeface="Meiryo" charset="-128"/>
              <a:cs typeface="Meiryo" charset="-128"/>
            </a:endParaRPr>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5151" t="17356" r="2626" b="27242"/>
          <a:stretch/>
        </p:blipFill>
        <p:spPr>
          <a:xfrm>
            <a:off x="508069" y="4742420"/>
            <a:ext cx="1436686" cy="1210635"/>
          </a:xfrm>
          <a:prstGeom prst="rect">
            <a:avLst/>
          </a:prstGeom>
        </p:spPr>
      </p:pic>
    </p:spTree>
    <p:extLst>
      <p:ext uri="{BB962C8B-B14F-4D97-AF65-F5344CB8AC3E}">
        <p14:creationId xmlns:p14="http://schemas.microsoft.com/office/powerpoint/2010/main" val="45156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t>マイナポータルを利用するための、</a:t>
            </a:r>
            <a:endParaRPr lang="en-US" altLang="ja-JP" dirty="0"/>
          </a:p>
          <a:p>
            <a:pPr>
              <a:lnSpc>
                <a:spcPct val="100000"/>
              </a:lnSpc>
              <a:spcBef>
                <a:spcPts val="400"/>
              </a:spcBef>
            </a:pPr>
            <a:r>
              <a:rPr lang="ja-JP" altLang="en-US" dirty="0"/>
              <a:t>スマートフォン機種</a:t>
            </a:r>
            <a:r>
              <a:rPr lang="ja-JP" altLang="en-US" spc="-1000" dirty="0"/>
              <a:t>、</a:t>
            </a:r>
            <a:r>
              <a:rPr lang="ja-JP" altLang="en-US" dirty="0"/>
              <a:t>ＩＣカードリーダーなど</a:t>
            </a:r>
            <a:r>
              <a:rPr lang="ja-JP" altLang="en-US" spc="-1000" dirty="0"/>
              <a:t>、</a:t>
            </a:r>
            <a:endParaRPr lang="en-US" altLang="ja-JP" dirty="0"/>
          </a:p>
          <a:p>
            <a:pPr>
              <a:lnSpc>
                <a:spcPct val="100000"/>
              </a:lnSpc>
              <a:spcBef>
                <a:spcPts val="400"/>
              </a:spcBef>
            </a:pPr>
            <a:r>
              <a:rPr lang="ja-JP" altLang="en-US" dirty="0"/>
              <a:t>動作環境や操作方法</a:t>
            </a:r>
            <a:r>
              <a:rPr lang="ja-JP" altLang="en-US" spc="-1000" dirty="0"/>
              <a:t>、</a:t>
            </a:r>
            <a:r>
              <a:rPr lang="ja-JP" altLang="en-US" dirty="0"/>
              <a:t>またマイナポータルの</a:t>
            </a:r>
            <a:endParaRPr lang="en-US" altLang="ja-JP" dirty="0"/>
          </a:p>
          <a:p>
            <a:pPr>
              <a:lnSpc>
                <a:spcPct val="100000"/>
              </a:lnSpc>
              <a:spcBef>
                <a:spcPts val="400"/>
              </a:spcBef>
            </a:pPr>
            <a:r>
              <a:rPr lang="ja-JP" altLang="en-US" dirty="0"/>
              <a:t>最新情報などは</a:t>
            </a:r>
            <a:r>
              <a:rPr lang="ja-JP" altLang="en-US" spc="-1000" dirty="0"/>
              <a:t>、</a:t>
            </a:r>
            <a:r>
              <a:rPr lang="ja-JP" altLang="en-US" dirty="0"/>
              <a:t>以下のサイトをご参照ください。</a:t>
            </a:r>
            <a:endParaRPr lang="en-US" altLang="ja-JP" dirty="0"/>
          </a:p>
          <a:p>
            <a:endParaRPr lang="ja-JP" altLang="en-US" sz="1600" dirty="0"/>
          </a:p>
          <a:p>
            <a:pPr algn="just">
              <a:lnSpc>
                <a:spcPct val="100000"/>
              </a:lnSpc>
              <a:spcBef>
                <a:spcPts val="0"/>
              </a:spcBef>
            </a:pPr>
            <a:r>
              <a:rPr lang="ja-JP" altLang="ja-JP" sz="2000" kern="100" dirty="0"/>
              <a:t>マイナポータル対</a:t>
            </a:r>
            <a:r>
              <a:rPr lang="ja-JP" altLang="ja-JP" sz="2000" kern="100" spc="-1000" dirty="0"/>
              <a:t>応</a:t>
            </a:r>
            <a:r>
              <a:rPr lang="ja-JP" altLang="en-US" sz="2000" kern="100" dirty="0"/>
              <a:t>（マイナンバーカード読取対応</a:t>
            </a:r>
            <a:r>
              <a:rPr lang="ja-JP" altLang="en-US" sz="2000" kern="100" spc="-1000" dirty="0"/>
              <a:t>）</a:t>
            </a:r>
            <a:r>
              <a:rPr lang="ja-JP" altLang="en-US" sz="2000" kern="100" dirty="0"/>
              <a:t>の</a:t>
            </a:r>
            <a:endParaRPr lang="en-US" altLang="ja-JP" sz="2000" kern="100" dirty="0"/>
          </a:p>
          <a:p>
            <a:pPr algn="just">
              <a:lnSpc>
                <a:spcPct val="100000"/>
              </a:lnSpc>
              <a:spcBef>
                <a:spcPts val="0"/>
              </a:spcBef>
            </a:pPr>
            <a:r>
              <a:rPr lang="ja-JP" altLang="ja-JP" sz="2000" kern="100" dirty="0"/>
              <a:t>スマートフォン</a:t>
            </a:r>
            <a:r>
              <a:rPr lang="ja-JP" altLang="en-US" sz="2000" kern="100" dirty="0"/>
              <a:t>の</a:t>
            </a:r>
            <a:r>
              <a:rPr lang="ja-JP" altLang="ja-JP" sz="2000" kern="100" dirty="0"/>
              <a:t>機種一覧</a:t>
            </a:r>
          </a:p>
          <a:p>
            <a:pPr algn="just">
              <a:lnSpc>
                <a:spcPct val="100000"/>
              </a:lnSpc>
              <a:spcBef>
                <a:spcPts val="0"/>
              </a:spcBef>
            </a:pPr>
            <a:r>
              <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hlinkClick r:id="rId3"/>
              </a:rPr>
              <a:t>https://faq.myna.go.jp/faq/show/2587</a:t>
            </a:r>
            <a:endPar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00000"/>
              </a:lnSpc>
              <a:spcBef>
                <a:spcPts val="0"/>
              </a:spcBef>
            </a:pPr>
            <a:endParaRPr kumimoji="1" lang="ja-JP" altLang="en-US" sz="1200" dirty="0">
              <a:latin typeface="メイリオ" panose="020B0604030504040204" pitchFamily="50" charset="-128"/>
              <a:ea typeface="メイリオ" panose="020B0604030504040204" pitchFamily="50" charset="-128"/>
            </a:endParaRPr>
          </a:p>
          <a:p>
            <a:pPr algn="just">
              <a:lnSpc>
                <a:spcPct val="100000"/>
              </a:lnSpc>
              <a:spcBef>
                <a:spcPts val="0"/>
              </a:spcBef>
            </a:pPr>
            <a:endParaRPr lang="en-US" altLang="ja-JP" sz="1200" kern="100" dirty="0">
              <a:latin typeface="メイリオ" panose="020B0604030504040204" pitchFamily="50" charset="-128"/>
              <a:ea typeface="メイリオ" panose="020B0604030504040204" pitchFamily="50" charset="-128"/>
            </a:endParaRPr>
          </a:p>
          <a:p>
            <a:pPr algn="just">
              <a:lnSpc>
                <a:spcPct val="100000"/>
              </a:lnSpc>
              <a:spcBef>
                <a:spcPts val="0"/>
              </a:spcBef>
            </a:pPr>
            <a:r>
              <a:rPr lang="ja-JP" altLang="ja-JP" sz="2000" kern="100" dirty="0"/>
              <a:t>マ</a:t>
            </a:r>
            <a:r>
              <a:rPr lang="ja-JP" altLang="en-US" sz="2000" kern="100" dirty="0"/>
              <a:t>イ</a:t>
            </a:r>
            <a:r>
              <a:rPr lang="ja-JP" altLang="ja-JP" sz="2000" kern="100" dirty="0"/>
              <a:t>ナンバーカード</a:t>
            </a:r>
            <a:r>
              <a:rPr lang="ja-JP" altLang="en-US" sz="2000" kern="100" dirty="0"/>
              <a:t>読取</a:t>
            </a:r>
            <a:r>
              <a:rPr lang="ja-JP" altLang="ja-JP" sz="2000" kern="100" dirty="0"/>
              <a:t>対応</a:t>
            </a:r>
            <a:r>
              <a:rPr lang="ja-JP" altLang="en-US" sz="2000" kern="100" dirty="0"/>
              <a:t>の</a:t>
            </a:r>
            <a:endParaRPr lang="en-US" altLang="ja-JP" sz="2000" kern="100" dirty="0"/>
          </a:p>
          <a:p>
            <a:pPr algn="just">
              <a:lnSpc>
                <a:spcPct val="100000"/>
              </a:lnSpc>
              <a:spcBef>
                <a:spcPts val="0"/>
              </a:spcBef>
            </a:pPr>
            <a:r>
              <a:rPr lang="ja-JP" altLang="ja-JP" sz="2000" kern="100" dirty="0"/>
              <a:t>ＩＣカードリーダ</a:t>
            </a:r>
            <a:r>
              <a:rPr lang="ja-JP" altLang="en-US" sz="2000" kern="100" dirty="0"/>
              <a:t>ーの</a:t>
            </a:r>
            <a:r>
              <a:rPr lang="ja-JP" altLang="ja-JP" sz="2000" kern="100" dirty="0"/>
              <a:t>一覧</a:t>
            </a:r>
          </a:p>
          <a:p>
            <a:pPr algn="just">
              <a:lnSpc>
                <a:spcPct val="100000"/>
              </a:lnSpc>
              <a:spcBef>
                <a:spcPts val="0"/>
              </a:spcBef>
            </a:pPr>
            <a:r>
              <a:rPr lang="en-US" altLang="ja-JP" sz="1200" dirty="0">
                <a:effectLst/>
                <a:latin typeface="游ゴシック Medium" panose="020B0500000000000000" pitchFamily="50" charset="-128"/>
                <a:cs typeface="Times New Roman" panose="02020603050405020304" pitchFamily="18" charset="0"/>
                <a:hlinkClick r:id="rId4"/>
              </a:rPr>
              <a:t>https://www.jpki.go.jp/prepare/reader_writer.html</a:t>
            </a:r>
            <a:endParaRPr lang="en-US" altLang="ja-JP" sz="1200" dirty="0">
              <a:effectLst/>
              <a:latin typeface="游ゴシック Medium" panose="020B0500000000000000" pitchFamily="50" charset="-128"/>
              <a:cs typeface="Times New Roman" panose="02020603050405020304" pitchFamily="18" charset="0"/>
            </a:endParaRPr>
          </a:p>
          <a:p>
            <a:pPr algn="just">
              <a:lnSpc>
                <a:spcPct val="100000"/>
              </a:lnSpc>
              <a:spcBef>
                <a:spcPts val="0"/>
              </a:spcBef>
            </a:pPr>
            <a:endParaRPr lang="en-US" altLang="ja-JP" sz="2000" kern="100" dirty="0"/>
          </a:p>
          <a:p>
            <a:pPr algn="just">
              <a:lnSpc>
                <a:spcPct val="100000"/>
              </a:lnSpc>
              <a:spcBef>
                <a:spcPts val="0"/>
              </a:spcBef>
            </a:pPr>
            <a:r>
              <a:rPr lang="ja-JP" altLang="ja-JP" sz="2000" kern="100" dirty="0"/>
              <a:t>マイナポータル総合サイト</a:t>
            </a:r>
          </a:p>
          <a:p>
            <a:pPr algn="just">
              <a:lnSpc>
                <a:spcPct val="100000"/>
              </a:lnSpc>
              <a:spcBef>
                <a:spcPts val="0"/>
              </a:spcBef>
            </a:pPr>
            <a:r>
              <a:rPr lang="en-US" altLang="ja-JP" sz="1200" u="sng" kern="100" dirty="0">
                <a:hlinkClick r:id="rId5"/>
              </a:rPr>
              <a:t>https://myna.go.jp/</a:t>
            </a:r>
            <a:endParaRPr lang="ja-JP" altLang="ja-JP" sz="1200" kern="1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8" name="図 7">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84984"/>
            <a:ext cx="1060854" cy="1060854"/>
          </a:xfrm>
          <a:prstGeom prst="rect">
            <a:avLst/>
          </a:prstGeom>
        </p:spPr>
      </p:pic>
      <p:pic>
        <p:nvPicPr>
          <p:cNvPr id="9" name="図 8">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4168" y="4467816"/>
            <a:ext cx="1060854" cy="1060854"/>
          </a:xfrm>
          <a:prstGeom prst="rect">
            <a:avLst/>
          </a:prstGeom>
        </p:spPr>
      </p:pic>
      <p:pic>
        <p:nvPicPr>
          <p:cNvPr id="10" name="図 9">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75076"/>
            <a:ext cx="986985" cy="986985"/>
          </a:xfrm>
          <a:prstGeom prst="rect">
            <a:avLst/>
          </a:prstGeom>
        </p:spPr>
      </p:pic>
    </p:spTree>
    <p:extLst>
      <p:ext uri="{BB962C8B-B14F-4D97-AF65-F5344CB8AC3E}">
        <p14:creationId xmlns:p14="http://schemas.microsoft.com/office/powerpoint/2010/main" val="713785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マイナポータルの利用の手順</a:t>
            </a:r>
          </a:p>
        </p:txBody>
      </p:sp>
      <p:sp>
        <p:nvSpPr>
          <p:cNvPr id="3" name="サブタイトル 2"/>
          <p:cNvSpPr>
            <a:spLocks noGrp="1"/>
          </p:cNvSpPr>
          <p:nvPr>
            <p:ph type="subTitle" idx="1"/>
          </p:nvPr>
        </p:nvSpPr>
        <p:spPr>
          <a:xfrm>
            <a:off x="507600" y="1440000"/>
            <a:ext cx="7443063" cy="461665"/>
          </a:xfrm>
        </p:spPr>
        <p:txBody>
          <a:bodyPr wrap="none">
            <a:spAutoFit/>
          </a:bodyPr>
          <a:lstStyle/>
          <a:p>
            <a:pPr>
              <a:lnSpc>
                <a:spcPct val="100000"/>
              </a:lnSpc>
              <a:spcBef>
                <a:spcPts val="0"/>
              </a:spcBef>
            </a:pPr>
            <a:r>
              <a:rPr lang="ja-JP" altLang="en-US" dirty="0"/>
              <a:t>次ページから</a:t>
            </a:r>
            <a:r>
              <a:rPr lang="ja-JP" altLang="en-US" spc="-1000" dirty="0"/>
              <a:t>、</a:t>
            </a:r>
            <a:r>
              <a:rPr lang="ja-JP" altLang="en-US" dirty="0"/>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7" name="正方形/長方形 6"/>
          <p:cNvSpPr/>
          <p:nvPr/>
        </p:nvSpPr>
        <p:spPr>
          <a:xfrm>
            <a:off x="1872192" y="2063590"/>
            <a:ext cx="6840000" cy="1250578"/>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21749" y="1898829"/>
            <a:ext cx="36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p:cNvSpPr/>
          <p:nvPr/>
        </p:nvSpPr>
        <p:spPr>
          <a:xfrm>
            <a:off x="1873540" y="3868476"/>
            <a:ext cx="6840000" cy="216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2910" y="2533111"/>
            <a:ext cx="6845869" cy="707886"/>
          </a:xfrm>
          <a:prstGeom prst="rect">
            <a:avLst/>
          </a:prstGeom>
          <a:noFill/>
        </p:spPr>
        <p:txBody>
          <a:bodyPr wrap="square" rIns="0" rtlCol="0">
            <a:spAutoFit/>
          </a:bodyPr>
          <a:lstStyle/>
          <a:p>
            <a:r>
              <a:rPr lang="ja-JP" altLang="en-US" sz="2000" b="1" dirty="0">
                <a:solidFill>
                  <a:srgbClr val="009650"/>
                </a:solidFill>
                <a:latin typeface="Meiryo" charset="-128"/>
                <a:ea typeface="Meiryo" charset="-128"/>
                <a:cs typeface="Meiryo" charset="-128"/>
              </a:rPr>
              <a:t>❶　</a:t>
            </a:r>
            <a:r>
              <a:rPr lang="ja-JP" altLang="en-US" sz="2000" b="1" dirty="0">
                <a:latin typeface="Meiryo" charset="-128"/>
                <a:ea typeface="Meiryo" charset="-128"/>
                <a:cs typeface="Meiryo" charset="-128"/>
              </a:rPr>
              <a:t>マイナポータルＡＰのインストール</a:t>
            </a:r>
          </a:p>
          <a:p>
            <a:r>
              <a:rPr lang="ja-JP" altLang="en-US" sz="2000" b="1" dirty="0">
                <a:solidFill>
                  <a:srgbClr val="009650"/>
                </a:solidFill>
                <a:latin typeface="Meiryo" charset="-128"/>
                <a:ea typeface="Meiryo" charset="-128"/>
                <a:cs typeface="Meiryo" charset="-128"/>
              </a:rPr>
              <a:t>❷　</a:t>
            </a:r>
            <a:r>
              <a:rPr lang="ja-JP" altLang="en-US" sz="2000" b="1" dirty="0">
                <a:latin typeface="Meiryo" charset="-128"/>
                <a:ea typeface="Meiryo" charset="-128"/>
                <a:cs typeface="Meiryo" charset="-128"/>
              </a:rPr>
              <a:t>マイナポータルにログイ</a:t>
            </a:r>
            <a:r>
              <a:rPr lang="ja-JP" altLang="en-US" sz="2000" b="1" spc="-500" dirty="0">
                <a:latin typeface="Meiryo" charset="-128"/>
                <a:ea typeface="Meiryo" charset="-128"/>
                <a:cs typeface="Meiryo" charset="-128"/>
              </a:rPr>
              <a:t>ン</a:t>
            </a:r>
            <a:r>
              <a:rPr lang="ja-JP" altLang="en-US" sz="1600" b="1" dirty="0">
                <a:latin typeface="Meiryo" charset="-128"/>
                <a:ea typeface="Meiryo" charset="-128"/>
                <a:cs typeface="Meiryo" charset="-128"/>
              </a:rPr>
              <a:t>（利用者証明用電子証明書の認証）</a:t>
            </a:r>
            <a:endParaRPr lang="ja-JP" altLang="en-US" sz="1400" b="1" dirty="0">
              <a:latin typeface="Meiryo" charset="-128"/>
              <a:ea typeface="Meiryo" charset="-128"/>
              <a:cs typeface="Meiryo" charset="-128"/>
            </a:endParaRPr>
          </a:p>
        </p:txBody>
      </p:sp>
      <p:sp>
        <p:nvSpPr>
          <p:cNvPr id="12" name="テキスト ボックス 11"/>
          <p:cNvSpPr txBox="1"/>
          <p:nvPr/>
        </p:nvSpPr>
        <p:spPr>
          <a:xfrm>
            <a:off x="633745" y="1976506"/>
            <a:ext cx="3564000" cy="360000"/>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マイナポータル利用準備</a:t>
            </a:r>
          </a:p>
        </p:txBody>
      </p:sp>
      <p:sp>
        <p:nvSpPr>
          <p:cNvPr id="13" name="テキスト ボックス 12"/>
          <p:cNvSpPr txBox="1"/>
          <p:nvPr/>
        </p:nvSpPr>
        <p:spPr>
          <a:xfrm>
            <a:off x="1882910" y="4138919"/>
            <a:ext cx="3600000" cy="1938992"/>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❸　</a:t>
            </a:r>
            <a:r>
              <a:rPr lang="ja-JP" altLang="en-US" sz="2000" b="1" dirty="0">
                <a:latin typeface="Meiryo" charset="-128"/>
                <a:ea typeface="Meiryo" charset="-128"/>
                <a:cs typeface="Meiryo" charset="-128"/>
              </a:rPr>
              <a:t>サービスメニューの確認</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❹　</a:t>
            </a:r>
            <a:r>
              <a:rPr lang="ja-JP" altLang="en-US" sz="2000" b="1" dirty="0">
                <a:latin typeface="Meiryo" charset="-128"/>
                <a:ea typeface="Meiryo" charset="-128"/>
                <a:cs typeface="Meiryo" charset="-128"/>
              </a:rPr>
              <a:t>健康保険証利用の申込み</a:t>
            </a:r>
          </a:p>
          <a:p>
            <a:r>
              <a:rPr lang="ja-JP" altLang="en-US" sz="2000" b="1" dirty="0">
                <a:solidFill>
                  <a:srgbClr val="009650"/>
                </a:solidFill>
                <a:latin typeface="Meiryo" charset="-128"/>
                <a:ea typeface="Meiryo" charset="-128"/>
                <a:cs typeface="Meiryo" charset="-128"/>
              </a:rPr>
              <a:t>❺　</a:t>
            </a:r>
            <a:r>
              <a:rPr lang="ja-JP" altLang="en-US" sz="2000" b="1" dirty="0">
                <a:latin typeface="Meiryo" charset="-128"/>
                <a:ea typeface="Meiryo" charset="-128"/>
                <a:cs typeface="Meiryo" charset="-128"/>
              </a:rPr>
              <a:t>ぴったりサービス</a:t>
            </a:r>
          </a:p>
          <a:p>
            <a:r>
              <a:rPr lang="ja-JP" altLang="en-US" sz="2000" b="1" dirty="0">
                <a:solidFill>
                  <a:srgbClr val="009650"/>
                </a:solidFill>
                <a:latin typeface="Meiryo" charset="-128"/>
                <a:ea typeface="Meiryo" charset="-128"/>
                <a:cs typeface="Meiryo" charset="-128"/>
              </a:rPr>
              <a:t>❻　</a:t>
            </a:r>
            <a:r>
              <a:rPr lang="ja-JP" altLang="en-US" sz="2000" b="1" dirty="0" smtClean="0">
                <a:latin typeface="Meiryo" charset="-128"/>
                <a:ea typeface="Meiryo" charset="-128"/>
                <a:cs typeface="Meiryo" charset="-128"/>
              </a:rPr>
              <a:t>わたしの情報</a:t>
            </a:r>
            <a:endParaRPr lang="ja-JP" altLang="en-US"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❼　</a:t>
            </a:r>
            <a:r>
              <a:rPr lang="ja-JP" altLang="en-US" sz="2000" b="1" dirty="0">
                <a:latin typeface="Meiryo" charset="-128"/>
                <a:ea typeface="Meiryo" charset="-128"/>
                <a:cs typeface="Meiryo" charset="-128"/>
              </a:rPr>
              <a:t>お知らせサービス</a:t>
            </a:r>
          </a:p>
          <a:p>
            <a:r>
              <a:rPr lang="ja-JP" altLang="en-US" sz="2000" b="1" dirty="0">
                <a:solidFill>
                  <a:srgbClr val="009650"/>
                </a:solidFill>
                <a:latin typeface="Meiryo" charset="-128"/>
                <a:ea typeface="Meiryo" charset="-128"/>
                <a:cs typeface="Meiryo" charset="-128"/>
              </a:rPr>
              <a:t>❽　</a:t>
            </a:r>
            <a:r>
              <a:rPr lang="ja-JP" altLang="en-US" sz="2000" b="1" dirty="0">
                <a:latin typeface="Meiryo" charset="-128"/>
                <a:ea typeface="Meiryo" charset="-128"/>
                <a:cs typeface="Meiryo" charset="-128"/>
              </a:rPr>
              <a:t>やりとり履歴</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3541743"/>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1371" y="3986108"/>
              <a:ext cx="5400000"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マイナポータルで利用できるサービス</a:t>
              </a:r>
            </a:p>
          </p:txBody>
        </p:sp>
      </p:grpSp>
      <p:grpSp>
        <p:nvGrpSpPr>
          <p:cNvPr id="5" name="グループ化 4">
            <a:extLst>
              <a:ext uri="{FF2B5EF4-FFF2-40B4-BE49-F238E27FC236}">
                <a16:creationId xmlns:a16="http://schemas.microsoft.com/office/drawing/2014/main" id="{861A5FDC-9A99-47F8-B619-2E0BD2DD092B}"/>
              </a:ext>
            </a:extLst>
          </p:cNvPr>
          <p:cNvGrpSpPr/>
          <p:nvPr/>
        </p:nvGrpSpPr>
        <p:grpSpPr>
          <a:xfrm>
            <a:off x="1000444" y="2564081"/>
            <a:ext cx="691832" cy="864919"/>
            <a:chOff x="1000444" y="2443905"/>
            <a:chExt cx="691832" cy="1399696"/>
          </a:xfrm>
        </p:grpSpPr>
        <p:cxnSp>
          <p:nvCxnSpPr>
            <p:cNvPr id="16" name="直線コネクタ 15"/>
            <p:cNvCxnSpPr/>
            <p:nvPr/>
          </p:nvCxnSpPr>
          <p:spPr>
            <a:xfrm>
              <a:off x="1346360" y="2443905"/>
              <a:ext cx="0" cy="136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00444" y="348581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1334493" y="3485817"/>
              <a:ext cx="357783"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p:cNvSpPr txBox="1"/>
          <p:nvPr/>
        </p:nvSpPr>
        <p:spPr>
          <a:xfrm>
            <a:off x="5310395" y="4439369"/>
            <a:ext cx="360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❾　</a:t>
            </a:r>
            <a:r>
              <a:rPr lang="ja-JP" altLang="en-US" sz="2000" b="1" dirty="0">
                <a:latin typeface="Meiryo" charset="-128"/>
                <a:ea typeface="Meiryo" charset="-128"/>
                <a:cs typeface="Meiryo" charset="-128"/>
              </a:rPr>
              <a:t>もっとつながる</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サービス</a:t>
            </a:r>
          </a:p>
          <a:p>
            <a:r>
              <a:rPr lang="ja-JP" altLang="en-US" sz="2000" b="1" dirty="0">
                <a:solidFill>
                  <a:srgbClr val="009650"/>
                </a:solidFill>
                <a:latin typeface="Meiryo" charset="-128"/>
                <a:ea typeface="Meiryo" charset="-128"/>
                <a:cs typeface="Meiryo" charset="-128"/>
              </a:rPr>
              <a:t>➓　</a:t>
            </a:r>
            <a:r>
              <a:rPr lang="ja-JP" altLang="en-US" sz="2000" b="1" dirty="0">
                <a:latin typeface="Meiryo" charset="-128"/>
                <a:ea typeface="Meiryo" charset="-128"/>
                <a:cs typeface="Meiryo" charset="-128"/>
              </a:rPr>
              <a:t>利用者登録の変更など</a:t>
            </a:r>
          </a:p>
          <a:p>
            <a:r>
              <a:rPr kumimoji="1" lang="ja-JP" altLang="en-US" sz="2000" b="1" dirty="0">
                <a:solidFill>
                  <a:srgbClr val="009650"/>
                </a:solidFill>
                <a:latin typeface="Meiryo UI" panose="020B0604030504040204" pitchFamily="50" charset="-128"/>
                <a:ea typeface="Meiryo UI" panose="020B0604030504040204" pitchFamily="50" charset="-128"/>
              </a:rPr>
              <a:t>⓫</a:t>
            </a:r>
            <a:r>
              <a:rPr kumimoji="1" lang="ja-JP" altLang="en-US" sz="2000" b="1" dirty="0">
                <a:solidFill>
                  <a:srgbClr val="009650"/>
                </a:solidFill>
              </a:rPr>
              <a:t>　</a:t>
            </a:r>
            <a:r>
              <a:rPr lang="ja-JP" altLang="en-US" sz="2000" b="1" dirty="0">
                <a:latin typeface="Meiryo" charset="-128"/>
                <a:ea typeface="Meiryo" charset="-128"/>
                <a:cs typeface="Meiryo" charset="-128"/>
              </a:rPr>
              <a:t>利用者履歴</a:t>
            </a:r>
          </a:p>
          <a:p>
            <a:r>
              <a:rPr kumimoji="1" lang="ja-JP" altLang="en-US" sz="2000" b="1" dirty="0">
                <a:solidFill>
                  <a:srgbClr val="009650"/>
                </a:solidFill>
                <a:latin typeface="メイリオ" panose="020B0604030504040204" pitchFamily="50" charset="-128"/>
                <a:ea typeface="メイリオ" panose="020B0604030504040204" pitchFamily="50" charset="-128"/>
              </a:rPr>
              <a:t>⓬</a:t>
            </a:r>
            <a:r>
              <a:rPr kumimoji="1" lang="ja-JP" altLang="en-US" sz="2000" dirty="0">
                <a:solidFill>
                  <a:srgbClr val="009650"/>
                </a:solidFill>
              </a:rPr>
              <a:t>　</a:t>
            </a:r>
            <a:r>
              <a:rPr lang="ja-JP" altLang="en-US" sz="2000" b="1" dirty="0">
                <a:latin typeface="Meiryo" charset="-128"/>
                <a:ea typeface="Meiryo" charset="-128"/>
                <a:cs typeface="Meiryo" charset="-128"/>
              </a:rPr>
              <a:t>利用代理人の登録変更</a:t>
            </a:r>
          </a:p>
        </p:txBody>
      </p: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85" y="4480733"/>
            <a:ext cx="1164426" cy="1492777"/>
          </a:xfrm>
          <a:prstGeom prst="rect">
            <a:avLst/>
          </a:prstGeom>
        </p:spPr>
      </p:pic>
    </p:spTree>
    <p:extLst>
      <p:ext uri="{BB962C8B-B14F-4D97-AF65-F5344CB8AC3E}">
        <p14:creationId xmlns:p14="http://schemas.microsoft.com/office/powerpoint/2010/main" val="12245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マイナポータル利用の</a:t>
            </a:r>
            <a:endParaRPr lang="en-US" altLang="ja-JP" sz="4800" dirty="0">
              <a:solidFill>
                <a:srgbClr val="009650"/>
              </a:solidFill>
            </a:endParaRPr>
          </a:p>
          <a:p>
            <a:r>
              <a:rPr lang="ja-JP" altLang="en-US" sz="4800" dirty="0">
                <a:solidFill>
                  <a:srgbClr val="009650"/>
                </a:solidFill>
              </a:rPr>
              <a:t>準備をしましょう</a:t>
            </a: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31547" t="26027" r="33298" b="29223"/>
          <a:stretch/>
        </p:blipFill>
        <p:spPr>
          <a:xfrm>
            <a:off x="334584" y="3687867"/>
            <a:ext cx="1292235" cy="2305753"/>
          </a:xfrm>
          <a:prstGeom prst="rect">
            <a:avLst/>
          </a:prstGeom>
        </p:spPr>
      </p:pic>
    </p:spTree>
    <p:extLst>
      <p:ext uri="{BB962C8B-B14F-4D97-AF65-F5344CB8AC3E}">
        <p14:creationId xmlns:p14="http://schemas.microsoft.com/office/powerpoint/2010/main" val="1888224646"/>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4562</TotalTime>
  <Words>8079</Words>
  <PresentationFormat>画面に合わせる (4:3)</PresentationFormat>
  <Paragraphs>1039</Paragraphs>
  <Slides>43</Slides>
  <Notes>43</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43</vt:i4>
      </vt:variant>
    </vt:vector>
  </HeadingPairs>
  <TitlesOfParts>
    <vt:vector size="62" baseType="lpstr">
      <vt:lpstr>AoyagiKouzanFontT</vt:lpstr>
      <vt:lpstr>BIZ UDPゴシック</vt:lpstr>
      <vt:lpstr>HGP創英角ﾎﾟｯﾌﾟ体</vt:lpstr>
      <vt:lpstr>HGｺﾞｼｯｸE</vt:lpstr>
      <vt:lpstr>Meiryo UI</vt:lpstr>
      <vt:lpstr>ＭＳ 明朝</vt:lpstr>
      <vt:lpstr>Meiryo</vt:lpstr>
      <vt:lpstr>Meiryo</vt:lpstr>
      <vt:lpstr>Yu Gothic</vt:lpstr>
      <vt:lpstr>Yu Gothic</vt:lpstr>
      <vt:lpstr>游ゴシック Light</vt:lpstr>
      <vt:lpstr>游ゴシック Medium</vt:lpstr>
      <vt:lpstr>Arial</vt:lpstr>
      <vt:lpstr>Calibri</vt:lpstr>
      <vt:lpstr>Calibri Light</vt:lpstr>
      <vt:lpstr>Century</vt:lpstr>
      <vt:lpstr>Times New Roman</vt:lpstr>
      <vt:lpstr>Wingdings</vt:lpstr>
      <vt:lpstr>ホワイト</vt:lpstr>
      <vt:lpstr>PowerPoint プレゼンテーション</vt:lpstr>
      <vt:lpstr>マイナンバーカードで暮らしを便利に</vt:lpstr>
      <vt:lpstr>PowerPoint プレゼンテーション</vt:lpstr>
      <vt:lpstr>PowerPoint プレゼンテーション</vt:lpstr>
      <vt:lpstr>マイナポータルとは？</vt:lpstr>
      <vt:lpstr>マイナポータルでできること</vt:lpstr>
      <vt:lpstr>マイナポータルに関する確認サイト</vt:lpstr>
      <vt:lpstr>マイナポータルの利用の手順</vt:lpstr>
      <vt:lpstr>PowerPoint プレゼンテーション</vt:lpstr>
      <vt:lpstr>マイナポータルＡＰの入手 および インストールのしかた</vt:lpstr>
      <vt:lpstr>マイナポータルＡＰの入手 および インストールのしかた</vt:lpstr>
      <vt:lpstr>マイナポータルにログイン</vt:lpstr>
      <vt:lpstr>マイナポータルにログイン</vt:lpstr>
      <vt:lpstr>マイナポータルにログイン</vt:lpstr>
      <vt:lpstr>PowerPoint プレゼンテーション</vt:lpstr>
      <vt:lpstr>さまざまなサービスの確認のしかた</vt:lpstr>
      <vt:lpstr>さまざまなサービスの確認のしかた</vt:lpstr>
      <vt:lpstr>健康保険証利用の申込のしかた</vt:lpstr>
      <vt:lpstr>健康保険証利用の申込のしかた</vt:lpstr>
      <vt:lpstr>健康保険証利用の申込のしかた</vt:lpstr>
      <vt:lpstr>健康保険証利用の申込のしかた</vt:lpstr>
      <vt:lpstr>＜ぴったりサービス＞の使いかた</vt:lpstr>
      <vt:lpstr>＜ぴったりサービス＞の使いかた</vt:lpstr>
      <vt:lpstr>＜ぴったりサービス＞の使いかた</vt:lpstr>
      <vt:lpstr>＜ぴったりサービス＞の使いかた</vt:lpstr>
      <vt:lpstr>＜わたしの情報（自己情報表示）＞の 使いかた</vt:lpstr>
      <vt:lpstr>＜わたしの情報（自己情報表示）＞の 使いかた</vt:lpstr>
      <vt:lpstr>＜わたしの情報（自己情報表示）＞の 使いかた</vt:lpstr>
      <vt:lpstr>＜わたしの情報（自己情報表示）＞の 使いかた</vt:lpstr>
      <vt:lpstr>＜わたしの情報（自己情報表示）＞の 使いかた</vt:lpstr>
      <vt:lpstr>＜やりとり履歴＞の使いかた</vt:lpstr>
      <vt:lpstr>＜やりとり履歴＞の使いかた</vt:lpstr>
      <vt:lpstr>＜やりとり履歴＞の使いかた</vt:lpstr>
      <vt:lpstr>＜お知らせ＞の使いかた</vt:lpstr>
      <vt:lpstr>＜利用履歴＞の使いかた</vt:lpstr>
      <vt:lpstr>＜利用履歴＞の使いかた</vt:lpstr>
      <vt:lpstr>＜利用者登録変更＞の使いかた</vt:lpstr>
      <vt:lpstr>＜利用者登録変更＞の使いかた</vt:lpstr>
      <vt:lpstr>＜もっとつながる＞の使いかた</vt:lpstr>
      <vt:lpstr>＜もっとつながる＞の使いかた</vt:lpstr>
      <vt:lpstr>＜代理人を登録・変更＞の使いかた</vt:lpstr>
      <vt:lpstr>＜代理人を登録・変更＞の使いかた</vt:lpstr>
      <vt:lpstr>2回目以降のマイナポータルＡＰの 起動のしかた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2021-05-16T03:44:36Z</cp:lastPrinted>
  <dcterms:created xsi:type="dcterms:W3CDTF">2021-03-05T01:07:59Z</dcterms:created>
  <dcterms:modified xsi:type="dcterms:W3CDTF">2021-06-10T08:57:37Z</dcterms:modified>
</cp:coreProperties>
</file>