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0"/>
  </p:notesMasterIdLst>
  <p:handoutMasterIdLst>
    <p:handoutMasterId r:id="rId21"/>
  </p:handoutMasterIdLst>
  <p:sldIdLst>
    <p:sldId id="368" r:id="rId2"/>
    <p:sldId id="297" r:id="rId3"/>
    <p:sldId id="358" r:id="rId4"/>
    <p:sldId id="359" r:id="rId5"/>
    <p:sldId id="362" r:id="rId6"/>
    <p:sldId id="367" r:id="rId7"/>
    <p:sldId id="298" r:id="rId8"/>
    <p:sldId id="340" r:id="rId9"/>
    <p:sldId id="361" r:id="rId10"/>
    <p:sldId id="343" r:id="rId11"/>
    <p:sldId id="349" r:id="rId12"/>
    <p:sldId id="350" r:id="rId13"/>
    <p:sldId id="354" r:id="rId14"/>
    <p:sldId id="364" r:id="rId15"/>
    <p:sldId id="351" r:id="rId16"/>
    <p:sldId id="366" r:id="rId17"/>
    <p:sldId id="365" r:id="rId18"/>
    <p:sldId id="352" r:id="rId19"/>
  </p:sldIdLst>
  <p:sldSz cx="10693400" cy="7562850"/>
  <p:notesSz cx="7562850" cy="106934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00B050"/>
    <a:srgbClr val="00B0F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41" autoAdjust="0"/>
    <p:restoredTop sz="60729" autoAdjust="0"/>
  </p:normalViewPr>
  <p:slideViewPr>
    <p:cSldViewPr>
      <p:cViewPr varScale="1">
        <p:scale>
          <a:sx n="35" d="100"/>
          <a:sy n="35" d="100"/>
        </p:scale>
        <p:origin x="2312" y="40"/>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42" d="100"/>
          <a:sy n="42" d="100"/>
        </p:scale>
        <p:origin x="2796"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283075" y="0"/>
            <a:ext cx="3278188" cy="536575"/>
          </a:xfrm>
          <a:prstGeom prst="rect">
            <a:avLst/>
          </a:prstGeom>
        </p:spPr>
        <p:txBody>
          <a:bodyPr vert="horz" lIns="91440" tIns="45720" rIns="91440" bIns="45720" rtlCol="0"/>
          <a:lstStyle>
            <a:lvl1pPr algn="r">
              <a:defRPr sz="1200"/>
            </a:lvl1pPr>
          </a:lstStyle>
          <a:p>
            <a:fld id="{79D7BD9F-9F1E-4244-959E-9337B0B4D128}" type="datetimeFigureOut">
              <a:rPr kumimoji="1" lang="ja-JP" altLang="en-US" smtClean="0"/>
              <a:t>2021/6/28</a:t>
            </a:fld>
            <a:endParaRPr kumimoji="1" lang="ja-JP" altLang="en-US"/>
          </a:p>
        </p:txBody>
      </p:sp>
      <p:sp>
        <p:nvSpPr>
          <p:cNvPr id="4" name="フッター プレースホルダー 3"/>
          <p:cNvSpPr>
            <a:spLocks noGrp="1"/>
          </p:cNvSpPr>
          <p:nvPr>
            <p:ph type="ftr" sz="quarter" idx="2"/>
          </p:nvPr>
        </p:nvSpPr>
        <p:spPr>
          <a:xfrm>
            <a:off x="0" y="10156825"/>
            <a:ext cx="3276600" cy="5365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283075" y="10156825"/>
            <a:ext cx="3278188" cy="536575"/>
          </a:xfrm>
          <a:prstGeom prst="rect">
            <a:avLst/>
          </a:prstGeom>
        </p:spPr>
        <p:txBody>
          <a:bodyPr vert="horz" lIns="91440" tIns="45720" rIns="91440" bIns="45720" rtlCol="0" anchor="b"/>
          <a:lstStyle>
            <a:lvl1pPr algn="r">
              <a:defRPr sz="1200"/>
            </a:lvl1pPr>
          </a:lstStyle>
          <a:p>
            <a:fld id="{5B24C9D9-9A5B-4853-B8A1-CC854A97112F}" type="slidenum">
              <a:rPr kumimoji="1" lang="ja-JP" altLang="en-US" smtClean="0"/>
              <a:t>‹#›</a:t>
            </a:fld>
            <a:endParaRPr kumimoji="1" lang="ja-JP" altLang="en-US"/>
          </a:p>
        </p:txBody>
      </p:sp>
    </p:spTree>
    <p:extLst>
      <p:ext uri="{BB962C8B-B14F-4D97-AF65-F5344CB8AC3E}">
        <p14:creationId xmlns:p14="http://schemas.microsoft.com/office/powerpoint/2010/main" val="37836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277310" cy="536466"/>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4284418" y="1"/>
            <a:ext cx="3276187" cy="536466"/>
          </a:xfrm>
          <a:prstGeom prst="rect">
            <a:avLst/>
          </a:prstGeom>
        </p:spPr>
        <p:txBody>
          <a:bodyPr vert="horz" lIns="91440" tIns="45720" rIns="91440" bIns="45720" rtlCol="0"/>
          <a:lstStyle>
            <a:lvl1pPr algn="r">
              <a:defRPr sz="1200"/>
            </a:lvl1pPr>
          </a:lstStyle>
          <a:p>
            <a:fld id="{2053EECF-6E38-4A9F-A42A-194BE4369BD3}" type="datetimeFigureOut">
              <a:rPr kumimoji="1" lang="ja-JP" altLang="en-US" smtClean="0"/>
              <a:t>2021/6/28</a:t>
            </a:fld>
            <a:endParaRPr kumimoji="1" lang="ja-JP" altLang="en-US" dirty="0"/>
          </a:p>
        </p:txBody>
      </p:sp>
      <p:sp>
        <p:nvSpPr>
          <p:cNvPr id="4" name="スライド イメージ プレースホルダー 3"/>
          <p:cNvSpPr>
            <a:spLocks noGrp="1" noRot="1" noChangeAspect="1"/>
          </p:cNvSpPr>
          <p:nvPr>
            <p:ph type="sldImg" idx="2"/>
          </p:nvPr>
        </p:nvSpPr>
        <p:spPr>
          <a:xfrm>
            <a:off x="1231900" y="1338263"/>
            <a:ext cx="5099050" cy="36068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756734" y="5146929"/>
            <a:ext cx="6049382" cy="4210919"/>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10156935"/>
            <a:ext cx="3277310" cy="536465"/>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4284418" y="10156935"/>
            <a:ext cx="3276187" cy="536465"/>
          </a:xfrm>
          <a:prstGeom prst="rect">
            <a:avLst/>
          </a:prstGeom>
        </p:spPr>
        <p:txBody>
          <a:bodyPr vert="horz" lIns="91440" tIns="45720" rIns="91440" bIns="45720" rtlCol="0" anchor="b"/>
          <a:lstStyle>
            <a:lvl1pPr algn="r">
              <a:defRPr sz="1200"/>
            </a:lvl1pPr>
          </a:lstStyle>
          <a:p>
            <a:fld id="{963FA24A-B145-4DC5-8F25-2D41A644D22D}" type="slidenum">
              <a:rPr kumimoji="1" lang="ja-JP" altLang="en-US" smtClean="0"/>
              <a:t>‹#›</a:t>
            </a:fld>
            <a:endParaRPr kumimoji="1" lang="ja-JP" altLang="en-US" dirty="0"/>
          </a:p>
        </p:txBody>
      </p:sp>
    </p:spTree>
    <p:extLst>
      <p:ext uri="{BB962C8B-B14F-4D97-AF65-F5344CB8AC3E}">
        <p14:creationId xmlns:p14="http://schemas.microsoft.com/office/powerpoint/2010/main" val="37458283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09624" y="5146929"/>
            <a:ext cx="5996491" cy="4210919"/>
          </a:xfrm>
        </p:spPr>
        <p:txBody>
          <a:bodyPr/>
          <a:lstStyle/>
          <a:p>
            <a:r>
              <a:rPr kumimoji="1" lang="ja-JP" altLang="en-US" dirty="0" smtClean="0">
                <a:latin typeface="Meiryo UI" panose="020B0604030504040204" pitchFamily="50" charset="-128"/>
                <a:ea typeface="Meiryo UI" panose="020B0604030504040204" pitchFamily="50" charset="-128"/>
              </a:rPr>
              <a:t>みなさん、こんにち</a:t>
            </a:r>
            <a:r>
              <a:rPr kumimoji="1" lang="ja-JP" altLang="en-US" dirty="0">
                <a:latin typeface="Meiryo UI" panose="020B0604030504040204" pitchFamily="50" charset="-128"/>
                <a:ea typeface="Meiryo UI" panose="020B0604030504040204" pitchFamily="50" charset="-128"/>
              </a:rPr>
              <a:t>は。</a:t>
            </a:r>
          </a:p>
          <a:p>
            <a:r>
              <a:rPr kumimoji="1" lang="ja-JP" altLang="en-US" dirty="0">
                <a:latin typeface="Meiryo UI" panose="020B0604030504040204" pitchFamily="50" charset="-128"/>
                <a:ea typeface="Meiryo UI" panose="020B0604030504040204" pitchFamily="50" charset="-128"/>
              </a:rPr>
              <a:t>今日はスマートフォンをまだ買われてまだあまり操作方法をよくご存じではない方を対象として</a:t>
            </a:r>
            <a:r>
              <a:rPr kumimoji="1" lang="ja-JP" altLang="en-US" dirty="0" smtClean="0">
                <a:latin typeface="Meiryo UI" panose="020B0604030504040204" pitchFamily="50" charset="-128"/>
                <a:ea typeface="Meiryo UI" panose="020B0604030504040204" pitchFamily="50" charset="-128"/>
              </a:rPr>
              <a:t>、機器</a:t>
            </a:r>
            <a:r>
              <a:rPr kumimoji="1" lang="ja-JP" altLang="en-US" dirty="0">
                <a:latin typeface="Meiryo UI" panose="020B0604030504040204" pitchFamily="50" charset="-128"/>
                <a:ea typeface="Meiryo UI" panose="020B0604030504040204" pitchFamily="50" charset="-128"/>
              </a:rPr>
              <a:t>の初歩的な機能のご説明をいたしたい</a:t>
            </a:r>
            <a:r>
              <a:rPr kumimoji="1" lang="ja-JP" altLang="en-US" dirty="0" smtClean="0">
                <a:latin typeface="Meiryo UI" panose="020B0604030504040204" pitchFamily="50" charset="-128"/>
                <a:ea typeface="Meiryo UI" panose="020B0604030504040204" pitchFamily="50" charset="-128"/>
              </a:rPr>
              <a:t>と思いますので、よろしくお願いします</a:t>
            </a:r>
            <a:r>
              <a:rPr kumimoji="1" lang="ja-JP" altLang="en-US" dirty="0">
                <a:latin typeface="Meiryo UI" panose="020B0604030504040204" pitchFamily="50" charset="-128"/>
                <a:ea typeface="Meiryo UI" panose="020B0604030504040204" pitchFamily="50" charset="-128"/>
              </a:rPr>
              <a:t>。</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まず講習会を始める前に皆様がお持ちのスマートフォンの裏側を見てください。リンゴのマークがスマートフォンについていますか？もしついていなければ、それは</a:t>
            </a:r>
            <a:r>
              <a:rPr kumimoji="1" lang="en-US" altLang="ja-JP" dirty="0">
                <a:latin typeface="Meiryo UI" panose="020B0604030504040204" pitchFamily="50" charset="-128"/>
                <a:ea typeface="Meiryo UI" panose="020B0604030504040204" pitchFamily="50" charset="-128"/>
              </a:rPr>
              <a:t>Apple</a:t>
            </a:r>
            <a:r>
              <a:rPr kumimoji="1" lang="ja-JP" altLang="en-US" dirty="0">
                <a:latin typeface="Meiryo UI" panose="020B0604030504040204" pitchFamily="50" charset="-128"/>
                <a:ea typeface="Meiryo UI" panose="020B0604030504040204" pitchFamily="50" charset="-128"/>
              </a:rPr>
              <a:t>社</a:t>
            </a:r>
            <a:r>
              <a:rPr kumimoji="1" lang="ja-JP" altLang="en-US" dirty="0" smtClean="0">
                <a:latin typeface="Meiryo UI" panose="020B0604030504040204" pitchFamily="50" charset="-128"/>
                <a:ea typeface="Meiryo UI" panose="020B0604030504040204" pitchFamily="50" charset="-128"/>
              </a:rPr>
              <a:t>の</a:t>
            </a:r>
            <a:r>
              <a:rPr lang="en-US" altLang="ja-JP" dirty="0">
                <a:latin typeface="Meiryo UI" panose="020B0604030504040204" pitchFamily="50" charset="-128"/>
                <a:ea typeface="Meiryo UI" panose="020B0604030504040204" pitchFamily="50" charset="-128"/>
              </a:rPr>
              <a:t>iPhone</a:t>
            </a:r>
            <a:r>
              <a:rPr kumimoji="1" lang="ja-JP" altLang="en-US" dirty="0" smtClean="0">
                <a:latin typeface="Meiryo UI" panose="020B0604030504040204" pitchFamily="50" charset="-128"/>
                <a:ea typeface="Meiryo UI" panose="020B0604030504040204" pitchFamily="50" charset="-128"/>
              </a:rPr>
              <a:t>では</a:t>
            </a:r>
            <a:r>
              <a:rPr kumimoji="1" lang="ja-JP" altLang="en-US" dirty="0">
                <a:latin typeface="Meiryo UI" panose="020B0604030504040204" pitchFamily="50" charset="-128"/>
                <a:ea typeface="Meiryo UI" panose="020B0604030504040204" pitchFamily="50" charset="-128"/>
              </a:rPr>
              <a:t>なく</a:t>
            </a:r>
            <a:r>
              <a:rPr kumimoji="1" lang="en-US" altLang="ja-JP" dirty="0">
                <a:latin typeface="Meiryo UI" panose="020B0604030504040204" pitchFamily="50" charset="-128"/>
                <a:ea typeface="Meiryo UI" panose="020B0604030504040204" pitchFamily="50" charset="-128"/>
              </a:rPr>
              <a:t>Android</a:t>
            </a:r>
            <a:r>
              <a:rPr kumimoji="1" lang="ja-JP" altLang="en-US" dirty="0">
                <a:latin typeface="Meiryo UI" panose="020B0604030504040204" pitchFamily="50" charset="-128"/>
                <a:ea typeface="Meiryo UI" panose="020B0604030504040204" pitchFamily="50" charset="-128"/>
              </a:rPr>
              <a:t>スマホです。今回の講習会は</a:t>
            </a:r>
            <a:r>
              <a:rPr kumimoji="1" lang="en-US" altLang="ja-JP" dirty="0" smtClean="0">
                <a:latin typeface="Meiryo UI" panose="020B0604030504040204" pitchFamily="50" charset="-128"/>
                <a:ea typeface="Meiryo UI" panose="020B0604030504040204" pitchFamily="50" charset="-128"/>
              </a:rPr>
              <a:t>iPhone</a:t>
            </a:r>
            <a:r>
              <a:rPr kumimoji="1" lang="ja-JP" altLang="en-US" dirty="0" smtClean="0">
                <a:latin typeface="Meiryo UI" panose="020B0604030504040204" pitchFamily="50" charset="-128"/>
                <a:ea typeface="Meiryo UI" panose="020B0604030504040204" pitchFamily="50" charset="-128"/>
              </a:rPr>
              <a:t>を</a:t>
            </a:r>
            <a:r>
              <a:rPr kumimoji="1" lang="ja-JP" altLang="en-US" dirty="0">
                <a:latin typeface="Meiryo UI" panose="020B0604030504040204" pitchFamily="50" charset="-128"/>
                <a:ea typeface="Meiryo UI" panose="020B0604030504040204" pitchFamily="50" charset="-128"/>
              </a:rPr>
              <a:t>お持ちの方を対象としています。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今回は残念ながらこのまま聞いていただいてもあまりお役には立ちませんことをご承知願います。</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1</a:t>
            </a:fld>
            <a:endParaRPr kumimoji="1" lang="ja-JP" altLang="en-US" dirty="0"/>
          </a:p>
        </p:txBody>
      </p:sp>
      <p:sp>
        <p:nvSpPr>
          <p:cNvPr id="5" name="テキスト ボックス 4">
            <a:extLst>
              <a:ext uri="{FF2B5EF4-FFF2-40B4-BE49-F238E27FC236}">
                <a16:creationId xmlns:a16="http://schemas.microsoft.com/office/drawing/2014/main" id="{3DE9EF89-5872-488E-8301-9719C9452419}"/>
              </a:ext>
            </a:extLst>
          </p:cNvPr>
          <p:cNvSpPr txBox="1"/>
          <p:nvPr/>
        </p:nvSpPr>
        <p:spPr>
          <a:xfrm>
            <a:off x="1171576" y="7794536"/>
            <a:ext cx="5304219" cy="430887"/>
          </a:xfrm>
          <a:prstGeom prst="rect">
            <a:avLst/>
          </a:prstGeom>
          <a:noFill/>
          <a:ln w="12700">
            <a:solidFill>
              <a:schemeClr val="tx1"/>
            </a:solidFill>
            <a:prstDash val="sysDot"/>
          </a:ln>
        </p:spPr>
        <p:txBody>
          <a:bodyPr wrap="square">
            <a:spAutoFit/>
          </a:bodyPr>
          <a:lstStyle/>
          <a:p>
            <a:pPr indent="92075"/>
            <a:r>
              <a:rPr lang="ja-JP" altLang="en-US" sz="1100" dirty="0">
                <a:latin typeface="Meiryo UI" panose="020B0604030504040204" pitchFamily="50" charset="-128"/>
                <a:ea typeface="Meiryo UI" panose="020B0604030504040204" pitchFamily="50" charset="-128"/>
              </a:rPr>
              <a:t>このような</a:t>
            </a:r>
            <a:r>
              <a:rPr kumimoji="1" lang="ja-JP" altLang="en-US" sz="1100" dirty="0">
                <a:latin typeface="Meiryo UI" panose="020B0604030504040204" pitchFamily="50" charset="-128"/>
                <a:ea typeface="Meiryo UI" panose="020B0604030504040204" pitchFamily="50" charset="-128"/>
              </a:rPr>
              <a:t>方が来られることのないように、講習会を開かれるときは周知徹底をいただく</a:t>
            </a:r>
            <a:r>
              <a:rPr kumimoji="1" lang="ja-JP" altLang="en-US" sz="1100" dirty="0" smtClean="0">
                <a:latin typeface="Meiryo UI" panose="020B0604030504040204" pitchFamily="50" charset="-128"/>
                <a:ea typeface="Meiryo UI" panose="020B0604030504040204" pitchFamily="50" charset="-128"/>
              </a:rPr>
              <a:t>とか、</a:t>
            </a:r>
            <a:endParaRPr kumimoji="1" lang="en-US" altLang="ja-JP" sz="1100" dirty="0">
              <a:latin typeface="Meiryo UI" panose="020B0604030504040204" pitchFamily="50" charset="-128"/>
              <a:ea typeface="Meiryo UI" panose="020B0604030504040204" pitchFamily="50" charset="-128"/>
            </a:endParaRPr>
          </a:p>
          <a:p>
            <a:pPr indent="92075"/>
            <a:r>
              <a:rPr lang="ja-JP" altLang="en-US" sz="1100" dirty="0">
                <a:latin typeface="Meiryo UI" panose="020B0604030504040204" pitchFamily="50" charset="-128"/>
                <a:ea typeface="Meiryo UI" panose="020B0604030504040204" pitchFamily="50" charset="-128"/>
              </a:rPr>
              <a:t>間違ってこられた方のために代替の</a:t>
            </a:r>
            <a:r>
              <a:rPr lang="en-US" altLang="ja-JP" sz="1100" dirty="0">
                <a:latin typeface="Meiryo UI" panose="020B0604030504040204" pitchFamily="50" charset="-128"/>
                <a:ea typeface="Meiryo UI" panose="020B0604030504040204" pitchFamily="50" charset="-128"/>
              </a:rPr>
              <a:t>Android</a:t>
            </a:r>
            <a:r>
              <a:rPr lang="ja-JP" altLang="en-US" sz="1100" dirty="0">
                <a:latin typeface="Meiryo UI" panose="020B0604030504040204" pitchFamily="50" charset="-128"/>
                <a:ea typeface="Meiryo UI" panose="020B0604030504040204" pitchFamily="50" charset="-128"/>
              </a:rPr>
              <a:t>対応スマホを</a:t>
            </a:r>
            <a:r>
              <a:rPr lang="ja-JP" altLang="en-US" sz="1100" dirty="0" smtClean="0">
                <a:latin typeface="Meiryo UI" panose="020B0604030504040204" pitchFamily="50" charset="-128"/>
                <a:ea typeface="Meiryo UI" panose="020B0604030504040204" pitchFamily="50" charset="-128"/>
              </a:rPr>
              <a:t>用意しておくと</a:t>
            </a:r>
            <a:r>
              <a:rPr kumimoji="1" lang="ja-JP" altLang="en-US" sz="1100" dirty="0" smtClean="0">
                <a:latin typeface="Meiryo UI" panose="020B0604030504040204" pitchFamily="50" charset="-128"/>
                <a:ea typeface="Meiryo UI" panose="020B0604030504040204" pitchFamily="50" charset="-128"/>
              </a:rPr>
              <a:t>良いかも</a:t>
            </a:r>
            <a:r>
              <a:rPr kumimoji="1" lang="ja-JP" altLang="en-US" sz="1100" dirty="0">
                <a:latin typeface="Meiryo UI" panose="020B0604030504040204" pitchFamily="50" charset="-128"/>
                <a:ea typeface="Meiryo UI" panose="020B0604030504040204" pitchFamily="50" charset="-128"/>
              </a:rPr>
              <a:t>しれません </a:t>
            </a:r>
            <a:r>
              <a:rPr kumimoji="1" lang="ja-JP" altLang="en-US" sz="1100" dirty="0" smtClean="0">
                <a:latin typeface="Meiryo UI" panose="020B0604030504040204" pitchFamily="50" charset="-128"/>
                <a:ea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12029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dirty="0"/>
          </a:p>
        </p:txBody>
      </p:sp>
      <p:sp>
        <p:nvSpPr>
          <p:cNvPr id="6" name="ノート プレースホルダー 5">
            <a:extLst>
              <a:ext uri="{FF2B5EF4-FFF2-40B4-BE49-F238E27FC236}">
                <a16:creationId xmlns:a16="http://schemas.microsoft.com/office/drawing/2014/main" id="{13A2530C-6DCA-4F85-9EA8-402190BD1EF2}"/>
              </a:ext>
            </a:extLst>
          </p:cNvPr>
          <p:cNvSpPr>
            <a:spLocks noGrp="1"/>
          </p:cNvSpPr>
          <p:nvPr>
            <p:ph type="body" sz="quarter" idx="3"/>
          </p:nvPr>
        </p:nvSpPr>
        <p:spPr>
          <a:xfrm>
            <a:off x="756734" y="5146929"/>
            <a:ext cx="6049382" cy="2104771"/>
          </a:xfrm>
        </p:spPr>
        <p:txBody>
          <a:bodyPr/>
          <a:lstStyle/>
          <a:p>
            <a:pPr indent="92075"/>
            <a:r>
              <a:rPr lang="ja-JP" altLang="en-US" dirty="0" smtClean="0">
                <a:latin typeface="Meiryo UI" panose="020B0604030504040204" pitchFamily="50" charset="-128"/>
                <a:ea typeface="Meiryo UI" panose="020B0604030504040204" pitchFamily="50" charset="-128"/>
              </a:rPr>
              <a:t>前ページのように</a:t>
            </a:r>
            <a:r>
              <a:rPr lang="ja-JP" altLang="en-US" dirty="0">
                <a:latin typeface="Meiryo UI" panose="020B0604030504040204" pitchFamily="50" charset="-128"/>
                <a:ea typeface="Meiryo UI" panose="020B0604030504040204" pitchFamily="50" charset="-128"/>
              </a:rPr>
              <a:t>アドレスを入力するのではなく、電話帳（連絡先）に登録してあるアドレスからメールの宛先を入力する方法もあります。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smtClean="0">
                <a:latin typeface="Meiryo UI" panose="020B0604030504040204" pitchFamily="50" charset="-128"/>
                <a:ea typeface="Meiryo UI" panose="020B0604030504040204" pitchFamily="50" charset="-128"/>
              </a:rPr>
              <a:t>①まず最初にホーム画面から「連絡先」をタップして下さい。または①’の電話マークをタップし、次に</a:t>
            </a:r>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連絡先</a:t>
            </a:r>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をタップしてください。</a:t>
            </a:r>
          </a:p>
          <a:p>
            <a:pPr indent="92075"/>
            <a:endParaRPr lang="ja-JP" altLang="en-US" dirty="0" smtClean="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②登録してある名前のリストが表示されますので、メールしたい相手の名前をタップして下さい。</a:t>
            </a:r>
          </a:p>
          <a:p>
            <a:pPr indent="92075"/>
            <a:endParaRPr lang="ja-JP" altLang="en-US"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③登録データの中にアドレスが入っていれば③をタップすればメールの作成ができます。</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09606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dirty="0"/>
          </a:p>
        </p:txBody>
      </p:sp>
      <p:sp>
        <p:nvSpPr>
          <p:cNvPr id="6" name="ノート プレースホルダー 5">
            <a:extLst>
              <a:ext uri="{FF2B5EF4-FFF2-40B4-BE49-F238E27FC236}">
                <a16:creationId xmlns:a16="http://schemas.microsoft.com/office/drawing/2014/main" id="{88960029-D10E-428D-8FF7-E44F26026CD2}"/>
              </a:ext>
            </a:extLst>
          </p:cNvPr>
          <p:cNvSpPr>
            <a:spLocks noGrp="1"/>
          </p:cNvSpPr>
          <p:nvPr>
            <p:ph type="body" sz="quarter" idx="3"/>
          </p:nvPr>
        </p:nvSpPr>
        <p:spPr>
          <a:xfrm>
            <a:off x="756734" y="5146930"/>
            <a:ext cx="6049382" cy="3606800"/>
          </a:xfrm>
        </p:spPr>
        <p:txBody>
          <a:bodyPr/>
          <a:lstStyle/>
          <a:p>
            <a:pPr indent="92075"/>
            <a:r>
              <a:rPr lang="ja-JP" altLang="en-US" dirty="0">
                <a:latin typeface="Meiryo UI" panose="020B0604030504040204" pitchFamily="50" charset="-128"/>
                <a:ea typeface="Meiryo UI" panose="020B0604030504040204" pitchFamily="50" charset="-128"/>
              </a:rPr>
              <a:t>それで</a:t>
            </a:r>
            <a:r>
              <a:rPr lang="ja-JP" altLang="en-US" dirty="0" smtClean="0">
                <a:latin typeface="Meiryo UI" panose="020B0604030504040204" pitchFamily="50" charset="-128"/>
                <a:ea typeface="Meiryo UI" panose="020B0604030504040204" pitchFamily="50" charset="-128"/>
              </a:rPr>
              <a:t>は、次</a:t>
            </a:r>
            <a:r>
              <a:rPr lang="ja-JP" altLang="en-US" dirty="0">
                <a:latin typeface="Meiryo UI" panose="020B0604030504040204" pitchFamily="50" charset="-128"/>
                <a:ea typeface="Meiryo UI" panose="020B0604030504040204" pitchFamily="50" charset="-128"/>
              </a:rPr>
              <a:t>にメールを書いているとき</a:t>
            </a:r>
            <a:r>
              <a:rPr lang="ja-JP" altLang="en-US" dirty="0" smtClean="0">
                <a:latin typeface="Meiryo UI" panose="020B0604030504040204" pitchFamily="50" charset="-128"/>
                <a:ea typeface="Meiryo UI" panose="020B0604030504040204" pitchFamily="50" charset="-128"/>
              </a:rPr>
              <a:t>に文章</a:t>
            </a:r>
            <a:r>
              <a:rPr lang="ja-JP" altLang="en-US" dirty="0">
                <a:latin typeface="Meiryo UI" panose="020B0604030504040204" pitchFamily="50" charset="-128"/>
                <a:ea typeface="Meiryo UI" panose="020B0604030504040204" pitchFamily="50" charset="-128"/>
              </a:rPr>
              <a:t>を書き間違えた時の訂正の仕方をご説明します。</a:t>
            </a:r>
            <a:endParaRPr lang="en-US" altLang="ja-JP" dirty="0">
              <a:latin typeface="Meiryo UI" panose="020B0604030504040204" pitchFamily="50" charset="-128"/>
              <a:ea typeface="Meiryo UI" panose="020B0604030504040204" pitchFamily="50" charset="-128"/>
            </a:endParaRPr>
          </a:p>
          <a:p>
            <a:pPr indent="92075"/>
            <a:endParaRPr lang="ja-JP" altLang="en-US"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いま①の画面のように誤って「今日ほ良いお天気ですが」と「は」を「ほ」と入力してしまった状態です。</a:t>
            </a:r>
          </a:p>
          <a:p>
            <a:pPr indent="92075"/>
            <a:r>
              <a:rPr lang="ja-JP" altLang="en-US" dirty="0">
                <a:latin typeface="Meiryo UI" panose="020B0604030504040204" pitchFamily="50" charset="-128"/>
                <a:ea typeface="Meiryo UI" panose="020B0604030504040204" pitchFamily="50" charset="-128"/>
              </a:rPr>
              <a:t>最初にカーソルのある</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が</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の位置を押しますと①のように字が拡大されますので、そのまま「ほ」の</a:t>
            </a:r>
            <a:r>
              <a:rPr lang="ja-JP" altLang="en-US" dirty="0" smtClean="0">
                <a:latin typeface="Meiryo UI" panose="020B0604030504040204" pitchFamily="50" charset="-128"/>
                <a:ea typeface="Meiryo UI" panose="020B0604030504040204" pitchFamily="50" charset="-128"/>
              </a:rPr>
              <a:t>左の</a:t>
            </a:r>
            <a:r>
              <a:rPr lang="ja-JP" altLang="en-US" dirty="0">
                <a:latin typeface="Meiryo UI" panose="020B0604030504040204" pitchFamily="50" charset="-128"/>
                <a:ea typeface="Meiryo UI" panose="020B0604030504040204" pitchFamily="50" charset="-128"/>
              </a:rPr>
              <a:t>位置までスライドして下さい。</a:t>
            </a:r>
          </a:p>
          <a:p>
            <a:pPr indent="92075"/>
            <a:endParaRPr lang="ja-JP" altLang="en-US"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ここでカーソルと</a:t>
            </a:r>
            <a:r>
              <a:rPr lang="ja-JP" altLang="en-US" dirty="0" smtClean="0">
                <a:latin typeface="Meiryo UI" panose="020B0604030504040204" pitchFamily="50" charset="-128"/>
                <a:ea typeface="Meiryo UI" panose="020B0604030504040204" pitchFamily="50" charset="-128"/>
              </a:rPr>
              <a:t>は、パソコン</a:t>
            </a:r>
            <a:r>
              <a:rPr lang="ja-JP" altLang="en-US" dirty="0">
                <a:latin typeface="Meiryo UI" panose="020B0604030504040204" pitchFamily="50" charset="-128"/>
                <a:ea typeface="Meiryo UI" panose="020B0604030504040204" pitchFamily="50" charset="-128"/>
              </a:rPr>
              <a:t>でもスマホ</a:t>
            </a:r>
            <a:r>
              <a:rPr lang="ja-JP" altLang="en-US" dirty="0" smtClean="0">
                <a:latin typeface="Meiryo UI" panose="020B0604030504040204" pitchFamily="50" charset="-128"/>
                <a:ea typeface="Meiryo UI" panose="020B0604030504040204" pitchFamily="50" charset="-128"/>
              </a:rPr>
              <a:t>でも、文字</a:t>
            </a:r>
            <a:r>
              <a:rPr lang="ja-JP" altLang="en-US" dirty="0">
                <a:latin typeface="Meiryo UI" panose="020B0604030504040204" pitchFamily="50" charset="-128"/>
                <a:ea typeface="Meiryo UI" panose="020B0604030504040204" pitchFamily="50" charset="-128"/>
              </a:rPr>
              <a:t>を入力する位置を点滅した│線で表示しています。</a:t>
            </a:r>
          </a:p>
          <a:p>
            <a:pPr indent="92075"/>
            <a:r>
              <a:rPr lang="ja-JP" altLang="en-US" dirty="0">
                <a:latin typeface="Meiryo UI" panose="020B0604030504040204" pitchFamily="50" charset="-128"/>
                <a:ea typeface="Meiryo UI" panose="020B0604030504040204" pitchFamily="50" charset="-128"/>
              </a:rPr>
              <a:t>カーソルの左側に文字を入力できるようになります。</a:t>
            </a:r>
          </a:p>
          <a:p>
            <a:pPr indent="92075"/>
            <a:endParaRPr lang="ja-JP" altLang="en-US"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次</a:t>
            </a:r>
            <a:r>
              <a:rPr lang="ja-JP" altLang="en-US" dirty="0" smtClean="0">
                <a:latin typeface="Meiryo UI" panose="020B0604030504040204" pitchFamily="50" charset="-128"/>
                <a:ea typeface="Meiryo UI" panose="020B0604030504040204" pitchFamily="50" charset="-128"/>
              </a:rPr>
              <a:t>に、その</a:t>
            </a:r>
            <a:r>
              <a:rPr lang="ja-JP" altLang="en-US" dirty="0">
                <a:latin typeface="Meiryo UI" panose="020B0604030504040204" pitchFamily="50" charset="-128"/>
                <a:ea typeface="Meiryo UI" panose="020B0604030504040204" pitchFamily="50" charset="-128"/>
              </a:rPr>
              <a:t>位置で②の「削除アイコン」をタップして下さい。このアイコンをタップするとカーソルの左</a:t>
            </a:r>
            <a:r>
              <a:rPr lang="ja-JP" altLang="en-US" dirty="0" smtClean="0">
                <a:latin typeface="Meiryo UI" panose="020B0604030504040204" pitchFamily="50" charset="-128"/>
                <a:ea typeface="Meiryo UI" panose="020B0604030504040204" pitchFamily="50" charset="-128"/>
              </a:rPr>
              <a:t>にある</a:t>
            </a:r>
            <a:r>
              <a:rPr lang="ja-JP" altLang="en-US" dirty="0">
                <a:latin typeface="Meiryo UI" panose="020B0604030504040204" pitchFamily="50" charset="-128"/>
                <a:ea typeface="Meiryo UI" panose="020B0604030504040204" pitchFamily="50" charset="-128"/>
              </a:rPr>
              <a:t>１文字を削除します。</a:t>
            </a:r>
          </a:p>
          <a:p>
            <a:pPr indent="92075"/>
            <a:endParaRPr lang="ja-JP" altLang="en-US"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③誤字を削除したら、その位置で「は」を入力すれば修正は完了します。</a:t>
            </a:r>
          </a:p>
          <a:p>
            <a:pPr indent="92075"/>
            <a:endParaRPr lang="ja-JP" altLang="en-US"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④完了したら今度は、カーソルをこれから文字を入力する箇所まで移動して下さい。</a:t>
            </a:r>
          </a:p>
          <a:p>
            <a:pPr indent="92075"/>
            <a:endParaRPr lang="ja-JP" altLang="en-US"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＊削除する位置が右か左か非常に混同しやすい</a:t>
            </a:r>
            <a:r>
              <a:rPr lang="ja-JP" altLang="en-US" dirty="0" smtClean="0">
                <a:latin typeface="Meiryo UI" panose="020B0604030504040204" pitchFamily="50" charset="-128"/>
                <a:ea typeface="Meiryo UI" panose="020B0604030504040204" pitchFamily="50" charset="-128"/>
              </a:rPr>
              <a:t>ので、「</a:t>
            </a:r>
            <a:r>
              <a:rPr lang="ja-JP" altLang="en-US" dirty="0">
                <a:latin typeface="Meiryo UI" panose="020B0604030504040204" pitchFamily="50" charset="-128"/>
                <a:ea typeface="Meiryo UI" panose="020B0604030504040204" pitchFamily="50" charset="-128"/>
              </a:rPr>
              <a:t>削除マークの矢印の方向</a:t>
            </a:r>
            <a:r>
              <a:rPr lang="ja-JP" altLang="en-US" dirty="0" smtClean="0">
                <a:latin typeface="Meiryo UI" panose="020B0604030504040204" pitchFamily="50" charset="-128"/>
                <a:ea typeface="Meiryo UI" panose="020B0604030504040204" pitchFamily="50" charset="-128"/>
              </a:rPr>
              <a:t>の文字</a:t>
            </a:r>
            <a:r>
              <a:rPr lang="ja-JP" altLang="en-US" dirty="0">
                <a:latin typeface="Meiryo UI" panose="020B0604030504040204" pitchFamily="50" charset="-128"/>
                <a:ea typeface="Meiryo UI" panose="020B0604030504040204" pitchFamily="50" charset="-128"/>
              </a:rPr>
              <a:t>を削除する」と覚えておいて下さい。</a:t>
            </a:r>
          </a:p>
        </p:txBody>
      </p:sp>
    </p:spTree>
    <p:extLst>
      <p:ext uri="{BB962C8B-B14F-4D97-AF65-F5344CB8AC3E}">
        <p14:creationId xmlns:p14="http://schemas.microsoft.com/office/powerpoint/2010/main" val="2996519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dirty="0"/>
          </a:p>
        </p:txBody>
      </p:sp>
      <p:sp>
        <p:nvSpPr>
          <p:cNvPr id="6" name="ノート プレースホルダー 5">
            <a:extLst>
              <a:ext uri="{FF2B5EF4-FFF2-40B4-BE49-F238E27FC236}">
                <a16:creationId xmlns:a16="http://schemas.microsoft.com/office/drawing/2014/main" id="{D828785C-0F6F-4FB8-B3D1-966188FBDDDB}"/>
              </a:ext>
            </a:extLst>
          </p:cNvPr>
          <p:cNvSpPr>
            <a:spLocks noGrp="1"/>
          </p:cNvSpPr>
          <p:nvPr>
            <p:ph type="body" sz="quarter" idx="3"/>
          </p:nvPr>
        </p:nvSpPr>
        <p:spPr>
          <a:xfrm>
            <a:off x="756734" y="5146929"/>
            <a:ext cx="6049382" cy="2180971"/>
          </a:xfrm>
        </p:spPr>
        <p:txBody>
          <a:bodyPr/>
          <a:lstStyle/>
          <a:p>
            <a:pPr indent="92075"/>
            <a:r>
              <a:rPr lang="ja-JP" altLang="en-US" dirty="0">
                <a:latin typeface="Meiryo UI" panose="020B0604030504040204" pitchFamily="50" charset="-128"/>
                <a:ea typeface="Meiryo UI" panose="020B0604030504040204" pitchFamily="50" charset="-128"/>
              </a:rPr>
              <a:t>本文を入力したら①の</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送信</a:t>
            </a:r>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を</a:t>
            </a:r>
            <a:r>
              <a:rPr lang="ja-JP" altLang="en-US" dirty="0">
                <a:latin typeface="Meiryo UI" panose="020B0604030504040204" pitchFamily="50" charset="-128"/>
                <a:ea typeface="Meiryo UI" panose="020B0604030504040204" pitchFamily="50" charset="-128"/>
              </a:rPr>
              <a:t>タップすればメールが送信されます。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次に今のメールが本当に送信された</a:t>
            </a:r>
            <a:r>
              <a:rPr lang="ja-JP" altLang="en-US" dirty="0" smtClean="0">
                <a:latin typeface="Meiryo UI" panose="020B0604030504040204" pitchFamily="50" charset="-128"/>
                <a:ea typeface="Meiryo UI" panose="020B0604030504040204" pitchFamily="50" charset="-128"/>
              </a:rPr>
              <a:t>か確認</a:t>
            </a:r>
            <a:r>
              <a:rPr lang="ja-JP" altLang="en-US" dirty="0">
                <a:latin typeface="Meiryo UI" panose="020B0604030504040204" pitchFamily="50" charset="-128"/>
                <a:ea typeface="Meiryo UI" panose="020B0604030504040204" pitchFamily="50" charset="-128"/>
              </a:rPr>
              <a:t>をしてみましょう。</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まず②再度メールを起動させ、メールボックスを開いて下さい。その画面の中の③「送信済み」をタップします。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④送信済みのメールが表示されますので、その中に先ほど送信したメールのアドレスの内容が</a:t>
            </a:r>
            <a:r>
              <a:rPr lang="ja-JP" altLang="en-US" dirty="0" smtClean="0">
                <a:latin typeface="Meiryo UI" panose="020B0604030504040204" pitchFamily="50" charset="-128"/>
                <a:ea typeface="Meiryo UI" panose="020B0604030504040204" pitchFamily="50" charset="-128"/>
              </a:rPr>
              <a:t>表示されて</a:t>
            </a:r>
            <a:r>
              <a:rPr lang="ja-JP" altLang="en-US" dirty="0">
                <a:latin typeface="Meiryo UI" panose="020B0604030504040204" pitchFamily="50" charset="-128"/>
                <a:ea typeface="Meiryo UI" panose="020B0604030504040204" pitchFamily="50" charset="-128"/>
              </a:rPr>
              <a:t>いれば</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pPr indent="92075"/>
            <a:r>
              <a:rPr lang="ja-JP" altLang="en-US" dirty="0" smtClean="0">
                <a:latin typeface="Meiryo UI" panose="020B0604030504040204" pitchFamily="50" charset="-128"/>
                <a:ea typeface="Meiryo UI" panose="020B0604030504040204" pitchFamily="50" charset="-128"/>
              </a:rPr>
              <a:t>その</a:t>
            </a:r>
            <a:r>
              <a:rPr lang="ja-JP" altLang="en-US" dirty="0">
                <a:latin typeface="Meiryo UI" panose="020B0604030504040204" pitchFamily="50" charset="-128"/>
                <a:ea typeface="Meiryo UI" panose="020B0604030504040204" pitchFamily="50" charset="-128"/>
              </a:rPr>
              <a:t>メールが相手先に送信されたことを確認できます。</a:t>
            </a:r>
          </a:p>
        </p:txBody>
      </p:sp>
    </p:spTree>
    <p:extLst>
      <p:ext uri="{BB962C8B-B14F-4D97-AF65-F5344CB8AC3E}">
        <p14:creationId xmlns:p14="http://schemas.microsoft.com/office/powerpoint/2010/main" val="569433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dirty="0"/>
          </a:p>
        </p:txBody>
      </p:sp>
      <p:sp>
        <p:nvSpPr>
          <p:cNvPr id="6" name="ノート プレースホルダー 5">
            <a:extLst>
              <a:ext uri="{FF2B5EF4-FFF2-40B4-BE49-F238E27FC236}">
                <a16:creationId xmlns:a16="http://schemas.microsoft.com/office/drawing/2014/main" id="{3F819933-F284-4064-9991-7E50B24F4EF2}"/>
              </a:ext>
            </a:extLst>
          </p:cNvPr>
          <p:cNvSpPr>
            <a:spLocks noGrp="1"/>
          </p:cNvSpPr>
          <p:nvPr>
            <p:ph type="body" sz="quarter" idx="3"/>
          </p:nvPr>
        </p:nvSpPr>
        <p:spPr/>
        <p:txBody>
          <a:bodyPr/>
          <a:lstStyle/>
          <a:p>
            <a:pPr indent="92075"/>
            <a:r>
              <a:rPr lang="ja-JP" altLang="en-US" dirty="0">
                <a:latin typeface="Meiryo UI" panose="020B0604030504040204" pitchFamily="50" charset="-128"/>
                <a:ea typeface="Meiryo UI" panose="020B0604030504040204" pitchFamily="50" charset="-128"/>
              </a:rPr>
              <a:t>次にこのメールに写真を添付して送ってみましょう。</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先ほどのＰ</a:t>
            </a:r>
            <a:r>
              <a:rPr lang="en-US" altLang="ja-JP" dirty="0">
                <a:latin typeface="Meiryo UI" panose="020B0604030504040204" pitchFamily="50" charset="-128"/>
                <a:ea typeface="Meiryo UI" panose="020B0604030504040204" pitchFamily="50" charset="-128"/>
              </a:rPr>
              <a:t>12</a:t>
            </a:r>
            <a:r>
              <a:rPr lang="ja-JP" altLang="en-US" dirty="0">
                <a:latin typeface="Meiryo UI" panose="020B0604030504040204" pitchFamily="50" charset="-128"/>
                <a:ea typeface="Meiryo UI" panose="020B0604030504040204" pitchFamily="50" charset="-128"/>
              </a:rPr>
              <a:t>のメールの作成画面において、写真を入れたい場所を①のように押して下さい。</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②のような選択画面が表示されますので右端の▷マークをタップして下さい。</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次に③で「写真またはビデオを挿入</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をタップして下さい。</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④のように写真の一覧が表示されますので、添付したい写真をタップして下さい。</a:t>
            </a:r>
          </a:p>
        </p:txBody>
      </p:sp>
    </p:spTree>
    <p:extLst>
      <p:ext uri="{BB962C8B-B14F-4D97-AF65-F5344CB8AC3E}">
        <p14:creationId xmlns:p14="http://schemas.microsoft.com/office/powerpoint/2010/main" val="2733151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dirty="0"/>
          </a:p>
        </p:txBody>
      </p:sp>
      <p:sp>
        <p:nvSpPr>
          <p:cNvPr id="6" name="ノート プレースホルダー 5">
            <a:extLst>
              <a:ext uri="{FF2B5EF4-FFF2-40B4-BE49-F238E27FC236}">
                <a16:creationId xmlns:a16="http://schemas.microsoft.com/office/drawing/2014/main" id="{3F819933-F284-4064-9991-7E50B24F4EF2}"/>
              </a:ext>
            </a:extLst>
          </p:cNvPr>
          <p:cNvSpPr>
            <a:spLocks noGrp="1"/>
          </p:cNvSpPr>
          <p:nvPr>
            <p:ph type="body" sz="quarter" idx="3"/>
          </p:nvPr>
        </p:nvSpPr>
        <p:spPr>
          <a:xfrm>
            <a:off x="756734" y="5146929"/>
            <a:ext cx="6049382" cy="2028571"/>
          </a:xfrm>
        </p:spPr>
        <p:txBody>
          <a:bodyPr/>
          <a:lstStyle/>
          <a:p>
            <a:pPr indent="92075"/>
            <a:r>
              <a:rPr lang="ja-JP" altLang="en-US" dirty="0">
                <a:latin typeface="Meiryo UI" panose="020B0604030504040204" pitchFamily="50" charset="-128"/>
                <a:ea typeface="Meiryo UI" panose="020B0604030504040204" pitchFamily="50" charset="-128"/>
              </a:rPr>
              <a:t>⑤で選択をタップして下さい。</a:t>
            </a:r>
          </a:p>
          <a:p>
            <a:pPr indent="92075"/>
            <a:endParaRPr lang="ja-JP" altLang="en-US"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⑥のように送る写真のサイズを聞いてきますので、大中小から選択して下さい</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pPr indent="92075"/>
            <a:r>
              <a:rPr lang="ja-JP" altLang="en-US" dirty="0" smtClean="0">
                <a:latin typeface="Meiryo UI" panose="020B0604030504040204" pitchFamily="50" charset="-128"/>
                <a:ea typeface="Meiryo UI" panose="020B0604030504040204" pitchFamily="50" charset="-128"/>
              </a:rPr>
              <a:t>あまり</a:t>
            </a:r>
            <a:r>
              <a:rPr lang="ja-JP" altLang="en-US" dirty="0">
                <a:latin typeface="Meiryo UI" panose="020B0604030504040204" pitchFamily="50" charset="-128"/>
                <a:ea typeface="Meiryo UI" panose="020B0604030504040204" pitchFamily="50" charset="-128"/>
              </a:rPr>
              <a:t>大きなサイズを選ぶ</a:t>
            </a:r>
            <a:r>
              <a:rPr lang="ja-JP" altLang="en-US" dirty="0" smtClean="0">
                <a:latin typeface="Meiryo UI" panose="020B0604030504040204" pitchFamily="50" charset="-128"/>
                <a:ea typeface="Meiryo UI" panose="020B0604030504040204" pitchFamily="50" charset="-128"/>
              </a:rPr>
              <a:t>と送信</a:t>
            </a:r>
            <a:r>
              <a:rPr lang="ja-JP" altLang="en-US" dirty="0">
                <a:latin typeface="Meiryo UI" panose="020B0604030504040204" pitchFamily="50" charset="-128"/>
                <a:ea typeface="Meiryo UI" panose="020B0604030504040204" pitchFamily="50" charset="-128"/>
              </a:rPr>
              <a:t>時間がかかってしまいますし、小さくすると画質が悪くなりますので中程度をお勧めします。</a:t>
            </a: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先ほどの</a:t>
            </a:r>
            <a:r>
              <a:rPr lang="ja-JP" altLang="en-US" dirty="0" smtClean="0">
                <a:latin typeface="Meiryo UI" panose="020B0604030504040204" pitchFamily="50" charset="-128"/>
                <a:ea typeface="Meiryo UI" panose="020B0604030504040204" pitchFamily="50" charset="-128"/>
              </a:rPr>
              <a:t>前ページのメール</a:t>
            </a:r>
            <a:r>
              <a:rPr lang="ja-JP" altLang="en-US" dirty="0">
                <a:latin typeface="Meiryo UI" panose="020B0604030504040204" pitchFamily="50" charset="-128"/>
                <a:ea typeface="Meiryo UI" panose="020B0604030504040204" pitchFamily="50" charset="-128"/>
              </a:rPr>
              <a:t>の作成画面において、写真をメール文の中に挿入することができます。</a:t>
            </a:r>
          </a:p>
          <a:p>
            <a:pPr indent="92075"/>
            <a:r>
              <a:rPr lang="ja-JP" altLang="en-US" dirty="0">
                <a:latin typeface="Meiryo UI" panose="020B0604030504040204" pitchFamily="50" charset="-128"/>
                <a:ea typeface="Meiryo UI" panose="020B0604030504040204" pitchFamily="50" charset="-128"/>
              </a:rPr>
              <a:t>完成したら⑦</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送信</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をタップすればメールが送信されます。</a:t>
            </a:r>
          </a:p>
        </p:txBody>
      </p:sp>
    </p:spTree>
    <p:extLst>
      <p:ext uri="{BB962C8B-B14F-4D97-AF65-F5344CB8AC3E}">
        <p14:creationId xmlns:p14="http://schemas.microsoft.com/office/powerpoint/2010/main" val="996633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dirty="0"/>
          </a:p>
        </p:txBody>
      </p:sp>
      <p:sp>
        <p:nvSpPr>
          <p:cNvPr id="6" name="ノート プレースホルダー 5">
            <a:extLst>
              <a:ext uri="{FF2B5EF4-FFF2-40B4-BE49-F238E27FC236}">
                <a16:creationId xmlns:a16="http://schemas.microsoft.com/office/drawing/2014/main" id="{88D83FDD-F62F-4F3A-821A-45EA8F44F035}"/>
              </a:ext>
            </a:extLst>
          </p:cNvPr>
          <p:cNvSpPr>
            <a:spLocks noGrp="1"/>
          </p:cNvSpPr>
          <p:nvPr>
            <p:ph type="body" sz="quarter" idx="3"/>
          </p:nvPr>
        </p:nvSpPr>
        <p:spPr>
          <a:xfrm>
            <a:off x="756734" y="5146929"/>
            <a:ext cx="6049382" cy="2104771"/>
          </a:xfrm>
        </p:spPr>
        <p:txBody>
          <a:bodyPr/>
          <a:lstStyle/>
          <a:p>
            <a:pPr indent="92075"/>
            <a:r>
              <a:rPr lang="ja-JP" altLang="en-US" dirty="0">
                <a:latin typeface="Meiryo UI" panose="020B0604030504040204" pitchFamily="50" charset="-128"/>
                <a:ea typeface="Meiryo UI" panose="020B0604030504040204" pitchFamily="50" charset="-128"/>
              </a:rPr>
              <a:t>次は相手からメールが来た時のメールの読み方をご説明します。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①ホーム画面で</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メール</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アプリをタップします。</a:t>
            </a:r>
          </a:p>
          <a:p>
            <a:pPr indent="92075"/>
            <a:endParaRPr lang="ja-JP" altLang="en-US"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次に表示される「メールボックス</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で②</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受信</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をタップします。</a:t>
            </a:r>
          </a:p>
          <a:p>
            <a:pPr indent="92075"/>
            <a:endParaRPr lang="ja-JP" altLang="en-US"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③届いたメールの一覧が出ますので、そのメールを見つけてタップすれば本文が表示されます。</a:t>
            </a:r>
          </a:p>
        </p:txBody>
      </p:sp>
    </p:spTree>
    <p:extLst>
      <p:ext uri="{BB962C8B-B14F-4D97-AF65-F5344CB8AC3E}">
        <p14:creationId xmlns:p14="http://schemas.microsoft.com/office/powerpoint/2010/main" val="142528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dirty="0"/>
          </a:p>
        </p:txBody>
      </p:sp>
      <p:sp>
        <p:nvSpPr>
          <p:cNvPr id="6" name="ノート プレースホルダー 5">
            <a:extLst>
              <a:ext uri="{FF2B5EF4-FFF2-40B4-BE49-F238E27FC236}">
                <a16:creationId xmlns:a16="http://schemas.microsoft.com/office/drawing/2014/main" id="{88D83FDD-F62F-4F3A-821A-45EA8F44F035}"/>
              </a:ext>
            </a:extLst>
          </p:cNvPr>
          <p:cNvSpPr>
            <a:spLocks noGrp="1"/>
          </p:cNvSpPr>
          <p:nvPr>
            <p:ph type="body" sz="quarter" idx="3"/>
          </p:nvPr>
        </p:nvSpPr>
        <p:spPr>
          <a:xfrm>
            <a:off x="756734" y="5146929"/>
            <a:ext cx="6049382" cy="2028571"/>
          </a:xfrm>
        </p:spPr>
        <p:txBody>
          <a:bodyPr/>
          <a:lstStyle/>
          <a:p>
            <a:pPr indent="92075"/>
            <a:r>
              <a:rPr lang="ja-JP" altLang="en-US" dirty="0">
                <a:latin typeface="Meiryo UI" panose="020B0604030504040204" pitchFamily="50" charset="-128"/>
                <a:ea typeface="Meiryo UI" panose="020B0604030504040204" pitchFamily="50" charset="-128"/>
              </a:rPr>
              <a:t>次はメールの来た相手に返信する方法です。</a:t>
            </a:r>
          </a:p>
          <a:p>
            <a:pPr indent="92075"/>
            <a:endParaRPr lang="ja-JP" altLang="en-US"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前項③のようにタップすると④のようにメールの本文が表示されます。</a:t>
            </a:r>
          </a:p>
          <a:p>
            <a:pPr indent="92075"/>
            <a:endParaRPr lang="ja-JP" altLang="en-US"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⑤のように</a:t>
            </a:r>
            <a:r>
              <a:rPr lang="ja-JP" altLang="en-US" dirty="0" smtClean="0">
                <a:latin typeface="Meiryo UI" panose="020B0604030504040204" pitchFamily="50" charset="-128"/>
                <a:ea typeface="Meiryo UI" panose="020B0604030504040204" pitchFamily="50" charset="-128"/>
              </a:rPr>
              <a:t>画面右下</a:t>
            </a:r>
            <a:r>
              <a:rPr lang="ja-JP" altLang="en-US" dirty="0">
                <a:latin typeface="Meiryo UI" panose="020B0604030504040204" pitchFamily="50" charset="-128"/>
                <a:ea typeface="Meiryo UI" panose="020B0604030504040204" pitchFamily="50" charset="-128"/>
              </a:rPr>
              <a:t>のリターンマークをタップします。</a:t>
            </a:r>
          </a:p>
          <a:p>
            <a:pPr indent="92075"/>
            <a:endParaRPr lang="ja-JP" altLang="en-US"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⑥のように表示された選択画面から</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返信</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をタップします。</a:t>
            </a:r>
          </a:p>
          <a:p>
            <a:pPr indent="92075"/>
            <a:endParaRPr lang="ja-JP" altLang="en-US"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⑦のように相手に返信する画面となりますので返信するメール文を作成しましょう。</a:t>
            </a:r>
          </a:p>
        </p:txBody>
      </p:sp>
    </p:spTree>
    <p:extLst>
      <p:ext uri="{BB962C8B-B14F-4D97-AF65-F5344CB8AC3E}">
        <p14:creationId xmlns:p14="http://schemas.microsoft.com/office/powerpoint/2010/main" val="2949540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dirty="0"/>
          </a:p>
        </p:txBody>
      </p:sp>
      <p:sp>
        <p:nvSpPr>
          <p:cNvPr id="6" name="ノート プレースホルダー 5">
            <a:extLst>
              <a:ext uri="{FF2B5EF4-FFF2-40B4-BE49-F238E27FC236}">
                <a16:creationId xmlns:a16="http://schemas.microsoft.com/office/drawing/2014/main" id="{88D83FDD-F62F-4F3A-821A-45EA8F44F035}"/>
              </a:ext>
            </a:extLst>
          </p:cNvPr>
          <p:cNvSpPr>
            <a:spLocks noGrp="1"/>
          </p:cNvSpPr>
          <p:nvPr>
            <p:ph type="body" sz="quarter" idx="3"/>
          </p:nvPr>
        </p:nvSpPr>
        <p:spPr>
          <a:xfrm>
            <a:off x="756734" y="5146929"/>
            <a:ext cx="6049382" cy="2028571"/>
          </a:xfrm>
        </p:spPr>
        <p:txBody>
          <a:bodyPr/>
          <a:lstStyle/>
          <a:p>
            <a:pPr indent="92075"/>
            <a:r>
              <a:rPr lang="ja-JP" altLang="en-US" dirty="0">
                <a:latin typeface="Meiryo UI" panose="020B0604030504040204" pitchFamily="50" charset="-128"/>
                <a:ea typeface="Meiryo UI" panose="020B0604030504040204" pitchFamily="50" charset="-128"/>
              </a:rPr>
              <a:t>次は相手から来たメールについている写真をアルバムに保存する方法をご説明します。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①のように相手から来たメールの写真を強く押し続けてください。</a:t>
            </a:r>
          </a:p>
          <a:p>
            <a:pPr indent="92075"/>
            <a:endParaRPr lang="ja-JP" altLang="en-US"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②次に表示された画面で</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画面を保存</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をタップします。</a:t>
            </a:r>
          </a:p>
          <a:p>
            <a:pPr indent="92075"/>
            <a:endParaRPr lang="ja-JP" altLang="en-US"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③のように写真が「アルバム</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の中に保存されました。</a:t>
            </a:r>
          </a:p>
        </p:txBody>
      </p:sp>
    </p:spTree>
    <p:extLst>
      <p:ext uri="{BB962C8B-B14F-4D97-AF65-F5344CB8AC3E}">
        <p14:creationId xmlns:p14="http://schemas.microsoft.com/office/powerpoint/2010/main" val="3876851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dirty="0"/>
          </a:p>
        </p:txBody>
      </p:sp>
      <p:sp>
        <p:nvSpPr>
          <p:cNvPr id="6" name="ノート プレースホルダー 5">
            <a:extLst>
              <a:ext uri="{FF2B5EF4-FFF2-40B4-BE49-F238E27FC236}">
                <a16:creationId xmlns:a16="http://schemas.microsoft.com/office/drawing/2014/main" id="{6029425F-8F5A-4995-80DC-8C1CADD5F97F}"/>
              </a:ext>
            </a:extLst>
          </p:cNvPr>
          <p:cNvSpPr>
            <a:spLocks noGrp="1"/>
          </p:cNvSpPr>
          <p:nvPr>
            <p:ph type="body" sz="quarter" idx="3"/>
          </p:nvPr>
        </p:nvSpPr>
        <p:spPr/>
        <p:txBody>
          <a:bodyPr/>
          <a:lstStyle/>
          <a:p>
            <a:pPr indent="92075" algn="l"/>
            <a:r>
              <a:rPr lang="ja-JP" altLang="en-US" dirty="0">
                <a:latin typeface="Meiryo UI" panose="020B0604030504040204" pitchFamily="50" charset="-128"/>
                <a:ea typeface="Meiryo UI" panose="020B0604030504040204" pitchFamily="50" charset="-128"/>
              </a:rPr>
              <a:t>最近、銀行とか</a:t>
            </a:r>
            <a:r>
              <a:rPr lang="en-US" altLang="ja-JP" dirty="0">
                <a:latin typeface="Meiryo UI" panose="020B0604030504040204" pitchFamily="50" charset="-128"/>
                <a:ea typeface="Meiryo UI" panose="020B0604030504040204" pitchFamily="50" charset="-128"/>
              </a:rPr>
              <a:t>Amazon</a:t>
            </a:r>
            <a:r>
              <a:rPr lang="ja-JP" altLang="en-US" dirty="0">
                <a:latin typeface="Meiryo UI" panose="020B0604030504040204" pitchFamily="50" charset="-128"/>
                <a:ea typeface="Meiryo UI" panose="020B0604030504040204" pitchFamily="50" charset="-128"/>
              </a:rPr>
              <a:t>とか</a:t>
            </a:r>
            <a:r>
              <a:rPr lang="en-US" altLang="ja-JP" dirty="0">
                <a:latin typeface="Meiryo UI" panose="020B0604030504040204" pitchFamily="50" charset="-128"/>
                <a:ea typeface="Meiryo UI" panose="020B0604030504040204" pitchFamily="50" charset="-128"/>
              </a:rPr>
              <a:t>Apple</a:t>
            </a:r>
            <a:r>
              <a:rPr lang="ja-JP" altLang="en-US" dirty="0">
                <a:latin typeface="Meiryo UI" panose="020B0604030504040204" pitchFamily="50" charset="-128"/>
                <a:ea typeface="Meiryo UI" panose="020B0604030504040204" pitchFamily="50" charset="-128"/>
              </a:rPr>
              <a:t>社とかを</a:t>
            </a:r>
            <a:r>
              <a:rPr lang="ja-JP" altLang="en-US" dirty="0" smtClean="0">
                <a:latin typeface="Meiryo UI" panose="020B0604030504040204" pitchFamily="50" charset="-128"/>
                <a:ea typeface="Meiryo UI" panose="020B0604030504040204" pitchFamily="50" charset="-128"/>
              </a:rPr>
              <a:t>名乗り、</a:t>
            </a:r>
            <a:endParaRPr lang="en-US" altLang="ja-JP" dirty="0" smtClean="0">
              <a:latin typeface="Meiryo UI" panose="020B0604030504040204" pitchFamily="50" charset="-128"/>
              <a:ea typeface="Meiryo UI" panose="020B0604030504040204" pitchFamily="50" charset="-128"/>
            </a:endParaRPr>
          </a:p>
          <a:p>
            <a:pPr indent="92075" algn="l"/>
            <a:r>
              <a:rPr lang="ja-JP" altLang="en-US" dirty="0" smtClean="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メールのアカウントが無効になりますので至急下記アドレス</a:t>
            </a:r>
            <a:r>
              <a:rPr lang="ja-JP" altLang="en-US" dirty="0" smtClean="0">
                <a:latin typeface="Meiryo UI" panose="020B0604030504040204" pitchFamily="50" charset="-128"/>
                <a:ea typeface="Meiryo UI" panose="020B0604030504040204" pitchFamily="50" charset="-128"/>
              </a:rPr>
              <a:t>のホームページ</a:t>
            </a:r>
            <a:r>
              <a:rPr lang="ja-JP" altLang="en-US" dirty="0">
                <a:latin typeface="Meiryo UI" panose="020B0604030504040204" pitchFamily="50" charset="-128"/>
                <a:ea typeface="Meiryo UI" panose="020B0604030504040204" pitchFamily="50" charset="-128"/>
              </a:rPr>
              <a:t>でご確認ください」</a:t>
            </a:r>
            <a:r>
              <a:rPr lang="ja-JP" altLang="en-US" dirty="0" smtClean="0">
                <a:latin typeface="Meiryo UI" panose="020B0604030504040204" pitchFamily="50" charset="-128"/>
                <a:ea typeface="Meiryo UI" panose="020B0604030504040204" pitchFamily="50" charset="-128"/>
              </a:rPr>
              <a:t>といったメール</a:t>
            </a:r>
            <a:r>
              <a:rPr lang="ja-JP" altLang="en-US" dirty="0">
                <a:latin typeface="Meiryo UI" panose="020B0604030504040204" pitchFamily="50" charset="-128"/>
                <a:ea typeface="Meiryo UI" panose="020B0604030504040204" pitchFamily="50" charset="-128"/>
              </a:rPr>
              <a:t>が入る場合があります。</a:t>
            </a:r>
            <a:endParaRPr lang="en-US" altLang="ja-JP" dirty="0">
              <a:latin typeface="Meiryo UI" panose="020B0604030504040204" pitchFamily="50" charset="-128"/>
              <a:ea typeface="Meiryo UI" panose="020B0604030504040204" pitchFamily="50" charset="-128"/>
            </a:endParaRPr>
          </a:p>
          <a:p>
            <a:pPr indent="92075" algn="l"/>
            <a:endParaRPr lang="en-US" altLang="ja-JP" dirty="0" smtClean="0">
              <a:latin typeface="Meiryo UI" panose="020B0604030504040204" pitchFamily="50" charset="-128"/>
              <a:ea typeface="Meiryo UI" panose="020B0604030504040204" pitchFamily="50" charset="-128"/>
            </a:endParaRPr>
          </a:p>
          <a:p>
            <a:pPr indent="92075" algn="l"/>
            <a:r>
              <a:rPr lang="ja-JP" altLang="en-US" dirty="0" smtClean="0">
                <a:latin typeface="Meiryo UI" panose="020B0604030504040204" pitchFamily="50" charset="-128"/>
                <a:ea typeface="Meiryo UI" panose="020B0604030504040204" pitchFamily="50" charset="-128"/>
              </a:rPr>
              <a:t>この</a:t>
            </a:r>
            <a:r>
              <a:rPr lang="ja-JP" altLang="en-US" dirty="0">
                <a:latin typeface="Meiryo UI" panose="020B0604030504040204" pitchFamily="50" charset="-128"/>
                <a:ea typeface="Meiryo UI" panose="020B0604030504040204" pitchFamily="50" charset="-128"/>
              </a:rPr>
              <a:t>時慌ててその指定された</a:t>
            </a:r>
            <a:r>
              <a:rPr lang="en-US" altLang="ja-JP" dirty="0">
                <a:latin typeface="Meiryo UI" panose="020B0604030504040204" pitchFamily="50" charset="-128"/>
                <a:ea typeface="Meiryo UI" panose="020B0604030504040204" pitchFamily="50" charset="-128"/>
              </a:rPr>
              <a:t>URL</a:t>
            </a:r>
            <a:r>
              <a:rPr lang="ja-JP" altLang="en-US" dirty="0">
                <a:latin typeface="Meiryo UI" panose="020B0604030504040204" pitchFamily="50" charset="-128"/>
                <a:ea typeface="Meiryo UI" panose="020B0604030504040204" pitchFamily="50" charset="-128"/>
              </a:rPr>
              <a:t>アドレスをタップすると、一見本物の銀行とか</a:t>
            </a:r>
            <a:r>
              <a:rPr lang="en-US" altLang="ja-JP" dirty="0">
                <a:latin typeface="Meiryo UI" panose="020B0604030504040204" pitchFamily="50" charset="-128"/>
                <a:ea typeface="Meiryo UI" panose="020B0604030504040204" pitchFamily="50" charset="-128"/>
              </a:rPr>
              <a:t>Amazon</a:t>
            </a:r>
            <a:r>
              <a:rPr lang="ja-JP" altLang="en-US" dirty="0">
                <a:latin typeface="Meiryo UI" panose="020B0604030504040204" pitchFamily="50" charset="-128"/>
                <a:ea typeface="Meiryo UI" panose="020B0604030504040204" pitchFamily="50" charset="-128"/>
              </a:rPr>
              <a:t>のホームページに見える画面が表示されます。</a:t>
            </a:r>
            <a:endParaRPr lang="en-US" altLang="ja-JP" dirty="0">
              <a:latin typeface="Meiryo UI" panose="020B0604030504040204" pitchFamily="50" charset="-128"/>
              <a:ea typeface="Meiryo UI" panose="020B0604030504040204" pitchFamily="50" charset="-128"/>
            </a:endParaRPr>
          </a:p>
          <a:p>
            <a:pPr indent="92075" algn="l"/>
            <a:r>
              <a:rPr lang="ja-JP" altLang="en-US" dirty="0">
                <a:latin typeface="Meiryo UI" panose="020B0604030504040204" pitchFamily="50" charset="-128"/>
                <a:ea typeface="Meiryo UI" panose="020B0604030504040204" pitchFamily="50" charset="-128"/>
              </a:rPr>
              <a:t>指定された「アカウントの確認」とかの画面で、本物のアカウントとかパスワードを入力すると後でとんでもない詐欺事件とか犯罪に巻き込まれてしまいます。</a:t>
            </a:r>
            <a:endParaRPr lang="en-US" altLang="ja-JP" dirty="0">
              <a:latin typeface="Meiryo UI" panose="020B0604030504040204" pitchFamily="50" charset="-128"/>
              <a:ea typeface="Meiryo UI" panose="020B0604030504040204" pitchFamily="50" charset="-128"/>
            </a:endParaRPr>
          </a:p>
          <a:p>
            <a:pPr indent="92075" algn="l"/>
            <a:r>
              <a:rPr lang="ja-JP" altLang="en-US" b="1" dirty="0">
                <a:solidFill>
                  <a:srgbClr val="FF0000"/>
                </a:solidFill>
                <a:latin typeface="Meiryo UI" panose="020B0604030504040204" pitchFamily="50" charset="-128"/>
                <a:ea typeface="Meiryo UI" panose="020B0604030504040204" pitchFamily="50" charset="-128"/>
              </a:rPr>
              <a:t>これはフィツシングメールと呼ばれるものなのでくれぐれもご用心願います</a:t>
            </a:r>
            <a:r>
              <a:rPr lang="ja-JP" altLang="en-US" b="1" dirty="0" smtClean="0">
                <a:solidFill>
                  <a:srgbClr val="FF0000"/>
                </a:solidFill>
                <a:latin typeface="Meiryo UI" panose="020B0604030504040204" pitchFamily="50" charset="-128"/>
                <a:ea typeface="Meiryo UI" panose="020B0604030504040204" pitchFamily="50" charset="-128"/>
              </a:rPr>
              <a:t>。</a:t>
            </a:r>
            <a:endParaRPr lang="en-US" altLang="ja-JP" b="1" dirty="0" smtClean="0">
              <a:solidFill>
                <a:srgbClr val="FF0000"/>
              </a:solidFill>
              <a:latin typeface="Meiryo UI" panose="020B0604030504040204" pitchFamily="50" charset="-128"/>
              <a:ea typeface="Meiryo UI" panose="020B0604030504040204" pitchFamily="50" charset="-128"/>
            </a:endParaRPr>
          </a:p>
          <a:p>
            <a:pPr indent="92075" algn="l"/>
            <a:endParaRPr lang="en-US" altLang="ja-JP" b="1" dirty="0">
              <a:solidFill>
                <a:srgbClr val="FF0000"/>
              </a:solidFill>
              <a:latin typeface="Meiryo UI" panose="020B0604030504040204" pitchFamily="50" charset="-128"/>
              <a:ea typeface="Meiryo UI" panose="020B0604030504040204" pitchFamily="50" charset="-128"/>
            </a:endParaRPr>
          </a:p>
          <a:p>
            <a:pPr indent="92075" algn="l"/>
            <a:r>
              <a:rPr lang="ja-JP" altLang="en-US" dirty="0">
                <a:latin typeface="Meiryo UI" panose="020B0604030504040204" pitchFamily="50" charset="-128"/>
                <a:ea typeface="Meiryo UI" panose="020B0604030504040204" pitchFamily="50" charset="-128"/>
              </a:rPr>
              <a:t>本当の銀行等からこのようなお問い合わせがメールで来ること</a:t>
            </a:r>
            <a:r>
              <a:rPr lang="ja-JP" altLang="en-US" dirty="0" smtClean="0">
                <a:latin typeface="Meiryo UI" panose="020B0604030504040204" pitchFamily="50" charset="-128"/>
                <a:ea typeface="Meiryo UI" panose="020B0604030504040204" pitchFamily="50" charset="-128"/>
              </a:rPr>
              <a:t>はあり得なく</a:t>
            </a:r>
            <a:r>
              <a:rPr lang="ja-JP" altLang="en-US" dirty="0">
                <a:latin typeface="Meiryo UI" panose="020B0604030504040204" pitchFamily="50" charset="-128"/>
                <a:ea typeface="Meiryo UI" panose="020B0604030504040204" pitchFamily="50" charset="-128"/>
              </a:rPr>
              <a:t>、もしこのような通知メールが来た場合は</a:t>
            </a:r>
            <a:r>
              <a:rPr lang="ja-JP" altLang="en-US" dirty="0" smtClean="0">
                <a:latin typeface="Meiryo UI" panose="020B0604030504040204" pitchFamily="50" charset="-128"/>
                <a:ea typeface="Meiryo UI" panose="020B0604030504040204" pitchFamily="50" charset="-128"/>
              </a:rPr>
              <a:t>、その</a:t>
            </a:r>
            <a:r>
              <a:rPr lang="ja-JP" altLang="en-US" dirty="0">
                <a:latin typeface="Meiryo UI" panose="020B0604030504040204" pitchFamily="50" charset="-128"/>
                <a:ea typeface="Meiryo UI" panose="020B0604030504040204" pitchFamily="50" charset="-128"/>
              </a:rPr>
              <a:t>指定されたＵＲＬは決して開かず、最低限本物の銀行等のホームページを</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検索などで調べてみて</a:t>
            </a:r>
            <a:r>
              <a:rPr lang="ja-JP" altLang="en-US" dirty="0" smtClean="0">
                <a:latin typeface="Meiryo UI" panose="020B0604030504040204" pitchFamily="50" charset="-128"/>
                <a:ea typeface="Meiryo UI" panose="020B0604030504040204" pitchFamily="50" charset="-128"/>
              </a:rPr>
              <a:t>、正しい</a:t>
            </a:r>
            <a:r>
              <a:rPr lang="ja-JP" altLang="en-US" dirty="0">
                <a:latin typeface="Meiryo UI" panose="020B0604030504040204" pitchFamily="50" charset="-128"/>
                <a:ea typeface="Meiryo UI" panose="020B0604030504040204" pitchFamily="50" charset="-128"/>
              </a:rPr>
              <a:t>相手先に、「このようなメールが来ているが本物でしょうか」等のお問い合わせをされる方が得策と思います。</a:t>
            </a:r>
          </a:p>
          <a:p>
            <a:pPr algn="l"/>
            <a:endParaRPr lang="en-US" altLang="ja-JP" dirty="0">
              <a:latin typeface="Meiryo UI" panose="020B0604030504040204" pitchFamily="50" charset="-128"/>
              <a:ea typeface="Meiryo UI" panose="020B0604030504040204" pitchFamily="50" charset="-128"/>
            </a:endParaRPr>
          </a:p>
          <a:p>
            <a:pPr algn="l"/>
            <a:r>
              <a:rPr lang="ja-JP" altLang="en-US" dirty="0">
                <a:latin typeface="Meiryo UI" panose="020B0604030504040204" pitchFamily="50" charset="-128"/>
                <a:ea typeface="Meiryo UI" panose="020B0604030504040204" pitchFamily="50" charset="-128"/>
              </a:rPr>
              <a:t>これで今回のメールの使い方に関する講習は終了させていただきます。</a:t>
            </a:r>
          </a:p>
        </p:txBody>
      </p:sp>
    </p:spTree>
    <p:extLst>
      <p:ext uri="{BB962C8B-B14F-4D97-AF65-F5344CB8AC3E}">
        <p14:creationId xmlns:p14="http://schemas.microsoft.com/office/powerpoint/2010/main" val="2192055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dirty="0"/>
          </a:p>
        </p:txBody>
      </p:sp>
    </p:spTree>
    <p:extLst>
      <p:ext uri="{BB962C8B-B14F-4D97-AF65-F5344CB8AC3E}">
        <p14:creationId xmlns:p14="http://schemas.microsoft.com/office/powerpoint/2010/main" val="126215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それで</a:t>
            </a:r>
            <a:r>
              <a:rPr lang="ja-JP" altLang="en-US" dirty="0" smtClean="0">
                <a:latin typeface="Meiryo UI" panose="020B0604030504040204" pitchFamily="50" charset="-128"/>
                <a:ea typeface="Meiryo UI" panose="020B0604030504040204" pitchFamily="50" charset="-128"/>
              </a:rPr>
              <a:t>は、メール</a:t>
            </a:r>
            <a:r>
              <a:rPr lang="ja-JP" altLang="en-US" dirty="0">
                <a:latin typeface="Meiryo UI" panose="020B0604030504040204" pitchFamily="50" charset="-128"/>
                <a:ea typeface="Meiryo UI" panose="020B0604030504040204" pitchFamily="50" charset="-128"/>
              </a:rPr>
              <a:t>の使い方をご説明する前に、メールを書くための文字入力の仕方について簡単に説明させていただきます。</a:t>
            </a:r>
            <a:endParaRPr kumimoji="1"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dirty="0"/>
          </a:p>
        </p:txBody>
      </p:sp>
    </p:spTree>
    <p:extLst>
      <p:ext uri="{BB962C8B-B14F-4D97-AF65-F5344CB8AC3E}">
        <p14:creationId xmlns:p14="http://schemas.microsoft.com/office/powerpoint/2010/main" val="959904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56734" y="5146929"/>
            <a:ext cx="6049382" cy="3247771"/>
          </a:xfrm>
        </p:spPr>
        <p:txBody>
          <a:bodyPr/>
          <a:lstStyle/>
          <a:p>
            <a:r>
              <a:rPr lang="ja-JP" altLang="en-US" dirty="0">
                <a:latin typeface="Meiryo UI" panose="020B0604030504040204" pitchFamily="50" charset="-128"/>
                <a:ea typeface="Meiryo UI" panose="020B0604030504040204" pitchFamily="50" charset="-128"/>
              </a:rPr>
              <a:t>まず現在、スマートフォンに文字を入力するための方法としては大きく分けて３つの方法がございます。</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この例では</a:t>
            </a:r>
            <a:r>
              <a:rPr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に検索する文字を入れる時の例です。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まずはⒶの従来の携帯電話で使用されてきた入力方法。これは多分ほとんどの方は実際にされたことがあると思います。あ行からわ行まで１２キーをタップして入力するもので、画面の例にありますよう</a:t>
            </a:r>
            <a:r>
              <a:rPr lang="ja-JP" altLang="en-US" dirty="0" smtClean="0">
                <a:latin typeface="Meiryo UI" panose="020B0604030504040204" pitchFamily="50" charset="-128"/>
                <a:ea typeface="Meiryo UI" panose="020B0604030504040204" pitchFamily="50" charset="-128"/>
              </a:rPr>
              <a:t>に、例えば</a:t>
            </a:r>
            <a:r>
              <a:rPr lang="ja-JP" altLang="en-US" dirty="0">
                <a:latin typeface="Meiryo UI" panose="020B0604030504040204" pitchFamily="50" charset="-128"/>
                <a:ea typeface="Meiryo UI" panose="020B0604030504040204" pitchFamily="50" charset="-128"/>
              </a:rPr>
              <a:t>「ふ」の文字を入れたいときは、「は」の行を３回連続してタップすると「は」→「ひ」→「ふ」のようにして入力することができます。ひらがなで入力してから漢字に変換できます。</a:t>
            </a:r>
          </a:p>
          <a:p>
            <a:endParaRPr kumimoji="1"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次にご紹介するの</a:t>
            </a:r>
            <a:r>
              <a:rPr lang="ja-JP" altLang="en-US" dirty="0" smtClean="0">
                <a:latin typeface="Meiryo UI" panose="020B0604030504040204" pitchFamily="50" charset="-128"/>
                <a:ea typeface="Meiryo UI" panose="020B0604030504040204" pitchFamily="50" charset="-128"/>
              </a:rPr>
              <a:t>は、Ⓑ</a:t>
            </a:r>
            <a:r>
              <a:rPr lang="ja-JP" altLang="en-US" dirty="0">
                <a:latin typeface="Meiryo UI" panose="020B0604030504040204" pitchFamily="50" charset="-128"/>
                <a:ea typeface="Meiryo UI" panose="020B0604030504040204" pitchFamily="50" charset="-128"/>
              </a:rPr>
              <a:t>の「フリック入力」と呼ばれる方式</a:t>
            </a:r>
            <a:r>
              <a:rPr lang="ja-JP" altLang="en-US" dirty="0" smtClean="0">
                <a:latin typeface="Meiryo UI" panose="020B0604030504040204" pitchFamily="50" charset="-128"/>
                <a:ea typeface="Meiryo UI" panose="020B0604030504040204" pitchFamily="50" charset="-128"/>
              </a:rPr>
              <a:t>で、スマホ</a:t>
            </a:r>
            <a:r>
              <a:rPr lang="ja-JP" altLang="en-US" dirty="0">
                <a:latin typeface="Meiryo UI" panose="020B0604030504040204" pitchFamily="50" charset="-128"/>
                <a:ea typeface="Meiryo UI" panose="020B0604030504040204" pitchFamily="50" charset="-128"/>
              </a:rPr>
              <a:t>をご使用の方はほとんどこの方式で入力されているものです。画面の例では「い」を入力したい時</a:t>
            </a:r>
            <a:r>
              <a:rPr lang="ja-JP" altLang="en-US" dirty="0" smtClean="0">
                <a:latin typeface="Meiryo UI" panose="020B0604030504040204" pitchFamily="50" charset="-128"/>
                <a:ea typeface="Meiryo UI" panose="020B0604030504040204" pitchFamily="50" charset="-128"/>
              </a:rPr>
              <a:t>は、②</a:t>
            </a:r>
            <a:r>
              <a:rPr lang="ja-JP" altLang="en-US" dirty="0">
                <a:latin typeface="Meiryo UI" panose="020B0604030504040204" pitchFamily="50" charset="-128"/>
                <a:ea typeface="Meiryo UI" panose="020B0604030504040204" pitchFamily="50" charset="-128"/>
              </a:rPr>
              <a:t>のように「あ」のキーにタッチすると、その「あ」の文字の上下左右にあ行のフリガナが表示されますので、指先を左側にスライドさせて、表示が「い」になりましたら指先を離せば「い」が入力されます。「あ」のままで良ければ、タッチだけにしてフリックはしません。</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Ⓒの音声入力について</a:t>
            </a:r>
            <a:r>
              <a:rPr lang="ja-JP" altLang="en-US" dirty="0" smtClean="0">
                <a:latin typeface="Meiryo UI" panose="020B0604030504040204" pitchFamily="50" charset="-128"/>
                <a:ea typeface="Meiryo UI" panose="020B0604030504040204" pitchFamily="50" charset="-128"/>
              </a:rPr>
              <a:t>は、非常</a:t>
            </a:r>
            <a:r>
              <a:rPr lang="ja-JP" altLang="en-US" dirty="0">
                <a:latin typeface="Meiryo UI" panose="020B0604030504040204" pitchFamily="50" charset="-128"/>
                <a:ea typeface="Meiryo UI" panose="020B0604030504040204" pitchFamily="50" charset="-128"/>
              </a:rPr>
              <a:t>に便利なもの</a:t>
            </a:r>
            <a:r>
              <a:rPr lang="ja-JP" altLang="en-US" dirty="0" smtClean="0">
                <a:latin typeface="Meiryo UI" panose="020B0604030504040204" pitchFamily="50" charset="-128"/>
                <a:ea typeface="Meiryo UI" panose="020B0604030504040204" pitchFamily="50" charset="-128"/>
              </a:rPr>
              <a:t>で、入れたい</a:t>
            </a:r>
            <a:r>
              <a:rPr lang="ja-JP" altLang="en-US" dirty="0">
                <a:latin typeface="Meiryo UI" panose="020B0604030504040204" pitchFamily="50" charset="-128"/>
                <a:ea typeface="Meiryo UI" panose="020B0604030504040204" pitchFamily="50" charset="-128"/>
              </a:rPr>
              <a:t>文字を音声でしゃべればそれを文字に変換してくれます。最近の音声認識のソフトは非常に精度が向上しており、短い単語とか文章の入力には非常に便利です</a:t>
            </a:r>
            <a:r>
              <a:rPr lang="ja-JP" altLang="en-US" dirty="0" smtClean="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4</a:t>
            </a:fld>
            <a:endParaRPr kumimoji="1" lang="ja-JP" altLang="en-US" dirty="0"/>
          </a:p>
        </p:txBody>
      </p:sp>
    </p:spTree>
    <p:extLst>
      <p:ext uri="{BB962C8B-B14F-4D97-AF65-F5344CB8AC3E}">
        <p14:creationId xmlns:p14="http://schemas.microsoft.com/office/powerpoint/2010/main" val="1922999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56734" y="5146929"/>
            <a:ext cx="6049382" cy="4009771"/>
          </a:xfrm>
        </p:spPr>
        <p:txBody>
          <a:bodyPr/>
          <a:lstStyle/>
          <a:p>
            <a:r>
              <a:rPr lang="ja-JP" altLang="en-US" dirty="0">
                <a:latin typeface="Meiryo UI" panose="020B0604030504040204" pitchFamily="50" charset="-128"/>
                <a:ea typeface="Meiryo UI" panose="020B0604030504040204" pitchFamily="50" charset="-128"/>
              </a:rPr>
              <a:t>それで</a:t>
            </a:r>
            <a:r>
              <a:rPr lang="ja-JP" altLang="en-US" dirty="0" smtClean="0">
                <a:latin typeface="Meiryo UI" panose="020B0604030504040204" pitchFamily="50" charset="-128"/>
                <a:ea typeface="Meiryo UI" panose="020B0604030504040204" pitchFamily="50" charset="-128"/>
              </a:rPr>
              <a:t>は、文字</a:t>
            </a:r>
            <a:r>
              <a:rPr lang="ja-JP" altLang="en-US" dirty="0">
                <a:latin typeface="Meiryo UI" panose="020B0604030504040204" pitchFamily="50" charset="-128"/>
                <a:ea typeface="Meiryo UI" panose="020B0604030504040204" pitchFamily="50" charset="-128"/>
              </a:rPr>
              <a:t>を入力する時の漢字とか英数字を入れるためのキー配列の変更の仕方をご説明します。</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キーボードについては</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日本語かな</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、「日本語ローマ字</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｢English(Japanese)｣</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絵文字</a:t>
            </a:r>
            <a:r>
              <a:rPr lang="en-US" altLang="ja-JP" dirty="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があります。このキーボードは</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の設定によりない場合もあります。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まずは一番標準的な</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日本語かなキーボード</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について説明します。</a:t>
            </a:r>
          </a:p>
          <a:p>
            <a:r>
              <a:rPr lang="ja-JP" altLang="en-US" dirty="0">
                <a:latin typeface="Meiryo UI" panose="020B0604030504040204" pitchFamily="50" charset="-128"/>
                <a:ea typeface="Meiryo UI" panose="020B0604030504040204" pitchFamily="50" charset="-128"/>
              </a:rPr>
              <a:t>まずスマホの配列として一番標準な①の「１２キー配列」において赤い点線で囲ってある「</a:t>
            </a:r>
            <a:r>
              <a:rPr lang="en-US" altLang="ja-JP" dirty="0">
                <a:latin typeface="Meiryo UI" panose="020B0604030504040204" pitchFamily="50" charset="-128"/>
                <a:ea typeface="Meiryo UI" panose="020B0604030504040204" pitchFamily="50" charset="-128"/>
              </a:rPr>
              <a:t>ABC</a:t>
            </a:r>
            <a:r>
              <a:rPr lang="ja-JP" altLang="en-US" dirty="0">
                <a:latin typeface="Meiryo UI" panose="020B0604030504040204" pitchFamily="50" charset="-128"/>
                <a:ea typeface="Meiryo UI" panose="020B0604030504040204" pitchFamily="50" charset="-128"/>
              </a:rPr>
              <a:t>」をタップすると、</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②の「英語キー配列」となります。この配列にある同じく赤い点線で囲ってある「</a:t>
            </a:r>
            <a:r>
              <a:rPr lang="en-US" altLang="ja-JP" dirty="0">
                <a:latin typeface="Meiryo UI" panose="020B0604030504040204" pitchFamily="50" charset="-128"/>
                <a:ea typeface="Meiryo UI" panose="020B0604030504040204" pitchFamily="50" charset="-128"/>
              </a:rPr>
              <a:t>123</a:t>
            </a:r>
            <a:r>
              <a:rPr lang="ja-JP" altLang="en-US" dirty="0" smtClean="0">
                <a:latin typeface="Meiryo UI" panose="020B0604030504040204" pitchFamily="50" charset="-128"/>
                <a:ea typeface="Meiryo UI" panose="020B0604030504040204" pitchFamily="50" charset="-128"/>
              </a:rPr>
              <a:t>」を</a:t>
            </a:r>
            <a:r>
              <a:rPr lang="ja-JP" altLang="en-US" dirty="0">
                <a:latin typeface="Meiryo UI" panose="020B0604030504040204" pitchFamily="50" charset="-128"/>
                <a:ea typeface="Meiryo UI" panose="020B0604030504040204" pitchFamily="50" charset="-128"/>
              </a:rPr>
              <a:t>タップする</a:t>
            </a:r>
            <a:r>
              <a:rPr lang="ja-JP" altLang="en-US" dirty="0" smtClean="0">
                <a:latin typeface="Meiryo UI" panose="020B0604030504040204" pitchFamily="50" charset="-128"/>
                <a:ea typeface="Meiryo UI" panose="020B0604030504040204" pitchFamily="50" charset="-128"/>
              </a:rPr>
              <a:t>と、今度</a:t>
            </a:r>
            <a:r>
              <a:rPr lang="ja-JP" altLang="en-US" dirty="0">
                <a:latin typeface="Meiryo UI" panose="020B0604030504040204" pitchFamily="50" charset="-128"/>
                <a:ea typeface="Meiryo UI" panose="020B0604030504040204" pitchFamily="50" charset="-128"/>
              </a:rPr>
              <a:t>は③の</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テンキー配列</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となり、次に</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あいう</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をタップする</a:t>
            </a:r>
            <a:r>
              <a:rPr lang="ja-JP" altLang="en-US" dirty="0" smtClean="0">
                <a:latin typeface="Meiryo UI" panose="020B0604030504040204" pitchFamily="50" charset="-128"/>
                <a:ea typeface="Meiryo UI" panose="020B0604030504040204" pitchFamily="50" charset="-128"/>
              </a:rPr>
              <a:t>と、元</a:t>
            </a:r>
            <a:r>
              <a:rPr lang="ja-JP" altLang="en-US" dirty="0">
                <a:latin typeface="Meiryo UI" panose="020B0604030504040204" pitchFamily="50" charset="-128"/>
                <a:ea typeface="Meiryo UI" panose="020B0604030504040204" pitchFamily="50" charset="-128"/>
              </a:rPr>
              <a:t>の①「１２キー配列」に戻ります。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小文字を入力する時は①</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のように、例えば「や</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のように拗音などがある文字を入力すると、②</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のような「小」</a:t>
            </a:r>
            <a:r>
              <a:rPr lang="ja-JP" altLang="en-US" dirty="0" smtClean="0">
                <a:latin typeface="Meiryo UI" panose="020B0604030504040204" pitchFamily="50" charset="-128"/>
                <a:ea typeface="Meiryo UI" panose="020B0604030504040204" pitchFamily="50" charset="-128"/>
              </a:rPr>
              <a:t>のアイコン</a:t>
            </a:r>
            <a:r>
              <a:rPr lang="ja-JP" altLang="en-US" dirty="0">
                <a:latin typeface="Meiryo UI" panose="020B0604030504040204" pitchFamily="50" charset="-128"/>
                <a:ea typeface="Meiryo UI" panose="020B0604030504040204" pitchFamily="50" charset="-128"/>
              </a:rPr>
              <a:t>が表示されます</a:t>
            </a:r>
            <a:r>
              <a:rPr lang="ja-JP" altLang="en-US" dirty="0" smtClean="0">
                <a:latin typeface="Meiryo UI" panose="020B0604030504040204" pitchFamily="50" charset="-128"/>
                <a:ea typeface="Meiryo UI" panose="020B0604030504040204" pitchFamily="50" charset="-128"/>
              </a:rPr>
              <a:t>ので、それ</a:t>
            </a:r>
            <a:r>
              <a:rPr lang="ja-JP" altLang="en-US" dirty="0">
                <a:latin typeface="Meiryo UI" panose="020B0604030504040204" pitchFamily="50" charset="-128"/>
                <a:ea typeface="Meiryo UI" panose="020B0604030504040204" pitchFamily="50" charset="-128"/>
              </a:rPr>
              <a:t>をタップする</a:t>
            </a:r>
            <a:r>
              <a:rPr lang="ja-JP" altLang="en-US" dirty="0" smtClean="0">
                <a:latin typeface="Meiryo UI" panose="020B0604030504040204" pitchFamily="50" charset="-128"/>
                <a:ea typeface="Meiryo UI" panose="020B0604030504040204" pitchFamily="50" charset="-128"/>
              </a:rPr>
              <a:t>と、入力</a:t>
            </a:r>
            <a:r>
              <a:rPr lang="ja-JP" altLang="en-US" dirty="0">
                <a:latin typeface="Meiryo UI" panose="020B0604030504040204" pitchFamily="50" charset="-128"/>
                <a:ea typeface="Meiryo UI" panose="020B0604030504040204" pitchFamily="50" charset="-128"/>
              </a:rPr>
              <a:t>した文字が</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ゃ</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と小文字になります。</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具体的には、「やゆよ」、「つ」の他に「あいうえお」などがあります。</a:t>
            </a:r>
          </a:p>
          <a:p>
            <a:r>
              <a:rPr lang="ja-JP" altLang="en-US" dirty="0">
                <a:latin typeface="Meiryo UI" panose="020B0604030504040204" pitchFamily="50" charset="-128"/>
                <a:ea typeface="Meiryo UI" panose="020B0604030504040204" pitchFamily="50" charset="-128"/>
              </a:rPr>
              <a:t>英文字の大文字を入力する時</a:t>
            </a:r>
            <a:r>
              <a:rPr lang="ja-JP" altLang="en-US" dirty="0" smtClean="0">
                <a:latin typeface="Meiryo UI" panose="020B0604030504040204" pitchFamily="50" charset="-128"/>
                <a:ea typeface="Meiryo UI" panose="020B0604030504040204" pitchFamily="50" charset="-128"/>
              </a:rPr>
              <a:t>は、③</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のように小文字で入れた後、④</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a/A</a:t>
            </a:r>
            <a:r>
              <a:rPr lang="ja-JP" altLang="en-US" dirty="0">
                <a:latin typeface="Meiryo UI" panose="020B0604030504040204" pitchFamily="50" charset="-128"/>
                <a:ea typeface="Meiryo UI" panose="020B0604030504040204" pitchFamily="50" charset="-128"/>
              </a:rPr>
              <a:t>」をタップすれば大文に</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なります。</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次に④地球の形をした</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言語アイコン</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をタップすると、「日本語ローマ字</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キーボード等に切り替わります。</a:t>
            </a:r>
            <a:endParaRPr kumimoji="1" lang="ja-JP" altLang="en-US" dirty="0"/>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5</a:t>
            </a:fld>
            <a:endParaRPr kumimoji="1" lang="ja-JP" altLang="en-US" dirty="0"/>
          </a:p>
        </p:txBody>
      </p:sp>
    </p:spTree>
    <p:extLst>
      <p:ext uri="{BB962C8B-B14F-4D97-AF65-F5344CB8AC3E}">
        <p14:creationId xmlns:p14="http://schemas.microsoft.com/office/powerpoint/2010/main" val="493079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56734" y="5146929"/>
            <a:ext cx="6049382" cy="3628771"/>
          </a:xfrm>
        </p:spPr>
        <p:txBody>
          <a:bodyPr/>
          <a:lstStyle/>
          <a:p>
            <a:r>
              <a:rPr lang="ja-JP" altLang="en-US" dirty="0">
                <a:latin typeface="Meiryo UI" panose="020B0604030504040204" pitchFamily="50" charset="-128"/>
                <a:ea typeface="Meiryo UI" panose="020B0604030504040204" pitchFamily="50" charset="-128"/>
              </a:rPr>
              <a:t>それではキーボードの切り替えの仕方をご説明します。</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のキーボードについては「日本語かな」、</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日本語ローマ字</a:t>
            </a:r>
            <a:r>
              <a:rPr lang="en-US" altLang="ja-JP" dirty="0">
                <a:latin typeface="Meiryo UI" panose="020B0604030504040204" pitchFamily="50" charset="-128"/>
                <a:ea typeface="Meiryo UI" panose="020B0604030504040204" pitchFamily="50" charset="-128"/>
              </a:rPr>
              <a:t>｣</a:t>
            </a:r>
            <a:r>
              <a:rPr lang="ja-JP" altLang="en-US" dirty="0" err="1">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｢English(Japan)｣</a:t>
            </a:r>
            <a:r>
              <a:rPr lang="ja-JP" altLang="en-US" dirty="0" err="1">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絵文字</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キーボードとがあり、地球の絵をした「言語キー</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をタップすることにより切り替えが可能です。</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まず①の「日本語かなキーボード」において赤い点線で囲ってある地球マークの「言語キー」をタップすると、</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②の「日本語ローマ字」となります。このキーボードは日本語ローマ字変換をすることが可能です。</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ここで次にまた</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言語キー</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をタップすると③の「</a:t>
            </a:r>
            <a:r>
              <a:rPr lang="en-US" altLang="ja-JP" dirty="0">
                <a:latin typeface="Meiryo UI" panose="020B0604030504040204" pitchFamily="50" charset="-128"/>
                <a:ea typeface="Meiryo UI" panose="020B0604030504040204" pitchFamily="50" charset="-128"/>
              </a:rPr>
              <a:t>English(Japan)｣</a:t>
            </a:r>
            <a:r>
              <a:rPr lang="ja-JP" altLang="en-US" dirty="0">
                <a:latin typeface="Meiryo UI" panose="020B0604030504040204" pitchFamily="50" charset="-128"/>
                <a:ea typeface="Meiryo UI" panose="020B0604030504040204" pitchFamily="50" charset="-128"/>
              </a:rPr>
              <a:t>となり、次に押すと④</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絵文字</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に切り替わります。</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次に</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あいう</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を押すともとの①</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日本語か</a:t>
            </a:r>
            <a:r>
              <a:rPr lang="ja-JP" altLang="en-US" dirty="0" err="1">
                <a:latin typeface="Meiryo UI" panose="020B0604030504040204" pitchFamily="50" charset="-128"/>
                <a:ea typeface="Meiryo UI" panose="020B0604030504040204" pitchFamily="50" charset="-128"/>
              </a:rPr>
              <a:t>な</a:t>
            </a:r>
            <a:r>
              <a:rPr lang="ja-JP" altLang="en-US" dirty="0">
                <a:latin typeface="Meiryo UI" panose="020B0604030504040204" pitchFamily="50" charset="-128"/>
                <a:ea typeface="Meiryo UI" panose="020B0604030504040204" pitchFamily="50" charset="-128"/>
              </a:rPr>
              <a:t>キーボード</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に戻ります。</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ここで②の「日本語ローマ字</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と③</a:t>
            </a:r>
            <a:r>
              <a:rPr lang="en-US" altLang="ja-JP" dirty="0">
                <a:latin typeface="Meiryo UI" panose="020B0604030504040204" pitchFamily="50" charset="-128"/>
                <a:ea typeface="Meiryo UI" panose="020B0604030504040204" pitchFamily="50" charset="-128"/>
              </a:rPr>
              <a:t>｢English｣</a:t>
            </a:r>
            <a:r>
              <a:rPr lang="ja-JP" altLang="en-US" dirty="0">
                <a:latin typeface="Meiryo UI" panose="020B0604030504040204" pitchFamily="50" charset="-128"/>
                <a:ea typeface="Meiryo UI" panose="020B0604030504040204" pitchFamily="50" charset="-128"/>
              </a:rPr>
              <a:t>は一見同じように見えますが、「空白」と</a:t>
            </a:r>
            <a:r>
              <a:rPr lang="en-US" altLang="ja-JP" dirty="0">
                <a:latin typeface="Meiryo UI" panose="020B0604030504040204" pitchFamily="50" charset="-128"/>
                <a:ea typeface="Meiryo UI" panose="020B0604030504040204" pitchFamily="50" charset="-128"/>
              </a:rPr>
              <a:t>｢space｣</a:t>
            </a:r>
            <a:r>
              <a:rPr lang="ja-JP" altLang="en-US" dirty="0">
                <a:latin typeface="Meiryo UI" panose="020B0604030504040204" pitchFamily="50" charset="-128"/>
                <a:ea typeface="Meiryo UI" panose="020B0604030504040204" pitchFamily="50" charset="-128"/>
              </a:rPr>
              <a:t>の文字で見分けが可能です。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また、キーボードの切替表示は</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の設定により異なります。</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地球マーク「言語キー</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を長押しすると、言語キーの選択順と設定してあるキーボードが表示され、</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今使用したいキーボードをタップすると、キーボードを切り替えが可能です。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②</a:t>
            </a:r>
            <a:r>
              <a:rPr lang="ja-JP" altLang="en-US" dirty="0">
                <a:latin typeface="Meiryo UI" panose="020B0604030504040204" pitchFamily="50" charset="-128"/>
                <a:ea typeface="Meiryo UI" panose="020B0604030504040204" pitchFamily="50" charset="-128"/>
              </a:rPr>
              <a:t>の「英語キー配列」の時、英文字を大文字にしたい場合は↑マークをタップしておくと大文字入力が可能となります。</a:t>
            </a:r>
            <a:endParaRPr kumimoji="1" lang="ja-JP" altLang="en-US" dirty="0"/>
          </a:p>
        </p:txBody>
      </p:sp>
      <p:sp>
        <p:nvSpPr>
          <p:cNvPr id="4" name="スライド番号プレースホルダー 3"/>
          <p:cNvSpPr>
            <a:spLocks noGrp="1"/>
          </p:cNvSpPr>
          <p:nvPr>
            <p:ph type="sldNum" sz="quarter" idx="5"/>
          </p:nvPr>
        </p:nvSpPr>
        <p:spPr/>
        <p:txBody>
          <a:bodyPr/>
          <a:lstStyle/>
          <a:p>
            <a:fld id="{963FA24A-B145-4DC5-8F25-2D41A644D22D}" type="slidenum">
              <a:rPr kumimoji="1" lang="ja-JP" altLang="en-US" smtClean="0"/>
              <a:t>6</a:t>
            </a:fld>
            <a:endParaRPr kumimoji="1" lang="ja-JP" altLang="en-US"/>
          </a:p>
        </p:txBody>
      </p:sp>
    </p:spTree>
    <p:extLst>
      <p:ext uri="{BB962C8B-B14F-4D97-AF65-F5344CB8AC3E}">
        <p14:creationId xmlns:p14="http://schemas.microsoft.com/office/powerpoint/2010/main" val="593995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31900" y="1335088"/>
            <a:ext cx="5099050" cy="3606800"/>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
        <p:nvSpPr>
          <p:cNvPr id="6" name="ノート プレースホルダー 5">
            <a:extLst>
              <a:ext uri="{FF2B5EF4-FFF2-40B4-BE49-F238E27FC236}">
                <a16:creationId xmlns:a16="http://schemas.microsoft.com/office/drawing/2014/main" id="{4C0FD061-42AA-4229-AE50-D4F579199CB8}"/>
              </a:ext>
            </a:extLst>
          </p:cNvPr>
          <p:cNvSpPr>
            <a:spLocks noGrp="1"/>
          </p:cNvSpPr>
          <p:nvPr>
            <p:ph type="body" sz="quarter" idx="3"/>
          </p:nvPr>
        </p:nvSpPr>
        <p:spPr>
          <a:xfrm>
            <a:off x="962025" y="5146929"/>
            <a:ext cx="5867400" cy="3323971"/>
          </a:xfrm>
        </p:spPr>
        <p:txBody>
          <a:bodyPr/>
          <a:lstStyle/>
          <a:p>
            <a:pPr indent="92075"/>
            <a:r>
              <a:rPr lang="ja-JP" altLang="en-US" dirty="0">
                <a:latin typeface="Meiryo UI" panose="020B0604030504040204" pitchFamily="50" charset="-128"/>
                <a:ea typeface="Meiryo UI" panose="020B0604030504040204" pitchFamily="50" charset="-128"/>
              </a:rPr>
              <a:t>メールの使い方をご説明する前にまずご説明したいの</a:t>
            </a:r>
            <a:r>
              <a:rPr lang="ja-JP" altLang="en-US" dirty="0" smtClean="0">
                <a:latin typeface="Meiryo UI" panose="020B0604030504040204" pitchFamily="50" charset="-128"/>
                <a:ea typeface="Meiryo UI" panose="020B0604030504040204" pitchFamily="50" charset="-128"/>
              </a:rPr>
              <a:t>は、この</a:t>
            </a:r>
            <a:r>
              <a:rPr lang="ja-JP" altLang="en-US" dirty="0">
                <a:latin typeface="Meiryo UI" panose="020B0604030504040204" pitchFamily="50" charset="-128"/>
                <a:ea typeface="Meiryo UI" panose="020B0604030504040204" pitchFamily="50" charset="-128"/>
              </a:rPr>
              <a:t>スライドに書いてございますが、</a:t>
            </a:r>
            <a:r>
              <a:rPr lang="ja-JP" altLang="en-US" dirty="0" smtClean="0">
                <a:latin typeface="Meiryo UI" panose="020B0604030504040204" pitchFamily="50" charset="-128"/>
                <a:ea typeface="Meiryo UI" panose="020B0604030504040204" pitchFamily="50" charset="-128"/>
              </a:rPr>
              <a:t>メールにはインターネットを供給している会社とか携帯会社が運営している「</a:t>
            </a:r>
            <a:r>
              <a:rPr lang="en-US" altLang="ja-JP" dirty="0" err="1" smtClean="0">
                <a:latin typeface="Meiryo UI" panose="020B0604030504040204" pitchFamily="50" charset="-128"/>
                <a:ea typeface="Meiryo UI" panose="020B0604030504040204" pitchFamily="50" charset="-128"/>
              </a:rPr>
              <a:t>docomo</a:t>
            </a:r>
            <a:r>
              <a:rPr lang="ja-JP" altLang="en-US" dirty="0" smtClean="0">
                <a:latin typeface="Meiryo UI" panose="020B0604030504040204" pitchFamily="50" charset="-128"/>
                <a:ea typeface="Meiryo UI" panose="020B0604030504040204" pitchFamily="50" charset="-128"/>
              </a:rPr>
              <a:t>メール」、「</a:t>
            </a:r>
            <a:r>
              <a:rPr lang="en-US" altLang="ja-JP" dirty="0" smtClean="0">
                <a:latin typeface="Meiryo UI" panose="020B0604030504040204" pitchFamily="50" charset="-128"/>
                <a:ea typeface="Meiryo UI" panose="020B0604030504040204" pitchFamily="50" charset="-128"/>
              </a:rPr>
              <a:t>au</a:t>
            </a:r>
            <a:r>
              <a:rPr lang="ja-JP" altLang="en-US" dirty="0" smtClean="0">
                <a:latin typeface="Meiryo UI" panose="020B0604030504040204" pitchFamily="50" charset="-128"/>
                <a:ea typeface="Meiryo UI" panose="020B0604030504040204" pitchFamily="50" charset="-128"/>
              </a:rPr>
              <a:t>メ</a:t>
            </a:r>
            <a:endParaRPr lang="en-US" altLang="ja-JP" dirty="0" smtClean="0">
              <a:latin typeface="Meiryo UI" panose="020B0604030504040204" pitchFamily="50" charset="-128"/>
              <a:ea typeface="Meiryo UI" panose="020B0604030504040204" pitchFamily="50" charset="-128"/>
            </a:endParaRPr>
          </a:p>
          <a:p>
            <a:pPr indent="92075"/>
            <a:r>
              <a:rPr lang="ja-JP" altLang="en-US" dirty="0" err="1" smtClean="0">
                <a:latin typeface="Meiryo UI" panose="020B0604030504040204" pitchFamily="50" charset="-128"/>
                <a:ea typeface="Meiryo UI" panose="020B0604030504040204" pitchFamily="50" charset="-128"/>
              </a:rPr>
              <a:t>ー</a:t>
            </a:r>
            <a:r>
              <a:rPr lang="ja-JP" altLang="en-US" dirty="0">
                <a:latin typeface="Meiryo UI" panose="020B0604030504040204" pitchFamily="50" charset="-128"/>
                <a:ea typeface="Meiryo UI" panose="020B0604030504040204" pitchFamily="50" charset="-128"/>
              </a:rPr>
              <a:t>ル」のような各社</a:t>
            </a:r>
            <a:r>
              <a:rPr lang="ja-JP" altLang="en-US" dirty="0" smtClean="0">
                <a:latin typeface="Meiryo UI" panose="020B0604030504040204" pitchFamily="50" charset="-128"/>
                <a:ea typeface="Meiryo UI" panose="020B0604030504040204" pitchFamily="50" charset="-128"/>
              </a:rPr>
              <a:t>の</a:t>
            </a:r>
            <a:r>
              <a:rPr lang="en-US" altLang="ja-JP" dirty="0" smtClean="0">
                <a:latin typeface="Meiryo UI" panose="020B0604030504040204" pitchFamily="50" charset="-128"/>
                <a:ea typeface="Meiryo UI" panose="020B0604030504040204" pitchFamily="50" charset="-128"/>
              </a:rPr>
              <a:t>E</a:t>
            </a:r>
            <a:r>
              <a:rPr lang="ja-JP" altLang="en-US" dirty="0">
                <a:latin typeface="Meiryo UI" panose="020B0604030504040204" pitchFamily="50" charset="-128"/>
                <a:ea typeface="Meiryo UI" panose="020B0604030504040204" pitchFamily="50" charset="-128"/>
              </a:rPr>
              <a:t>メールサービスと、「</a:t>
            </a:r>
            <a:r>
              <a:rPr lang="en-US" altLang="ja-JP" dirty="0">
                <a:latin typeface="Meiryo UI" panose="020B0604030504040204" pitchFamily="50" charset="-128"/>
                <a:ea typeface="Meiryo UI" panose="020B0604030504040204" pitchFamily="50" charset="-128"/>
              </a:rPr>
              <a:t>Gmail</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Yahoo</a:t>
            </a:r>
            <a:r>
              <a:rPr lang="ja-JP" altLang="en-US" dirty="0">
                <a:latin typeface="Meiryo UI" panose="020B0604030504040204" pitchFamily="50" charset="-128"/>
                <a:ea typeface="Meiryo UI" panose="020B0604030504040204" pitchFamily="50" charset="-128"/>
              </a:rPr>
              <a:t>メール」の</a:t>
            </a:r>
            <a:r>
              <a:rPr lang="ja-JP" altLang="en-US" dirty="0" smtClean="0">
                <a:latin typeface="Meiryo UI" panose="020B0604030504040204" pitchFamily="50" charset="-128"/>
                <a:ea typeface="Meiryo UI" panose="020B0604030504040204" pitchFamily="50" charset="-128"/>
              </a:rPr>
              <a:t>ような</a:t>
            </a:r>
            <a:r>
              <a:rPr lang="ja-JP" altLang="en-US" dirty="0">
                <a:latin typeface="Meiryo UI" panose="020B0604030504040204" pitchFamily="50" charset="-128"/>
                <a:ea typeface="Meiryo UI" panose="020B0604030504040204" pitchFamily="50" charset="-128"/>
              </a:rPr>
              <a:t>インターネットを閲覧</a:t>
            </a:r>
            <a:r>
              <a:rPr lang="ja-JP" altLang="en-US" dirty="0" smtClean="0">
                <a:latin typeface="Meiryo UI" panose="020B0604030504040204" pitchFamily="50" charset="-128"/>
                <a:ea typeface="Meiryo UI" panose="020B0604030504040204" pitchFamily="50" charset="-128"/>
              </a:rPr>
              <a:t>するブラウザを</a:t>
            </a:r>
            <a:r>
              <a:rPr lang="ja-JP" altLang="en-US" dirty="0">
                <a:latin typeface="Meiryo UI" panose="020B0604030504040204" pitchFamily="50" charset="-128"/>
                <a:ea typeface="Meiryo UI" panose="020B0604030504040204" pitchFamily="50" charset="-128"/>
              </a:rPr>
              <a:t>使用して利用できる</a:t>
            </a:r>
            <a:r>
              <a:rPr lang="en-US" altLang="ja-JP" dirty="0">
                <a:latin typeface="Meiryo UI" panose="020B0604030504040204" pitchFamily="50" charset="-128"/>
                <a:ea typeface="Meiryo UI" panose="020B0604030504040204" pitchFamily="50" charset="-128"/>
              </a:rPr>
              <a:t>E</a:t>
            </a:r>
            <a:r>
              <a:rPr lang="ja-JP" altLang="en-US" dirty="0">
                <a:latin typeface="Meiryo UI" panose="020B0604030504040204" pitchFamily="50" charset="-128"/>
                <a:ea typeface="Meiryo UI" panose="020B0604030504040204" pitchFamily="50" charset="-128"/>
              </a:rPr>
              <a:t>メールサービス</a:t>
            </a:r>
            <a:r>
              <a:rPr lang="en-US" altLang="ja-JP" dirty="0">
                <a:latin typeface="Meiryo UI" panose="020B0604030504040204" pitchFamily="50" charset="-128"/>
                <a:ea typeface="Meiryo UI" panose="020B0604030504040204" pitchFamily="50" charset="-128"/>
              </a:rPr>
              <a:t>(Web</a:t>
            </a:r>
            <a:r>
              <a:rPr lang="ja-JP" altLang="en-US" dirty="0">
                <a:latin typeface="Meiryo UI" panose="020B0604030504040204" pitchFamily="50" charset="-128"/>
                <a:ea typeface="Meiryo UI" panose="020B0604030504040204" pitchFamily="50" charset="-128"/>
              </a:rPr>
              <a:t>メール</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とがあります。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今回は機器の製造メーカーである</a:t>
            </a:r>
            <a:r>
              <a:rPr lang="en-US" altLang="ja-JP" dirty="0">
                <a:latin typeface="Meiryo UI" panose="020B0604030504040204" pitchFamily="50" charset="-128"/>
                <a:ea typeface="Meiryo UI" panose="020B0604030504040204" pitchFamily="50" charset="-128"/>
              </a:rPr>
              <a:t>｢Apple｣</a:t>
            </a:r>
            <a:r>
              <a:rPr lang="ja-JP" altLang="en-US" dirty="0">
                <a:latin typeface="Meiryo UI" panose="020B0604030504040204" pitchFamily="50" charset="-128"/>
                <a:ea typeface="Meiryo UI" panose="020B0604030504040204" pitchFamily="50" charset="-128"/>
              </a:rPr>
              <a:t>社が開発とその管理を行っている「</a:t>
            </a:r>
            <a:r>
              <a:rPr lang="en-US" altLang="ja-JP" dirty="0">
                <a:latin typeface="Meiryo UI" panose="020B0604030504040204" pitchFamily="50" charset="-128"/>
                <a:ea typeface="Meiryo UI" panose="020B0604030504040204" pitchFamily="50" charset="-128"/>
              </a:rPr>
              <a:t>iCloud｣</a:t>
            </a:r>
            <a:r>
              <a:rPr lang="ja-JP" altLang="en-US" dirty="0">
                <a:latin typeface="Meiryo UI" panose="020B0604030504040204" pitchFamily="50" charset="-128"/>
                <a:ea typeface="Meiryo UI" panose="020B0604030504040204" pitchFamily="50" charset="-128"/>
              </a:rPr>
              <a:t>メールを</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ご紹介させていただきます。</a:t>
            </a:r>
          </a:p>
          <a:p>
            <a:pPr indent="92075"/>
            <a:endParaRPr lang="ja-JP" altLang="en-US" dirty="0">
              <a:latin typeface="Meiryo UI" panose="020B0604030504040204" pitchFamily="50" charset="-128"/>
              <a:ea typeface="Meiryo UI" panose="020B0604030504040204" pitchFamily="50" charset="-128"/>
            </a:endParaRPr>
          </a:p>
          <a:p>
            <a:pPr indent="92075"/>
            <a:r>
              <a:rPr lang="ja-JP" altLang="en-US" dirty="0" smtClean="0">
                <a:latin typeface="Meiryo UI" panose="020B0604030504040204" pitchFamily="50" charset="-128"/>
                <a:ea typeface="Meiryo UI" panose="020B0604030504040204" pitchFamily="50" charset="-128"/>
              </a:rPr>
              <a:t>事前</a:t>
            </a:r>
            <a:r>
              <a:rPr lang="ja-JP" altLang="en-US" dirty="0">
                <a:latin typeface="Meiryo UI" panose="020B0604030504040204" pitchFamily="50" charset="-128"/>
                <a:ea typeface="Meiryo UI" panose="020B0604030504040204" pitchFamily="50" charset="-128"/>
              </a:rPr>
              <a:t>にバックアップ</a:t>
            </a:r>
            <a:r>
              <a:rPr lang="ja-JP" altLang="en-US" dirty="0" smtClean="0">
                <a:latin typeface="Meiryo UI" panose="020B0604030504040204" pitchFamily="50" charset="-128"/>
                <a:ea typeface="Meiryo UI" panose="020B0604030504040204" pitchFamily="50" charset="-128"/>
              </a:rPr>
              <a:t>を取って</a:t>
            </a:r>
            <a:r>
              <a:rPr lang="ja-JP" altLang="en-US" dirty="0">
                <a:latin typeface="Meiryo UI" panose="020B0604030504040204" pitchFamily="50" charset="-128"/>
                <a:ea typeface="Meiryo UI" panose="020B0604030504040204" pitchFamily="50" charset="-128"/>
              </a:rPr>
              <a:t>おけば、</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の機種を変更してもすぐに今まで通りに使用することができます。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この講習会</a:t>
            </a:r>
            <a:r>
              <a:rPr lang="ja-JP" altLang="en-US" dirty="0" smtClean="0">
                <a:latin typeface="Meiryo UI" panose="020B0604030504040204" pitchFamily="50" charset="-128"/>
                <a:ea typeface="Meiryo UI" panose="020B0604030504040204" pitchFamily="50" charset="-128"/>
              </a:rPr>
              <a:t>で皆さん</a:t>
            </a:r>
            <a:r>
              <a:rPr lang="ja-JP" altLang="en-US" dirty="0">
                <a:latin typeface="Meiryo UI" panose="020B0604030504040204" pitchFamily="50" charset="-128"/>
                <a:ea typeface="Meiryo UI" panose="020B0604030504040204" pitchFamily="50" charset="-128"/>
              </a:rPr>
              <a:t>がお持ちに</a:t>
            </a:r>
            <a:r>
              <a:rPr lang="ja-JP" altLang="en-US" dirty="0" smtClean="0">
                <a:latin typeface="Meiryo UI" panose="020B0604030504040204" pitchFamily="50" charset="-128"/>
                <a:ea typeface="Meiryo UI" panose="020B0604030504040204" pitchFamily="50" charset="-128"/>
              </a:rPr>
              <a:t>なったスマホは</a:t>
            </a:r>
            <a:r>
              <a:rPr lang="en-US" altLang="ja-JP" dirty="0" smtClean="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のはずですが、</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のスマホには</a:t>
            </a:r>
            <a:r>
              <a:rPr lang="ja-JP" altLang="en-US" dirty="0" smtClean="0">
                <a:latin typeface="Meiryo UI" panose="020B0604030504040204" pitchFamily="50" charset="-128"/>
                <a:ea typeface="Meiryo UI" panose="020B0604030504040204" pitchFamily="50" charset="-128"/>
              </a:rPr>
              <a:t>すべてこの</a:t>
            </a:r>
            <a:r>
              <a:rPr lang="en-US" altLang="ja-JP" dirty="0" smtClean="0">
                <a:latin typeface="Meiryo UI" panose="020B0604030504040204" pitchFamily="50" charset="-128"/>
                <a:ea typeface="Meiryo UI" panose="020B0604030504040204" pitchFamily="50" charset="-128"/>
              </a:rPr>
              <a:t>｢iCloud｣</a:t>
            </a:r>
            <a:r>
              <a:rPr lang="ja-JP" altLang="en-US" dirty="0" smtClean="0">
                <a:latin typeface="Meiryo UI" panose="020B0604030504040204" pitchFamily="50" charset="-128"/>
                <a:ea typeface="Meiryo UI" panose="020B0604030504040204" pitchFamily="50" charset="-128"/>
              </a:rPr>
              <a:t>メールが使用できます。</a:t>
            </a:r>
            <a:r>
              <a:rPr lang="en-US" altLang="ja-JP" dirty="0" smtClean="0">
                <a:latin typeface="Meiryo UI" panose="020B0604030504040204" pitchFamily="50" charset="-128"/>
                <a:ea typeface="Meiryo UI" panose="020B0604030504040204" pitchFamily="50" charset="-128"/>
              </a:rPr>
              <a:t>｢iCloud</a:t>
            </a:r>
            <a:r>
              <a:rPr lang="ja-JP" altLang="en-US" dirty="0" smtClean="0">
                <a:latin typeface="Meiryo UI" panose="020B0604030504040204" pitchFamily="50" charset="-128"/>
                <a:ea typeface="Meiryo UI" panose="020B0604030504040204" pitchFamily="50" charset="-128"/>
              </a:rPr>
              <a:t>メールアドレス</a:t>
            </a:r>
            <a:r>
              <a:rPr lang="en-US" altLang="ja-JP" dirty="0" smtClean="0">
                <a:latin typeface="Meiryo UI" panose="020B0604030504040204" pitchFamily="50" charset="-128"/>
                <a:ea typeface="Meiryo UI" panose="020B0604030504040204" pitchFamily="50" charset="-128"/>
              </a:rPr>
              <a:t>｣=Apple ID</a:t>
            </a:r>
            <a:r>
              <a:rPr lang="ja-JP" altLang="en-US" dirty="0" smtClean="0">
                <a:latin typeface="Meiryo UI" panose="020B0604030504040204" pitchFamily="50" charset="-128"/>
                <a:ea typeface="Meiryo UI" panose="020B0604030504040204" pitchFamily="50" charset="-128"/>
              </a:rPr>
              <a:t>となります。</a:t>
            </a:r>
            <a:endParaRPr lang="en-US" altLang="ja-JP" dirty="0" smtClean="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en-US" altLang="ja-JP" dirty="0">
                <a:latin typeface="Meiryo UI" panose="020B0604030504040204" pitchFamily="50" charset="-128"/>
                <a:ea typeface="Meiryo UI" panose="020B0604030504040204" pitchFamily="50" charset="-128"/>
              </a:rPr>
              <a:t>Apple ID</a:t>
            </a:r>
            <a:r>
              <a:rPr lang="ja-JP" altLang="en-US" dirty="0">
                <a:latin typeface="Meiryo UI" panose="020B0604030504040204" pitchFamily="50" charset="-128"/>
                <a:ea typeface="Meiryo UI" panose="020B0604030504040204" pitchFamily="50" charset="-128"/>
              </a:rPr>
              <a:t>（アップルアイディー）とは、</a:t>
            </a:r>
            <a:r>
              <a:rPr lang="en-US" altLang="ja-JP" dirty="0">
                <a:latin typeface="Meiryo UI" panose="020B0604030504040204" pitchFamily="50" charset="-128"/>
                <a:ea typeface="Meiryo UI" panose="020B0604030504040204" pitchFamily="50" charset="-128"/>
              </a:rPr>
              <a:t>Apple</a:t>
            </a:r>
            <a:r>
              <a:rPr lang="ja-JP" altLang="en-US" dirty="0">
                <a:latin typeface="Meiryo UI" panose="020B0604030504040204" pitchFamily="50" charset="-128"/>
                <a:ea typeface="Meiryo UI" panose="020B0604030504040204" pitchFamily="50" charset="-128"/>
              </a:rPr>
              <a:t>が提供する全てのサービスに共通で利用できる</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アカウントです。アカウントとは、その利用者を一意に識別するためのユーザー情報のことです。</a:t>
            </a:r>
          </a:p>
        </p:txBody>
      </p:sp>
    </p:spTree>
    <p:extLst>
      <p:ext uri="{BB962C8B-B14F-4D97-AF65-F5344CB8AC3E}">
        <p14:creationId xmlns:p14="http://schemas.microsoft.com/office/powerpoint/2010/main" val="2996519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dirty="0"/>
          </a:p>
        </p:txBody>
      </p:sp>
      <p:sp>
        <p:nvSpPr>
          <p:cNvPr id="6" name="ノート プレースホルダー 5">
            <a:extLst>
              <a:ext uri="{FF2B5EF4-FFF2-40B4-BE49-F238E27FC236}">
                <a16:creationId xmlns:a16="http://schemas.microsoft.com/office/drawing/2014/main" id="{88960029-D10E-428D-8FF7-E44F26026CD2}"/>
              </a:ext>
            </a:extLst>
          </p:cNvPr>
          <p:cNvSpPr>
            <a:spLocks noGrp="1"/>
          </p:cNvSpPr>
          <p:nvPr>
            <p:ph type="body" sz="quarter" idx="3"/>
          </p:nvPr>
        </p:nvSpPr>
        <p:spPr>
          <a:xfrm>
            <a:off x="756734" y="5146929"/>
            <a:ext cx="6049382" cy="1571371"/>
          </a:xfrm>
        </p:spPr>
        <p:txBody>
          <a:bodyPr/>
          <a:lstStyle/>
          <a:p>
            <a:pPr indent="92075"/>
            <a:r>
              <a:rPr lang="ja-JP" altLang="en-US" dirty="0">
                <a:latin typeface="Meiryo UI" panose="020B0604030504040204" pitchFamily="50" charset="-128"/>
                <a:ea typeface="Meiryo UI" panose="020B0604030504040204" pitchFamily="50" charset="-128"/>
              </a:rPr>
              <a:t>それでは</a:t>
            </a:r>
            <a:r>
              <a:rPr lang="en-US" altLang="ja-JP" dirty="0">
                <a:latin typeface="Meiryo UI" panose="020B0604030504040204" pitchFamily="50" charset="-128"/>
                <a:ea typeface="Meiryo UI" panose="020B0604030504040204" pitchFamily="50" charset="-128"/>
              </a:rPr>
              <a:t>｢iCloud｣</a:t>
            </a:r>
            <a:r>
              <a:rPr lang="ja-JP" altLang="en-US" dirty="0">
                <a:latin typeface="Meiryo UI" panose="020B0604030504040204" pitchFamily="50" charset="-128"/>
                <a:ea typeface="Meiryo UI" panose="020B0604030504040204" pitchFamily="50" charset="-128"/>
              </a:rPr>
              <a:t>の使い方をご説明いたします。</a:t>
            </a:r>
            <a:endParaRPr lang="en-US" altLang="ja-JP" dirty="0">
              <a:latin typeface="Meiryo UI" panose="020B0604030504040204" pitchFamily="50" charset="-128"/>
              <a:ea typeface="Meiryo UI" panose="020B0604030504040204" pitchFamily="50" charset="-128"/>
            </a:endParaRPr>
          </a:p>
          <a:p>
            <a:pPr indent="92075"/>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①最初にホーム画面から</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メール</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のアイコンをタップして下さい。「</a:t>
            </a:r>
            <a:r>
              <a:rPr lang="en-US" altLang="ja-JP" dirty="0" smtClean="0">
                <a:latin typeface="Meiryo UI" panose="020B0604030504040204" pitchFamily="50" charset="-128"/>
                <a:ea typeface="Meiryo UI" panose="020B0604030504040204" pitchFamily="50" charset="-128"/>
              </a:rPr>
              <a:t>iCloud</a:t>
            </a:r>
            <a:r>
              <a:rPr lang="ja-JP" altLang="en-US" dirty="0" smtClean="0">
                <a:latin typeface="Meiryo UI" panose="020B0604030504040204" pitchFamily="50" charset="-128"/>
                <a:ea typeface="Meiryo UI" panose="020B0604030504040204" pitchFamily="50" charset="-128"/>
              </a:rPr>
              <a:t>メール」</a:t>
            </a:r>
            <a:r>
              <a:rPr lang="ja-JP" altLang="en-US" dirty="0">
                <a:latin typeface="Meiryo UI" panose="020B0604030504040204" pitchFamily="50" charset="-128"/>
                <a:ea typeface="Meiryo UI" panose="020B0604030504040204" pitchFamily="50" charset="-128"/>
              </a:rPr>
              <a:t>の画面が</a:t>
            </a:r>
            <a:r>
              <a:rPr lang="ja-JP" altLang="en-US" dirty="0" smtClean="0">
                <a:latin typeface="Meiryo UI" panose="020B0604030504040204" pitchFamily="50" charset="-128"/>
                <a:ea typeface="Meiryo UI" panose="020B0604030504040204" pitchFamily="50" charset="-128"/>
              </a:rPr>
              <a:t>出ましたら、②</a:t>
            </a:r>
            <a:r>
              <a:rPr lang="ja-JP" altLang="en-US" dirty="0">
                <a:latin typeface="Meiryo UI" panose="020B0604030504040204" pitchFamily="50" charset="-128"/>
                <a:ea typeface="Meiryo UI" panose="020B0604030504040204" pitchFamily="50" charset="-128"/>
              </a:rPr>
              <a:t>の「作成」アイコンをタップします。</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メールの作成画面が</a:t>
            </a:r>
            <a:r>
              <a:rPr lang="ja-JP" altLang="en-US" dirty="0" smtClean="0">
                <a:latin typeface="Meiryo UI" panose="020B0604030504040204" pitchFamily="50" charset="-128"/>
                <a:ea typeface="Meiryo UI" panose="020B0604030504040204" pitchFamily="50" charset="-128"/>
              </a:rPr>
              <a:t>出ましたら、③</a:t>
            </a:r>
            <a:r>
              <a:rPr lang="ja-JP" altLang="en-US" dirty="0">
                <a:latin typeface="Meiryo UI" panose="020B0604030504040204" pitchFamily="50" charset="-128"/>
                <a:ea typeface="Meiryo UI" panose="020B0604030504040204" pitchFamily="50" charset="-128"/>
              </a:rPr>
              <a:t>の「宛先」というところにメールの送り先のアドレスを入れてください。</a:t>
            </a:r>
            <a:endParaRPr lang="en-US" altLang="ja-JP" dirty="0">
              <a:latin typeface="Meiryo UI" panose="020B0604030504040204" pitchFamily="50" charset="-128"/>
              <a:ea typeface="Meiryo UI" panose="020B0604030504040204" pitchFamily="50" charset="-128"/>
            </a:endParaRPr>
          </a:p>
          <a:p>
            <a:pPr indent="92075"/>
            <a:r>
              <a:rPr lang="ja-JP" altLang="en-US" dirty="0">
                <a:latin typeface="Meiryo UI" panose="020B0604030504040204" pitchFamily="50" charset="-128"/>
                <a:ea typeface="Meiryo UI" panose="020B0604030504040204" pitchFamily="50" charset="-128"/>
              </a:rPr>
              <a:t>引き続いて、④のエリア</a:t>
            </a:r>
            <a:r>
              <a:rPr lang="ja-JP" altLang="en-US" dirty="0" smtClean="0">
                <a:latin typeface="Meiryo UI" panose="020B0604030504040204" pitchFamily="50" charset="-128"/>
                <a:ea typeface="Meiryo UI" panose="020B0604030504040204" pitchFamily="50" charset="-128"/>
              </a:rPr>
              <a:t>に件名と送りたい</a:t>
            </a:r>
            <a:r>
              <a:rPr lang="ja-JP" altLang="en-US" dirty="0">
                <a:latin typeface="Meiryo UI" panose="020B0604030504040204" pitchFamily="50" charset="-128"/>
                <a:ea typeface="Meiryo UI" panose="020B0604030504040204" pitchFamily="50" charset="-128"/>
              </a:rPr>
              <a:t>文面を入力します。</a:t>
            </a:r>
          </a:p>
        </p:txBody>
      </p:sp>
    </p:spTree>
    <p:extLst>
      <p:ext uri="{BB962C8B-B14F-4D97-AF65-F5344CB8AC3E}">
        <p14:creationId xmlns:p14="http://schemas.microsoft.com/office/powerpoint/2010/main" val="144435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6/28/2021</a:t>
            </a:fld>
            <a:endParaRPr lang="en-US" dirty="0"/>
          </a:p>
        </p:txBody>
      </p:sp>
      <p:sp>
        <p:nvSpPr>
          <p:cNvPr id="6" name="Holder 6"/>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825751" y="1918716"/>
            <a:ext cx="4235556" cy="810767"/>
          </a:xfrm>
          <a:prstGeom prst="rect">
            <a:avLst/>
          </a:prstGeom>
          <a:blipFill>
            <a:blip r:embed="rId2" cstate="print"/>
            <a:stretch>
              <a:fillRect/>
            </a:stretch>
          </a:blip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body" idx="1"/>
          </p:nvPr>
        </p:nvSpPr>
        <p:spPr/>
        <p:txBody>
          <a:bodyPr lIns="0" tIns="0" rIns="0" bIns="0"/>
          <a:lstStyle>
            <a:lvl1pPr>
              <a:defRPr sz="1400" b="0" i="0">
                <a:solidFill>
                  <a:schemeClr val="tx1"/>
                </a:solidFill>
                <a:latin typeface="AoyagiKouzanFontT"/>
                <a:cs typeface="AoyagiKouzanFont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6/28/2021</a:t>
            </a:fld>
            <a:endParaRPr lang="en-US" dirty="0"/>
          </a:p>
        </p:txBody>
      </p:sp>
      <p:sp>
        <p:nvSpPr>
          <p:cNvPr id="6" name="Holder 6"/>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6/28/2021</a:t>
            </a:fld>
            <a:endParaRPr lang="en-US" dirty="0"/>
          </a:p>
        </p:txBody>
      </p:sp>
      <p:sp>
        <p:nvSpPr>
          <p:cNvPr id="7" name="Holder 7"/>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6/28/2021</a:t>
            </a:fld>
            <a:endParaRPr lang="en-US" dirty="0"/>
          </a:p>
        </p:txBody>
      </p:sp>
      <p:sp>
        <p:nvSpPr>
          <p:cNvPr id="5" name="Holder 5"/>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6/28/2021</a:t>
            </a:fld>
            <a:endParaRPr lang="en-US" dirty="0"/>
          </a:p>
        </p:txBody>
      </p:sp>
      <p:sp>
        <p:nvSpPr>
          <p:cNvPr id="4" name="Holder 4"/>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dirty="0"/>
          </a:p>
        </p:txBody>
      </p: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306429669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dirty="0"/>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dirty="0"/>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2071332" y="1609099"/>
            <a:ext cx="802005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1" name="直線コネクタ 10"/>
          <p:cNvCxnSpPr/>
          <p:nvPr userDrawn="1"/>
        </p:nvCxnSpPr>
        <p:spPr>
          <a:xfrm>
            <a:off x="293869" y="1398778"/>
            <a:ext cx="10104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979022" y="1400197"/>
            <a:ext cx="0" cy="57565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128977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dirty="0"/>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dirty="0"/>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2071332" y="1609099"/>
            <a:ext cx="802005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4" name="直線コネクタ 13"/>
          <p:cNvCxnSpPr>
            <a:cxnSpLocks/>
          </p:cNvCxnSpPr>
          <p:nvPr userDrawn="1"/>
        </p:nvCxnSpPr>
        <p:spPr>
          <a:xfrm>
            <a:off x="1979022" y="207835"/>
            <a:ext cx="0" cy="6948862"/>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23095668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dirty="0"/>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dirty="0"/>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93849" y="1609099"/>
            <a:ext cx="968300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1" name="直線コネクタ 10"/>
          <p:cNvCxnSpPr/>
          <p:nvPr userDrawn="1"/>
        </p:nvCxnSpPr>
        <p:spPr>
          <a:xfrm>
            <a:off x="293869" y="1398778"/>
            <a:ext cx="10104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1352979759"/>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p15:clr>
            <a:srgbClr val="FBAE40"/>
          </p15:clr>
        </p15:guide>
        <p15:guide id="16" pos="3787">
          <p15:clr>
            <a:srgbClr val="FBAE40"/>
          </p15:clr>
        </p15:guide>
        <p15:guide id="17" pos="54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641852" y="327160"/>
            <a:ext cx="3409695" cy="299720"/>
          </a:xfrm>
          <a:prstGeom prst="rect">
            <a:avLst/>
          </a:prstGeom>
        </p:spPr>
        <p:txBody>
          <a:bodyPr wrap="square" lIns="0" tIns="0" rIns="0" bIns="0">
            <a:spAutoFit/>
          </a:bodyPr>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body" idx="1"/>
          </p:nvPr>
        </p:nvSpPr>
        <p:spPr>
          <a:xfrm>
            <a:off x="900938" y="3071882"/>
            <a:ext cx="8891523" cy="3540125"/>
          </a:xfrm>
          <a:prstGeom prst="rect">
            <a:avLst/>
          </a:prstGeom>
        </p:spPr>
        <p:txBody>
          <a:bodyPr wrap="square" lIns="0" tIns="0" rIns="0" bIns="0">
            <a:spAutoFit/>
          </a:bodyPr>
          <a:lstStyle>
            <a:lvl1pPr>
              <a:defRPr sz="1400" b="0" i="0">
                <a:solidFill>
                  <a:schemeClr val="tx1"/>
                </a:solidFill>
                <a:latin typeface="AoyagiKouzanFontT"/>
                <a:cs typeface="AoyagiKouzanFontT"/>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6/28/2021</a:t>
            </a:fld>
            <a:endParaRPr lang="en-US" dirty="0"/>
          </a:p>
        </p:txBody>
      </p:sp>
      <p:sp>
        <p:nvSpPr>
          <p:cNvPr id="6" name="Holder 6"/>
          <p:cNvSpPr>
            <a:spLocks noGrp="1"/>
          </p:cNvSpPr>
          <p:nvPr>
            <p:ph type="sldNum" sz="quarter" idx="7"/>
          </p:nvPr>
        </p:nvSpPr>
        <p:spPr>
          <a:xfrm>
            <a:off x="5266944" y="6829969"/>
            <a:ext cx="284479" cy="165734"/>
          </a:xfrm>
          <a:prstGeom prst="rect">
            <a:avLst/>
          </a:prstGeom>
        </p:spPr>
        <p:txBody>
          <a:bodyPr wrap="square" lIns="0" tIns="0" rIns="0" bIns="0">
            <a:spAutoFit/>
          </a:bodyPr>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68" r:id="rId9"/>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12.png"/><Relationship Id="rId3" Type="http://schemas.openxmlformats.org/officeDocument/2006/relationships/image" Target="../media/image34.png"/><Relationship Id="rId7" Type="http://schemas.openxmlformats.org/officeDocument/2006/relationships/image" Target="../media/image38.png"/><Relationship Id="rId12" Type="http://schemas.microsoft.com/office/2007/relationships/hdphoto" Target="../media/hdphoto2.wdp"/><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37.png"/><Relationship Id="rId11" Type="http://schemas.openxmlformats.org/officeDocument/2006/relationships/image" Target="../media/image41.png"/><Relationship Id="rId5" Type="http://schemas.openxmlformats.org/officeDocument/2006/relationships/image" Target="../media/image36.png"/><Relationship Id="rId10" Type="http://schemas.microsoft.com/office/2007/relationships/hdphoto" Target="../media/hdphoto1.wdp"/><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2.png"/></Relationships>
</file>

<file path=ppt/slides/_rels/slide12.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image" Target="../media/image43.png"/><Relationship Id="rId7" Type="http://schemas.openxmlformats.org/officeDocument/2006/relationships/image" Target="../media/image47.emf"/><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46.emf"/><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9.png"/><Relationship Id="rId7"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50.png"/><Relationship Id="rId11" Type="http://schemas.openxmlformats.org/officeDocument/2006/relationships/image" Target="../media/image48.emf"/><Relationship Id="rId5" Type="http://schemas.openxmlformats.org/officeDocument/2006/relationships/image" Target="../media/image46.emf"/><Relationship Id="rId10" Type="http://schemas.openxmlformats.org/officeDocument/2006/relationships/image" Target="../media/image47.emf"/><Relationship Id="rId4" Type="http://schemas.openxmlformats.org/officeDocument/2006/relationships/image" Target="../media/image12.png"/><Relationship Id="rId9" Type="http://schemas.openxmlformats.org/officeDocument/2006/relationships/image" Target="../media/image53.emf"/></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56.png"/><Relationship Id="rId4" Type="http://schemas.openxmlformats.org/officeDocument/2006/relationships/image" Target="../media/image5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29.png"/><Relationship Id="rId5" Type="http://schemas.openxmlformats.org/officeDocument/2006/relationships/image" Target="../media/image12.png"/><Relationship Id="rId4" Type="http://schemas.openxmlformats.org/officeDocument/2006/relationships/image" Target="../media/image57.png"/></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60.png"/><Relationship Id="rId4" Type="http://schemas.openxmlformats.org/officeDocument/2006/relationships/image" Target="../media/image59.png"/></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62.PNG"/><Relationship Id="rId5" Type="http://schemas.openxmlformats.org/officeDocument/2006/relationships/image" Target="../media/image12.png"/><Relationship Id="rId4" Type="http://schemas.openxmlformats.org/officeDocument/2006/relationships/image" Target="../media/image59.png"/></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7.jp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1">
            <a:extLst>
              <a:ext uri="{FF2B5EF4-FFF2-40B4-BE49-F238E27FC236}">
                <a16:creationId xmlns:a16="http://schemas.microsoft.com/office/drawing/2014/main" id="{827CA098-A60A-40DB-8C8F-CF1205C17EAC}"/>
              </a:ext>
            </a:extLst>
          </p:cNvPr>
          <p:cNvSpPr/>
          <p:nvPr/>
        </p:nvSpPr>
        <p:spPr>
          <a:xfrm>
            <a:off x="1155700" y="1706345"/>
            <a:ext cx="7940000" cy="1985000"/>
          </a:xfrm>
          <a:prstGeom prst="roundRect">
            <a:avLst>
              <a:gd name="adj" fmla="val 9790"/>
            </a:avLst>
          </a:prstGeom>
          <a:solidFill>
            <a:srgbClr val="0096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5" dirty="0"/>
          </a:p>
        </p:txBody>
      </p:sp>
      <p:sp>
        <p:nvSpPr>
          <p:cNvPr id="5" name="サブタイトル 2">
            <a:extLst>
              <a:ext uri="{FF2B5EF4-FFF2-40B4-BE49-F238E27FC236}">
                <a16:creationId xmlns:a16="http://schemas.microsoft.com/office/drawing/2014/main" id="{8A342B79-643D-49F2-BAA7-172C85F981A6}"/>
              </a:ext>
            </a:extLst>
          </p:cNvPr>
          <p:cNvSpPr txBox="1">
            <a:spLocks/>
          </p:cNvSpPr>
          <p:nvPr/>
        </p:nvSpPr>
        <p:spPr>
          <a:xfrm>
            <a:off x="2908300" y="2409825"/>
            <a:ext cx="4493538" cy="775597"/>
          </a:xfrm>
          <a:prstGeom prst="rect">
            <a:avLst/>
          </a:prstGeom>
        </p:spPr>
        <p:txBody>
          <a:bodyPr wrap="none">
            <a:sp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800" dirty="0">
                <a:solidFill>
                  <a:schemeClr val="bg1"/>
                </a:solidFill>
              </a:rPr>
              <a:t>メールの使い方</a:t>
            </a:r>
          </a:p>
        </p:txBody>
      </p:sp>
      <p:sp>
        <p:nvSpPr>
          <p:cNvPr id="6" name="テキスト ボックス 5">
            <a:extLst>
              <a:ext uri="{FF2B5EF4-FFF2-40B4-BE49-F238E27FC236}">
                <a16:creationId xmlns:a16="http://schemas.microsoft.com/office/drawing/2014/main" id="{F297B46B-9D40-4BAA-98AE-9D57EEA3BBBB}"/>
              </a:ext>
            </a:extLst>
          </p:cNvPr>
          <p:cNvSpPr txBox="1"/>
          <p:nvPr/>
        </p:nvSpPr>
        <p:spPr>
          <a:xfrm>
            <a:off x="850900" y="112419"/>
            <a:ext cx="6484600" cy="1323439"/>
          </a:xfrm>
          <a:prstGeom prst="rect">
            <a:avLst/>
          </a:prstGeom>
          <a:noFill/>
        </p:spPr>
        <p:txBody>
          <a:bodyPr wrap="square" rtlCol="0">
            <a:spAutoFit/>
          </a:bodyPr>
          <a:lstStyle/>
          <a:p>
            <a:r>
              <a:rPr kumimoji="1" lang="en-US" altLang="ja-JP" sz="4000" dirty="0">
                <a:latin typeface="メイリオ" panose="020B0604030504040204" pitchFamily="50" charset="-128"/>
                <a:ea typeface="メイリオ" panose="020B0604030504040204" pitchFamily="50" charset="-128"/>
              </a:rPr>
              <a:t>iPhone </a:t>
            </a:r>
            <a:endParaRPr kumimoji="1" lang="ja-JP" altLang="en-US" sz="4000" dirty="0">
              <a:latin typeface="メイリオ" panose="020B0604030504040204" pitchFamily="50" charset="-128"/>
              <a:ea typeface="メイリオ" panose="020B0604030504040204" pitchFamily="50" charset="-128"/>
            </a:endParaRPr>
          </a:p>
          <a:p>
            <a:r>
              <a:rPr kumimoji="1" lang="ja-JP" altLang="en-US" sz="4000" dirty="0">
                <a:latin typeface="メイリオ" panose="020B0604030504040204" pitchFamily="50" charset="-128"/>
                <a:ea typeface="メイリオ" panose="020B0604030504040204" pitchFamily="50" charset="-128"/>
              </a:rPr>
              <a:t>スマートフォン初心者編</a:t>
            </a:r>
            <a:r>
              <a:rPr kumimoji="1" lang="en-US" altLang="ja-JP" sz="4000" dirty="0">
                <a:latin typeface="メイリオ" panose="020B0604030504040204" pitchFamily="50" charset="-128"/>
                <a:ea typeface="メイリオ" panose="020B0604030504040204" pitchFamily="50" charset="-128"/>
              </a:rPr>
              <a:t> </a:t>
            </a:r>
            <a:endParaRPr kumimoji="1" lang="ja-JP" altLang="en-US" sz="4000" dirty="0">
              <a:latin typeface="メイリオ" panose="020B0604030504040204" pitchFamily="50" charset="-128"/>
              <a:ea typeface="メイリオ" panose="020B0604030504040204" pitchFamily="50" charset="-128"/>
            </a:endParaRPr>
          </a:p>
        </p:txBody>
      </p:sp>
      <p:pic>
        <p:nvPicPr>
          <p:cNvPr id="7" name="Picture 2" descr="スマートフォンを使うウサギのキャラクター">
            <a:extLst>
              <a:ext uri="{FF2B5EF4-FFF2-40B4-BE49-F238E27FC236}">
                <a16:creationId xmlns:a16="http://schemas.microsoft.com/office/drawing/2014/main" id="{890F31D6-4538-4AA0-A083-0A2E1B1F38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100" y="4238625"/>
            <a:ext cx="25146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776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DA3A236E-563E-4EE9-827E-417F40FDD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2903" y="2761929"/>
            <a:ext cx="2334478" cy="4143696"/>
          </a:xfrm>
          <a:prstGeom prst="rect">
            <a:avLst/>
          </a:prstGeom>
          <a:ln>
            <a:solidFill>
              <a:schemeClr val="tx1"/>
            </a:solidFill>
          </a:ln>
        </p:spPr>
      </p:pic>
      <p:pic>
        <p:nvPicPr>
          <p:cNvPr id="60" name="図 59">
            <a:extLst>
              <a:ext uri="{FF2B5EF4-FFF2-40B4-BE49-F238E27FC236}">
                <a16:creationId xmlns:a16="http://schemas.microsoft.com/office/drawing/2014/main" id="{AE69CBAE-A75C-4535-BE8E-C2863C5D69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8298" y="2698796"/>
            <a:ext cx="2334477" cy="4143696"/>
          </a:xfrm>
          <a:prstGeom prst="rect">
            <a:avLst/>
          </a:prstGeom>
          <a:ln>
            <a:solidFill>
              <a:schemeClr val="tx1"/>
            </a:solidFill>
          </a:ln>
        </p:spPr>
      </p:pic>
      <p:sp>
        <p:nvSpPr>
          <p:cNvPr id="4" name="Title 1"/>
          <p:cNvSpPr txBox="1">
            <a:spLocks/>
          </p:cNvSpPr>
          <p:nvPr/>
        </p:nvSpPr>
        <p:spPr>
          <a:xfrm>
            <a:off x="900000" y="540000"/>
            <a:ext cx="1145163"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t>2-B</a:t>
            </a:r>
            <a:endParaRPr lang="en-US" dirty="0"/>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648000" y="1548000"/>
            <a:ext cx="6337289" cy="463846"/>
          </a:xfrm>
        </p:spPr>
        <p:txBody>
          <a:bodyPr wrap="none" lIns="90000" tIns="46800" rIns="90000" bIns="46800">
            <a:spAutoFit/>
          </a:bodyPr>
          <a:lstStyle/>
          <a:p>
            <a:r>
              <a:rPr lang="ja-JP" altLang="en-US" sz="2400" dirty="0"/>
              <a:t>電話帳（連絡先）からメールする方法です。</a:t>
            </a:r>
          </a:p>
        </p:txBody>
      </p:sp>
      <p:sp>
        <p:nvSpPr>
          <p:cNvPr id="44" name="正方形/長方形 43">
            <a:extLst>
              <a:ext uri="{FF2B5EF4-FFF2-40B4-BE49-F238E27FC236}">
                <a16:creationId xmlns:a16="http://schemas.microsoft.com/office/drawing/2014/main" id="{8DB34C51-379F-43A2-AF71-34179AB0D3DD}"/>
              </a:ext>
            </a:extLst>
          </p:cNvPr>
          <p:cNvSpPr/>
          <p:nvPr/>
        </p:nvSpPr>
        <p:spPr>
          <a:xfrm>
            <a:off x="756000" y="1908000"/>
            <a:ext cx="550595"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❶</a:t>
            </a:r>
            <a:endParaRPr lang="en-US" altLang="ja-JP" sz="3000" b="1" dirty="0">
              <a:solidFill>
                <a:srgbClr val="009650"/>
              </a:solidFill>
              <a:latin typeface="Meiryo" charset="-128"/>
              <a:ea typeface="Meiryo" charset="-128"/>
              <a:cs typeface="Meiryo" charset="-128"/>
            </a:endParaRPr>
          </a:p>
        </p:txBody>
      </p:sp>
      <p:sp>
        <p:nvSpPr>
          <p:cNvPr id="48" name="正方形/長方形 47">
            <a:extLst>
              <a:ext uri="{FF2B5EF4-FFF2-40B4-BE49-F238E27FC236}">
                <a16:creationId xmlns:a16="http://schemas.microsoft.com/office/drawing/2014/main" id="{B30BB150-5E5B-4AE5-B5DD-71A1726A25D1}"/>
              </a:ext>
            </a:extLst>
          </p:cNvPr>
          <p:cNvSpPr/>
          <p:nvPr/>
        </p:nvSpPr>
        <p:spPr>
          <a:xfrm>
            <a:off x="3744000" y="1908000"/>
            <a:ext cx="596929"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❷</a:t>
            </a:r>
            <a:endParaRPr lang="en-US" altLang="ja-JP" sz="3000" b="1" dirty="0">
              <a:solidFill>
                <a:srgbClr val="009650"/>
              </a:solidFill>
              <a:latin typeface="Meiryo" charset="-128"/>
              <a:ea typeface="Meiryo" charset="-128"/>
              <a:cs typeface="Meiryo" charset="-128"/>
            </a:endParaRPr>
          </a:p>
        </p:txBody>
      </p:sp>
      <p:sp>
        <p:nvSpPr>
          <p:cNvPr id="52" name="テキスト ボックス 51">
            <a:extLst>
              <a:ext uri="{FF2B5EF4-FFF2-40B4-BE49-F238E27FC236}">
                <a16:creationId xmlns:a16="http://schemas.microsoft.com/office/drawing/2014/main" id="{B34AD3ED-78B5-44D9-94F8-B97321C3EB26}"/>
              </a:ext>
            </a:extLst>
          </p:cNvPr>
          <p:cNvSpPr txBox="1"/>
          <p:nvPr/>
        </p:nvSpPr>
        <p:spPr>
          <a:xfrm>
            <a:off x="4194000" y="1998000"/>
            <a:ext cx="2117625" cy="646331"/>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メールしたい相手</a:t>
            </a:r>
          </a:p>
          <a:p>
            <a:r>
              <a:rPr kumimoji="1" lang="ja-JP" altLang="en-US" b="1" dirty="0">
                <a:latin typeface="メイリオ" panose="020B0604030504040204" pitchFamily="50" charset="-128"/>
                <a:ea typeface="メイリオ" panose="020B0604030504040204" pitchFamily="50" charset="-128"/>
              </a:rPr>
              <a:t>を</a:t>
            </a:r>
            <a:r>
              <a:rPr lang="ja-JP" altLang="en-US" b="1" dirty="0">
                <a:latin typeface="メイリオ" panose="020B0604030504040204" pitchFamily="50" charset="-128"/>
                <a:ea typeface="メイリオ" panose="020B0604030504040204" pitchFamily="50" charset="-128"/>
              </a:rPr>
              <a:t>選んで</a:t>
            </a:r>
            <a:r>
              <a:rPr kumimoji="1" lang="ja-JP" altLang="en-US" b="1" dirty="0">
                <a:latin typeface="メイリオ" panose="020B0604030504040204" pitchFamily="50" charset="-128"/>
                <a:ea typeface="メイリオ" panose="020B0604030504040204" pitchFamily="50" charset="-128"/>
              </a:rPr>
              <a:t>タップ</a:t>
            </a:r>
          </a:p>
        </p:txBody>
      </p:sp>
      <p:sp>
        <p:nvSpPr>
          <p:cNvPr id="28" name="矢印: 右 27">
            <a:extLst>
              <a:ext uri="{FF2B5EF4-FFF2-40B4-BE49-F238E27FC236}">
                <a16:creationId xmlns:a16="http://schemas.microsoft.com/office/drawing/2014/main" id="{1830F516-39CF-486D-870A-7B0F35920B99}"/>
              </a:ext>
            </a:extLst>
          </p:cNvPr>
          <p:cNvSpPr/>
          <p:nvPr/>
        </p:nvSpPr>
        <p:spPr>
          <a:xfrm>
            <a:off x="3396247" y="4094363"/>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20000" y="360000"/>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r>
              <a:rPr lang="ja-JP" altLang="en-US" dirty="0"/>
              <a:t>メールの使い方</a:t>
            </a:r>
          </a:p>
          <a:p>
            <a:r>
              <a:rPr lang="en-US" altLang="ja-JP" dirty="0"/>
              <a:t>iCloud</a:t>
            </a:r>
            <a:r>
              <a:rPr lang="ja-JP" altLang="en-US" dirty="0"/>
              <a:t>メールを使って作成してみよう</a:t>
            </a:r>
          </a:p>
        </p:txBody>
      </p:sp>
      <p:sp>
        <p:nvSpPr>
          <p:cNvPr id="41" name="テキスト ボックス 40">
            <a:extLst>
              <a:ext uri="{FF2B5EF4-FFF2-40B4-BE49-F238E27FC236}">
                <a16:creationId xmlns:a16="http://schemas.microsoft.com/office/drawing/2014/main" id="{F8417747-5E43-491E-9F4C-0D778C4822ED}"/>
              </a:ext>
            </a:extLst>
          </p:cNvPr>
          <p:cNvSpPr txBox="1"/>
          <p:nvPr/>
        </p:nvSpPr>
        <p:spPr>
          <a:xfrm>
            <a:off x="7614000" y="1890000"/>
            <a:ext cx="2427518" cy="923330"/>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メールアドレスを</a:t>
            </a:r>
          </a:p>
          <a:p>
            <a:r>
              <a:rPr lang="ja-JP" altLang="en-US" b="1" dirty="0">
                <a:latin typeface="メイリオ" panose="020B0604030504040204" pitchFamily="50" charset="-128"/>
                <a:ea typeface="メイリオ" panose="020B0604030504040204" pitchFamily="50" charset="-128"/>
              </a:rPr>
              <a:t>タップすればメールの作成ができます</a:t>
            </a:r>
            <a:endParaRPr kumimoji="1" lang="ja-JP" altLang="en-US" b="1" dirty="0">
              <a:latin typeface="メイリオ" panose="020B0604030504040204" pitchFamily="50" charset="-128"/>
              <a:ea typeface="メイリオ" panose="020B0604030504040204" pitchFamily="50" charset="-128"/>
            </a:endParaRPr>
          </a:p>
        </p:txBody>
      </p:sp>
      <p:sp>
        <p:nvSpPr>
          <p:cNvPr id="30" name="四角形: 角を丸くする 29">
            <a:extLst>
              <a:ext uri="{FF2B5EF4-FFF2-40B4-BE49-F238E27FC236}">
                <a16:creationId xmlns:a16="http://schemas.microsoft.com/office/drawing/2014/main" id="{29928E3A-276D-4CAF-81F5-EBB2DC7F8C3B}"/>
              </a:ext>
            </a:extLst>
          </p:cNvPr>
          <p:cNvSpPr/>
          <p:nvPr/>
        </p:nvSpPr>
        <p:spPr>
          <a:xfrm>
            <a:off x="4127500" y="4086225"/>
            <a:ext cx="1655040" cy="40011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5" name="グループ化 34">
            <a:extLst>
              <a:ext uri="{FF2B5EF4-FFF2-40B4-BE49-F238E27FC236}">
                <a16:creationId xmlns:a16="http://schemas.microsoft.com/office/drawing/2014/main" id="{B724B28A-C967-4FD2-B302-3752B5E1A317}"/>
              </a:ext>
            </a:extLst>
          </p:cNvPr>
          <p:cNvGrpSpPr/>
          <p:nvPr/>
        </p:nvGrpSpPr>
        <p:grpSpPr>
          <a:xfrm>
            <a:off x="5422900" y="3781425"/>
            <a:ext cx="441146" cy="400110"/>
            <a:chOff x="5150197" y="4825443"/>
            <a:chExt cx="441146" cy="400110"/>
          </a:xfrm>
        </p:grpSpPr>
        <p:sp>
          <p:nvSpPr>
            <p:cNvPr id="36" name="円/楕円 29">
              <a:extLst>
                <a:ext uri="{FF2B5EF4-FFF2-40B4-BE49-F238E27FC236}">
                  <a16:creationId xmlns:a16="http://schemas.microsoft.com/office/drawing/2014/main" id="{44C5BD14-6DD7-4762-9DB3-42199E93CB6D}"/>
                </a:ext>
              </a:extLst>
            </p:cNvPr>
            <p:cNvSpPr>
              <a:spLocks noChangeAspect="1"/>
            </p:cNvSpPr>
            <p:nvPr/>
          </p:nvSpPr>
          <p:spPr>
            <a:xfrm>
              <a:off x="5274191" y="4890185"/>
              <a:ext cx="193159" cy="1931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37" name="正方形/長方形 36">
              <a:extLst>
                <a:ext uri="{FF2B5EF4-FFF2-40B4-BE49-F238E27FC236}">
                  <a16:creationId xmlns:a16="http://schemas.microsoft.com/office/drawing/2014/main" id="{F9DFD8B2-5680-4134-B245-EC66C871357E}"/>
                </a:ext>
              </a:extLst>
            </p:cNvPr>
            <p:cNvSpPr/>
            <p:nvPr/>
          </p:nvSpPr>
          <p:spPr>
            <a:xfrm>
              <a:off x="5150197" y="4825443"/>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grpSp>
      <p:sp>
        <p:nvSpPr>
          <p:cNvPr id="38" name="正方形/長方形 37">
            <a:extLst>
              <a:ext uri="{FF2B5EF4-FFF2-40B4-BE49-F238E27FC236}">
                <a16:creationId xmlns:a16="http://schemas.microsoft.com/office/drawing/2014/main" id="{C82165A6-9558-4546-8B1D-D127ADA3E13D}"/>
              </a:ext>
            </a:extLst>
          </p:cNvPr>
          <p:cNvSpPr/>
          <p:nvPr/>
        </p:nvSpPr>
        <p:spPr>
          <a:xfrm>
            <a:off x="7128000" y="1800225"/>
            <a:ext cx="569387" cy="553998"/>
          </a:xfrm>
          <a:prstGeom prst="rect">
            <a:avLst/>
          </a:prstGeom>
        </p:spPr>
        <p:txBody>
          <a:bodyPr wrap="none">
            <a:spAutoFit/>
          </a:bodyPr>
          <a:lstStyle/>
          <a:p>
            <a:r>
              <a:rPr lang="ja-JP" altLang="en-US" sz="3000" b="1" dirty="0">
                <a:solidFill>
                  <a:srgbClr val="009650"/>
                </a:solidFill>
                <a:latin typeface="Meiryo" charset="-128"/>
                <a:ea typeface="Meiryo" charset="-128"/>
                <a:cs typeface="Meiryo" charset="-128"/>
              </a:rPr>
              <a:t>❸</a:t>
            </a:r>
            <a:endParaRPr lang="en-US" altLang="ja-JP" sz="3000" b="1" dirty="0">
              <a:solidFill>
                <a:srgbClr val="009650"/>
              </a:solidFill>
              <a:latin typeface="Meiryo" charset="-128"/>
              <a:ea typeface="Meiryo" charset="-128"/>
              <a:cs typeface="Meiryo" charset="-128"/>
            </a:endParaRPr>
          </a:p>
        </p:txBody>
      </p:sp>
      <p:sp>
        <p:nvSpPr>
          <p:cNvPr id="39" name="四角形: 角を丸くする 38">
            <a:extLst>
              <a:ext uri="{FF2B5EF4-FFF2-40B4-BE49-F238E27FC236}">
                <a16:creationId xmlns:a16="http://schemas.microsoft.com/office/drawing/2014/main" id="{2A71FA98-66FE-49C7-BD24-99F6FD7E33E7}"/>
              </a:ext>
            </a:extLst>
          </p:cNvPr>
          <p:cNvSpPr/>
          <p:nvPr/>
        </p:nvSpPr>
        <p:spPr>
          <a:xfrm>
            <a:off x="9204864" y="4300743"/>
            <a:ext cx="561436" cy="4452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正方形/長方形 39">
            <a:extLst>
              <a:ext uri="{FF2B5EF4-FFF2-40B4-BE49-F238E27FC236}">
                <a16:creationId xmlns:a16="http://schemas.microsoft.com/office/drawing/2014/main" id="{5D943CB0-5D76-4FDF-8F56-9C76EEB49C1C}"/>
              </a:ext>
            </a:extLst>
          </p:cNvPr>
          <p:cNvSpPr/>
          <p:nvPr/>
        </p:nvSpPr>
        <p:spPr>
          <a:xfrm>
            <a:off x="9248954" y="3976833"/>
            <a:ext cx="441146" cy="400110"/>
          </a:xfrm>
          <a:prstGeom prst="rect">
            <a:avLst/>
          </a:prstGeom>
        </p:spPr>
        <p:txBody>
          <a:bodyPr wrap="none">
            <a:spAutoFit/>
          </a:bodyPr>
          <a:lstStyle/>
          <a:p>
            <a:r>
              <a:rPr lang="ja-JP" altLang="en-US" sz="2000" b="1" dirty="0">
                <a:solidFill>
                  <a:srgbClr val="009650"/>
                </a:solidFill>
                <a:latin typeface="Meiryo" charset="-128"/>
                <a:ea typeface="Meiryo" charset="-128"/>
                <a:cs typeface="Meiryo" charset="-128"/>
              </a:rPr>
              <a:t>❸</a:t>
            </a:r>
            <a:endParaRPr lang="en-US" altLang="ja-JP" sz="2000" b="1" dirty="0">
              <a:solidFill>
                <a:srgbClr val="009650"/>
              </a:solidFill>
              <a:latin typeface="Meiryo" charset="-128"/>
              <a:ea typeface="Meiryo" charset="-128"/>
              <a:cs typeface="Meiryo" charset="-128"/>
            </a:endParaRPr>
          </a:p>
        </p:txBody>
      </p:sp>
      <p:sp>
        <p:nvSpPr>
          <p:cNvPr id="42" name="矢印: 右 41">
            <a:extLst>
              <a:ext uri="{FF2B5EF4-FFF2-40B4-BE49-F238E27FC236}">
                <a16:creationId xmlns:a16="http://schemas.microsoft.com/office/drawing/2014/main" id="{C1DF48D4-4180-4128-A9B7-5BAE0A273D7C}"/>
              </a:ext>
            </a:extLst>
          </p:cNvPr>
          <p:cNvSpPr/>
          <p:nvPr/>
        </p:nvSpPr>
        <p:spPr>
          <a:xfrm>
            <a:off x="6678966" y="4162425"/>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3" name="グループ化 32">
            <a:extLst>
              <a:ext uri="{FF2B5EF4-FFF2-40B4-BE49-F238E27FC236}">
                <a16:creationId xmlns:a16="http://schemas.microsoft.com/office/drawing/2014/main" id="{27EDA43C-A216-43A6-918F-66835A1592E7}"/>
              </a:ext>
            </a:extLst>
          </p:cNvPr>
          <p:cNvGrpSpPr/>
          <p:nvPr/>
        </p:nvGrpSpPr>
        <p:grpSpPr>
          <a:xfrm>
            <a:off x="1209563" y="2952750"/>
            <a:ext cx="2063389" cy="3952875"/>
            <a:chOff x="1927077" y="2733381"/>
            <a:chExt cx="1971823" cy="3943644"/>
          </a:xfrm>
        </p:grpSpPr>
        <p:sp>
          <p:nvSpPr>
            <p:cNvPr id="34" name="四角形: 角を丸くする 33">
              <a:extLst>
                <a:ext uri="{FF2B5EF4-FFF2-40B4-BE49-F238E27FC236}">
                  <a16:creationId xmlns:a16="http://schemas.microsoft.com/office/drawing/2014/main" id="{EE2F3564-416D-4451-8F78-B115C66C51C1}"/>
                </a:ext>
              </a:extLst>
            </p:cNvPr>
            <p:cNvSpPr/>
            <p:nvPr/>
          </p:nvSpPr>
          <p:spPr>
            <a:xfrm>
              <a:off x="2618009" y="6187731"/>
              <a:ext cx="417590" cy="272207"/>
            </a:xfrm>
            <a:prstGeom prst="round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5" name="グループ化 44">
              <a:extLst>
                <a:ext uri="{FF2B5EF4-FFF2-40B4-BE49-F238E27FC236}">
                  <a16:creationId xmlns:a16="http://schemas.microsoft.com/office/drawing/2014/main" id="{3D733221-157E-4C8F-8682-FD90A81D3E9E}"/>
                </a:ext>
              </a:extLst>
            </p:cNvPr>
            <p:cNvGrpSpPr/>
            <p:nvPr/>
          </p:nvGrpSpPr>
          <p:grpSpPr>
            <a:xfrm>
              <a:off x="1927077" y="2733381"/>
              <a:ext cx="1971823" cy="3943644"/>
              <a:chOff x="1108042" y="2746115"/>
              <a:chExt cx="1971823" cy="3943644"/>
            </a:xfrm>
          </p:grpSpPr>
          <p:pic>
            <p:nvPicPr>
              <p:cNvPr id="47" name="図 46">
                <a:extLst>
                  <a:ext uri="{FF2B5EF4-FFF2-40B4-BE49-F238E27FC236}">
                    <a16:creationId xmlns:a16="http://schemas.microsoft.com/office/drawing/2014/main" id="{59FA5F49-78C9-4751-A27E-51F4AA352B25}"/>
                  </a:ext>
                </a:extLst>
              </p:cNvPr>
              <p:cNvPicPr>
                <a:picLocks noChangeAspect="1"/>
              </p:cNvPicPr>
              <p:nvPr/>
            </p:nvPicPr>
            <p:blipFill>
              <a:blip r:embed="rId5"/>
              <a:stretch>
                <a:fillRect/>
              </a:stretch>
            </p:blipFill>
            <p:spPr>
              <a:xfrm>
                <a:off x="1108042" y="2746115"/>
                <a:ext cx="1971823" cy="3943644"/>
              </a:xfrm>
              <a:prstGeom prst="rect">
                <a:avLst/>
              </a:prstGeom>
            </p:spPr>
          </p:pic>
          <p:sp>
            <p:nvSpPr>
              <p:cNvPr id="49" name="正方形/長方形 48">
                <a:extLst>
                  <a:ext uri="{FF2B5EF4-FFF2-40B4-BE49-F238E27FC236}">
                    <a16:creationId xmlns:a16="http://schemas.microsoft.com/office/drawing/2014/main" id="{762074E4-85B5-49F3-BC35-377ACE4E86E2}"/>
                  </a:ext>
                </a:extLst>
              </p:cNvPr>
              <p:cNvSpPr/>
              <p:nvPr/>
            </p:nvSpPr>
            <p:spPr>
              <a:xfrm>
                <a:off x="1231899" y="3171825"/>
                <a:ext cx="1692000" cy="3047992"/>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46" name="図 45">
              <a:extLst>
                <a:ext uri="{FF2B5EF4-FFF2-40B4-BE49-F238E27FC236}">
                  <a16:creationId xmlns:a16="http://schemas.microsoft.com/office/drawing/2014/main" id="{6517E0CB-E71F-491E-B251-2503DAD1F27A}"/>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2069581" y="3186455"/>
              <a:ext cx="1663200" cy="3005776"/>
            </a:xfrm>
            <a:prstGeom prst="rect">
              <a:avLst/>
            </a:prstGeom>
          </p:spPr>
        </p:pic>
      </p:grpSp>
      <p:pic>
        <p:nvPicPr>
          <p:cNvPr id="8" name="図 7">
            <a:extLst>
              <a:ext uri="{FF2B5EF4-FFF2-40B4-BE49-F238E27FC236}">
                <a16:creationId xmlns:a16="http://schemas.microsoft.com/office/drawing/2014/main" id="{C2BDE1BD-6B67-4DD2-8206-567DC83DCD34}"/>
              </a:ext>
            </a:extLst>
          </p:cNvPr>
          <p:cNvPicPr preferRelativeResize="0">
            <a:picLocks/>
          </p:cNvPicPr>
          <p:nvPr/>
        </p:nvPicPr>
        <p:blipFill>
          <a:blip r:embed="rId7">
            <a:extLst>
              <a:ext uri="{28A0092B-C50C-407E-A947-70E740481C1C}">
                <a14:useLocalDpi xmlns:a14="http://schemas.microsoft.com/office/drawing/2010/main" val="0"/>
              </a:ext>
            </a:extLst>
          </a:blip>
          <a:stretch>
            <a:fillRect/>
          </a:stretch>
        </p:blipFill>
        <p:spPr>
          <a:xfrm>
            <a:off x="1357492" y="3410708"/>
            <a:ext cx="1753200" cy="3010511"/>
          </a:xfrm>
          <a:prstGeom prst="rect">
            <a:avLst/>
          </a:prstGeom>
        </p:spPr>
      </p:pic>
      <p:sp>
        <p:nvSpPr>
          <p:cNvPr id="50" name="四角形: 角を丸くする 49">
            <a:extLst>
              <a:ext uri="{FF2B5EF4-FFF2-40B4-BE49-F238E27FC236}">
                <a16:creationId xmlns:a16="http://schemas.microsoft.com/office/drawing/2014/main" id="{8955DDBC-E087-4029-9E73-45FFBC0A4E4A}"/>
              </a:ext>
            </a:extLst>
          </p:cNvPr>
          <p:cNvSpPr/>
          <p:nvPr/>
        </p:nvSpPr>
        <p:spPr>
          <a:xfrm>
            <a:off x="1384300" y="5080159"/>
            <a:ext cx="405137" cy="426660"/>
          </a:xfrm>
          <a:prstGeom prst="round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四角形: 角を丸くする 54">
            <a:extLst>
              <a:ext uri="{FF2B5EF4-FFF2-40B4-BE49-F238E27FC236}">
                <a16:creationId xmlns:a16="http://schemas.microsoft.com/office/drawing/2014/main" id="{EAA30588-DFB6-4779-B2CE-7E8F9CF8BC90}"/>
              </a:ext>
            </a:extLst>
          </p:cNvPr>
          <p:cNvSpPr/>
          <p:nvPr/>
        </p:nvSpPr>
        <p:spPr>
          <a:xfrm>
            <a:off x="1436363" y="5994559"/>
            <a:ext cx="405137" cy="426660"/>
          </a:xfrm>
          <a:prstGeom prst="roundRect">
            <a:avLst/>
          </a:prstGeom>
          <a:noFill/>
          <a:ln w="38100">
            <a:solidFill>
              <a:srgbClr val="FF0000"/>
            </a:solidFill>
            <a:prstDash val="sysDash"/>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テキスト ボックス 42">
            <a:extLst>
              <a:ext uri="{FF2B5EF4-FFF2-40B4-BE49-F238E27FC236}">
                <a16:creationId xmlns:a16="http://schemas.microsoft.com/office/drawing/2014/main" id="{9BD32737-1371-4399-AE37-FBE9D4018020}"/>
              </a:ext>
            </a:extLst>
          </p:cNvPr>
          <p:cNvSpPr txBox="1"/>
          <p:nvPr/>
        </p:nvSpPr>
        <p:spPr>
          <a:xfrm>
            <a:off x="1206000" y="1998000"/>
            <a:ext cx="2538000" cy="954107"/>
          </a:xfrm>
          <a:prstGeom prst="rect">
            <a:avLst/>
          </a:prstGeom>
          <a:noFill/>
        </p:spPr>
        <p:txBody>
          <a:bodyPr wrap="square">
            <a:spAutoFit/>
          </a:bodyPr>
          <a:lstStyle/>
          <a:p>
            <a:pPr algn="l"/>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b="1" kern="100" dirty="0">
                <a:effectLst/>
                <a:latin typeface="メイリオ" panose="020B0604030504040204" pitchFamily="50" charset="-128"/>
                <a:ea typeface="メイリオ" panose="020B0604030504040204" pitchFamily="50" charset="-128"/>
                <a:cs typeface="Times New Roman" panose="02020603050405020304" pitchFamily="18" charset="0"/>
              </a:rPr>
              <a:t>連絡先」</a:t>
            </a:r>
            <a:r>
              <a:rPr lang="ja-JP" altLang="ja-JP" b="1" kern="100" dirty="0">
                <a:effectLst/>
                <a:latin typeface="メイリオ" panose="020B0604030504040204" pitchFamily="50" charset="-128"/>
                <a:ea typeface="メイリオ" panose="020B0604030504040204" pitchFamily="50" charset="-128"/>
                <a:cs typeface="Times New Roman" panose="02020603050405020304" pitchFamily="18" charset="0"/>
              </a:rPr>
              <a:t>をタップ</a:t>
            </a:r>
            <a:endParaRPr lang="ja-JP" altLang="en-US"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または</a:t>
            </a:r>
            <a:r>
              <a:rPr lang="ja-JP" altLang="en-US" sz="2000" b="1" kern="100" dirty="0">
                <a:solidFill>
                  <a:srgbClr val="009650"/>
                </a:solidFill>
                <a:latin typeface="メイリオ" panose="020B0604030504040204" pitchFamily="50" charset="-128"/>
                <a:ea typeface="メイリオ" panose="020B0604030504040204" pitchFamily="50" charset="-128"/>
                <a:cs typeface="Times New Roman" panose="02020603050405020304" pitchFamily="18" charset="0"/>
              </a:rPr>
              <a:t>❶</a:t>
            </a:r>
            <a:r>
              <a:rPr kumimoji="1" lang="en-US" altLang="ja-JP" sz="2000" b="1" i="0" u="none" strike="noStrike" kern="100" cap="none" spc="0" normalizeH="0" baseline="0" noProof="0" dirty="0">
                <a:ln>
                  <a:noFill/>
                </a:ln>
                <a:solidFill>
                  <a:srgbClr val="00B05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a:t>
            </a:r>
            <a:r>
              <a:rPr kumimoji="1" lang="ja-JP" altLang="en-US" sz="1800" b="1"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をタップし</a:t>
            </a:r>
            <a:endParaRPr kumimoji="1" lang="en-US" altLang="ja-JP" sz="1800" b="1"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b="1"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次に</a:t>
            </a:r>
            <a:r>
              <a:rPr lang="en-US" altLang="ja-JP" b="1"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b="1" kern="100" dirty="0">
                <a:effectLst/>
                <a:latin typeface="メイリオ" panose="020B0604030504040204" pitchFamily="50" charset="-128"/>
                <a:ea typeface="メイリオ" panose="020B0604030504040204" pitchFamily="50" charset="-128"/>
                <a:cs typeface="Times New Roman" panose="02020603050405020304" pitchFamily="18" charset="0"/>
              </a:rPr>
              <a:t>連絡先</a:t>
            </a:r>
            <a:r>
              <a:rPr lang="en-US" altLang="ja-JP" b="1"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b="1" kern="100" dirty="0">
                <a:effectLst/>
                <a:latin typeface="メイリオ" panose="020B0604030504040204" pitchFamily="50" charset="-128"/>
                <a:ea typeface="メイリオ" panose="020B0604030504040204" pitchFamily="50" charset="-128"/>
                <a:cs typeface="Times New Roman" panose="02020603050405020304" pitchFamily="18" charset="0"/>
              </a:rPr>
              <a:t>を</a:t>
            </a:r>
            <a:r>
              <a:rPr lang="ja-JP" altLang="ja-JP" b="1" kern="100" dirty="0">
                <a:effectLst/>
                <a:latin typeface="メイリオ" panose="020B0604030504040204" pitchFamily="50" charset="-128"/>
                <a:ea typeface="メイリオ" panose="020B0604030504040204" pitchFamily="50" charset="-128"/>
                <a:cs typeface="Times New Roman" panose="02020603050405020304" pitchFamily="18" charset="0"/>
              </a:rPr>
              <a:t>タップ</a:t>
            </a:r>
          </a:p>
        </p:txBody>
      </p:sp>
      <p:sp>
        <p:nvSpPr>
          <p:cNvPr id="54" name="正方形/長方形 53">
            <a:extLst>
              <a:ext uri="{FF2B5EF4-FFF2-40B4-BE49-F238E27FC236}">
                <a16:creationId xmlns:a16="http://schemas.microsoft.com/office/drawing/2014/main" id="{6A425C24-8ACC-4ED8-8F1A-70DDC0034B03}"/>
              </a:ext>
            </a:extLst>
          </p:cNvPr>
          <p:cNvSpPr/>
          <p:nvPr/>
        </p:nvSpPr>
        <p:spPr>
          <a:xfrm flipH="1">
            <a:off x="1031581" y="5785069"/>
            <a:ext cx="516488" cy="400110"/>
          </a:xfrm>
          <a:prstGeom prst="rect">
            <a:avLst/>
          </a:prstGeom>
        </p:spPr>
        <p:txBody>
          <a:bodyPr wrap="none">
            <a:spAutoFit/>
          </a:bodyPr>
          <a:lstStyle/>
          <a:p>
            <a:pPr algn="ctr"/>
            <a:r>
              <a:rPr lang="ja-JP" altLang="en-US" sz="2000" b="1" spc="-2000" dirty="0">
                <a:solidFill>
                  <a:schemeClr val="bg1"/>
                </a:solidFill>
                <a:effectLst>
                  <a:glow rad="25400">
                    <a:schemeClr val="bg1"/>
                  </a:glow>
                </a:effectLst>
                <a:latin typeface="Meiryo" charset="-128"/>
                <a:ea typeface="Meiryo" charset="-128"/>
                <a:cs typeface="Meiryo" charset="-128"/>
              </a:rPr>
              <a:t>●</a:t>
            </a:r>
            <a:r>
              <a:rPr lang="ja-JP" altLang="en-US" sz="2000" b="1" dirty="0">
                <a:solidFill>
                  <a:srgbClr val="009650"/>
                </a:solidFill>
                <a:effectLst>
                  <a:glow rad="25400">
                    <a:schemeClr val="bg1"/>
                  </a:glow>
                </a:effectLst>
                <a:latin typeface="Meiryo" charset="-128"/>
                <a:ea typeface="Meiryo" charset="-128"/>
                <a:cs typeface="Meiryo" charset="-128"/>
              </a:rPr>
              <a:t>❶</a:t>
            </a:r>
            <a:r>
              <a:rPr lang="en-US" altLang="ja-JP" sz="2000" b="1" dirty="0">
                <a:solidFill>
                  <a:srgbClr val="009650"/>
                </a:solidFill>
                <a:effectLst>
                  <a:glow rad="25400">
                    <a:schemeClr val="bg1"/>
                  </a:glow>
                </a:effectLst>
                <a:latin typeface="Meiryo" charset="-128"/>
                <a:ea typeface="Meiryo" charset="-128"/>
                <a:cs typeface="Meiryo" charset="-128"/>
              </a:rPr>
              <a:t>’</a:t>
            </a:r>
          </a:p>
        </p:txBody>
      </p:sp>
      <p:sp>
        <p:nvSpPr>
          <p:cNvPr id="61" name="正方形/長方形 60">
            <a:extLst>
              <a:ext uri="{FF2B5EF4-FFF2-40B4-BE49-F238E27FC236}">
                <a16:creationId xmlns:a16="http://schemas.microsoft.com/office/drawing/2014/main" id="{4B200990-8AA0-4D03-98FF-33833D95A8E5}"/>
              </a:ext>
            </a:extLst>
          </p:cNvPr>
          <p:cNvSpPr/>
          <p:nvPr/>
        </p:nvSpPr>
        <p:spPr>
          <a:xfrm flipH="1">
            <a:off x="1031581" y="4893379"/>
            <a:ext cx="441146" cy="400110"/>
          </a:xfrm>
          <a:prstGeom prst="rect">
            <a:avLst/>
          </a:prstGeom>
        </p:spPr>
        <p:txBody>
          <a:bodyPr wrap="none">
            <a:spAutoFit/>
          </a:bodyPr>
          <a:lstStyle/>
          <a:p>
            <a:r>
              <a:rPr lang="ja-JP" altLang="en-US" sz="2000" b="1" spc="-2000" dirty="0">
                <a:solidFill>
                  <a:schemeClr val="bg1"/>
                </a:solidFill>
                <a:effectLst>
                  <a:glow rad="25400">
                    <a:schemeClr val="bg1"/>
                  </a:glow>
                </a:effectLst>
                <a:latin typeface="Meiryo" charset="-128"/>
                <a:ea typeface="Meiryo" charset="-128"/>
                <a:cs typeface="Meiryo" charset="-128"/>
              </a:rPr>
              <a:t>●</a:t>
            </a:r>
            <a:r>
              <a:rPr lang="ja-JP" altLang="en-US" sz="2000" b="1" dirty="0">
                <a:solidFill>
                  <a:srgbClr val="009650"/>
                </a:solidFill>
                <a:effectLst>
                  <a:glow rad="25400">
                    <a:schemeClr val="bg1"/>
                  </a:glow>
                </a:effectLst>
                <a:latin typeface="Meiryo" charset="-128"/>
                <a:ea typeface="Meiryo" charset="-128"/>
                <a:cs typeface="Meiryo" charset="-128"/>
              </a:rPr>
              <a:t>❶</a:t>
            </a:r>
            <a:endParaRPr lang="en-US" altLang="ja-JP" sz="2000" b="1" dirty="0">
              <a:solidFill>
                <a:srgbClr val="009650"/>
              </a:solidFill>
              <a:effectLst>
                <a:glow rad="25400">
                  <a:schemeClr val="bg1"/>
                </a:glow>
              </a:effectLst>
              <a:latin typeface="Meiryo" charset="-128"/>
              <a:ea typeface="Meiryo" charset="-128"/>
              <a:cs typeface="Meiryo" charset="-128"/>
            </a:endParaRPr>
          </a:p>
        </p:txBody>
      </p:sp>
    </p:spTree>
    <p:extLst>
      <p:ext uri="{BB962C8B-B14F-4D97-AF65-F5344CB8AC3E}">
        <p14:creationId xmlns:p14="http://schemas.microsoft.com/office/powerpoint/2010/main" val="334567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図 57">
            <a:extLst>
              <a:ext uri="{FF2B5EF4-FFF2-40B4-BE49-F238E27FC236}">
                <a16:creationId xmlns:a16="http://schemas.microsoft.com/office/drawing/2014/main" id="{EDFE1BF3-CB05-4512-B4E5-A969D0421B14}"/>
              </a:ext>
            </a:extLst>
          </p:cNvPr>
          <p:cNvPicPr>
            <a:picLocks noChangeAspect="1"/>
          </p:cNvPicPr>
          <p:nvPr/>
        </p:nvPicPr>
        <p:blipFill>
          <a:blip r:embed="rId3"/>
          <a:stretch>
            <a:fillRect/>
          </a:stretch>
        </p:blipFill>
        <p:spPr>
          <a:xfrm>
            <a:off x="7643606" y="2910480"/>
            <a:ext cx="2257457" cy="4006986"/>
          </a:xfrm>
          <a:prstGeom prst="rect">
            <a:avLst/>
          </a:prstGeom>
          <a:ln>
            <a:solidFill>
              <a:schemeClr val="tx1"/>
            </a:solidFill>
          </a:ln>
        </p:spPr>
      </p:pic>
      <p:pic>
        <p:nvPicPr>
          <p:cNvPr id="16" name="図 15">
            <a:extLst>
              <a:ext uri="{FF2B5EF4-FFF2-40B4-BE49-F238E27FC236}">
                <a16:creationId xmlns:a16="http://schemas.microsoft.com/office/drawing/2014/main" id="{E69BB055-A254-4C4E-B0A1-8BFBD949C31E}"/>
              </a:ext>
            </a:extLst>
          </p:cNvPr>
          <p:cNvPicPr>
            <a:picLocks noChangeAspect="1"/>
          </p:cNvPicPr>
          <p:nvPr/>
        </p:nvPicPr>
        <p:blipFill>
          <a:blip r:embed="rId3"/>
          <a:stretch>
            <a:fillRect/>
          </a:stretch>
        </p:blipFill>
        <p:spPr>
          <a:xfrm>
            <a:off x="4287003" y="2910480"/>
            <a:ext cx="2257457" cy="4006986"/>
          </a:xfrm>
          <a:prstGeom prst="rect">
            <a:avLst/>
          </a:prstGeom>
          <a:ln>
            <a:solidFill>
              <a:schemeClr val="tx1"/>
            </a:solidFill>
          </a:ln>
        </p:spPr>
      </p:pic>
      <p:sp>
        <p:nvSpPr>
          <p:cNvPr id="4" name="Title 1"/>
          <p:cNvSpPr txBox="1">
            <a:spLocks/>
          </p:cNvSpPr>
          <p:nvPr/>
        </p:nvSpPr>
        <p:spPr>
          <a:xfrm>
            <a:off x="900000" y="540000"/>
            <a:ext cx="1145163"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t>2-B</a:t>
            </a:r>
            <a:endParaRPr lang="en-US" dirty="0"/>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648000" y="1548000"/>
            <a:ext cx="1720641" cy="463846"/>
          </a:xfrm>
        </p:spPr>
        <p:txBody>
          <a:bodyPr wrap="none" lIns="90000" tIns="46800" rIns="90000" bIns="46800">
            <a:spAutoFit/>
          </a:bodyPr>
          <a:lstStyle/>
          <a:p>
            <a:r>
              <a:rPr lang="ja-JP" altLang="en-US" sz="2400" dirty="0"/>
              <a:t>文章の訂正</a:t>
            </a:r>
          </a:p>
        </p:txBody>
      </p:sp>
      <p:sp>
        <p:nvSpPr>
          <p:cNvPr id="44" name="正方形/長方形 43">
            <a:extLst>
              <a:ext uri="{FF2B5EF4-FFF2-40B4-BE49-F238E27FC236}">
                <a16:creationId xmlns:a16="http://schemas.microsoft.com/office/drawing/2014/main" id="{8DB34C51-379F-43A2-AF71-34179AB0D3DD}"/>
              </a:ext>
            </a:extLst>
          </p:cNvPr>
          <p:cNvSpPr/>
          <p:nvPr/>
        </p:nvSpPr>
        <p:spPr>
          <a:xfrm>
            <a:off x="504000" y="1908000"/>
            <a:ext cx="550595"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❶</a:t>
            </a:r>
            <a:endParaRPr lang="en-US" altLang="ja-JP" sz="3000" b="1" dirty="0">
              <a:solidFill>
                <a:srgbClr val="009650"/>
              </a:solidFill>
              <a:latin typeface="Meiryo" charset="-128"/>
              <a:ea typeface="Meiryo" charset="-128"/>
              <a:cs typeface="Meiryo" charset="-128"/>
            </a:endParaRPr>
          </a:p>
        </p:txBody>
      </p:sp>
      <p:sp>
        <p:nvSpPr>
          <p:cNvPr id="21" name="テキスト ボックス 20">
            <a:extLst>
              <a:ext uri="{FF2B5EF4-FFF2-40B4-BE49-F238E27FC236}">
                <a16:creationId xmlns:a16="http://schemas.microsoft.com/office/drawing/2014/main" id="{39FFCBDE-D0B8-4383-A118-73C84F14A30F}"/>
              </a:ext>
            </a:extLst>
          </p:cNvPr>
          <p:cNvSpPr txBox="1"/>
          <p:nvPr/>
        </p:nvSpPr>
        <p:spPr>
          <a:xfrm>
            <a:off x="4411327" y="1998000"/>
            <a:ext cx="2535573" cy="646331"/>
          </a:xfrm>
          <a:prstGeom prst="rect">
            <a:avLst/>
          </a:prstGeom>
          <a:noFill/>
        </p:spPr>
        <p:txBody>
          <a:bodyPr wrap="square" rtlCol="0">
            <a:spAutoFit/>
          </a:bodyPr>
          <a:lstStyle/>
          <a:p>
            <a:pPr algn="l"/>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削除アイコン　　 </a:t>
            </a:r>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を</a:t>
            </a:r>
          </a:p>
          <a:p>
            <a:pPr algn="l"/>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タップして</a:t>
            </a:r>
            <a:r>
              <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ほ</a:t>
            </a:r>
            <a:r>
              <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を削除</a:t>
            </a:r>
            <a:endPar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8" name="正方形/長方形 47">
            <a:extLst>
              <a:ext uri="{FF2B5EF4-FFF2-40B4-BE49-F238E27FC236}">
                <a16:creationId xmlns:a16="http://schemas.microsoft.com/office/drawing/2014/main" id="{B30BB150-5E5B-4AE5-B5DD-71A1726A25D1}"/>
              </a:ext>
            </a:extLst>
          </p:cNvPr>
          <p:cNvSpPr/>
          <p:nvPr/>
        </p:nvSpPr>
        <p:spPr>
          <a:xfrm>
            <a:off x="3961327" y="1908000"/>
            <a:ext cx="596929"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❷</a:t>
            </a:r>
            <a:endParaRPr lang="en-US" altLang="ja-JP" sz="3000" b="1" dirty="0">
              <a:solidFill>
                <a:srgbClr val="009650"/>
              </a:solidFill>
              <a:latin typeface="Meiryo" charset="-128"/>
              <a:ea typeface="Meiryo" charset="-128"/>
              <a:cs typeface="Meiryo" charset="-128"/>
            </a:endParaRPr>
          </a:p>
        </p:txBody>
      </p:sp>
      <p:sp>
        <p:nvSpPr>
          <p:cNvPr id="52" name="テキスト ボックス 51">
            <a:extLst>
              <a:ext uri="{FF2B5EF4-FFF2-40B4-BE49-F238E27FC236}">
                <a16:creationId xmlns:a16="http://schemas.microsoft.com/office/drawing/2014/main" id="{B34AD3ED-78B5-44D9-94F8-B97321C3EB26}"/>
              </a:ext>
            </a:extLst>
          </p:cNvPr>
          <p:cNvSpPr txBox="1"/>
          <p:nvPr/>
        </p:nvSpPr>
        <p:spPr>
          <a:xfrm>
            <a:off x="7470000" y="1638000"/>
            <a:ext cx="2770160" cy="646331"/>
          </a:xfrm>
          <a:prstGeom prst="rect">
            <a:avLst/>
          </a:prstGeom>
          <a:noFill/>
        </p:spPr>
        <p:txBody>
          <a:bodyPr wrap="square" rtlCol="0">
            <a:spAutoFit/>
          </a:bodyPr>
          <a:lstStyle/>
          <a:p>
            <a:r>
              <a:rPr lang="ja-JP" altLang="en-US" sz="1800" b="1" dirty="0">
                <a:latin typeface="メイリオ" panose="020B0604030504040204" pitchFamily="50" charset="-128"/>
                <a:ea typeface="メイリオ" panose="020B0604030504040204" pitchFamily="50" charset="-128"/>
                <a:cs typeface="IPAexGothic"/>
              </a:rPr>
              <a:t>カーソルの位置に</a:t>
            </a:r>
            <a:r>
              <a:rPr lang="en-US" altLang="ja-JP" sz="1800" b="1" dirty="0">
                <a:latin typeface="メイリオ" panose="020B0604030504040204" pitchFamily="50" charset="-128"/>
                <a:ea typeface="メイリオ" panose="020B0604030504040204" pitchFamily="50" charset="-128"/>
                <a:cs typeface="IPAexGothic"/>
              </a:rPr>
              <a:t>｢</a:t>
            </a:r>
            <a:r>
              <a:rPr lang="ja-JP" altLang="en-US" sz="1800" b="1" dirty="0">
                <a:latin typeface="メイリオ" panose="020B0604030504040204" pitchFamily="50" charset="-128"/>
                <a:ea typeface="メイリオ" panose="020B0604030504040204" pitchFamily="50" charset="-128"/>
                <a:cs typeface="IPAexGothic"/>
              </a:rPr>
              <a:t>は</a:t>
            </a:r>
            <a:r>
              <a:rPr lang="en-US" altLang="ja-JP" sz="1800" b="1" dirty="0">
                <a:latin typeface="メイリオ" panose="020B0604030504040204" pitchFamily="50" charset="-128"/>
                <a:ea typeface="メイリオ" panose="020B0604030504040204" pitchFamily="50" charset="-128"/>
                <a:cs typeface="IPAexGothic"/>
              </a:rPr>
              <a:t>｣</a:t>
            </a:r>
            <a:r>
              <a:rPr lang="ja-JP" altLang="en-US" sz="1800" b="1" dirty="0">
                <a:latin typeface="メイリオ" panose="020B0604030504040204" pitchFamily="50" charset="-128"/>
                <a:ea typeface="メイリオ" panose="020B0604030504040204" pitchFamily="50" charset="-128"/>
                <a:cs typeface="IPAexGothic"/>
              </a:rPr>
              <a:t>を入力して</a:t>
            </a:r>
            <a:r>
              <a:rPr lang="ja-JP" altLang="en-US" b="1" dirty="0">
                <a:latin typeface="メイリオ" panose="020B0604030504040204" pitchFamily="50" charset="-128"/>
                <a:ea typeface="メイリオ" panose="020B0604030504040204" pitchFamily="50" charset="-128"/>
                <a:cs typeface="IPAexGothic"/>
              </a:rPr>
              <a:t>文字訂正を終了</a:t>
            </a:r>
            <a:endParaRPr lang="ja-JP" altLang="en-US" sz="1800" b="1" dirty="0">
              <a:latin typeface="メイリオ" panose="020B0604030504040204" pitchFamily="50" charset="-128"/>
              <a:ea typeface="メイリオ" panose="020B0604030504040204" pitchFamily="50" charset="-128"/>
              <a:cs typeface="IPAexGothic"/>
            </a:endParaRPr>
          </a:p>
        </p:txBody>
      </p:sp>
      <p:sp>
        <p:nvSpPr>
          <p:cNvPr id="43" name="テキスト ボックス 42">
            <a:extLst>
              <a:ext uri="{FF2B5EF4-FFF2-40B4-BE49-F238E27FC236}">
                <a16:creationId xmlns:a16="http://schemas.microsoft.com/office/drawing/2014/main" id="{9BD32737-1371-4399-AE37-FBE9D4018020}"/>
              </a:ext>
            </a:extLst>
          </p:cNvPr>
          <p:cNvSpPr txBox="1"/>
          <p:nvPr/>
        </p:nvSpPr>
        <p:spPr>
          <a:xfrm>
            <a:off x="954000" y="1998000"/>
            <a:ext cx="2770161" cy="923330"/>
          </a:xfrm>
          <a:prstGeom prst="rect">
            <a:avLst/>
          </a:prstGeom>
          <a:noFill/>
        </p:spPr>
        <p:txBody>
          <a:bodyPr wrap="square">
            <a:spAutoFit/>
          </a:bodyPr>
          <a:lstStyle/>
          <a:p>
            <a:pPr algn="l"/>
            <a:r>
              <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が</a:t>
            </a:r>
            <a:r>
              <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の位置を押すと拡大されるのでそれを</a:t>
            </a:r>
            <a:r>
              <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ほ</a:t>
            </a:r>
            <a:r>
              <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の位置まで移動</a:t>
            </a:r>
            <a:endParaRPr lang="ja-JP" alt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9" name="正方形/長方形 28">
            <a:extLst>
              <a:ext uri="{FF2B5EF4-FFF2-40B4-BE49-F238E27FC236}">
                <a16:creationId xmlns:a16="http://schemas.microsoft.com/office/drawing/2014/main" id="{AE6F2221-CD56-4FCC-B152-D13618C18895}"/>
              </a:ext>
            </a:extLst>
          </p:cNvPr>
          <p:cNvSpPr/>
          <p:nvPr/>
        </p:nvSpPr>
        <p:spPr>
          <a:xfrm>
            <a:off x="7020000" y="1548000"/>
            <a:ext cx="595272"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❸</a:t>
            </a:r>
            <a:endParaRPr lang="en-US" altLang="ja-JP" sz="3000" b="1" dirty="0">
              <a:solidFill>
                <a:srgbClr val="009650"/>
              </a:solidFill>
              <a:latin typeface="Meiryo" charset="-128"/>
              <a:ea typeface="Meiryo" charset="-128"/>
              <a:cs typeface="Meiryo" charset="-128"/>
            </a:endParaRPr>
          </a:p>
        </p:txBody>
      </p:sp>
      <p:sp>
        <p:nvSpPr>
          <p:cNvPr id="37" name="タイトル 9">
            <a:extLst>
              <a:ext uri="{FF2B5EF4-FFF2-40B4-BE49-F238E27FC236}">
                <a16:creationId xmlns:a16="http://schemas.microsoft.com/office/drawing/2014/main" id="{A90FB092-25B5-43CA-830A-EE55138AC72A}"/>
              </a:ext>
            </a:extLst>
          </p:cNvPr>
          <p:cNvSpPr txBox="1">
            <a:spLocks/>
          </p:cNvSpPr>
          <p:nvPr/>
        </p:nvSpPr>
        <p:spPr>
          <a:xfrm>
            <a:off x="2520000" y="360000"/>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r>
              <a:rPr lang="ja-JP" altLang="en-US" dirty="0"/>
              <a:t>メールの使い方</a:t>
            </a:r>
          </a:p>
          <a:p>
            <a:r>
              <a:rPr lang="en-US" altLang="ja-JP" dirty="0"/>
              <a:t>iCloud</a:t>
            </a:r>
            <a:r>
              <a:rPr lang="ja-JP" altLang="en-US" dirty="0"/>
              <a:t>メールを使って作成してみよう</a:t>
            </a:r>
          </a:p>
        </p:txBody>
      </p:sp>
      <p:pic>
        <p:nvPicPr>
          <p:cNvPr id="8" name="図 7">
            <a:extLst>
              <a:ext uri="{FF2B5EF4-FFF2-40B4-BE49-F238E27FC236}">
                <a16:creationId xmlns:a16="http://schemas.microsoft.com/office/drawing/2014/main" id="{F311DF5C-3D2C-4CAA-867D-B83351EB8327}"/>
              </a:ext>
            </a:extLst>
          </p:cNvPr>
          <p:cNvPicPr>
            <a:picLocks noChangeAspect="1"/>
          </p:cNvPicPr>
          <p:nvPr/>
        </p:nvPicPr>
        <p:blipFill>
          <a:blip r:embed="rId4"/>
          <a:stretch>
            <a:fillRect/>
          </a:stretch>
        </p:blipFill>
        <p:spPr>
          <a:xfrm>
            <a:off x="4550281" y="4280135"/>
            <a:ext cx="1476000" cy="262400"/>
          </a:xfrm>
          <a:prstGeom prst="rect">
            <a:avLst/>
          </a:prstGeom>
        </p:spPr>
      </p:pic>
      <p:pic>
        <p:nvPicPr>
          <p:cNvPr id="13" name="図 12">
            <a:extLst>
              <a:ext uri="{FF2B5EF4-FFF2-40B4-BE49-F238E27FC236}">
                <a16:creationId xmlns:a16="http://schemas.microsoft.com/office/drawing/2014/main" id="{85605229-A74C-4D58-AA5C-4C2C37B61133}"/>
              </a:ext>
            </a:extLst>
          </p:cNvPr>
          <p:cNvPicPr>
            <a:picLocks noChangeAspect="1"/>
          </p:cNvPicPr>
          <p:nvPr/>
        </p:nvPicPr>
        <p:blipFill>
          <a:blip r:embed="rId5"/>
          <a:stretch>
            <a:fillRect/>
          </a:stretch>
        </p:blipFill>
        <p:spPr>
          <a:xfrm>
            <a:off x="7756414" y="4295956"/>
            <a:ext cx="1551345" cy="182730"/>
          </a:xfrm>
          <a:prstGeom prst="rect">
            <a:avLst/>
          </a:prstGeom>
        </p:spPr>
      </p:pic>
      <p:pic>
        <p:nvPicPr>
          <p:cNvPr id="59" name="図 58">
            <a:extLst>
              <a:ext uri="{FF2B5EF4-FFF2-40B4-BE49-F238E27FC236}">
                <a16:creationId xmlns:a16="http://schemas.microsoft.com/office/drawing/2014/main" id="{0B81394E-B97A-4AA8-A494-64A3CED179D1}"/>
              </a:ext>
            </a:extLst>
          </p:cNvPr>
          <p:cNvPicPr>
            <a:picLocks noChangeAspect="1"/>
          </p:cNvPicPr>
          <p:nvPr/>
        </p:nvPicPr>
        <p:blipFill rotWithShape="1">
          <a:blip r:embed="rId6">
            <a:clrChange>
              <a:clrFrom>
                <a:srgbClr val="ECEFF1"/>
              </a:clrFrom>
              <a:clrTo>
                <a:srgbClr val="ECEFF1">
                  <a:alpha val="0"/>
                </a:srgbClr>
              </a:clrTo>
            </a:clrChange>
            <a:biLevel thresh="75000"/>
          </a:blip>
          <a:srcRect l="10351" t="17856" r="13821" b="18984"/>
          <a:stretch/>
        </p:blipFill>
        <p:spPr>
          <a:xfrm>
            <a:off x="5929103" y="2028825"/>
            <a:ext cx="346710" cy="269541"/>
          </a:xfrm>
          <a:prstGeom prst="rect">
            <a:avLst/>
          </a:prstGeom>
          <a:ln>
            <a:noFill/>
          </a:ln>
        </p:spPr>
      </p:pic>
      <p:sp>
        <p:nvSpPr>
          <p:cNvPr id="60" name="四角形: 角を丸くする 59">
            <a:extLst>
              <a:ext uri="{FF2B5EF4-FFF2-40B4-BE49-F238E27FC236}">
                <a16:creationId xmlns:a16="http://schemas.microsoft.com/office/drawing/2014/main" id="{58A20446-28A2-461D-97E8-836A08749A4A}"/>
              </a:ext>
            </a:extLst>
          </p:cNvPr>
          <p:cNvSpPr/>
          <p:nvPr/>
        </p:nvSpPr>
        <p:spPr>
          <a:xfrm>
            <a:off x="6077401" y="5394130"/>
            <a:ext cx="481426" cy="408156"/>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1" name="四角形: 角を丸くする 60">
            <a:extLst>
              <a:ext uri="{FF2B5EF4-FFF2-40B4-BE49-F238E27FC236}">
                <a16:creationId xmlns:a16="http://schemas.microsoft.com/office/drawing/2014/main" id="{FB7D5019-27C1-48F9-A773-E5A86A3AE413}"/>
              </a:ext>
            </a:extLst>
          </p:cNvPr>
          <p:cNvSpPr/>
          <p:nvPr/>
        </p:nvSpPr>
        <p:spPr>
          <a:xfrm>
            <a:off x="9008355" y="5802627"/>
            <a:ext cx="405226" cy="323910"/>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正方形/長方形 61">
            <a:extLst>
              <a:ext uri="{FF2B5EF4-FFF2-40B4-BE49-F238E27FC236}">
                <a16:creationId xmlns:a16="http://schemas.microsoft.com/office/drawing/2014/main" id="{EDCFC0C4-E067-46EE-B7CB-4589C7479FEF}"/>
              </a:ext>
            </a:extLst>
          </p:cNvPr>
          <p:cNvSpPr/>
          <p:nvPr/>
        </p:nvSpPr>
        <p:spPr>
          <a:xfrm>
            <a:off x="5805708" y="5188738"/>
            <a:ext cx="441146" cy="400110"/>
          </a:xfrm>
          <a:prstGeom prst="rect">
            <a:avLst/>
          </a:prstGeom>
        </p:spPr>
        <p:txBody>
          <a:bodyPr wrap="none">
            <a:spAutoFit/>
          </a:bodyPr>
          <a:lstStyle/>
          <a:p>
            <a:r>
              <a:rPr lang="ja-JP" altLang="en-US" sz="2000" b="1" spc="-2000" dirty="0">
                <a:solidFill>
                  <a:schemeClr val="bg1"/>
                </a:solidFill>
                <a:latin typeface="Meiryo" charset="-128"/>
                <a:ea typeface="Meiryo" charset="-128"/>
                <a:cs typeface="Meiryo" charset="-128"/>
              </a:rPr>
              <a:t>●</a:t>
            </a: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sp>
        <p:nvSpPr>
          <p:cNvPr id="63" name="矢印: 右 62">
            <a:extLst>
              <a:ext uri="{FF2B5EF4-FFF2-40B4-BE49-F238E27FC236}">
                <a16:creationId xmlns:a16="http://schemas.microsoft.com/office/drawing/2014/main" id="{2215C01A-672D-4AAE-9D0F-DF5C7A4EBE55}"/>
              </a:ext>
            </a:extLst>
          </p:cNvPr>
          <p:cNvSpPr/>
          <p:nvPr/>
        </p:nvSpPr>
        <p:spPr>
          <a:xfrm>
            <a:off x="3445229" y="4467225"/>
            <a:ext cx="720000" cy="49033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4" name="矢印: 右 63">
            <a:extLst>
              <a:ext uri="{FF2B5EF4-FFF2-40B4-BE49-F238E27FC236}">
                <a16:creationId xmlns:a16="http://schemas.microsoft.com/office/drawing/2014/main" id="{977D8E44-488F-48C5-999E-94F133030507}"/>
              </a:ext>
            </a:extLst>
          </p:cNvPr>
          <p:cNvSpPr/>
          <p:nvPr/>
        </p:nvSpPr>
        <p:spPr>
          <a:xfrm>
            <a:off x="6738358" y="4582604"/>
            <a:ext cx="720000" cy="49033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 name="四角形: 角を丸くする 67">
            <a:extLst>
              <a:ext uri="{FF2B5EF4-FFF2-40B4-BE49-F238E27FC236}">
                <a16:creationId xmlns:a16="http://schemas.microsoft.com/office/drawing/2014/main" id="{06C9156B-73BE-4DC9-BDE0-4E495FB7C3A8}"/>
              </a:ext>
            </a:extLst>
          </p:cNvPr>
          <p:cNvSpPr/>
          <p:nvPr/>
        </p:nvSpPr>
        <p:spPr>
          <a:xfrm>
            <a:off x="4820190" y="4297098"/>
            <a:ext cx="62237" cy="182632"/>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 name="図 2">
            <a:extLst>
              <a:ext uri="{FF2B5EF4-FFF2-40B4-BE49-F238E27FC236}">
                <a16:creationId xmlns:a16="http://schemas.microsoft.com/office/drawing/2014/main" id="{FBD0E348-467E-4FED-A9A9-C0E2B09B807C}"/>
              </a:ext>
            </a:extLst>
          </p:cNvPr>
          <p:cNvPicPr>
            <a:picLocks noChangeAspect="1"/>
          </p:cNvPicPr>
          <p:nvPr/>
        </p:nvPicPr>
        <p:blipFill>
          <a:blip r:embed="rId7"/>
          <a:stretch>
            <a:fillRect/>
          </a:stretch>
        </p:blipFill>
        <p:spPr>
          <a:xfrm>
            <a:off x="4931908" y="3835830"/>
            <a:ext cx="1120237" cy="220999"/>
          </a:xfrm>
          <a:prstGeom prst="rect">
            <a:avLst/>
          </a:prstGeom>
        </p:spPr>
      </p:pic>
      <p:pic>
        <p:nvPicPr>
          <p:cNvPr id="11" name="図 10">
            <a:extLst>
              <a:ext uri="{FF2B5EF4-FFF2-40B4-BE49-F238E27FC236}">
                <a16:creationId xmlns:a16="http://schemas.microsoft.com/office/drawing/2014/main" id="{4F9AB76D-EB0A-4161-9E78-FB164DB69BAB}"/>
              </a:ext>
            </a:extLst>
          </p:cNvPr>
          <p:cNvPicPr>
            <a:picLocks noChangeAspect="1"/>
          </p:cNvPicPr>
          <p:nvPr/>
        </p:nvPicPr>
        <p:blipFill>
          <a:blip r:embed="rId7"/>
          <a:stretch>
            <a:fillRect/>
          </a:stretch>
        </p:blipFill>
        <p:spPr>
          <a:xfrm>
            <a:off x="4931908" y="3835830"/>
            <a:ext cx="1120237" cy="220999"/>
          </a:xfrm>
          <a:prstGeom prst="rect">
            <a:avLst/>
          </a:prstGeom>
        </p:spPr>
      </p:pic>
      <p:pic>
        <p:nvPicPr>
          <p:cNvPr id="20" name="図 19">
            <a:extLst>
              <a:ext uri="{FF2B5EF4-FFF2-40B4-BE49-F238E27FC236}">
                <a16:creationId xmlns:a16="http://schemas.microsoft.com/office/drawing/2014/main" id="{A8BEB5AA-25B8-4B06-B31A-53B7BB6A3CF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9565" y="2910480"/>
            <a:ext cx="2273836" cy="4036058"/>
          </a:xfrm>
          <a:prstGeom prst="rect">
            <a:avLst/>
          </a:prstGeom>
          <a:ln>
            <a:solidFill>
              <a:schemeClr val="tx1"/>
            </a:solidFill>
          </a:ln>
        </p:spPr>
      </p:pic>
      <p:sp>
        <p:nvSpPr>
          <p:cNvPr id="10" name="四角形: 角を丸くする 9">
            <a:extLst>
              <a:ext uri="{FF2B5EF4-FFF2-40B4-BE49-F238E27FC236}">
                <a16:creationId xmlns:a16="http://schemas.microsoft.com/office/drawing/2014/main" id="{6B11F281-5C63-4678-91D3-BED1B35F3FB2}"/>
              </a:ext>
            </a:extLst>
          </p:cNvPr>
          <p:cNvSpPr/>
          <p:nvPr/>
        </p:nvSpPr>
        <p:spPr>
          <a:xfrm>
            <a:off x="1384300" y="3336730"/>
            <a:ext cx="405137" cy="395382"/>
          </a:xfrm>
          <a:prstGeom prst="round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3" name="図 22">
            <a:extLst>
              <a:ext uri="{FF2B5EF4-FFF2-40B4-BE49-F238E27FC236}">
                <a16:creationId xmlns:a16="http://schemas.microsoft.com/office/drawing/2014/main" id="{C4C12C06-3BB7-44AB-B045-F2FC090F69AE}"/>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1024" b="99213" l="3406" r="94737">
                        <a14:foregroundMark x1="65635" y1="43307" x2="65635" y2="43307"/>
                      </a14:backgroundRemoval>
                    </a14:imgEffect>
                  </a14:imgLayer>
                </a14:imgProps>
              </a:ext>
            </a:extLst>
          </a:blip>
          <a:srcRect l="9059" t="18140" r="9581" b="5593"/>
          <a:stretch/>
        </p:blipFill>
        <p:spPr>
          <a:xfrm>
            <a:off x="2037600" y="4041430"/>
            <a:ext cx="915315" cy="337359"/>
          </a:xfrm>
          <a:prstGeom prst="rect">
            <a:avLst/>
          </a:prstGeom>
          <a:effectLst>
            <a:outerShdw blurRad="19050" dist="19050" dir="5400000" algn="ctr" rotWithShape="0">
              <a:schemeClr val="tx1">
                <a:lumMod val="75000"/>
                <a:lumOff val="25000"/>
                <a:alpha val="50000"/>
              </a:schemeClr>
            </a:outerShdw>
          </a:effectLst>
        </p:spPr>
      </p:pic>
      <p:pic>
        <p:nvPicPr>
          <p:cNvPr id="33" name="図 32">
            <a:extLst>
              <a:ext uri="{FF2B5EF4-FFF2-40B4-BE49-F238E27FC236}">
                <a16:creationId xmlns:a16="http://schemas.microsoft.com/office/drawing/2014/main" id="{499FDF18-A5CE-4AEA-8E6C-83A462544853}"/>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0" b="100000" l="0" r="100000">
                        <a14:foregroundMark x1="9506" y1="30476" x2="9506" y2="30476"/>
                        <a14:foregroundMark x1="10646" y1="24762" x2="10646" y2="24762"/>
                        <a14:foregroundMark x1="12548" y1="42857" x2="12548" y2="42857"/>
                        <a14:foregroundMark x1="26616" y1="34286" x2="26616" y2="34286"/>
                        <a14:foregroundMark x1="23194" y1="45714" x2="23194" y2="45714"/>
                        <a14:foregroundMark x1="40304" y1="49524" x2="40304" y2="49524"/>
                        <a14:foregroundMark x1="34221" y1="32381" x2="34221" y2="32381"/>
                        <a14:foregroundMark x1="28517" y1="48571" x2="28517" y2="48571"/>
                        <a14:foregroundMark x1="49430" y1="76190" x2="49430" y2="76190"/>
                        <a14:foregroundMark x1="57034" y1="31429" x2="57034" y2="31429"/>
                        <a14:foregroundMark x1="53992" y1="37143" x2="53992" y2="37143"/>
                        <a14:foregroundMark x1="69582" y1="6667" x2="69582" y2="6667"/>
                        <a14:foregroundMark x1="74525" y1="6667" x2="74525" y2="6667"/>
                        <a14:foregroundMark x1="72624" y1="6667" x2="72624" y2="6667"/>
                        <a14:foregroundMark x1="14829" y1="3810" x2="14829" y2="3810"/>
                      </a14:backgroundRemoval>
                    </a14:imgEffect>
                  </a14:imgLayer>
                </a14:imgProps>
              </a:ext>
            </a:extLst>
          </a:blip>
          <a:srcRect t="7177" r="624" b="2768"/>
          <a:stretch/>
        </p:blipFill>
        <p:spPr>
          <a:xfrm>
            <a:off x="1026542" y="4052960"/>
            <a:ext cx="885600" cy="320400"/>
          </a:xfrm>
          <a:prstGeom prst="rect">
            <a:avLst/>
          </a:prstGeom>
          <a:effectLst>
            <a:outerShdw blurRad="19050" dist="19050" dir="5400000" algn="ctr" rotWithShape="0">
              <a:schemeClr val="tx1">
                <a:lumMod val="75000"/>
                <a:lumOff val="25000"/>
                <a:alpha val="50000"/>
              </a:schemeClr>
            </a:outerShdw>
          </a:effectLst>
        </p:spPr>
      </p:pic>
      <p:sp>
        <p:nvSpPr>
          <p:cNvPr id="28" name="テキスト ボックス 27">
            <a:extLst>
              <a:ext uri="{FF2B5EF4-FFF2-40B4-BE49-F238E27FC236}">
                <a16:creationId xmlns:a16="http://schemas.microsoft.com/office/drawing/2014/main" id="{4380211A-4726-42C6-B80F-C140B8726381}"/>
              </a:ext>
            </a:extLst>
          </p:cNvPr>
          <p:cNvSpPr txBox="1"/>
          <p:nvPr/>
        </p:nvSpPr>
        <p:spPr>
          <a:xfrm>
            <a:off x="2488473" y="3630224"/>
            <a:ext cx="800219" cy="276999"/>
          </a:xfrm>
          <a:prstGeom prst="rect">
            <a:avLst/>
          </a:prstGeom>
          <a:noFill/>
        </p:spPr>
        <p:txBody>
          <a:bodyPr wrap="none" rtlCol="0">
            <a:spAutoFit/>
          </a:bodyPr>
          <a:lstStyle/>
          <a:p>
            <a:r>
              <a:rPr kumimoji="1" lang="ja-JP" altLang="en-US" sz="1200" dirty="0">
                <a:solidFill>
                  <a:srgbClr val="FF0000"/>
                </a:solidFill>
                <a:latin typeface="BIZ UDゴシック" panose="020B0400000000000000" pitchFamily="49" charset="-128"/>
                <a:ea typeface="BIZ UDゴシック" panose="020B0400000000000000" pitchFamily="49" charset="-128"/>
              </a:rPr>
              <a:t>カーソル</a:t>
            </a:r>
          </a:p>
        </p:txBody>
      </p:sp>
      <p:sp>
        <p:nvSpPr>
          <p:cNvPr id="34" name="矢印: 左 33">
            <a:extLst>
              <a:ext uri="{FF2B5EF4-FFF2-40B4-BE49-F238E27FC236}">
                <a16:creationId xmlns:a16="http://schemas.microsoft.com/office/drawing/2014/main" id="{441B0C0B-0AFA-46E9-9ADA-1029FEEF2548}"/>
              </a:ext>
            </a:extLst>
          </p:cNvPr>
          <p:cNvSpPr/>
          <p:nvPr/>
        </p:nvSpPr>
        <p:spPr>
          <a:xfrm>
            <a:off x="1470569" y="3809692"/>
            <a:ext cx="995771" cy="212838"/>
          </a:xfrm>
          <a:prstGeom prst="leftArrow">
            <a:avLst/>
          </a:prstGeom>
          <a:gradFill flip="none" rotWithShape="1">
            <a:gsLst>
              <a:gs pos="0">
                <a:srgbClr val="00B0F0">
                  <a:lumMod val="20000"/>
                  <a:lumOff val="80000"/>
                </a:srgbClr>
              </a:gs>
              <a:gs pos="33000">
                <a:srgbClr val="00B0F0">
                  <a:lumMod val="75000"/>
                  <a:lumOff val="25000"/>
                </a:srgbClr>
              </a:gs>
              <a:gs pos="22000">
                <a:srgbClr val="00B0F0">
                  <a:lumMod val="20000"/>
                  <a:lumOff val="80000"/>
                </a:srgbClr>
              </a:gs>
              <a:gs pos="11000">
                <a:srgbClr val="00B0F0">
                  <a:lumMod val="80000"/>
                  <a:lumOff val="20000"/>
                </a:srgbClr>
              </a:gs>
              <a:gs pos="88000">
                <a:srgbClr val="00B0F0">
                  <a:lumMod val="20000"/>
                  <a:lumOff val="80000"/>
                </a:srgbClr>
              </a:gs>
              <a:gs pos="78000">
                <a:srgbClr val="00B0F0">
                  <a:lumMod val="65000"/>
                  <a:lumOff val="35000"/>
                </a:srgbClr>
              </a:gs>
              <a:gs pos="66000">
                <a:srgbClr val="00B0F0">
                  <a:lumMod val="20000"/>
                  <a:lumOff val="80000"/>
                </a:srgbClr>
              </a:gs>
              <a:gs pos="55000">
                <a:srgbClr val="00B0F0">
                  <a:lumMod val="70000"/>
                  <a:lumOff val="30000"/>
                </a:srgbClr>
              </a:gs>
              <a:gs pos="45000">
                <a:srgbClr val="00B0F0">
                  <a:lumMod val="20000"/>
                  <a:lumOff val="80000"/>
                </a:srgbClr>
              </a:gs>
              <a:gs pos="99000">
                <a:srgbClr val="00B0F0">
                  <a:lumMod val="60000"/>
                  <a:lumOff val="40000"/>
                </a:srgbClr>
              </a:gs>
            </a:gsLst>
            <a:lin ang="0" scaled="0"/>
            <a:tileRect/>
          </a:gradFill>
          <a:ln>
            <a:noFill/>
          </a:ln>
          <a:effectLst>
            <a:glow rad="25400">
              <a:schemeClr val="bg1">
                <a:alpha val="7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54" name="Picture 4" descr="人差し指を立てた手のイラスト（甲）">
            <a:extLst>
              <a:ext uri="{FF2B5EF4-FFF2-40B4-BE49-F238E27FC236}">
                <a16:creationId xmlns:a16="http://schemas.microsoft.com/office/drawing/2014/main" id="{8D6828D0-2BEA-4FD5-BE13-F4DD14FA4E79}"/>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8250125">
            <a:off x="2508499" y="4095028"/>
            <a:ext cx="591929" cy="767315"/>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a:extLst>
              <a:ext uri="{FF2B5EF4-FFF2-40B4-BE49-F238E27FC236}">
                <a16:creationId xmlns:a16="http://schemas.microsoft.com/office/drawing/2014/main" id="{DF03314E-1828-4D23-91C2-786E11148543}"/>
              </a:ext>
            </a:extLst>
          </p:cNvPr>
          <p:cNvPicPr preferRelativeResize="0">
            <a:picLocks noChangeAspect="1"/>
          </p:cNvPicPr>
          <p:nvPr/>
        </p:nvPicPr>
        <p:blipFill rotWithShape="1">
          <a:blip r:embed="rId14"/>
          <a:srcRect t="21046" b="19303"/>
          <a:stretch/>
        </p:blipFill>
        <p:spPr>
          <a:xfrm>
            <a:off x="975955" y="4403530"/>
            <a:ext cx="1551345" cy="216000"/>
          </a:xfrm>
          <a:prstGeom prst="rect">
            <a:avLst/>
          </a:prstGeom>
          <a:ln>
            <a:noFill/>
          </a:ln>
        </p:spPr>
      </p:pic>
      <p:sp>
        <p:nvSpPr>
          <p:cNvPr id="39" name="正方形/長方形 38">
            <a:extLst>
              <a:ext uri="{FF2B5EF4-FFF2-40B4-BE49-F238E27FC236}">
                <a16:creationId xmlns:a16="http://schemas.microsoft.com/office/drawing/2014/main" id="{05D40A47-1F04-4B9C-95E8-37598BB29264}"/>
              </a:ext>
            </a:extLst>
          </p:cNvPr>
          <p:cNvSpPr/>
          <p:nvPr/>
        </p:nvSpPr>
        <p:spPr>
          <a:xfrm flipH="1">
            <a:off x="2644335" y="4357805"/>
            <a:ext cx="441146" cy="400110"/>
          </a:xfrm>
          <a:prstGeom prst="rect">
            <a:avLst/>
          </a:prstGeom>
        </p:spPr>
        <p:txBody>
          <a:bodyPr wrap="none">
            <a:spAutoFit/>
          </a:bodyPr>
          <a:lstStyle/>
          <a:p>
            <a:r>
              <a:rPr lang="ja-JP" altLang="en-US" sz="2000" b="1" spc="-2000" dirty="0">
                <a:solidFill>
                  <a:schemeClr val="bg1"/>
                </a:solidFill>
                <a:effectLst>
                  <a:glow rad="19050">
                    <a:schemeClr val="bg1"/>
                  </a:glow>
                </a:effectLst>
                <a:latin typeface="Meiryo" charset="-128"/>
                <a:ea typeface="Meiryo" charset="-128"/>
                <a:cs typeface="Meiryo" charset="-128"/>
              </a:rPr>
              <a:t>●</a:t>
            </a:r>
            <a:r>
              <a:rPr lang="ja-JP" altLang="en-US" sz="2000" b="1" dirty="0">
                <a:solidFill>
                  <a:srgbClr val="009650"/>
                </a:solidFill>
                <a:effectLst>
                  <a:glow rad="19050">
                    <a:schemeClr val="bg1"/>
                  </a:glow>
                </a:effectLst>
                <a:latin typeface="Meiryo" charset="-128"/>
                <a:ea typeface="Meiryo" charset="-128"/>
                <a:cs typeface="Meiryo" charset="-128"/>
              </a:rPr>
              <a:t>❶</a:t>
            </a:r>
            <a:endParaRPr lang="en-US" altLang="ja-JP" sz="2000" b="1" dirty="0">
              <a:solidFill>
                <a:srgbClr val="009650"/>
              </a:solidFill>
              <a:effectLst>
                <a:glow rad="19050">
                  <a:schemeClr val="bg1"/>
                </a:glow>
              </a:effectLst>
              <a:latin typeface="Meiryo" charset="-128"/>
              <a:ea typeface="Meiryo" charset="-128"/>
              <a:cs typeface="Meiryo" charset="-128"/>
            </a:endParaRPr>
          </a:p>
        </p:txBody>
      </p:sp>
      <p:sp>
        <p:nvSpPr>
          <p:cNvPr id="40" name="正方形/長方形 39">
            <a:extLst>
              <a:ext uri="{FF2B5EF4-FFF2-40B4-BE49-F238E27FC236}">
                <a16:creationId xmlns:a16="http://schemas.microsoft.com/office/drawing/2014/main" id="{8B0C3E4D-CFCD-47BD-B9DC-02DA3ADBE4E6}"/>
              </a:ext>
            </a:extLst>
          </p:cNvPr>
          <p:cNvSpPr/>
          <p:nvPr/>
        </p:nvSpPr>
        <p:spPr>
          <a:xfrm>
            <a:off x="7020000" y="2196000"/>
            <a:ext cx="569387" cy="553998"/>
          </a:xfrm>
          <a:prstGeom prst="rect">
            <a:avLst/>
          </a:prstGeom>
          <a:noFill/>
        </p:spPr>
        <p:txBody>
          <a:bodyPr wrap="none">
            <a:spAutoFit/>
          </a:bodyPr>
          <a:lstStyle/>
          <a:p>
            <a:r>
              <a:rPr lang="ja-JP" altLang="en-US" sz="3000" b="1" dirty="0">
                <a:solidFill>
                  <a:srgbClr val="009650"/>
                </a:solidFill>
                <a:latin typeface="Meiryo" charset="-128"/>
                <a:ea typeface="Meiryo" charset="-128"/>
                <a:cs typeface="Meiryo" charset="-128"/>
              </a:rPr>
              <a:t>❹</a:t>
            </a:r>
            <a:endParaRPr lang="en-US" altLang="ja-JP" sz="3000" b="1" dirty="0">
              <a:solidFill>
                <a:srgbClr val="009650"/>
              </a:solidFill>
              <a:latin typeface="Meiryo" charset="-128"/>
              <a:ea typeface="Meiryo" charset="-128"/>
              <a:cs typeface="Meiryo" charset="-128"/>
            </a:endParaRPr>
          </a:p>
        </p:txBody>
      </p:sp>
      <p:sp>
        <p:nvSpPr>
          <p:cNvPr id="41" name="テキスト ボックス 40">
            <a:extLst>
              <a:ext uri="{FF2B5EF4-FFF2-40B4-BE49-F238E27FC236}">
                <a16:creationId xmlns:a16="http://schemas.microsoft.com/office/drawing/2014/main" id="{C333B5FB-6060-4DC0-A084-2EFFE22950A5}"/>
              </a:ext>
            </a:extLst>
          </p:cNvPr>
          <p:cNvSpPr txBox="1"/>
          <p:nvPr/>
        </p:nvSpPr>
        <p:spPr>
          <a:xfrm>
            <a:off x="7470000" y="2286000"/>
            <a:ext cx="2770160" cy="646331"/>
          </a:xfrm>
          <a:prstGeom prst="rect">
            <a:avLst/>
          </a:prstGeom>
          <a:noFill/>
        </p:spPr>
        <p:txBody>
          <a:bodyPr wrap="square">
            <a:spAutoFit/>
          </a:bodyPr>
          <a:lstStyle>
            <a:defPPr>
              <a:defRPr lang="ja-JP"/>
            </a:defPPr>
            <a:lvl1pPr>
              <a:defRPr sz="1600" b="1">
                <a:latin typeface="メイリオ" panose="020B0604030504040204" pitchFamily="50" charset="-128"/>
                <a:ea typeface="メイリオ" panose="020B0604030504040204" pitchFamily="50" charset="-128"/>
              </a:defRPr>
            </a:lvl1pPr>
          </a:lstStyle>
          <a:p>
            <a:r>
              <a:rPr lang="ja-JP" altLang="en-US" sz="1800" dirty="0"/>
              <a:t>文の先頭をタップし文書作成へ戻る</a:t>
            </a:r>
            <a:endParaRPr lang="ja-JP" altLang="ja-JP" sz="1800" dirty="0"/>
          </a:p>
        </p:txBody>
      </p:sp>
      <p:sp>
        <p:nvSpPr>
          <p:cNvPr id="42" name="正方形/長方形 41">
            <a:extLst>
              <a:ext uri="{FF2B5EF4-FFF2-40B4-BE49-F238E27FC236}">
                <a16:creationId xmlns:a16="http://schemas.microsoft.com/office/drawing/2014/main" id="{709A098E-5FA5-42E6-90E3-01FF954E3867}"/>
              </a:ext>
            </a:extLst>
          </p:cNvPr>
          <p:cNvSpPr/>
          <p:nvPr/>
        </p:nvSpPr>
        <p:spPr>
          <a:xfrm>
            <a:off x="8773096" y="5592753"/>
            <a:ext cx="441146" cy="400110"/>
          </a:xfrm>
          <a:prstGeom prst="rect">
            <a:avLst/>
          </a:prstGeom>
        </p:spPr>
        <p:txBody>
          <a:bodyPr wrap="none">
            <a:spAutoFit/>
          </a:bodyPr>
          <a:lstStyle/>
          <a:p>
            <a:r>
              <a:rPr lang="ja-JP" altLang="en-US" sz="2000" b="1" spc="-2000" dirty="0">
                <a:solidFill>
                  <a:schemeClr val="bg1"/>
                </a:solidFill>
                <a:latin typeface="Meiryo" charset="-128"/>
                <a:ea typeface="Meiryo" charset="-128"/>
                <a:cs typeface="Meiryo" charset="-128"/>
              </a:rPr>
              <a:t>●</a:t>
            </a:r>
            <a:r>
              <a:rPr lang="ja-JP" altLang="en-US" sz="2000" b="1" dirty="0">
                <a:solidFill>
                  <a:srgbClr val="009650"/>
                </a:solidFill>
                <a:latin typeface="Meiryo" charset="-128"/>
                <a:ea typeface="Meiryo" charset="-128"/>
                <a:cs typeface="Meiryo" charset="-128"/>
              </a:rPr>
              <a:t>➌</a:t>
            </a:r>
            <a:endParaRPr lang="en-US" altLang="ja-JP" sz="2000" b="1" dirty="0">
              <a:solidFill>
                <a:srgbClr val="009650"/>
              </a:solidFill>
              <a:latin typeface="Meiryo" charset="-128"/>
              <a:ea typeface="Meiryo" charset="-128"/>
              <a:cs typeface="Meiryo" charset="-128"/>
            </a:endParaRPr>
          </a:p>
        </p:txBody>
      </p:sp>
      <p:pic>
        <p:nvPicPr>
          <p:cNvPr id="45" name="Picture 4" descr="人差し指を立てた手のイラスト（甲）">
            <a:extLst>
              <a:ext uri="{FF2B5EF4-FFF2-40B4-BE49-F238E27FC236}">
                <a16:creationId xmlns:a16="http://schemas.microsoft.com/office/drawing/2014/main" id="{9F600482-5481-4B14-BDF6-085AEE2EA3D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8250125">
            <a:off x="9234251" y="4296647"/>
            <a:ext cx="591929" cy="767315"/>
          </a:xfrm>
          <a:prstGeom prst="rect">
            <a:avLst/>
          </a:prstGeom>
          <a:noFill/>
          <a:extLst>
            <a:ext uri="{909E8E84-426E-40DD-AFC4-6F175D3DCCD1}">
              <a14:hiddenFill xmlns:a14="http://schemas.microsoft.com/office/drawing/2010/main">
                <a:solidFill>
                  <a:srgbClr val="FFFFFF"/>
                </a:solidFill>
              </a14:hiddenFill>
            </a:ext>
          </a:extLst>
        </p:spPr>
      </p:pic>
      <p:sp>
        <p:nvSpPr>
          <p:cNvPr id="46" name="正方形/長方形 45">
            <a:extLst>
              <a:ext uri="{FF2B5EF4-FFF2-40B4-BE49-F238E27FC236}">
                <a16:creationId xmlns:a16="http://schemas.microsoft.com/office/drawing/2014/main" id="{F9B5D655-8975-45FB-8F27-7A71FAAA8921}"/>
              </a:ext>
            </a:extLst>
          </p:cNvPr>
          <p:cNvSpPr/>
          <p:nvPr/>
        </p:nvSpPr>
        <p:spPr>
          <a:xfrm flipH="1">
            <a:off x="9370087" y="4559424"/>
            <a:ext cx="441146" cy="400110"/>
          </a:xfrm>
          <a:prstGeom prst="rect">
            <a:avLst/>
          </a:prstGeom>
        </p:spPr>
        <p:txBody>
          <a:bodyPr wrap="none">
            <a:spAutoFit/>
          </a:bodyPr>
          <a:lstStyle/>
          <a:p>
            <a:r>
              <a:rPr lang="ja-JP" altLang="en-US" sz="2000" b="1" spc="-2000" dirty="0">
                <a:solidFill>
                  <a:schemeClr val="bg1"/>
                </a:solidFill>
                <a:effectLst>
                  <a:glow rad="19050">
                    <a:schemeClr val="bg1"/>
                  </a:glow>
                </a:effectLst>
                <a:latin typeface="Meiryo" charset="-128"/>
                <a:ea typeface="Meiryo" charset="-128"/>
                <a:cs typeface="Meiryo" charset="-128"/>
              </a:rPr>
              <a:t>●</a:t>
            </a:r>
            <a:r>
              <a:rPr lang="ja-JP" altLang="en-US" sz="2000" b="1" dirty="0">
                <a:solidFill>
                  <a:srgbClr val="009650"/>
                </a:solidFill>
                <a:effectLst>
                  <a:glow rad="19050">
                    <a:schemeClr val="bg1"/>
                  </a:glow>
                </a:effectLst>
                <a:latin typeface="Meiryo" charset="-128"/>
                <a:ea typeface="Meiryo" charset="-128"/>
                <a:cs typeface="Meiryo" charset="-128"/>
              </a:rPr>
              <a:t>❹</a:t>
            </a:r>
            <a:endParaRPr lang="en-US" altLang="ja-JP" sz="2000" b="1" dirty="0">
              <a:solidFill>
                <a:srgbClr val="009650"/>
              </a:solidFill>
              <a:effectLst>
                <a:glow rad="19050">
                  <a:schemeClr val="bg1"/>
                </a:glow>
              </a:effectLst>
              <a:latin typeface="Meiryo" charset="-128"/>
              <a:ea typeface="Meiryo" charset="-128"/>
              <a:cs typeface="Meiryo" charset="-128"/>
            </a:endParaRPr>
          </a:p>
        </p:txBody>
      </p:sp>
      <p:cxnSp>
        <p:nvCxnSpPr>
          <p:cNvPr id="5" name="直線コネクタ 4">
            <a:extLst>
              <a:ext uri="{FF2B5EF4-FFF2-40B4-BE49-F238E27FC236}">
                <a16:creationId xmlns:a16="http://schemas.microsoft.com/office/drawing/2014/main" id="{D42CE233-DCC6-48C2-BACD-B2D80B3A5FF3}"/>
              </a:ext>
            </a:extLst>
          </p:cNvPr>
          <p:cNvCxnSpPr>
            <a:cxnSpLocks/>
          </p:cNvCxnSpPr>
          <p:nvPr/>
        </p:nvCxnSpPr>
        <p:spPr>
          <a:xfrm flipV="1">
            <a:off x="2478364" y="3848964"/>
            <a:ext cx="168482" cy="192467"/>
          </a:xfrm>
          <a:prstGeom prst="line">
            <a:avLst/>
          </a:prstGeom>
          <a:ln w="12700">
            <a:solidFill>
              <a:srgbClr val="FF0000"/>
            </a:solidFill>
            <a:headEnd type="stealt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9186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id="{18DD5818-936E-4386-A0C0-BACCF0A12E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5344" y="3310417"/>
            <a:ext cx="1900749" cy="3373829"/>
          </a:xfrm>
          <a:prstGeom prst="rect">
            <a:avLst/>
          </a:prstGeom>
          <a:ln>
            <a:solidFill>
              <a:schemeClr val="tx1"/>
            </a:solidFill>
          </a:ln>
        </p:spPr>
      </p:pic>
      <p:pic>
        <p:nvPicPr>
          <p:cNvPr id="11" name="図 10">
            <a:extLst>
              <a:ext uri="{FF2B5EF4-FFF2-40B4-BE49-F238E27FC236}">
                <a16:creationId xmlns:a16="http://schemas.microsoft.com/office/drawing/2014/main" id="{71B0B9C9-6C2F-44B0-B7EF-B56BFA211E03}"/>
              </a:ext>
            </a:extLst>
          </p:cNvPr>
          <p:cNvPicPr>
            <a:picLocks noChangeAspect="1"/>
          </p:cNvPicPr>
          <p:nvPr/>
        </p:nvPicPr>
        <p:blipFill>
          <a:blip r:embed="rId4"/>
          <a:stretch>
            <a:fillRect/>
          </a:stretch>
        </p:blipFill>
        <p:spPr>
          <a:xfrm>
            <a:off x="7699075" y="3282587"/>
            <a:ext cx="1885073" cy="3346004"/>
          </a:xfrm>
          <a:prstGeom prst="rect">
            <a:avLst/>
          </a:prstGeom>
          <a:ln>
            <a:solidFill>
              <a:schemeClr val="tx1"/>
            </a:solidFill>
          </a:ln>
        </p:spPr>
      </p:pic>
      <p:pic>
        <p:nvPicPr>
          <p:cNvPr id="4" name="図 3">
            <a:extLst>
              <a:ext uri="{FF2B5EF4-FFF2-40B4-BE49-F238E27FC236}">
                <a16:creationId xmlns:a16="http://schemas.microsoft.com/office/drawing/2014/main" id="{576B08B9-3C74-4554-A3F0-980179661E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025" y="2904343"/>
            <a:ext cx="2132618" cy="3785397"/>
          </a:xfrm>
          <a:prstGeom prst="rect">
            <a:avLst/>
          </a:prstGeom>
          <a:ln>
            <a:solidFill>
              <a:schemeClr val="tx1"/>
            </a:solidFill>
          </a:ln>
        </p:spPr>
      </p:pic>
      <p:sp>
        <p:nvSpPr>
          <p:cNvPr id="52" name="テキスト ボックス 51">
            <a:extLst>
              <a:ext uri="{FF2B5EF4-FFF2-40B4-BE49-F238E27FC236}">
                <a16:creationId xmlns:a16="http://schemas.microsoft.com/office/drawing/2014/main" id="{B34AD3ED-78B5-44D9-94F8-B97321C3EB26}"/>
              </a:ext>
            </a:extLst>
          </p:cNvPr>
          <p:cNvSpPr txBox="1"/>
          <p:nvPr/>
        </p:nvSpPr>
        <p:spPr>
          <a:xfrm>
            <a:off x="7722000" y="1998000"/>
            <a:ext cx="2262158" cy="646331"/>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メールが送られたか</a:t>
            </a:r>
          </a:p>
          <a:p>
            <a:r>
              <a:rPr kumimoji="1" lang="ja-JP" altLang="en-US" b="1" dirty="0">
                <a:latin typeface="メイリオ" panose="020B0604030504040204" pitchFamily="50" charset="-128"/>
                <a:ea typeface="メイリオ" panose="020B0604030504040204" pitchFamily="50" charset="-128"/>
              </a:rPr>
              <a:t>記録を</a:t>
            </a:r>
            <a:r>
              <a:rPr lang="ja-JP" altLang="en-US" b="1" dirty="0">
                <a:latin typeface="メイリオ" panose="020B0604030504040204" pitchFamily="50" charset="-128"/>
                <a:ea typeface="メイリオ" panose="020B0604030504040204" pitchFamily="50" charset="-128"/>
              </a:rPr>
              <a:t>確認</a:t>
            </a:r>
            <a:endParaRPr kumimoji="1" lang="ja-JP" altLang="en-US" b="1" dirty="0">
              <a:latin typeface="メイリオ" panose="020B0604030504040204" pitchFamily="50" charset="-128"/>
              <a:ea typeface="メイリオ" panose="020B0604030504040204" pitchFamily="50" charset="-128"/>
            </a:endParaRPr>
          </a:p>
        </p:txBody>
      </p:sp>
      <p:sp>
        <p:nvSpPr>
          <p:cNvPr id="28" name="矢印: 右 27">
            <a:extLst>
              <a:ext uri="{FF2B5EF4-FFF2-40B4-BE49-F238E27FC236}">
                <a16:creationId xmlns:a16="http://schemas.microsoft.com/office/drawing/2014/main" id="{1830F516-39CF-486D-870A-7B0F35920B99}"/>
              </a:ext>
            </a:extLst>
          </p:cNvPr>
          <p:cNvSpPr/>
          <p:nvPr/>
        </p:nvSpPr>
        <p:spPr>
          <a:xfrm>
            <a:off x="3517900" y="4464000"/>
            <a:ext cx="720000"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テキスト ボックス 42">
            <a:extLst>
              <a:ext uri="{FF2B5EF4-FFF2-40B4-BE49-F238E27FC236}">
                <a16:creationId xmlns:a16="http://schemas.microsoft.com/office/drawing/2014/main" id="{9BD32737-1371-4399-AE37-FBE9D4018020}"/>
              </a:ext>
            </a:extLst>
          </p:cNvPr>
          <p:cNvSpPr txBox="1"/>
          <p:nvPr/>
        </p:nvSpPr>
        <p:spPr>
          <a:xfrm>
            <a:off x="954000" y="1998000"/>
            <a:ext cx="2890767" cy="923330"/>
          </a:xfrm>
          <a:prstGeom prst="rect">
            <a:avLst/>
          </a:prstGeom>
          <a:noFill/>
        </p:spPr>
        <p:txBody>
          <a:bodyPr wrap="square">
            <a:spAutoFit/>
          </a:bodyPr>
          <a:lstStyle/>
          <a:p>
            <a:pPr algn="l"/>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本文を入力したら、上部右の「送信」アイコンをタップして送信</a:t>
            </a:r>
            <a:endParaRPr lang="ja-JP" alt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5" name="字幕 5">
            <a:extLst>
              <a:ext uri="{FF2B5EF4-FFF2-40B4-BE49-F238E27FC236}">
                <a16:creationId xmlns:a16="http://schemas.microsoft.com/office/drawing/2014/main" id="{D4E00D8F-C85E-448B-914D-AE63D3BC893C}"/>
              </a:ext>
            </a:extLst>
          </p:cNvPr>
          <p:cNvSpPr>
            <a:spLocks noGrp="1"/>
          </p:cNvSpPr>
          <p:nvPr>
            <p:ph type="subTitle" idx="1"/>
          </p:nvPr>
        </p:nvSpPr>
        <p:spPr>
          <a:xfrm>
            <a:off x="648000" y="1548000"/>
            <a:ext cx="4490630" cy="463846"/>
          </a:xfrm>
        </p:spPr>
        <p:txBody>
          <a:bodyPr wrap="none" lIns="90000" tIns="46800" rIns="90000" bIns="46800">
            <a:spAutoFit/>
          </a:bodyPr>
          <a:lstStyle/>
          <a:p>
            <a:r>
              <a:rPr lang="ja-JP" altLang="en-US" sz="2400" dirty="0"/>
              <a:t>メールを送信</a:t>
            </a:r>
            <a:r>
              <a:rPr lang="ja-JP" altLang="en-US" sz="2400" dirty="0" smtClean="0"/>
              <a:t>してみましょう。</a:t>
            </a:r>
            <a:endParaRPr lang="ja-JP" altLang="en-US" sz="2400" dirty="0"/>
          </a:p>
        </p:txBody>
      </p:sp>
      <p:sp>
        <p:nvSpPr>
          <p:cNvPr id="18" name="タイトル 9">
            <a:extLst>
              <a:ext uri="{FF2B5EF4-FFF2-40B4-BE49-F238E27FC236}">
                <a16:creationId xmlns:a16="http://schemas.microsoft.com/office/drawing/2014/main" id="{4C9A8465-62B3-4B55-A2EC-8A290CB784B7}"/>
              </a:ext>
            </a:extLst>
          </p:cNvPr>
          <p:cNvSpPr txBox="1">
            <a:spLocks/>
          </p:cNvSpPr>
          <p:nvPr/>
        </p:nvSpPr>
        <p:spPr>
          <a:xfrm>
            <a:off x="2520000" y="360000"/>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r>
              <a:rPr lang="ja-JP" altLang="en-US" dirty="0"/>
              <a:t>メールの使い方</a:t>
            </a:r>
          </a:p>
          <a:p>
            <a:r>
              <a:rPr lang="en-US" altLang="ja-JP" dirty="0"/>
              <a:t>iCloud</a:t>
            </a:r>
            <a:r>
              <a:rPr lang="ja-JP" altLang="en-US" dirty="0"/>
              <a:t>メールの送信</a:t>
            </a:r>
          </a:p>
        </p:txBody>
      </p:sp>
      <p:sp>
        <p:nvSpPr>
          <p:cNvPr id="39" name="四角形: 角を丸くする 38">
            <a:extLst>
              <a:ext uri="{FF2B5EF4-FFF2-40B4-BE49-F238E27FC236}">
                <a16:creationId xmlns:a16="http://schemas.microsoft.com/office/drawing/2014/main" id="{852198AB-4E9A-4E04-98A3-1A35F87E7F03}"/>
              </a:ext>
            </a:extLst>
          </p:cNvPr>
          <p:cNvSpPr/>
          <p:nvPr/>
        </p:nvSpPr>
        <p:spPr>
          <a:xfrm>
            <a:off x="2822083" y="3114989"/>
            <a:ext cx="436737" cy="407356"/>
          </a:xfrm>
          <a:prstGeom prst="roundRect">
            <a:avLst/>
          </a:prstGeom>
          <a:noFill/>
          <a:ln w="38100">
            <a:solidFill>
              <a:srgbClr val="FF0000"/>
            </a:solidFill>
            <a:prstDash val="sysDash"/>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a:extLst>
              <a:ext uri="{FF2B5EF4-FFF2-40B4-BE49-F238E27FC236}">
                <a16:creationId xmlns:a16="http://schemas.microsoft.com/office/drawing/2014/main" id="{8133D97A-C83E-4358-835B-4970A282537B}"/>
              </a:ext>
            </a:extLst>
          </p:cNvPr>
          <p:cNvSpPr txBox="1"/>
          <p:nvPr/>
        </p:nvSpPr>
        <p:spPr>
          <a:xfrm>
            <a:off x="4410000" y="1998000"/>
            <a:ext cx="2592973" cy="646331"/>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ホーム画面に戻ったら</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メール</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をタップ</a:t>
            </a:r>
          </a:p>
        </p:txBody>
      </p:sp>
      <p:sp>
        <p:nvSpPr>
          <p:cNvPr id="2" name="四角形: 角を丸くする 1">
            <a:extLst>
              <a:ext uri="{FF2B5EF4-FFF2-40B4-BE49-F238E27FC236}">
                <a16:creationId xmlns:a16="http://schemas.microsoft.com/office/drawing/2014/main" id="{B06FB152-F679-4542-B161-2E6E6D9A4716}"/>
              </a:ext>
            </a:extLst>
          </p:cNvPr>
          <p:cNvSpPr/>
          <p:nvPr/>
        </p:nvSpPr>
        <p:spPr>
          <a:xfrm>
            <a:off x="4508500" y="5229225"/>
            <a:ext cx="1723803" cy="32461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テキスト ボックス 35">
            <a:extLst>
              <a:ext uri="{FF2B5EF4-FFF2-40B4-BE49-F238E27FC236}">
                <a16:creationId xmlns:a16="http://schemas.microsoft.com/office/drawing/2014/main" id="{C9C0F376-450B-49E5-A51A-91DCD523F844}"/>
              </a:ext>
            </a:extLst>
          </p:cNvPr>
          <p:cNvSpPr txBox="1"/>
          <p:nvPr/>
        </p:nvSpPr>
        <p:spPr>
          <a:xfrm>
            <a:off x="4410000" y="2682000"/>
            <a:ext cx="2734642" cy="646331"/>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メールボックス画面で「送信済み」をタップ</a:t>
            </a:r>
          </a:p>
        </p:txBody>
      </p:sp>
      <p:sp>
        <p:nvSpPr>
          <p:cNvPr id="37" name="四角形: 角を丸くする 36">
            <a:extLst>
              <a:ext uri="{FF2B5EF4-FFF2-40B4-BE49-F238E27FC236}">
                <a16:creationId xmlns:a16="http://schemas.microsoft.com/office/drawing/2014/main" id="{7B2E3165-4320-4FFB-AC59-69D7DE947919}"/>
              </a:ext>
            </a:extLst>
          </p:cNvPr>
          <p:cNvSpPr/>
          <p:nvPr/>
        </p:nvSpPr>
        <p:spPr>
          <a:xfrm>
            <a:off x="7660626" y="3671299"/>
            <a:ext cx="1922351" cy="514824"/>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矢印: 右 37">
            <a:extLst>
              <a:ext uri="{FF2B5EF4-FFF2-40B4-BE49-F238E27FC236}">
                <a16:creationId xmlns:a16="http://schemas.microsoft.com/office/drawing/2014/main" id="{ECD5D31F-6044-4930-901E-76A55B35DE05}"/>
              </a:ext>
            </a:extLst>
          </p:cNvPr>
          <p:cNvSpPr/>
          <p:nvPr/>
        </p:nvSpPr>
        <p:spPr>
          <a:xfrm>
            <a:off x="6740000" y="4464000"/>
            <a:ext cx="720000" cy="49033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Title 1">
            <a:extLst>
              <a:ext uri="{FF2B5EF4-FFF2-40B4-BE49-F238E27FC236}">
                <a16:creationId xmlns:a16="http://schemas.microsoft.com/office/drawing/2014/main" id="{49CE05F2-E18E-4E8C-9041-72F8E1902449}"/>
              </a:ext>
            </a:extLst>
          </p:cNvPr>
          <p:cNvSpPr txBox="1">
            <a:spLocks/>
          </p:cNvSpPr>
          <p:nvPr/>
        </p:nvSpPr>
        <p:spPr>
          <a:xfrm>
            <a:off x="900000" y="540000"/>
            <a:ext cx="1122721"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t>2-C</a:t>
            </a:r>
            <a:endParaRPr lang="en-US" dirty="0"/>
          </a:p>
        </p:txBody>
      </p:sp>
      <p:sp>
        <p:nvSpPr>
          <p:cNvPr id="30" name="正方形/長方形 29">
            <a:extLst>
              <a:ext uri="{FF2B5EF4-FFF2-40B4-BE49-F238E27FC236}">
                <a16:creationId xmlns:a16="http://schemas.microsoft.com/office/drawing/2014/main" id="{9AFDEC4B-8904-4FBB-BB84-134E685CF05B}"/>
              </a:ext>
            </a:extLst>
          </p:cNvPr>
          <p:cNvSpPr/>
          <p:nvPr/>
        </p:nvSpPr>
        <p:spPr>
          <a:xfrm>
            <a:off x="3960000" y="2564597"/>
            <a:ext cx="569387" cy="553998"/>
          </a:xfrm>
          <a:prstGeom prst="rect">
            <a:avLst/>
          </a:prstGeom>
        </p:spPr>
        <p:txBody>
          <a:bodyPr wrap="none">
            <a:spAutoFit/>
          </a:bodyPr>
          <a:lstStyle/>
          <a:p>
            <a:r>
              <a:rPr lang="ja-JP" altLang="en-US" sz="3000" b="1" dirty="0">
                <a:solidFill>
                  <a:srgbClr val="009650"/>
                </a:solidFill>
                <a:latin typeface="Meiryo" charset="-128"/>
                <a:ea typeface="Meiryo" charset="-128"/>
                <a:cs typeface="Meiryo" charset="-128"/>
              </a:rPr>
              <a:t>❸</a:t>
            </a:r>
            <a:endParaRPr lang="en-US" altLang="ja-JP" sz="3000" b="1" dirty="0">
              <a:solidFill>
                <a:srgbClr val="009650"/>
              </a:solidFill>
              <a:latin typeface="Meiryo" charset="-128"/>
              <a:ea typeface="Meiryo" charset="-128"/>
              <a:cs typeface="Meiryo" charset="-128"/>
            </a:endParaRPr>
          </a:p>
        </p:txBody>
      </p:sp>
      <p:sp>
        <p:nvSpPr>
          <p:cNvPr id="31" name="正方形/長方形 30">
            <a:extLst>
              <a:ext uri="{FF2B5EF4-FFF2-40B4-BE49-F238E27FC236}">
                <a16:creationId xmlns:a16="http://schemas.microsoft.com/office/drawing/2014/main" id="{41267C60-806E-4EB4-B8D4-027005525FC3}"/>
              </a:ext>
            </a:extLst>
          </p:cNvPr>
          <p:cNvSpPr/>
          <p:nvPr/>
        </p:nvSpPr>
        <p:spPr>
          <a:xfrm>
            <a:off x="7272000" y="1908000"/>
            <a:ext cx="569387" cy="553998"/>
          </a:xfrm>
          <a:prstGeom prst="rect">
            <a:avLst/>
          </a:prstGeom>
        </p:spPr>
        <p:txBody>
          <a:bodyPr wrap="none">
            <a:spAutoFit/>
          </a:bodyPr>
          <a:lstStyle/>
          <a:p>
            <a:r>
              <a:rPr lang="ja-JP" altLang="en-US" sz="3000" b="1" dirty="0">
                <a:solidFill>
                  <a:srgbClr val="009650"/>
                </a:solidFill>
                <a:latin typeface="Meiryo" charset="-128"/>
                <a:ea typeface="Meiryo" charset="-128"/>
                <a:cs typeface="Meiryo" charset="-128"/>
              </a:rPr>
              <a:t>❹</a:t>
            </a:r>
            <a:endParaRPr lang="en-US" altLang="ja-JP" sz="3000" b="1" dirty="0">
              <a:solidFill>
                <a:srgbClr val="009650"/>
              </a:solidFill>
              <a:latin typeface="Meiryo" charset="-128"/>
              <a:ea typeface="Meiryo" charset="-128"/>
              <a:cs typeface="Meiryo" charset="-128"/>
            </a:endParaRPr>
          </a:p>
        </p:txBody>
      </p:sp>
      <p:sp>
        <p:nvSpPr>
          <p:cNvPr id="34" name="正方形/長方形 33">
            <a:extLst>
              <a:ext uri="{FF2B5EF4-FFF2-40B4-BE49-F238E27FC236}">
                <a16:creationId xmlns:a16="http://schemas.microsoft.com/office/drawing/2014/main" id="{A772B8A1-537E-4B31-9D36-01CD08F3BF8F}"/>
              </a:ext>
            </a:extLst>
          </p:cNvPr>
          <p:cNvSpPr/>
          <p:nvPr/>
        </p:nvSpPr>
        <p:spPr>
          <a:xfrm>
            <a:off x="504000" y="1908000"/>
            <a:ext cx="550595"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❶</a:t>
            </a:r>
            <a:endParaRPr lang="en-US" altLang="ja-JP" sz="3000" b="1" dirty="0">
              <a:solidFill>
                <a:srgbClr val="009650"/>
              </a:solidFill>
              <a:latin typeface="Meiryo" charset="-128"/>
              <a:ea typeface="Meiryo" charset="-128"/>
              <a:cs typeface="Meiryo" charset="-128"/>
            </a:endParaRPr>
          </a:p>
        </p:txBody>
      </p:sp>
      <p:sp>
        <p:nvSpPr>
          <p:cNvPr id="35" name="正方形/長方形 34">
            <a:extLst>
              <a:ext uri="{FF2B5EF4-FFF2-40B4-BE49-F238E27FC236}">
                <a16:creationId xmlns:a16="http://schemas.microsoft.com/office/drawing/2014/main" id="{F0D5985D-8938-47C6-83B1-92759D763F14}"/>
              </a:ext>
            </a:extLst>
          </p:cNvPr>
          <p:cNvSpPr/>
          <p:nvPr/>
        </p:nvSpPr>
        <p:spPr>
          <a:xfrm>
            <a:off x="3960000" y="1908000"/>
            <a:ext cx="596929"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❷</a:t>
            </a:r>
            <a:endParaRPr lang="en-US" altLang="ja-JP" sz="3000" b="1" dirty="0">
              <a:solidFill>
                <a:srgbClr val="009650"/>
              </a:solidFill>
              <a:latin typeface="Meiryo" charset="-128"/>
              <a:ea typeface="Meiryo" charset="-128"/>
              <a:cs typeface="Meiryo" charset="-128"/>
            </a:endParaRPr>
          </a:p>
        </p:txBody>
      </p:sp>
      <p:pic>
        <p:nvPicPr>
          <p:cNvPr id="29" name="図 28">
            <a:extLst>
              <a:ext uri="{FF2B5EF4-FFF2-40B4-BE49-F238E27FC236}">
                <a16:creationId xmlns:a16="http://schemas.microsoft.com/office/drawing/2014/main" id="{F322AF66-763C-4016-990C-8A8A044B27A5}"/>
              </a:ext>
            </a:extLst>
          </p:cNvPr>
          <p:cNvPicPr>
            <a:picLocks noChangeAspect="1"/>
          </p:cNvPicPr>
          <p:nvPr/>
        </p:nvPicPr>
        <p:blipFill>
          <a:blip r:embed="rId6"/>
          <a:stretch>
            <a:fillRect/>
          </a:stretch>
        </p:blipFill>
        <p:spPr>
          <a:xfrm>
            <a:off x="2506533" y="3333658"/>
            <a:ext cx="562356" cy="536448"/>
          </a:xfrm>
          <a:prstGeom prst="rect">
            <a:avLst/>
          </a:prstGeom>
        </p:spPr>
      </p:pic>
      <p:pic>
        <p:nvPicPr>
          <p:cNvPr id="41" name="図 40">
            <a:extLst>
              <a:ext uri="{FF2B5EF4-FFF2-40B4-BE49-F238E27FC236}">
                <a16:creationId xmlns:a16="http://schemas.microsoft.com/office/drawing/2014/main" id="{06A27C75-54BA-4A4F-825E-F45A059A172D}"/>
              </a:ext>
            </a:extLst>
          </p:cNvPr>
          <p:cNvPicPr>
            <a:picLocks noChangeAspect="1"/>
          </p:cNvPicPr>
          <p:nvPr/>
        </p:nvPicPr>
        <p:blipFill>
          <a:blip r:embed="rId7"/>
          <a:stretch>
            <a:fillRect/>
          </a:stretch>
        </p:blipFill>
        <p:spPr>
          <a:xfrm>
            <a:off x="4173951" y="5378577"/>
            <a:ext cx="562356" cy="536448"/>
          </a:xfrm>
          <a:prstGeom prst="rect">
            <a:avLst/>
          </a:prstGeom>
        </p:spPr>
      </p:pic>
      <p:pic>
        <p:nvPicPr>
          <p:cNvPr id="42" name="図 41">
            <a:extLst>
              <a:ext uri="{FF2B5EF4-FFF2-40B4-BE49-F238E27FC236}">
                <a16:creationId xmlns:a16="http://schemas.microsoft.com/office/drawing/2014/main" id="{66B0B3D7-1AD6-4454-ACC0-2163D1CB742D}"/>
              </a:ext>
            </a:extLst>
          </p:cNvPr>
          <p:cNvPicPr>
            <a:picLocks noChangeAspect="1"/>
          </p:cNvPicPr>
          <p:nvPr/>
        </p:nvPicPr>
        <p:blipFill>
          <a:blip r:embed="rId8"/>
          <a:stretch>
            <a:fillRect/>
          </a:stretch>
        </p:blipFill>
        <p:spPr>
          <a:xfrm>
            <a:off x="7347524" y="3996817"/>
            <a:ext cx="562356" cy="536448"/>
          </a:xfrm>
          <a:prstGeom prst="rect">
            <a:avLst/>
          </a:prstGeom>
        </p:spPr>
      </p:pic>
    </p:spTree>
    <p:extLst>
      <p:ext uri="{BB962C8B-B14F-4D97-AF65-F5344CB8AC3E}">
        <p14:creationId xmlns:p14="http://schemas.microsoft.com/office/powerpoint/2010/main" val="647433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F2A8954-891F-45F9-9669-F88010D6AD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008" y="3060000"/>
            <a:ext cx="2163254" cy="3839775"/>
          </a:xfrm>
          <a:prstGeom prst="rect">
            <a:avLst/>
          </a:prstGeom>
          <a:ln>
            <a:solidFill>
              <a:schemeClr val="tx1"/>
            </a:solidFill>
          </a:ln>
        </p:spPr>
      </p:pic>
      <p:sp>
        <p:nvSpPr>
          <p:cNvPr id="45" name="字幕 5">
            <a:extLst>
              <a:ext uri="{FF2B5EF4-FFF2-40B4-BE49-F238E27FC236}">
                <a16:creationId xmlns:a16="http://schemas.microsoft.com/office/drawing/2014/main" id="{D4E00D8F-C85E-448B-914D-AE63D3BC893C}"/>
              </a:ext>
            </a:extLst>
          </p:cNvPr>
          <p:cNvSpPr>
            <a:spLocks noGrp="1"/>
          </p:cNvSpPr>
          <p:nvPr>
            <p:ph type="subTitle" idx="1"/>
          </p:nvPr>
        </p:nvSpPr>
        <p:spPr>
          <a:xfrm>
            <a:off x="648000" y="1548000"/>
            <a:ext cx="5413959" cy="463846"/>
          </a:xfrm>
        </p:spPr>
        <p:txBody>
          <a:bodyPr wrap="none" lIns="90000" tIns="46800" rIns="90000" bIns="46800">
            <a:spAutoFit/>
          </a:bodyPr>
          <a:lstStyle/>
          <a:p>
            <a:r>
              <a:rPr lang="ja-JP" altLang="en-US" sz="2400" dirty="0"/>
              <a:t>メールに写真を付けて送りましょう。</a:t>
            </a:r>
          </a:p>
        </p:txBody>
      </p:sp>
      <p:sp>
        <p:nvSpPr>
          <p:cNvPr id="18" name="タイトル 9">
            <a:extLst>
              <a:ext uri="{FF2B5EF4-FFF2-40B4-BE49-F238E27FC236}">
                <a16:creationId xmlns:a16="http://schemas.microsoft.com/office/drawing/2014/main" id="{C2E55D6E-6768-499E-A72C-8B23CF7E685D}"/>
              </a:ext>
            </a:extLst>
          </p:cNvPr>
          <p:cNvSpPr txBox="1">
            <a:spLocks/>
          </p:cNvSpPr>
          <p:nvPr/>
        </p:nvSpPr>
        <p:spPr>
          <a:xfrm>
            <a:off x="2520000" y="360000"/>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r>
              <a:rPr lang="ja-JP" altLang="en-US" dirty="0"/>
              <a:t>メールの使い方</a:t>
            </a:r>
          </a:p>
          <a:p>
            <a:r>
              <a:rPr lang="ja-JP" altLang="en-US" dirty="0"/>
              <a:t>メールに写真を添付しましょう</a:t>
            </a:r>
          </a:p>
        </p:txBody>
      </p:sp>
      <p:sp>
        <p:nvSpPr>
          <p:cNvPr id="36" name="テキスト ボックス 35">
            <a:extLst>
              <a:ext uri="{FF2B5EF4-FFF2-40B4-BE49-F238E27FC236}">
                <a16:creationId xmlns:a16="http://schemas.microsoft.com/office/drawing/2014/main" id="{F37AAE95-EEE3-40E4-9D19-D8ECDDE23698}"/>
              </a:ext>
            </a:extLst>
          </p:cNvPr>
          <p:cNvSpPr txBox="1"/>
          <p:nvPr/>
        </p:nvSpPr>
        <p:spPr>
          <a:xfrm>
            <a:off x="792090" y="1998000"/>
            <a:ext cx="2723823" cy="646331"/>
          </a:xfrm>
          <a:prstGeom prst="rect">
            <a:avLst/>
          </a:prstGeom>
          <a:noFill/>
        </p:spPr>
        <p:txBody>
          <a:bodyPr wrap="none">
            <a:spAutoFit/>
          </a:bodyPr>
          <a:lstStyle/>
          <a:p>
            <a:r>
              <a:rPr lang="ja-JP" altLang="en-US" sz="1800" b="1" dirty="0">
                <a:effectLst/>
                <a:latin typeface="メイリオ" panose="020B0604030504040204" pitchFamily="50" charset="-128"/>
                <a:ea typeface="メイリオ" panose="020B0604030504040204" pitchFamily="50" charset="-128"/>
                <a:cs typeface="Times New Roman" panose="02020603050405020304" pitchFamily="18" charset="0"/>
              </a:rPr>
              <a:t>メール作成画面で写真を</a:t>
            </a:r>
            <a:endParaRPr lang="en-US" altLang="ja-JP" sz="1800" b="1" dirty="0">
              <a:effectLst/>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b="1" dirty="0">
                <a:latin typeface="メイリオ" panose="020B0604030504040204" pitchFamily="50" charset="-128"/>
                <a:ea typeface="メイリオ" panose="020B0604030504040204" pitchFamily="50" charset="-128"/>
                <a:cs typeface="Times New Roman" panose="02020603050405020304" pitchFamily="18" charset="0"/>
              </a:rPr>
              <a:t>挿</a:t>
            </a:r>
            <a:r>
              <a:rPr lang="ja-JP" altLang="en-US" sz="1800" b="1" dirty="0">
                <a:effectLst/>
                <a:latin typeface="メイリオ" panose="020B0604030504040204" pitchFamily="50" charset="-128"/>
                <a:ea typeface="メイリオ" panose="020B0604030504040204" pitchFamily="50" charset="-128"/>
                <a:cs typeface="Times New Roman" panose="02020603050405020304" pitchFamily="18" charset="0"/>
              </a:rPr>
              <a:t>入したい場所を長押し</a:t>
            </a:r>
            <a:endParaRPr lang="ja-JP" altLang="en-US" b="1" dirty="0">
              <a:latin typeface="メイリオ" panose="020B0604030504040204" pitchFamily="50" charset="-128"/>
              <a:ea typeface="メイリオ" panose="020B0604030504040204" pitchFamily="50" charset="-128"/>
            </a:endParaRPr>
          </a:p>
        </p:txBody>
      </p:sp>
      <p:sp>
        <p:nvSpPr>
          <p:cNvPr id="55" name="テキスト ボックス 54">
            <a:extLst>
              <a:ext uri="{FF2B5EF4-FFF2-40B4-BE49-F238E27FC236}">
                <a16:creationId xmlns:a16="http://schemas.microsoft.com/office/drawing/2014/main" id="{A42DD428-EF2D-4B25-9B79-454AC752CEAB}"/>
              </a:ext>
            </a:extLst>
          </p:cNvPr>
          <p:cNvSpPr txBox="1"/>
          <p:nvPr/>
        </p:nvSpPr>
        <p:spPr>
          <a:xfrm>
            <a:off x="7686000" y="2412000"/>
            <a:ext cx="2105389" cy="646331"/>
          </a:xfrm>
          <a:prstGeom prst="rect">
            <a:avLst/>
          </a:prstGeom>
          <a:solidFill>
            <a:schemeClr val="bg1"/>
          </a:solidFill>
        </p:spPr>
        <p:txBody>
          <a:bodyPr wrap="square">
            <a:spAutoFit/>
          </a:bodyPr>
          <a:lstStyle/>
          <a:p>
            <a:r>
              <a:rPr lang="ja-JP" altLang="en-US" b="1" dirty="0">
                <a:latin typeface="メイリオ" panose="020B0604030504040204" pitchFamily="50" charset="-128"/>
                <a:ea typeface="メイリオ" panose="020B0604030504040204" pitchFamily="50" charset="-128"/>
              </a:rPr>
              <a:t>添付したい画像をタップ</a:t>
            </a:r>
          </a:p>
        </p:txBody>
      </p:sp>
      <p:sp>
        <p:nvSpPr>
          <p:cNvPr id="56" name="矢印: 右 55">
            <a:extLst>
              <a:ext uri="{FF2B5EF4-FFF2-40B4-BE49-F238E27FC236}">
                <a16:creationId xmlns:a16="http://schemas.microsoft.com/office/drawing/2014/main" id="{67C1FEB0-A7FC-4DB4-B624-2AE95A8E0157}"/>
              </a:ext>
            </a:extLst>
          </p:cNvPr>
          <p:cNvSpPr/>
          <p:nvPr/>
        </p:nvSpPr>
        <p:spPr>
          <a:xfrm>
            <a:off x="3327100" y="4464000"/>
            <a:ext cx="648000" cy="500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8" name="正方形/長方形 57">
            <a:extLst>
              <a:ext uri="{FF2B5EF4-FFF2-40B4-BE49-F238E27FC236}">
                <a16:creationId xmlns:a16="http://schemas.microsoft.com/office/drawing/2014/main" id="{85B36582-1EDD-4E3E-874F-5319557BA6F6}"/>
              </a:ext>
            </a:extLst>
          </p:cNvPr>
          <p:cNvSpPr/>
          <p:nvPr/>
        </p:nvSpPr>
        <p:spPr>
          <a:xfrm>
            <a:off x="3670300" y="2322000"/>
            <a:ext cx="569387" cy="553998"/>
          </a:xfrm>
          <a:prstGeom prst="rect">
            <a:avLst/>
          </a:prstGeom>
        </p:spPr>
        <p:txBody>
          <a:bodyPr wrap="none">
            <a:spAutoFit/>
          </a:bodyPr>
          <a:lstStyle/>
          <a:p>
            <a:r>
              <a:rPr lang="ja-JP" altLang="en-US" sz="3000" b="1" dirty="0">
                <a:solidFill>
                  <a:srgbClr val="009650"/>
                </a:solidFill>
                <a:latin typeface="Meiryo" charset="-128"/>
                <a:ea typeface="Meiryo" charset="-128"/>
                <a:cs typeface="Meiryo" charset="-128"/>
              </a:rPr>
              <a:t>❸</a:t>
            </a:r>
            <a:endParaRPr lang="en-US" altLang="ja-JP" sz="3000" b="1" dirty="0">
              <a:solidFill>
                <a:srgbClr val="009650"/>
              </a:solidFill>
              <a:latin typeface="Meiryo" charset="-128"/>
              <a:ea typeface="Meiryo" charset="-128"/>
              <a:cs typeface="Meiryo" charset="-128"/>
            </a:endParaRPr>
          </a:p>
        </p:txBody>
      </p:sp>
      <p:sp>
        <p:nvSpPr>
          <p:cNvPr id="61" name="テキスト ボックス 60">
            <a:extLst>
              <a:ext uri="{FF2B5EF4-FFF2-40B4-BE49-F238E27FC236}">
                <a16:creationId xmlns:a16="http://schemas.microsoft.com/office/drawing/2014/main" id="{97965C51-E1EB-429F-A4CE-5712EEE273FF}"/>
              </a:ext>
            </a:extLst>
          </p:cNvPr>
          <p:cNvSpPr txBox="1"/>
          <p:nvPr/>
        </p:nvSpPr>
        <p:spPr>
          <a:xfrm>
            <a:off x="4107003" y="2412000"/>
            <a:ext cx="2974698" cy="646331"/>
          </a:xfrm>
          <a:prstGeom prst="rect">
            <a:avLst/>
          </a:prstGeom>
          <a:noFill/>
        </p:spPr>
        <p:txBody>
          <a:bodyPr wrap="square">
            <a:spAutoFit/>
          </a:bodyPr>
          <a:lstStyle/>
          <a:p>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写真またはビデオを挿入</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をタップ</a:t>
            </a:r>
          </a:p>
        </p:txBody>
      </p:sp>
      <p:sp>
        <p:nvSpPr>
          <p:cNvPr id="24" name="Title 1">
            <a:extLst>
              <a:ext uri="{FF2B5EF4-FFF2-40B4-BE49-F238E27FC236}">
                <a16:creationId xmlns:a16="http://schemas.microsoft.com/office/drawing/2014/main" id="{67CA45AD-9AF9-4074-B00A-3F89CFD84B46}"/>
              </a:ext>
            </a:extLst>
          </p:cNvPr>
          <p:cNvSpPr txBox="1">
            <a:spLocks/>
          </p:cNvSpPr>
          <p:nvPr/>
        </p:nvSpPr>
        <p:spPr>
          <a:xfrm>
            <a:off x="900000" y="540000"/>
            <a:ext cx="1175620"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t>2-D</a:t>
            </a:r>
            <a:endParaRPr lang="en-US" dirty="0"/>
          </a:p>
        </p:txBody>
      </p:sp>
      <p:sp>
        <p:nvSpPr>
          <p:cNvPr id="26" name="正方形/長方形 25">
            <a:extLst>
              <a:ext uri="{FF2B5EF4-FFF2-40B4-BE49-F238E27FC236}">
                <a16:creationId xmlns:a16="http://schemas.microsoft.com/office/drawing/2014/main" id="{DC4E1C5F-2B05-4BFE-A785-F94B13984C21}"/>
              </a:ext>
            </a:extLst>
          </p:cNvPr>
          <p:cNvSpPr/>
          <p:nvPr/>
        </p:nvSpPr>
        <p:spPr>
          <a:xfrm>
            <a:off x="7236000" y="2322000"/>
            <a:ext cx="569387" cy="553998"/>
          </a:xfrm>
          <a:prstGeom prst="rect">
            <a:avLst/>
          </a:prstGeom>
        </p:spPr>
        <p:txBody>
          <a:bodyPr wrap="none">
            <a:spAutoFit/>
          </a:bodyPr>
          <a:lstStyle/>
          <a:p>
            <a:r>
              <a:rPr lang="ja-JP" altLang="en-US" sz="3000" b="1" dirty="0">
                <a:solidFill>
                  <a:srgbClr val="009650"/>
                </a:solidFill>
                <a:latin typeface="Meiryo" charset="-128"/>
                <a:ea typeface="Meiryo" charset="-128"/>
                <a:cs typeface="Meiryo" charset="-128"/>
              </a:rPr>
              <a:t>❹</a:t>
            </a:r>
            <a:endParaRPr lang="en-US" altLang="ja-JP" sz="3000" b="1" dirty="0">
              <a:solidFill>
                <a:srgbClr val="009650"/>
              </a:solidFill>
              <a:latin typeface="Meiryo" charset="-128"/>
              <a:ea typeface="Meiryo" charset="-128"/>
              <a:cs typeface="Meiryo" charset="-128"/>
            </a:endParaRPr>
          </a:p>
        </p:txBody>
      </p:sp>
      <p:sp>
        <p:nvSpPr>
          <p:cNvPr id="28" name="矢印: 右 27">
            <a:extLst>
              <a:ext uri="{FF2B5EF4-FFF2-40B4-BE49-F238E27FC236}">
                <a16:creationId xmlns:a16="http://schemas.microsoft.com/office/drawing/2014/main" id="{B7CC5295-B754-47ED-8F08-E28A36965E78}"/>
              </a:ext>
            </a:extLst>
          </p:cNvPr>
          <p:cNvSpPr/>
          <p:nvPr/>
        </p:nvSpPr>
        <p:spPr>
          <a:xfrm>
            <a:off x="6642100" y="4464000"/>
            <a:ext cx="648000" cy="500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正方形/長方形 29">
            <a:extLst>
              <a:ext uri="{FF2B5EF4-FFF2-40B4-BE49-F238E27FC236}">
                <a16:creationId xmlns:a16="http://schemas.microsoft.com/office/drawing/2014/main" id="{B7C2D725-9AE3-469D-B62B-8468F73B2046}"/>
              </a:ext>
            </a:extLst>
          </p:cNvPr>
          <p:cNvSpPr/>
          <p:nvPr/>
        </p:nvSpPr>
        <p:spPr>
          <a:xfrm>
            <a:off x="339108" y="1908000"/>
            <a:ext cx="550595"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❶</a:t>
            </a:r>
            <a:endParaRPr lang="en-US" altLang="ja-JP" sz="3000" b="1" dirty="0">
              <a:solidFill>
                <a:srgbClr val="009650"/>
              </a:solidFill>
              <a:latin typeface="Meiryo" charset="-128"/>
              <a:ea typeface="Meiryo" charset="-128"/>
              <a:cs typeface="Meiryo" charset="-128"/>
            </a:endParaRPr>
          </a:p>
        </p:txBody>
      </p:sp>
      <p:sp>
        <p:nvSpPr>
          <p:cNvPr id="31" name="正方形/長方形 30">
            <a:extLst>
              <a:ext uri="{FF2B5EF4-FFF2-40B4-BE49-F238E27FC236}">
                <a16:creationId xmlns:a16="http://schemas.microsoft.com/office/drawing/2014/main" id="{4D917482-653C-4B6E-8DD7-4D06AD602BEA}"/>
              </a:ext>
            </a:extLst>
          </p:cNvPr>
          <p:cNvSpPr/>
          <p:nvPr/>
        </p:nvSpPr>
        <p:spPr>
          <a:xfrm>
            <a:off x="3675531" y="1908000"/>
            <a:ext cx="596929"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❷</a:t>
            </a:r>
            <a:endParaRPr lang="en-US" altLang="ja-JP" sz="3000" b="1" dirty="0">
              <a:solidFill>
                <a:srgbClr val="009650"/>
              </a:solidFill>
              <a:latin typeface="Meiryo" charset="-128"/>
              <a:ea typeface="Meiryo" charset="-128"/>
              <a:cs typeface="Meiryo" charset="-128"/>
            </a:endParaRPr>
          </a:p>
        </p:txBody>
      </p:sp>
      <p:sp>
        <p:nvSpPr>
          <p:cNvPr id="2" name="テキスト ボックス 1"/>
          <p:cNvSpPr txBox="1"/>
          <p:nvPr/>
        </p:nvSpPr>
        <p:spPr>
          <a:xfrm>
            <a:off x="8212330" y="3463167"/>
            <a:ext cx="1107996" cy="276999"/>
          </a:xfrm>
          <a:prstGeom prst="rect">
            <a:avLst/>
          </a:prstGeom>
          <a:noFill/>
        </p:spPr>
        <p:txBody>
          <a:bodyPr wrap="none" rtlCol="0">
            <a:spAutoFit/>
          </a:bodyPr>
          <a:lstStyle/>
          <a:p>
            <a:r>
              <a:rPr lang="ja-JP" altLang="en-US" sz="1200" dirty="0">
                <a:solidFill>
                  <a:schemeClr val="bg1"/>
                </a:solidFill>
              </a:rPr>
              <a:t>■　■　■　■</a:t>
            </a:r>
            <a:endParaRPr kumimoji="1" lang="ja-JP" altLang="en-US" sz="1200" dirty="0">
              <a:solidFill>
                <a:schemeClr val="bg1"/>
              </a:solidFill>
            </a:endParaRPr>
          </a:p>
        </p:txBody>
      </p:sp>
      <p:sp>
        <p:nvSpPr>
          <p:cNvPr id="5" name="楕円 4">
            <a:extLst>
              <a:ext uri="{FF2B5EF4-FFF2-40B4-BE49-F238E27FC236}">
                <a16:creationId xmlns:a16="http://schemas.microsoft.com/office/drawing/2014/main" id="{A26A447A-F0FE-446F-869F-5EB210F7C5CE}"/>
              </a:ext>
            </a:extLst>
          </p:cNvPr>
          <p:cNvSpPr/>
          <p:nvPr/>
        </p:nvSpPr>
        <p:spPr>
          <a:xfrm>
            <a:off x="1109221" y="4816654"/>
            <a:ext cx="288000" cy="288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1" name="Picture 4" descr="人差し指を立てた手のイラスト（甲）">
            <a:extLst>
              <a:ext uri="{FF2B5EF4-FFF2-40B4-BE49-F238E27FC236}">
                <a16:creationId xmlns:a16="http://schemas.microsoft.com/office/drawing/2014/main" id="{82541E3C-5D76-4BC8-9FB0-6E6866DC8A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245759">
            <a:off x="1126930" y="4970804"/>
            <a:ext cx="591929" cy="767315"/>
          </a:xfrm>
          <a:prstGeom prst="rect">
            <a:avLst/>
          </a:prstGeom>
          <a:noFill/>
          <a:effectLst>
            <a:glow rad="25400">
              <a:schemeClr val="bg1"/>
            </a:glow>
          </a:effectLst>
          <a:extLst>
            <a:ext uri="{909E8E84-426E-40DD-AFC4-6F175D3DCCD1}">
              <a14:hiddenFill xmlns:a14="http://schemas.microsoft.com/office/drawing/2010/main">
                <a:solidFill>
                  <a:srgbClr val="FFFFFF"/>
                </a:solidFill>
              </a14:hiddenFill>
            </a:ext>
          </a:extLst>
        </p:spPr>
      </p:pic>
      <p:pic>
        <p:nvPicPr>
          <p:cNvPr id="37" name="図 36">
            <a:extLst>
              <a:ext uri="{FF2B5EF4-FFF2-40B4-BE49-F238E27FC236}">
                <a16:creationId xmlns:a16="http://schemas.microsoft.com/office/drawing/2014/main" id="{2BBE6895-6A4E-48A3-AC52-CE26304B64CF}"/>
              </a:ext>
            </a:extLst>
          </p:cNvPr>
          <p:cNvPicPr>
            <a:picLocks noChangeAspect="1"/>
          </p:cNvPicPr>
          <p:nvPr/>
        </p:nvPicPr>
        <p:blipFill>
          <a:blip r:embed="rId5"/>
          <a:stretch>
            <a:fillRect/>
          </a:stretch>
        </p:blipFill>
        <p:spPr>
          <a:xfrm>
            <a:off x="1202944" y="5197654"/>
            <a:ext cx="562356" cy="536448"/>
          </a:xfrm>
          <a:prstGeom prst="rect">
            <a:avLst/>
          </a:prstGeom>
        </p:spPr>
      </p:pic>
      <p:pic>
        <p:nvPicPr>
          <p:cNvPr id="7" name="図 6">
            <a:extLst>
              <a:ext uri="{FF2B5EF4-FFF2-40B4-BE49-F238E27FC236}">
                <a16:creationId xmlns:a16="http://schemas.microsoft.com/office/drawing/2014/main" id="{D9BE5EF9-F665-4615-8F15-9CD326ED1F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29883" y="3060000"/>
            <a:ext cx="2163254" cy="3839776"/>
          </a:xfrm>
          <a:prstGeom prst="rect">
            <a:avLst/>
          </a:prstGeom>
          <a:ln>
            <a:solidFill>
              <a:schemeClr val="tx1"/>
            </a:solidFill>
          </a:ln>
        </p:spPr>
      </p:pic>
      <p:pic>
        <p:nvPicPr>
          <p:cNvPr id="9" name="図 8">
            <a:extLst>
              <a:ext uri="{FF2B5EF4-FFF2-40B4-BE49-F238E27FC236}">
                <a16:creationId xmlns:a16="http://schemas.microsoft.com/office/drawing/2014/main" id="{823EC2E8-EE40-4E90-A6E8-A00AC8BD6710}"/>
              </a:ext>
            </a:extLst>
          </p:cNvPr>
          <p:cNvPicPr>
            <a:picLocks noChangeAspect="1"/>
          </p:cNvPicPr>
          <p:nvPr/>
        </p:nvPicPr>
        <p:blipFill>
          <a:blip r:embed="rId7"/>
          <a:stretch>
            <a:fillRect/>
          </a:stretch>
        </p:blipFill>
        <p:spPr>
          <a:xfrm>
            <a:off x="4546602" y="4956518"/>
            <a:ext cx="2189652" cy="969601"/>
          </a:xfrm>
          <a:prstGeom prst="rect">
            <a:avLst/>
          </a:prstGeom>
          <a:ln>
            <a:solidFill>
              <a:schemeClr val="tx1"/>
            </a:solidFill>
          </a:ln>
        </p:spPr>
      </p:pic>
      <p:pic>
        <p:nvPicPr>
          <p:cNvPr id="11" name="図 10">
            <a:extLst>
              <a:ext uri="{FF2B5EF4-FFF2-40B4-BE49-F238E27FC236}">
                <a16:creationId xmlns:a16="http://schemas.microsoft.com/office/drawing/2014/main" id="{17636DE7-7986-49CA-90FB-259FC546D782}"/>
              </a:ext>
            </a:extLst>
          </p:cNvPr>
          <p:cNvPicPr>
            <a:picLocks noChangeAspect="1"/>
          </p:cNvPicPr>
          <p:nvPr/>
        </p:nvPicPr>
        <p:blipFill>
          <a:blip r:embed="rId8"/>
          <a:stretch>
            <a:fillRect/>
          </a:stretch>
        </p:blipFill>
        <p:spPr>
          <a:xfrm>
            <a:off x="7524818" y="3060000"/>
            <a:ext cx="2143676" cy="3805025"/>
          </a:xfrm>
          <a:prstGeom prst="rect">
            <a:avLst/>
          </a:prstGeom>
          <a:ln>
            <a:solidFill>
              <a:schemeClr val="tx1"/>
            </a:solidFill>
          </a:ln>
        </p:spPr>
      </p:pic>
      <p:sp>
        <p:nvSpPr>
          <p:cNvPr id="27" name="四角形: 角を丸くする 26">
            <a:extLst>
              <a:ext uri="{FF2B5EF4-FFF2-40B4-BE49-F238E27FC236}">
                <a16:creationId xmlns:a16="http://schemas.microsoft.com/office/drawing/2014/main" id="{8CF2E516-E5AF-4F91-B361-C9B5B6D75F1D}"/>
              </a:ext>
            </a:extLst>
          </p:cNvPr>
          <p:cNvSpPr/>
          <p:nvPr/>
        </p:nvSpPr>
        <p:spPr>
          <a:xfrm flipH="1">
            <a:off x="5763869" y="4166549"/>
            <a:ext cx="381000" cy="407356"/>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8" name="図 37">
            <a:extLst>
              <a:ext uri="{FF2B5EF4-FFF2-40B4-BE49-F238E27FC236}">
                <a16:creationId xmlns:a16="http://schemas.microsoft.com/office/drawing/2014/main" id="{C6253116-3FAF-49A1-AEC1-15244F7004CD}"/>
              </a:ext>
            </a:extLst>
          </p:cNvPr>
          <p:cNvPicPr>
            <a:picLocks noChangeAspect="1"/>
          </p:cNvPicPr>
          <p:nvPr/>
        </p:nvPicPr>
        <p:blipFill>
          <a:blip r:embed="rId9"/>
          <a:stretch>
            <a:fillRect/>
          </a:stretch>
        </p:blipFill>
        <p:spPr>
          <a:xfrm>
            <a:off x="5900473" y="3925570"/>
            <a:ext cx="562356" cy="536448"/>
          </a:xfrm>
          <a:prstGeom prst="rect">
            <a:avLst/>
          </a:prstGeom>
        </p:spPr>
      </p:pic>
      <p:sp>
        <p:nvSpPr>
          <p:cNvPr id="12" name="矢印: 下 11">
            <a:extLst>
              <a:ext uri="{FF2B5EF4-FFF2-40B4-BE49-F238E27FC236}">
                <a16:creationId xmlns:a16="http://schemas.microsoft.com/office/drawing/2014/main" id="{7396BA95-5DF8-4C6E-BD39-8D155D4F858D}"/>
              </a:ext>
            </a:extLst>
          </p:cNvPr>
          <p:cNvSpPr/>
          <p:nvPr/>
        </p:nvSpPr>
        <p:spPr>
          <a:xfrm>
            <a:off x="5196078" y="4529795"/>
            <a:ext cx="242672" cy="360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四角形: 角を丸くする 56">
            <a:extLst>
              <a:ext uri="{FF2B5EF4-FFF2-40B4-BE49-F238E27FC236}">
                <a16:creationId xmlns:a16="http://schemas.microsoft.com/office/drawing/2014/main" id="{E4B9C49A-A462-4120-A439-EF5A84FDE1E7}"/>
              </a:ext>
            </a:extLst>
          </p:cNvPr>
          <p:cNvSpPr/>
          <p:nvPr/>
        </p:nvSpPr>
        <p:spPr>
          <a:xfrm>
            <a:off x="4764724" y="5193500"/>
            <a:ext cx="1528413" cy="31167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9" name="図 38">
            <a:extLst>
              <a:ext uri="{FF2B5EF4-FFF2-40B4-BE49-F238E27FC236}">
                <a16:creationId xmlns:a16="http://schemas.microsoft.com/office/drawing/2014/main" id="{1A892C2D-4313-4B2C-9A69-FBED3961B50A}"/>
              </a:ext>
            </a:extLst>
          </p:cNvPr>
          <p:cNvPicPr>
            <a:picLocks noChangeAspect="1"/>
          </p:cNvPicPr>
          <p:nvPr/>
        </p:nvPicPr>
        <p:blipFill>
          <a:blip r:embed="rId10"/>
          <a:stretch>
            <a:fillRect/>
          </a:stretch>
        </p:blipFill>
        <p:spPr>
          <a:xfrm>
            <a:off x="5667349" y="5454777"/>
            <a:ext cx="562356" cy="536448"/>
          </a:xfrm>
          <a:prstGeom prst="rect">
            <a:avLst/>
          </a:prstGeom>
        </p:spPr>
      </p:pic>
      <p:sp>
        <p:nvSpPr>
          <p:cNvPr id="13" name="正方形/長方形 12">
            <a:extLst>
              <a:ext uri="{FF2B5EF4-FFF2-40B4-BE49-F238E27FC236}">
                <a16:creationId xmlns:a16="http://schemas.microsoft.com/office/drawing/2014/main" id="{6C75E8CB-FE74-49EE-814A-8D623FF62AAF}"/>
              </a:ext>
            </a:extLst>
          </p:cNvPr>
          <p:cNvSpPr/>
          <p:nvPr/>
        </p:nvSpPr>
        <p:spPr>
          <a:xfrm>
            <a:off x="8596656" y="3463167"/>
            <a:ext cx="521331" cy="5799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0" name="図 39">
            <a:extLst>
              <a:ext uri="{FF2B5EF4-FFF2-40B4-BE49-F238E27FC236}">
                <a16:creationId xmlns:a16="http://schemas.microsoft.com/office/drawing/2014/main" id="{2D024517-40A5-4880-B62E-01C7900FC95B}"/>
              </a:ext>
            </a:extLst>
          </p:cNvPr>
          <p:cNvPicPr>
            <a:picLocks noChangeAspect="1"/>
          </p:cNvPicPr>
          <p:nvPr/>
        </p:nvPicPr>
        <p:blipFill>
          <a:blip r:embed="rId11"/>
          <a:stretch>
            <a:fillRect/>
          </a:stretch>
        </p:blipFill>
        <p:spPr>
          <a:xfrm>
            <a:off x="8945374" y="3933825"/>
            <a:ext cx="562356" cy="536448"/>
          </a:xfrm>
          <a:prstGeom prst="rect">
            <a:avLst/>
          </a:prstGeom>
        </p:spPr>
      </p:pic>
      <p:grpSp>
        <p:nvGrpSpPr>
          <p:cNvPr id="6" name="グループ化 5">
            <a:extLst>
              <a:ext uri="{FF2B5EF4-FFF2-40B4-BE49-F238E27FC236}">
                <a16:creationId xmlns:a16="http://schemas.microsoft.com/office/drawing/2014/main" id="{F950D694-01C8-478A-9AD0-A8D0741517BC}"/>
              </a:ext>
            </a:extLst>
          </p:cNvPr>
          <p:cNvGrpSpPr/>
          <p:nvPr/>
        </p:nvGrpSpPr>
        <p:grpSpPr>
          <a:xfrm>
            <a:off x="4134662" y="1998000"/>
            <a:ext cx="2646878" cy="369332"/>
            <a:chOff x="4134662" y="1998000"/>
            <a:chExt cx="2646878" cy="369332"/>
          </a:xfrm>
        </p:grpSpPr>
        <p:sp>
          <p:nvSpPr>
            <p:cNvPr id="52" name="テキスト ボックス 51">
              <a:extLst>
                <a:ext uri="{FF2B5EF4-FFF2-40B4-BE49-F238E27FC236}">
                  <a16:creationId xmlns:a16="http://schemas.microsoft.com/office/drawing/2014/main" id="{B34AD3ED-78B5-44D9-94F8-B97321C3EB26}"/>
                </a:ext>
              </a:extLst>
            </p:cNvPr>
            <p:cNvSpPr txBox="1"/>
            <p:nvPr/>
          </p:nvSpPr>
          <p:spPr>
            <a:xfrm>
              <a:off x="4134662" y="1998000"/>
              <a:ext cx="2646878"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選択肢から　  </a:t>
              </a:r>
              <a:r>
                <a:rPr lang="ja-JP" altLang="en-US" b="1" dirty="0">
                  <a:latin typeface="メイリオ" panose="020B0604030504040204" pitchFamily="50" charset="-128"/>
                  <a:ea typeface="メイリオ" panose="020B0604030504040204" pitchFamily="50" charset="-128"/>
                </a:rPr>
                <a:t>をタップ</a:t>
              </a:r>
              <a:endParaRPr kumimoji="1" lang="ja-JP" altLang="en-US" b="1" dirty="0">
                <a:latin typeface="メイリオ" panose="020B0604030504040204" pitchFamily="50" charset="-128"/>
                <a:ea typeface="メイリオ" panose="020B0604030504040204" pitchFamily="50" charset="-128"/>
              </a:endParaRPr>
            </a:p>
          </p:txBody>
        </p:sp>
        <p:sp>
          <p:nvSpPr>
            <p:cNvPr id="3" name="四角形: 上の 2 つの角を丸める 2">
              <a:extLst>
                <a:ext uri="{FF2B5EF4-FFF2-40B4-BE49-F238E27FC236}">
                  <a16:creationId xmlns:a16="http://schemas.microsoft.com/office/drawing/2014/main" id="{2787D39E-D0A0-48B0-989F-98812C9668CF}"/>
                </a:ext>
              </a:extLst>
            </p:cNvPr>
            <p:cNvSpPr>
              <a:spLocks noChangeAspect="1"/>
            </p:cNvSpPr>
            <p:nvPr/>
          </p:nvSpPr>
          <p:spPr>
            <a:xfrm rot="5400000">
              <a:off x="5427247" y="2044623"/>
              <a:ext cx="292091" cy="232679"/>
            </a:xfrm>
            <a:prstGeom prst="round2SameRect">
              <a:avLst>
                <a:gd name="adj1" fmla="val 29359"/>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18000" rIns="72000" bIns="46800" rtlCol="0" anchor="ctr"/>
            <a:lstStyle/>
            <a:p>
              <a:pPr algn="ctr"/>
              <a:r>
                <a:rPr kumimoji="1" lang="ja-JP" altLang="en-US" sz="1100" dirty="0"/>
                <a:t>▲</a:t>
              </a:r>
            </a:p>
          </p:txBody>
        </p:sp>
      </p:grpSp>
    </p:spTree>
    <p:extLst>
      <p:ext uri="{BB962C8B-B14F-4D97-AF65-F5344CB8AC3E}">
        <p14:creationId xmlns:p14="http://schemas.microsoft.com/office/powerpoint/2010/main" val="1827832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テキスト ボックス 51">
            <a:extLst>
              <a:ext uri="{FF2B5EF4-FFF2-40B4-BE49-F238E27FC236}">
                <a16:creationId xmlns:a16="http://schemas.microsoft.com/office/drawing/2014/main" id="{B34AD3ED-78B5-44D9-94F8-B97321C3EB26}"/>
              </a:ext>
            </a:extLst>
          </p:cNvPr>
          <p:cNvSpPr txBox="1"/>
          <p:nvPr/>
        </p:nvSpPr>
        <p:spPr>
          <a:xfrm>
            <a:off x="1453300" y="1818000"/>
            <a:ext cx="1800493" cy="344325"/>
          </a:xfrm>
          <a:prstGeom prst="rect">
            <a:avLst/>
          </a:prstGeom>
          <a:noFill/>
        </p:spPr>
        <p:txBody>
          <a:bodyPr wrap="none" rtlCol="0">
            <a:spAutoFit/>
          </a:bodyPr>
          <a:lstStyle/>
          <a:p>
            <a:pPr>
              <a:lnSpc>
                <a:spcPts val="1900"/>
              </a:lnSpc>
            </a:pPr>
            <a:r>
              <a:rPr kumimoji="1" lang="en-US" altLang="ja-JP" b="1" dirty="0">
                <a:latin typeface="メイリオ" panose="020B0604030504040204" pitchFamily="50" charset="-128"/>
                <a:ea typeface="メイリオ" panose="020B0604030504040204" pitchFamily="50" charset="-128"/>
              </a:rPr>
              <a:t>｢</a:t>
            </a:r>
            <a:r>
              <a:rPr kumimoji="1" lang="ja-JP" altLang="en-US" b="1" dirty="0">
                <a:latin typeface="メイリオ" panose="020B0604030504040204" pitchFamily="50" charset="-128"/>
                <a:ea typeface="メイリオ" panose="020B0604030504040204" pitchFamily="50" charset="-128"/>
              </a:rPr>
              <a:t>選択</a:t>
            </a:r>
            <a:r>
              <a:rPr kumimoji="1"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をタップ</a:t>
            </a:r>
            <a:endParaRPr kumimoji="1" lang="ja-JP" altLang="en-US" b="1" dirty="0">
              <a:latin typeface="メイリオ" panose="020B0604030504040204" pitchFamily="50" charset="-128"/>
              <a:ea typeface="メイリオ" panose="020B0604030504040204" pitchFamily="50" charset="-128"/>
            </a:endParaRPr>
          </a:p>
        </p:txBody>
      </p:sp>
      <p:sp>
        <p:nvSpPr>
          <p:cNvPr id="18" name="タイトル 9">
            <a:extLst>
              <a:ext uri="{FF2B5EF4-FFF2-40B4-BE49-F238E27FC236}">
                <a16:creationId xmlns:a16="http://schemas.microsoft.com/office/drawing/2014/main" id="{C2E55D6E-6768-499E-A72C-8B23CF7E685D}"/>
              </a:ext>
            </a:extLst>
          </p:cNvPr>
          <p:cNvSpPr txBox="1">
            <a:spLocks/>
          </p:cNvSpPr>
          <p:nvPr/>
        </p:nvSpPr>
        <p:spPr>
          <a:xfrm>
            <a:off x="2520000" y="360000"/>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r>
              <a:rPr lang="ja-JP" altLang="en-US" dirty="0"/>
              <a:t>メールの使い方</a:t>
            </a:r>
          </a:p>
          <a:p>
            <a:r>
              <a:rPr lang="ja-JP" altLang="en-US" dirty="0"/>
              <a:t>メールに写真を添付しましょう</a:t>
            </a:r>
          </a:p>
        </p:txBody>
      </p:sp>
      <p:sp>
        <p:nvSpPr>
          <p:cNvPr id="56" name="矢印: 右 55">
            <a:extLst>
              <a:ext uri="{FF2B5EF4-FFF2-40B4-BE49-F238E27FC236}">
                <a16:creationId xmlns:a16="http://schemas.microsoft.com/office/drawing/2014/main" id="{67C1FEB0-A7FC-4DB4-B624-2AE95A8E0157}"/>
              </a:ext>
            </a:extLst>
          </p:cNvPr>
          <p:cNvSpPr/>
          <p:nvPr/>
        </p:nvSpPr>
        <p:spPr>
          <a:xfrm>
            <a:off x="6489700" y="4320904"/>
            <a:ext cx="612000" cy="500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Title 1">
            <a:extLst>
              <a:ext uri="{FF2B5EF4-FFF2-40B4-BE49-F238E27FC236}">
                <a16:creationId xmlns:a16="http://schemas.microsoft.com/office/drawing/2014/main" id="{67CA45AD-9AF9-4074-B00A-3F89CFD84B46}"/>
              </a:ext>
            </a:extLst>
          </p:cNvPr>
          <p:cNvSpPr txBox="1">
            <a:spLocks/>
          </p:cNvSpPr>
          <p:nvPr/>
        </p:nvSpPr>
        <p:spPr>
          <a:xfrm>
            <a:off x="900000" y="540000"/>
            <a:ext cx="1175620"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t>2-D</a:t>
            </a:r>
            <a:endParaRPr lang="en-US" dirty="0"/>
          </a:p>
        </p:txBody>
      </p:sp>
      <p:sp>
        <p:nvSpPr>
          <p:cNvPr id="28" name="矢印: 右 27">
            <a:extLst>
              <a:ext uri="{FF2B5EF4-FFF2-40B4-BE49-F238E27FC236}">
                <a16:creationId xmlns:a16="http://schemas.microsoft.com/office/drawing/2014/main" id="{B7CC5295-B754-47ED-8F08-E28A36965E78}"/>
              </a:ext>
            </a:extLst>
          </p:cNvPr>
          <p:cNvSpPr/>
          <p:nvPr/>
        </p:nvSpPr>
        <p:spPr>
          <a:xfrm>
            <a:off x="3441700" y="4298157"/>
            <a:ext cx="612000" cy="500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テキスト ボックス 1"/>
          <p:cNvSpPr txBox="1"/>
          <p:nvPr/>
        </p:nvSpPr>
        <p:spPr>
          <a:xfrm>
            <a:off x="8242300" y="3737471"/>
            <a:ext cx="1107996" cy="276999"/>
          </a:xfrm>
          <a:prstGeom prst="rect">
            <a:avLst/>
          </a:prstGeom>
          <a:noFill/>
        </p:spPr>
        <p:txBody>
          <a:bodyPr wrap="none" rtlCol="0">
            <a:spAutoFit/>
          </a:bodyPr>
          <a:lstStyle/>
          <a:p>
            <a:r>
              <a:rPr lang="ja-JP" altLang="en-US" sz="1200" dirty="0">
                <a:solidFill>
                  <a:schemeClr val="bg1"/>
                </a:solidFill>
              </a:rPr>
              <a:t>■　■　■　■</a:t>
            </a:r>
            <a:endParaRPr kumimoji="1" lang="ja-JP" altLang="en-US" sz="1200" dirty="0">
              <a:solidFill>
                <a:schemeClr val="bg1"/>
              </a:solidFill>
            </a:endParaRPr>
          </a:p>
        </p:txBody>
      </p:sp>
      <p:pic>
        <p:nvPicPr>
          <p:cNvPr id="6" name="図 5">
            <a:extLst>
              <a:ext uri="{FF2B5EF4-FFF2-40B4-BE49-F238E27FC236}">
                <a16:creationId xmlns:a16="http://schemas.microsoft.com/office/drawing/2014/main" id="{A3310673-1FF0-42D8-BFC4-B868AE9651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346" y="2581800"/>
            <a:ext cx="2202481" cy="3909403"/>
          </a:xfrm>
          <a:prstGeom prst="rect">
            <a:avLst/>
          </a:prstGeom>
        </p:spPr>
      </p:pic>
      <p:pic>
        <p:nvPicPr>
          <p:cNvPr id="10" name="図 9">
            <a:extLst>
              <a:ext uri="{FF2B5EF4-FFF2-40B4-BE49-F238E27FC236}">
                <a16:creationId xmlns:a16="http://schemas.microsoft.com/office/drawing/2014/main" id="{0F4B8188-30D0-4DEF-8FF9-259CAB9057D3}"/>
              </a:ext>
            </a:extLst>
          </p:cNvPr>
          <p:cNvPicPr>
            <a:picLocks noChangeAspect="1"/>
          </p:cNvPicPr>
          <p:nvPr/>
        </p:nvPicPr>
        <p:blipFill>
          <a:blip r:embed="rId4"/>
          <a:stretch>
            <a:fillRect/>
          </a:stretch>
        </p:blipFill>
        <p:spPr>
          <a:xfrm>
            <a:off x="4167610" y="3112596"/>
            <a:ext cx="2173665" cy="2500584"/>
          </a:xfrm>
          <a:prstGeom prst="rect">
            <a:avLst/>
          </a:prstGeom>
        </p:spPr>
      </p:pic>
      <p:pic>
        <p:nvPicPr>
          <p:cNvPr id="15" name="図 14">
            <a:extLst>
              <a:ext uri="{FF2B5EF4-FFF2-40B4-BE49-F238E27FC236}">
                <a16:creationId xmlns:a16="http://schemas.microsoft.com/office/drawing/2014/main" id="{990B2B63-48F4-4E37-A35A-BBF4F168DF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9227" y="2583162"/>
            <a:ext cx="2181897" cy="3872867"/>
          </a:xfrm>
          <a:prstGeom prst="rect">
            <a:avLst/>
          </a:prstGeom>
          <a:ln>
            <a:solidFill>
              <a:schemeClr val="tx1"/>
            </a:solidFill>
          </a:ln>
        </p:spPr>
      </p:pic>
      <p:sp>
        <p:nvSpPr>
          <p:cNvPr id="27" name="四角形: 角を丸くする 26">
            <a:extLst>
              <a:ext uri="{FF2B5EF4-FFF2-40B4-BE49-F238E27FC236}">
                <a16:creationId xmlns:a16="http://schemas.microsoft.com/office/drawing/2014/main" id="{8CF2E516-E5AF-4F91-B361-C9B5B6D75F1D}"/>
              </a:ext>
            </a:extLst>
          </p:cNvPr>
          <p:cNvSpPr/>
          <p:nvPr/>
        </p:nvSpPr>
        <p:spPr>
          <a:xfrm flipH="1">
            <a:off x="2837563" y="6048673"/>
            <a:ext cx="419264" cy="407356"/>
          </a:xfrm>
          <a:prstGeom prst="roundRect">
            <a:avLst/>
          </a:prstGeom>
          <a:noFill/>
          <a:ln w="38100">
            <a:solidFill>
              <a:srgbClr val="FF0000"/>
            </a:solidFill>
            <a:prstDash val="sysDash"/>
          </a:ln>
          <a:effectLst>
            <a:glow rad="25400">
              <a:schemeClr val="bg1">
                <a:lumMod val="9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四角形: 角を丸くする 56">
            <a:extLst>
              <a:ext uri="{FF2B5EF4-FFF2-40B4-BE49-F238E27FC236}">
                <a16:creationId xmlns:a16="http://schemas.microsoft.com/office/drawing/2014/main" id="{E4B9C49A-A462-4120-A439-EF5A84FDE1E7}"/>
              </a:ext>
            </a:extLst>
          </p:cNvPr>
          <p:cNvSpPr/>
          <p:nvPr/>
        </p:nvSpPr>
        <p:spPr>
          <a:xfrm>
            <a:off x="4401763" y="4373797"/>
            <a:ext cx="1528413" cy="443932"/>
          </a:xfrm>
          <a:prstGeom prst="roundRect">
            <a:avLst/>
          </a:prstGeom>
          <a:noFill/>
          <a:ln w="38100">
            <a:solidFill>
              <a:srgbClr val="FF0000"/>
            </a:solidFill>
            <a:prstDash val="sysDash"/>
          </a:ln>
          <a:effectLst>
            <a:glow rad="25400">
              <a:schemeClr val="bg1">
                <a:lumMod val="9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テキスト ボックス 41">
            <a:extLst>
              <a:ext uri="{FF2B5EF4-FFF2-40B4-BE49-F238E27FC236}">
                <a16:creationId xmlns:a16="http://schemas.microsoft.com/office/drawing/2014/main" id="{B5D362A8-E62F-4BC1-8791-D1F206AD5F86}"/>
              </a:ext>
            </a:extLst>
          </p:cNvPr>
          <p:cNvSpPr txBox="1"/>
          <p:nvPr/>
        </p:nvSpPr>
        <p:spPr>
          <a:xfrm>
            <a:off x="4302000" y="1818000"/>
            <a:ext cx="2262158" cy="646331"/>
          </a:xfrm>
          <a:prstGeom prst="rect">
            <a:avLst/>
          </a:prstGeom>
          <a:noFill/>
        </p:spPr>
        <p:txBody>
          <a:bodyPr wrap="none">
            <a:spAutoFit/>
          </a:bodyPr>
          <a:lstStyle/>
          <a:p>
            <a:r>
              <a:rPr lang="ja-JP" altLang="en-US" sz="1800" b="1" dirty="0">
                <a:effectLst/>
                <a:latin typeface="メイリオ" panose="020B0604030504040204" pitchFamily="50" charset="-128"/>
                <a:ea typeface="メイリオ" panose="020B0604030504040204" pitchFamily="50" charset="-128"/>
                <a:cs typeface="Times New Roman" panose="02020603050405020304" pitchFamily="18" charset="0"/>
              </a:rPr>
              <a:t>送る写真のサイズを</a:t>
            </a:r>
          </a:p>
          <a:p>
            <a:r>
              <a:rPr lang="ja-JP" altLang="en-US" b="1" dirty="0">
                <a:latin typeface="メイリオ" panose="020B0604030504040204" pitchFamily="50" charset="-128"/>
                <a:ea typeface="メイリオ" panose="020B0604030504040204" pitchFamily="50" charset="-128"/>
                <a:cs typeface="Times New Roman" panose="02020603050405020304" pitchFamily="18" charset="0"/>
              </a:rPr>
              <a:t>選択</a:t>
            </a:r>
            <a:endParaRPr lang="ja-JP" altLang="en-US" b="1" dirty="0">
              <a:latin typeface="メイリオ" panose="020B0604030504040204" pitchFamily="50" charset="-128"/>
              <a:ea typeface="メイリオ" panose="020B0604030504040204" pitchFamily="50" charset="-128"/>
            </a:endParaRPr>
          </a:p>
        </p:txBody>
      </p:sp>
      <p:sp>
        <p:nvSpPr>
          <p:cNvPr id="43" name="テキスト ボックス 42">
            <a:extLst>
              <a:ext uri="{FF2B5EF4-FFF2-40B4-BE49-F238E27FC236}">
                <a16:creationId xmlns:a16="http://schemas.microsoft.com/office/drawing/2014/main" id="{8DC27F35-C14A-432B-B567-34CB5DAE799C}"/>
              </a:ext>
            </a:extLst>
          </p:cNvPr>
          <p:cNvSpPr txBox="1"/>
          <p:nvPr/>
        </p:nvSpPr>
        <p:spPr>
          <a:xfrm>
            <a:off x="4011930" y="5829895"/>
            <a:ext cx="2329345" cy="923330"/>
          </a:xfrm>
          <a:prstGeom prst="rect">
            <a:avLst/>
          </a:prstGeom>
          <a:noFill/>
        </p:spPr>
        <p:txBody>
          <a:bodyPr wrap="square">
            <a:spAutoFit/>
          </a:bodyPr>
          <a:lstStyle/>
          <a:p>
            <a:r>
              <a:rPr lang="ja-JP" altLang="en-US" sz="1800" b="1" dirty="0">
                <a:effectLst/>
                <a:latin typeface="メイリオ" panose="020B0604030504040204" pitchFamily="50" charset="-128"/>
                <a:ea typeface="メイリオ" panose="020B0604030504040204" pitchFamily="50" charset="-128"/>
                <a:cs typeface="Times New Roman" panose="02020603050405020304" pitchFamily="18" charset="0"/>
              </a:rPr>
              <a:t>あまり大きいサイズ</a:t>
            </a:r>
          </a:p>
          <a:p>
            <a:r>
              <a:rPr lang="ja-JP" altLang="en-US" b="1" dirty="0">
                <a:latin typeface="メイリオ" panose="020B0604030504040204" pitchFamily="50" charset="-128"/>
                <a:ea typeface="メイリオ" panose="020B0604030504040204" pitchFamily="50" charset="-128"/>
                <a:cs typeface="Times New Roman" panose="02020603050405020304" pitchFamily="18" charset="0"/>
              </a:rPr>
              <a:t>を選ぶと送信時間</a:t>
            </a:r>
            <a:r>
              <a:rPr lang="ja-JP" altLang="en-US" sz="1800" b="1" dirty="0">
                <a:effectLst/>
                <a:latin typeface="メイリオ" panose="020B0604030504040204" pitchFamily="50" charset="-128"/>
                <a:ea typeface="メイリオ" panose="020B0604030504040204" pitchFamily="50" charset="-128"/>
                <a:cs typeface="Times New Roman" panose="02020603050405020304" pitchFamily="18" charset="0"/>
              </a:rPr>
              <a:t>がかかります</a:t>
            </a:r>
            <a:endParaRPr lang="ja-JP" altLang="en-US" b="1" dirty="0">
              <a:latin typeface="メイリオ" panose="020B0604030504040204" pitchFamily="50" charset="-128"/>
              <a:ea typeface="メイリオ" panose="020B0604030504040204" pitchFamily="50" charset="-128"/>
            </a:endParaRPr>
          </a:p>
        </p:txBody>
      </p:sp>
      <p:sp>
        <p:nvSpPr>
          <p:cNvPr id="44" name="四角形: 角を丸くする 43">
            <a:extLst>
              <a:ext uri="{FF2B5EF4-FFF2-40B4-BE49-F238E27FC236}">
                <a16:creationId xmlns:a16="http://schemas.microsoft.com/office/drawing/2014/main" id="{8FD02B11-210E-4282-AD18-069A88847DBD}"/>
              </a:ext>
            </a:extLst>
          </p:cNvPr>
          <p:cNvSpPr/>
          <p:nvPr/>
        </p:nvSpPr>
        <p:spPr>
          <a:xfrm flipH="1">
            <a:off x="9118436" y="2810173"/>
            <a:ext cx="419264" cy="407356"/>
          </a:xfrm>
          <a:prstGeom prst="roundRect">
            <a:avLst/>
          </a:prstGeom>
          <a:noFill/>
          <a:ln w="38100">
            <a:solidFill>
              <a:srgbClr val="FF0000"/>
            </a:solidFill>
            <a:prstDash val="sysDash"/>
          </a:ln>
          <a:effectLst>
            <a:glow rad="25400">
              <a:schemeClr val="bg1">
                <a:lumMod val="9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テキスト ボックス 44">
            <a:extLst>
              <a:ext uri="{FF2B5EF4-FFF2-40B4-BE49-F238E27FC236}">
                <a16:creationId xmlns:a16="http://schemas.microsoft.com/office/drawing/2014/main" id="{3839D3E9-8DBA-4EB0-AEFC-9F7784CC60A5}"/>
              </a:ext>
            </a:extLst>
          </p:cNvPr>
          <p:cNvSpPr txBox="1"/>
          <p:nvPr/>
        </p:nvSpPr>
        <p:spPr>
          <a:xfrm>
            <a:off x="7427942" y="1818000"/>
            <a:ext cx="2262158" cy="646331"/>
          </a:xfrm>
          <a:prstGeom prst="rect">
            <a:avLst/>
          </a:prstGeom>
          <a:noFill/>
        </p:spPr>
        <p:txBody>
          <a:bodyPr wrap="none">
            <a:spAutoFit/>
          </a:bodyPr>
          <a:lstStyle/>
          <a:p>
            <a:r>
              <a:rPr lang="en-US" altLang="ja-JP" sz="1800" b="1"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dirty="0">
                <a:effectLst/>
                <a:latin typeface="メイリオ" panose="020B0604030504040204" pitchFamily="50" charset="-128"/>
                <a:ea typeface="メイリオ" panose="020B0604030504040204" pitchFamily="50" charset="-128"/>
                <a:cs typeface="Times New Roman" panose="02020603050405020304" pitchFamily="18" charset="0"/>
              </a:rPr>
              <a:t>送信</a:t>
            </a:r>
            <a:r>
              <a:rPr lang="en-US" altLang="ja-JP" sz="1800" b="1"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b="1" dirty="0">
                <a:effectLst/>
                <a:latin typeface="メイリオ" panose="020B0604030504040204" pitchFamily="50" charset="-128"/>
                <a:ea typeface="メイリオ" panose="020B0604030504040204" pitchFamily="50" charset="-128"/>
                <a:cs typeface="Times New Roman" panose="02020603050405020304" pitchFamily="18" charset="0"/>
              </a:rPr>
              <a:t>をタップ</a:t>
            </a:r>
            <a:r>
              <a:rPr lang="ja-JP" altLang="en-US" b="1" dirty="0">
                <a:latin typeface="メイリオ" panose="020B0604030504040204" pitchFamily="50" charset="-128"/>
                <a:ea typeface="メイリオ" panose="020B0604030504040204" pitchFamily="50" charset="-128"/>
                <a:cs typeface="Times New Roman" panose="02020603050405020304" pitchFamily="18" charset="0"/>
              </a:rPr>
              <a:t>して</a:t>
            </a:r>
            <a:endParaRPr lang="en-US" altLang="ja-JP" b="1"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b="1" dirty="0">
                <a:latin typeface="メイリオ" panose="020B0604030504040204" pitchFamily="50" charset="-128"/>
                <a:ea typeface="メイリオ" panose="020B0604030504040204" pitchFamily="50" charset="-128"/>
                <a:cs typeface="Times New Roman" panose="02020603050405020304" pitchFamily="18" charset="0"/>
              </a:rPr>
              <a:t>送出</a:t>
            </a:r>
            <a:endParaRPr lang="ja-JP" altLang="en-US" b="1" dirty="0">
              <a:latin typeface="メイリオ" panose="020B0604030504040204" pitchFamily="50" charset="-128"/>
              <a:ea typeface="メイリオ" panose="020B0604030504040204" pitchFamily="50" charset="-128"/>
            </a:endParaRPr>
          </a:p>
        </p:txBody>
      </p:sp>
      <p:pic>
        <p:nvPicPr>
          <p:cNvPr id="41" name="Picture 4" descr="人差し指を立てた手のイラスト（甲）">
            <a:extLst>
              <a:ext uri="{FF2B5EF4-FFF2-40B4-BE49-F238E27FC236}">
                <a16:creationId xmlns:a16="http://schemas.microsoft.com/office/drawing/2014/main" id="{82541E3C-5D76-4BC8-9FB0-6E6866DC8A7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245759">
            <a:off x="5522647" y="4552096"/>
            <a:ext cx="591929" cy="767315"/>
          </a:xfrm>
          <a:prstGeom prst="rect">
            <a:avLst/>
          </a:prstGeom>
          <a:noFill/>
          <a:effectLst>
            <a:glow rad="12700">
              <a:schemeClr val="bg1"/>
            </a:glow>
          </a:effectLst>
          <a:extLst>
            <a:ext uri="{909E8E84-426E-40DD-AFC4-6F175D3DCCD1}">
              <a14:hiddenFill xmlns:a14="http://schemas.microsoft.com/office/drawing/2010/main">
                <a:solidFill>
                  <a:srgbClr val="FFFFFF"/>
                </a:solidFill>
              </a14:hiddenFill>
            </a:ext>
          </a:extLst>
        </p:spPr>
      </p:pic>
      <p:sp>
        <p:nvSpPr>
          <p:cNvPr id="26" name="正方形/長方形 25">
            <a:extLst>
              <a:ext uri="{FF2B5EF4-FFF2-40B4-BE49-F238E27FC236}">
                <a16:creationId xmlns:a16="http://schemas.microsoft.com/office/drawing/2014/main" id="{0DBF980F-19E3-45ED-B264-C2BD1EA0AFF7}"/>
              </a:ext>
            </a:extLst>
          </p:cNvPr>
          <p:cNvSpPr/>
          <p:nvPr/>
        </p:nvSpPr>
        <p:spPr>
          <a:xfrm>
            <a:off x="1003300" y="1728000"/>
            <a:ext cx="569387" cy="553998"/>
          </a:xfrm>
          <a:prstGeom prst="rect">
            <a:avLst/>
          </a:prstGeom>
        </p:spPr>
        <p:txBody>
          <a:bodyPr wrap="none">
            <a:spAutoFit/>
          </a:bodyPr>
          <a:lstStyle/>
          <a:p>
            <a:r>
              <a:rPr lang="ja-JP" altLang="en-US" sz="3000" b="1" dirty="0">
                <a:solidFill>
                  <a:srgbClr val="009650"/>
                </a:solidFill>
                <a:latin typeface="Meiryo" charset="-128"/>
                <a:ea typeface="Meiryo" charset="-128"/>
                <a:cs typeface="Meiryo" charset="-128"/>
              </a:rPr>
              <a:t>❺</a:t>
            </a:r>
            <a:endParaRPr lang="en-US" altLang="ja-JP" sz="3000" b="1" dirty="0">
              <a:solidFill>
                <a:srgbClr val="009650"/>
              </a:solidFill>
              <a:latin typeface="Meiryo" charset="-128"/>
              <a:ea typeface="Meiryo" charset="-128"/>
              <a:cs typeface="Meiryo" charset="-128"/>
            </a:endParaRPr>
          </a:p>
        </p:txBody>
      </p:sp>
      <p:sp>
        <p:nvSpPr>
          <p:cNvPr id="29" name="正方形/長方形 28">
            <a:extLst>
              <a:ext uri="{FF2B5EF4-FFF2-40B4-BE49-F238E27FC236}">
                <a16:creationId xmlns:a16="http://schemas.microsoft.com/office/drawing/2014/main" id="{DDE82E17-9CEC-4936-BF48-A81EC61B47FB}"/>
              </a:ext>
            </a:extLst>
          </p:cNvPr>
          <p:cNvSpPr/>
          <p:nvPr/>
        </p:nvSpPr>
        <p:spPr>
          <a:xfrm>
            <a:off x="3852000" y="1728000"/>
            <a:ext cx="557877"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❻</a:t>
            </a:r>
            <a:endParaRPr lang="en-US" altLang="ja-JP" sz="3000" b="1" dirty="0">
              <a:solidFill>
                <a:srgbClr val="009650"/>
              </a:solidFill>
              <a:latin typeface="Meiryo" charset="-128"/>
              <a:ea typeface="Meiryo" charset="-128"/>
              <a:cs typeface="Meiryo" charset="-128"/>
            </a:endParaRPr>
          </a:p>
        </p:txBody>
      </p:sp>
      <p:sp>
        <p:nvSpPr>
          <p:cNvPr id="33" name="正方形/長方形 32">
            <a:extLst>
              <a:ext uri="{FF2B5EF4-FFF2-40B4-BE49-F238E27FC236}">
                <a16:creationId xmlns:a16="http://schemas.microsoft.com/office/drawing/2014/main" id="{DDE82E17-9CEC-4936-BF48-A81EC61B47FB}"/>
              </a:ext>
            </a:extLst>
          </p:cNvPr>
          <p:cNvSpPr/>
          <p:nvPr/>
        </p:nvSpPr>
        <p:spPr>
          <a:xfrm>
            <a:off x="5660939" y="4831243"/>
            <a:ext cx="441146" cy="400110"/>
          </a:xfrm>
          <a:prstGeom prst="rect">
            <a:avLst/>
          </a:prstGeom>
        </p:spPr>
        <p:txBody>
          <a:bodyPr wrap="none">
            <a:spAutoFit/>
          </a:bodyPr>
          <a:lstStyle/>
          <a:p>
            <a:r>
              <a:rPr lang="ja-JP" altLang="en-US" sz="2000" b="1" spc="-2000" dirty="0">
                <a:solidFill>
                  <a:schemeClr val="bg1"/>
                </a:solidFill>
                <a:latin typeface="Meiryo" charset="-128"/>
                <a:ea typeface="Meiryo" charset="-128"/>
                <a:cs typeface="Meiryo" charset="-128"/>
              </a:rPr>
              <a:t>●</a:t>
            </a:r>
            <a:r>
              <a:rPr lang="ja-JP" altLang="en-US" sz="2000" b="1" dirty="0">
                <a:solidFill>
                  <a:srgbClr val="009650"/>
                </a:solidFill>
                <a:latin typeface="Meiryo" charset="-128"/>
                <a:ea typeface="Meiryo" charset="-128"/>
                <a:cs typeface="Meiryo" charset="-128"/>
              </a:rPr>
              <a:t>❻</a:t>
            </a:r>
            <a:endParaRPr lang="en-US" altLang="ja-JP" sz="2000" b="1" dirty="0">
              <a:solidFill>
                <a:srgbClr val="009650"/>
              </a:solidFill>
              <a:latin typeface="Meiryo" charset="-128"/>
              <a:ea typeface="Meiryo" charset="-128"/>
              <a:cs typeface="Meiryo" charset="-128"/>
            </a:endParaRPr>
          </a:p>
        </p:txBody>
      </p:sp>
      <p:sp>
        <p:nvSpPr>
          <p:cNvPr id="34" name="正方形/長方形 33">
            <a:extLst>
              <a:ext uri="{FF2B5EF4-FFF2-40B4-BE49-F238E27FC236}">
                <a16:creationId xmlns:a16="http://schemas.microsoft.com/office/drawing/2014/main" id="{C4CE6FA4-F8FD-4625-B025-02D13AF33C61}"/>
              </a:ext>
            </a:extLst>
          </p:cNvPr>
          <p:cNvSpPr/>
          <p:nvPr/>
        </p:nvSpPr>
        <p:spPr>
          <a:xfrm>
            <a:off x="6977942" y="1728000"/>
            <a:ext cx="569387" cy="553998"/>
          </a:xfrm>
          <a:prstGeom prst="rect">
            <a:avLst/>
          </a:prstGeom>
        </p:spPr>
        <p:txBody>
          <a:bodyPr wrap="none">
            <a:spAutoFit/>
          </a:bodyPr>
          <a:lstStyle/>
          <a:p>
            <a:r>
              <a:rPr lang="ja-JP" altLang="en-US" sz="3000" b="1" dirty="0">
                <a:solidFill>
                  <a:srgbClr val="009650"/>
                </a:solidFill>
                <a:latin typeface="Meiryo" charset="-128"/>
                <a:ea typeface="Meiryo" charset="-128"/>
                <a:cs typeface="Meiryo" charset="-128"/>
              </a:rPr>
              <a:t>❼</a:t>
            </a:r>
            <a:endParaRPr lang="en-US" altLang="ja-JP" sz="3000" b="1" dirty="0">
              <a:solidFill>
                <a:srgbClr val="009650"/>
              </a:solidFill>
              <a:latin typeface="Meiryo" charset="-128"/>
              <a:ea typeface="Meiryo" charset="-128"/>
              <a:cs typeface="Meiryo" charset="-128"/>
            </a:endParaRPr>
          </a:p>
        </p:txBody>
      </p:sp>
      <p:sp>
        <p:nvSpPr>
          <p:cNvPr id="35" name="正方形/長方形 34">
            <a:extLst>
              <a:ext uri="{FF2B5EF4-FFF2-40B4-BE49-F238E27FC236}">
                <a16:creationId xmlns:a16="http://schemas.microsoft.com/office/drawing/2014/main" id="{C4CE6FA4-F8FD-4625-B025-02D13AF33C61}"/>
              </a:ext>
            </a:extLst>
          </p:cNvPr>
          <p:cNvSpPr/>
          <p:nvPr/>
        </p:nvSpPr>
        <p:spPr>
          <a:xfrm>
            <a:off x="8855286" y="3049540"/>
            <a:ext cx="441146" cy="400110"/>
          </a:xfrm>
          <a:prstGeom prst="rect">
            <a:avLst/>
          </a:prstGeom>
        </p:spPr>
        <p:txBody>
          <a:bodyPr wrap="none">
            <a:spAutoFit/>
          </a:bodyPr>
          <a:lstStyle/>
          <a:p>
            <a:r>
              <a:rPr lang="ja-JP" altLang="en-US" sz="2000" b="1" spc="-2000" dirty="0">
                <a:solidFill>
                  <a:schemeClr val="bg1"/>
                </a:solidFill>
                <a:latin typeface="Meiryo" charset="-128"/>
                <a:ea typeface="Meiryo" charset="-128"/>
                <a:cs typeface="Meiryo" charset="-128"/>
              </a:rPr>
              <a:t>●</a:t>
            </a:r>
            <a:r>
              <a:rPr lang="ja-JP" altLang="en-US" sz="2000" b="1" dirty="0">
                <a:solidFill>
                  <a:srgbClr val="00B050"/>
                </a:solidFill>
                <a:latin typeface="Meiryo" charset="-128"/>
                <a:ea typeface="Meiryo" charset="-128"/>
                <a:cs typeface="Meiryo" charset="-128"/>
              </a:rPr>
              <a:t>❼</a:t>
            </a:r>
            <a:endParaRPr lang="en-US" altLang="ja-JP" sz="2000" b="1" dirty="0">
              <a:solidFill>
                <a:srgbClr val="00B050"/>
              </a:solidFill>
              <a:latin typeface="Meiryo" charset="-128"/>
              <a:ea typeface="Meiryo" charset="-128"/>
              <a:cs typeface="Meiryo" charset="-128"/>
            </a:endParaRPr>
          </a:p>
        </p:txBody>
      </p:sp>
      <p:sp>
        <p:nvSpPr>
          <p:cNvPr id="36" name="正方形/長方形 35">
            <a:extLst>
              <a:ext uri="{FF2B5EF4-FFF2-40B4-BE49-F238E27FC236}">
                <a16:creationId xmlns:a16="http://schemas.microsoft.com/office/drawing/2014/main" id="{0DBF980F-19E3-45ED-B264-C2BD1EA0AFF7}"/>
              </a:ext>
            </a:extLst>
          </p:cNvPr>
          <p:cNvSpPr/>
          <p:nvPr/>
        </p:nvSpPr>
        <p:spPr>
          <a:xfrm>
            <a:off x="2494747" y="5865419"/>
            <a:ext cx="441146" cy="400110"/>
          </a:xfrm>
          <a:prstGeom prst="rect">
            <a:avLst/>
          </a:prstGeom>
        </p:spPr>
        <p:txBody>
          <a:bodyPr wrap="none">
            <a:spAutoFit/>
          </a:bodyPr>
          <a:lstStyle/>
          <a:p>
            <a:r>
              <a:rPr lang="ja-JP" altLang="en-US" sz="2000" b="1" spc="-2000" dirty="0">
                <a:solidFill>
                  <a:schemeClr val="bg1"/>
                </a:solidFill>
                <a:effectLst>
                  <a:glow rad="25400">
                    <a:schemeClr val="bg1"/>
                  </a:glow>
                </a:effectLst>
                <a:latin typeface="Meiryo" charset="-128"/>
                <a:ea typeface="Meiryo" charset="-128"/>
                <a:cs typeface="Meiryo" charset="-128"/>
              </a:rPr>
              <a:t>●</a:t>
            </a:r>
            <a:r>
              <a:rPr lang="ja-JP" altLang="en-US" sz="2000" b="1" dirty="0">
                <a:solidFill>
                  <a:srgbClr val="00B050"/>
                </a:solidFill>
                <a:latin typeface="Meiryo" charset="-128"/>
                <a:ea typeface="Meiryo" charset="-128"/>
                <a:cs typeface="Meiryo" charset="-128"/>
              </a:rPr>
              <a:t>❺</a:t>
            </a:r>
            <a:endParaRPr lang="en-US" altLang="ja-JP" sz="2000" b="1" dirty="0">
              <a:solidFill>
                <a:srgbClr val="00B050"/>
              </a:solidFill>
              <a:latin typeface="Meiryo" charset="-128"/>
              <a:ea typeface="Meiryo" charset="-128"/>
              <a:cs typeface="Meiryo" charset="-128"/>
            </a:endParaRPr>
          </a:p>
        </p:txBody>
      </p:sp>
    </p:spTree>
    <p:extLst>
      <p:ext uri="{BB962C8B-B14F-4D97-AF65-F5344CB8AC3E}">
        <p14:creationId xmlns:p14="http://schemas.microsoft.com/office/powerpoint/2010/main" val="1846091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3F729E6-195A-4402-B89E-E79AC207EF15}"/>
              </a:ext>
            </a:extLst>
          </p:cNvPr>
          <p:cNvPicPr>
            <a:picLocks noChangeAspect="1"/>
          </p:cNvPicPr>
          <p:nvPr/>
        </p:nvPicPr>
        <p:blipFill>
          <a:blip r:embed="rId3"/>
          <a:stretch>
            <a:fillRect/>
          </a:stretch>
        </p:blipFill>
        <p:spPr>
          <a:xfrm>
            <a:off x="7286198" y="2664000"/>
            <a:ext cx="2326910" cy="4130265"/>
          </a:xfrm>
          <a:prstGeom prst="rect">
            <a:avLst/>
          </a:prstGeom>
          <a:ln>
            <a:solidFill>
              <a:schemeClr val="tx1"/>
            </a:solidFill>
          </a:ln>
        </p:spPr>
      </p:pic>
      <p:pic>
        <p:nvPicPr>
          <p:cNvPr id="3" name="図 2">
            <a:extLst>
              <a:ext uri="{FF2B5EF4-FFF2-40B4-BE49-F238E27FC236}">
                <a16:creationId xmlns:a16="http://schemas.microsoft.com/office/drawing/2014/main" id="{A324B651-A24D-432B-ADB8-5A5BA08889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8605" y="2664000"/>
            <a:ext cx="2326910" cy="4130265"/>
          </a:xfrm>
          <a:prstGeom prst="rect">
            <a:avLst/>
          </a:prstGeom>
          <a:ln>
            <a:solidFill>
              <a:schemeClr val="tx1"/>
            </a:solidFill>
          </a:ln>
        </p:spPr>
      </p:pic>
      <p:sp>
        <p:nvSpPr>
          <p:cNvPr id="45" name="字幕 5">
            <a:extLst>
              <a:ext uri="{FF2B5EF4-FFF2-40B4-BE49-F238E27FC236}">
                <a16:creationId xmlns:a16="http://schemas.microsoft.com/office/drawing/2014/main" id="{D4E00D8F-C85E-448B-914D-AE63D3BC893C}"/>
              </a:ext>
            </a:extLst>
          </p:cNvPr>
          <p:cNvSpPr>
            <a:spLocks noGrp="1"/>
          </p:cNvSpPr>
          <p:nvPr>
            <p:ph type="subTitle" idx="1"/>
          </p:nvPr>
        </p:nvSpPr>
        <p:spPr>
          <a:xfrm>
            <a:off x="648000" y="1548000"/>
            <a:ext cx="4798406" cy="463846"/>
          </a:xfrm>
        </p:spPr>
        <p:txBody>
          <a:bodyPr wrap="none" lIns="90000" tIns="46800" rIns="90000" bIns="46800">
            <a:spAutoFit/>
          </a:bodyPr>
          <a:lstStyle/>
          <a:p>
            <a:r>
              <a:rPr lang="ja-JP" altLang="en-US" sz="2400" dirty="0"/>
              <a:t>受信したメールを読みましょう。</a:t>
            </a:r>
          </a:p>
        </p:txBody>
      </p:sp>
      <p:sp>
        <p:nvSpPr>
          <p:cNvPr id="18" name="タイトル 9">
            <a:extLst>
              <a:ext uri="{FF2B5EF4-FFF2-40B4-BE49-F238E27FC236}">
                <a16:creationId xmlns:a16="http://schemas.microsoft.com/office/drawing/2014/main" id="{EB934264-2895-467E-B9A6-59F9C8963F51}"/>
              </a:ext>
            </a:extLst>
          </p:cNvPr>
          <p:cNvSpPr txBox="1">
            <a:spLocks/>
          </p:cNvSpPr>
          <p:nvPr/>
        </p:nvSpPr>
        <p:spPr>
          <a:xfrm>
            <a:off x="2520000" y="360000"/>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r>
              <a:rPr lang="ja-JP" altLang="en-US" dirty="0"/>
              <a:t>メールの使い方</a:t>
            </a:r>
          </a:p>
          <a:p>
            <a:r>
              <a:rPr lang="en-US" altLang="ja-JP" dirty="0"/>
              <a:t>iCloud</a:t>
            </a:r>
            <a:r>
              <a:rPr lang="ja-JP" altLang="en-US" dirty="0"/>
              <a:t>メールで受信したメールを読む</a:t>
            </a:r>
          </a:p>
        </p:txBody>
      </p:sp>
      <p:sp>
        <p:nvSpPr>
          <p:cNvPr id="23" name="テキスト ボックス 22">
            <a:extLst>
              <a:ext uri="{FF2B5EF4-FFF2-40B4-BE49-F238E27FC236}">
                <a16:creationId xmlns:a16="http://schemas.microsoft.com/office/drawing/2014/main" id="{9129414B-CA6E-45A4-8510-F92AC1ACBDD5}"/>
              </a:ext>
            </a:extLst>
          </p:cNvPr>
          <p:cNvSpPr txBox="1"/>
          <p:nvPr/>
        </p:nvSpPr>
        <p:spPr>
          <a:xfrm>
            <a:off x="954000" y="1998000"/>
            <a:ext cx="2492990" cy="646331"/>
          </a:xfrm>
          <a:prstGeom prst="rect">
            <a:avLst/>
          </a:prstGeom>
          <a:noFill/>
        </p:spPr>
        <p:txBody>
          <a:bodyPr wrap="none">
            <a:spAutoFit/>
          </a:bodyPr>
          <a:lstStyle/>
          <a:p>
            <a:r>
              <a:rPr lang="ja-JP" altLang="en-US" b="1" dirty="0">
                <a:latin typeface="メイリオ" panose="020B0604030504040204" pitchFamily="50" charset="-128"/>
                <a:ea typeface="メイリオ" panose="020B0604030504040204" pitchFamily="50" charset="-128"/>
              </a:rPr>
              <a:t>「メール」アイコンを</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タップ</a:t>
            </a:r>
          </a:p>
        </p:txBody>
      </p:sp>
      <p:sp>
        <p:nvSpPr>
          <p:cNvPr id="29" name="四角形: 角を丸くする 28">
            <a:extLst>
              <a:ext uri="{FF2B5EF4-FFF2-40B4-BE49-F238E27FC236}">
                <a16:creationId xmlns:a16="http://schemas.microsoft.com/office/drawing/2014/main" id="{3A235890-25B4-4CD3-9855-BF42A52A2795}"/>
              </a:ext>
            </a:extLst>
          </p:cNvPr>
          <p:cNvSpPr/>
          <p:nvPr/>
        </p:nvSpPr>
        <p:spPr>
          <a:xfrm>
            <a:off x="7300108" y="3173298"/>
            <a:ext cx="2313000" cy="613824"/>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テキスト ボックス 32">
            <a:extLst>
              <a:ext uri="{FF2B5EF4-FFF2-40B4-BE49-F238E27FC236}">
                <a16:creationId xmlns:a16="http://schemas.microsoft.com/office/drawing/2014/main" id="{A7FD9122-5D6F-4F4A-8E0E-D53910F7249C}"/>
              </a:ext>
            </a:extLst>
          </p:cNvPr>
          <p:cNvSpPr txBox="1"/>
          <p:nvPr/>
        </p:nvSpPr>
        <p:spPr>
          <a:xfrm>
            <a:off x="4392000" y="1998000"/>
            <a:ext cx="2031325" cy="369332"/>
          </a:xfrm>
          <a:prstGeom prst="rect">
            <a:avLst/>
          </a:prstGeom>
          <a:noFill/>
        </p:spPr>
        <p:txBody>
          <a:bodyPr wrap="none">
            <a:spAutoFit/>
          </a:bodyPr>
          <a:lstStyle/>
          <a:p>
            <a:r>
              <a:rPr lang="ja-JP" altLang="en-US" b="1" dirty="0">
                <a:latin typeface="メイリオ" panose="020B0604030504040204" pitchFamily="50" charset="-128"/>
                <a:ea typeface="メイリオ" panose="020B0604030504040204" pitchFamily="50" charset="-128"/>
              </a:rPr>
              <a:t>「受信」をタップ</a:t>
            </a:r>
          </a:p>
        </p:txBody>
      </p:sp>
      <p:sp>
        <p:nvSpPr>
          <p:cNvPr id="34" name="矢印: 右 33">
            <a:extLst>
              <a:ext uri="{FF2B5EF4-FFF2-40B4-BE49-F238E27FC236}">
                <a16:creationId xmlns:a16="http://schemas.microsoft.com/office/drawing/2014/main" id="{D987328F-762D-443E-99DA-0022C9FFB6DD}"/>
              </a:ext>
            </a:extLst>
          </p:cNvPr>
          <p:cNvSpPr/>
          <p:nvPr/>
        </p:nvSpPr>
        <p:spPr>
          <a:xfrm>
            <a:off x="3337110" y="4392000"/>
            <a:ext cx="623073" cy="4140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正方形/長方形 34">
            <a:extLst>
              <a:ext uri="{FF2B5EF4-FFF2-40B4-BE49-F238E27FC236}">
                <a16:creationId xmlns:a16="http://schemas.microsoft.com/office/drawing/2014/main" id="{DEF76300-8EBC-4D8E-919D-4947A1BAAD46}"/>
              </a:ext>
            </a:extLst>
          </p:cNvPr>
          <p:cNvSpPr/>
          <p:nvPr/>
        </p:nvSpPr>
        <p:spPr>
          <a:xfrm>
            <a:off x="504000" y="1908000"/>
            <a:ext cx="550595"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❶</a:t>
            </a:r>
            <a:endParaRPr lang="en-US" altLang="ja-JP" sz="3000" b="1" dirty="0">
              <a:solidFill>
                <a:srgbClr val="009650"/>
              </a:solidFill>
              <a:latin typeface="Meiryo" charset="-128"/>
              <a:ea typeface="Meiryo" charset="-128"/>
              <a:cs typeface="Meiryo" charset="-128"/>
            </a:endParaRPr>
          </a:p>
        </p:txBody>
      </p:sp>
      <p:sp>
        <p:nvSpPr>
          <p:cNvPr id="36" name="正方形/長方形 35">
            <a:extLst>
              <a:ext uri="{FF2B5EF4-FFF2-40B4-BE49-F238E27FC236}">
                <a16:creationId xmlns:a16="http://schemas.microsoft.com/office/drawing/2014/main" id="{F4F815F0-73B2-4CD9-8915-295231214147}"/>
              </a:ext>
            </a:extLst>
          </p:cNvPr>
          <p:cNvSpPr/>
          <p:nvPr/>
        </p:nvSpPr>
        <p:spPr>
          <a:xfrm>
            <a:off x="3960000" y="1908000"/>
            <a:ext cx="596929"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❷</a:t>
            </a:r>
            <a:endParaRPr lang="en-US" altLang="ja-JP" sz="3000" b="1" dirty="0">
              <a:solidFill>
                <a:srgbClr val="009650"/>
              </a:solidFill>
              <a:latin typeface="Meiryo" charset="-128"/>
              <a:ea typeface="Meiryo" charset="-128"/>
              <a:cs typeface="Meiryo" charset="-128"/>
            </a:endParaRPr>
          </a:p>
        </p:txBody>
      </p:sp>
      <p:sp>
        <p:nvSpPr>
          <p:cNvPr id="37" name="四角形: 角を丸くする 36">
            <a:extLst>
              <a:ext uri="{FF2B5EF4-FFF2-40B4-BE49-F238E27FC236}">
                <a16:creationId xmlns:a16="http://schemas.microsoft.com/office/drawing/2014/main" id="{E08AF784-D4FA-4496-BB28-BC66D6FE4EC8}"/>
              </a:ext>
            </a:extLst>
          </p:cNvPr>
          <p:cNvSpPr/>
          <p:nvPr/>
        </p:nvSpPr>
        <p:spPr>
          <a:xfrm>
            <a:off x="4133835" y="3333066"/>
            <a:ext cx="2316736" cy="338787"/>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テキスト ボックス 37">
            <a:extLst>
              <a:ext uri="{FF2B5EF4-FFF2-40B4-BE49-F238E27FC236}">
                <a16:creationId xmlns:a16="http://schemas.microsoft.com/office/drawing/2014/main" id="{13DD0212-F335-4342-8947-1042A58F4FF6}"/>
              </a:ext>
            </a:extLst>
          </p:cNvPr>
          <p:cNvSpPr txBox="1"/>
          <p:nvPr/>
        </p:nvSpPr>
        <p:spPr>
          <a:xfrm>
            <a:off x="7614000" y="1998000"/>
            <a:ext cx="2031325" cy="646331"/>
          </a:xfrm>
          <a:prstGeom prst="rect">
            <a:avLst/>
          </a:prstGeom>
          <a:noFill/>
        </p:spPr>
        <p:txBody>
          <a:bodyPr wrap="none">
            <a:spAutoFit/>
          </a:bodyPr>
          <a:lstStyle/>
          <a:p>
            <a:r>
              <a:rPr lang="ja-JP" altLang="en-US" b="1" dirty="0">
                <a:latin typeface="メイリオ" panose="020B0604030504040204" pitchFamily="50" charset="-128"/>
                <a:ea typeface="メイリオ" panose="020B0604030504040204" pitchFamily="50" charset="-128"/>
              </a:rPr>
              <a:t>読みたいメールを</a:t>
            </a:r>
          </a:p>
          <a:p>
            <a:r>
              <a:rPr lang="ja-JP" altLang="en-US" b="1" dirty="0">
                <a:latin typeface="メイリオ" panose="020B0604030504040204" pitchFamily="50" charset="-128"/>
                <a:ea typeface="メイリオ" panose="020B0604030504040204" pitchFamily="50" charset="-128"/>
              </a:rPr>
              <a:t>見つけてタップ</a:t>
            </a:r>
          </a:p>
        </p:txBody>
      </p:sp>
      <p:sp>
        <p:nvSpPr>
          <p:cNvPr id="40" name="正方形/長方形 39">
            <a:extLst>
              <a:ext uri="{FF2B5EF4-FFF2-40B4-BE49-F238E27FC236}">
                <a16:creationId xmlns:a16="http://schemas.microsoft.com/office/drawing/2014/main" id="{FD31473E-E7F1-4A2E-A08C-23FCDC8047FA}"/>
              </a:ext>
            </a:extLst>
          </p:cNvPr>
          <p:cNvSpPr/>
          <p:nvPr/>
        </p:nvSpPr>
        <p:spPr>
          <a:xfrm>
            <a:off x="7164000" y="1908000"/>
            <a:ext cx="569387" cy="553998"/>
          </a:xfrm>
          <a:prstGeom prst="rect">
            <a:avLst/>
          </a:prstGeom>
        </p:spPr>
        <p:txBody>
          <a:bodyPr wrap="none">
            <a:spAutoFit/>
          </a:bodyPr>
          <a:lstStyle/>
          <a:p>
            <a:r>
              <a:rPr lang="ja-JP" altLang="en-US" sz="3000" b="1" dirty="0">
                <a:solidFill>
                  <a:srgbClr val="009650"/>
                </a:solidFill>
                <a:latin typeface="Meiryo" charset="-128"/>
                <a:ea typeface="Meiryo" charset="-128"/>
                <a:cs typeface="Meiryo" charset="-128"/>
              </a:rPr>
              <a:t>❸</a:t>
            </a:r>
            <a:endParaRPr lang="en-US" altLang="ja-JP" sz="3000" b="1" dirty="0">
              <a:solidFill>
                <a:srgbClr val="009650"/>
              </a:solidFill>
              <a:latin typeface="Meiryo" charset="-128"/>
              <a:ea typeface="Meiryo" charset="-128"/>
              <a:cs typeface="Meiryo" charset="-128"/>
            </a:endParaRPr>
          </a:p>
        </p:txBody>
      </p:sp>
      <p:pic>
        <p:nvPicPr>
          <p:cNvPr id="44" name="Picture 4" descr="人差し指を立てた手のイラスト（甲）">
            <a:extLst>
              <a:ext uri="{FF2B5EF4-FFF2-40B4-BE49-F238E27FC236}">
                <a16:creationId xmlns:a16="http://schemas.microsoft.com/office/drawing/2014/main" id="{4B542A5E-D3CF-42E9-8608-3762B749E13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245759">
            <a:off x="8859142" y="3591323"/>
            <a:ext cx="591929" cy="767315"/>
          </a:xfrm>
          <a:prstGeom prst="rect">
            <a:avLst/>
          </a:prstGeom>
          <a:noFill/>
          <a:effectLst>
            <a:glow rad="12700">
              <a:schemeClr val="bg1"/>
            </a:glow>
          </a:effectLst>
          <a:extLst>
            <a:ext uri="{909E8E84-426E-40DD-AFC4-6F175D3DCCD1}">
              <a14:hiddenFill xmlns:a14="http://schemas.microsoft.com/office/drawing/2010/main">
                <a:solidFill>
                  <a:srgbClr val="FFFFFF"/>
                </a:solidFill>
              </a14:hiddenFill>
            </a:ext>
          </a:extLst>
        </p:spPr>
      </p:pic>
      <p:sp>
        <p:nvSpPr>
          <p:cNvPr id="47" name="矢印: 右 46">
            <a:extLst>
              <a:ext uri="{FF2B5EF4-FFF2-40B4-BE49-F238E27FC236}">
                <a16:creationId xmlns:a16="http://schemas.microsoft.com/office/drawing/2014/main" id="{BB48DB9C-54FF-4CEB-B9FB-39E653B56044}"/>
              </a:ext>
            </a:extLst>
          </p:cNvPr>
          <p:cNvSpPr/>
          <p:nvPr/>
        </p:nvSpPr>
        <p:spPr>
          <a:xfrm>
            <a:off x="6565900" y="4392000"/>
            <a:ext cx="623073" cy="4140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Title 1">
            <a:extLst>
              <a:ext uri="{FF2B5EF4-FFF2-40B4-BE49-F238E27FC236}">
                <a16:creationId xmlns:a16="http://schemas.microsoft.com/office/drawing/2014/main" id="{D3B3403F-A59A-4273-96DC-64FED7BF3E06}"/>
              </a:ext>
            </a:extLst>
          </p:cNvPr>
          <p:cNvSpPr txBox="1">
            <a:spLocks/>
          </p:cNvSpPr>
          <p:nvPr/>
        </p:nvSpPr>
        <p:spPr>
          <a:xfrm>
            <a:off x="900000" y="540000"/>
            <a:ext cx="1105088"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t>2-E</a:t>
            </a:r>
            <a:endParaRPr lang="en-US" dirty="0"/>
          </a:p>
        </p:txBody>
      </p:sp>
      <p:grpSp>
        <p:nvGrpSpPr>
          <p:cNvPr id="43" name="グループ化 42">
            <a:extLst>
              <a:ext uri="{FF2B5EF4-FFF2-40B4-BE49-F238E27FC236}">
                <a16:creationId xmlns:a16="http://schemas.microsoft.com/office/drawing/2014/main" id="{A5267F7D-C915-4066-8E6B-BEC1A060C570}"/>
              </a:ext>
            </a:extLst>
          </p:cNvPr>
          <p:cNvGrpSpPr/>
          <p:nvPr/>
        </p:nvGrpSpPr>
        <p:grpSpPr>
          <a:xfrm>
            <a:off x="1014758" y="2646826"/>
            <a:ext cx="2168770" cy="4123597"/>
            <a:chOff x="1927077" y="2733381"/>
            <a:chExt cx="1971823" cy="3943644"/>
          </a:xfrm>
        </p:grpSpPr>
        <p:sp>
          <p:nvSpPr>
            <p:cNvPr id="46" name="四角形: 角を丸くする 45">
              <a:extLst>
                <a:ext uri="{FF2B5EF4-FFF2-40B4-BE49-F238E27FC236}">
                  <a16:creationId xmlns:a16="http://schemas.microsoft.com/office/drawing/2014/main" id="{61D669FD-91B3-4CEC-AF93-125FF6F8E726}"/>
                </a:ext>
              </a:extLst>
            </p:cNvPr>
            <p:cNvSpPr/>
            <p:nvPr/>
          </p:nvSpPr>
          <p:spPr>
            <a:xfrm>
              <a:off x="2618009" y="6187731"/>
              <a:ext cx="417590" cy="272207"/>
            </a:xfrm>
            <a:prstGeom prst="round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0" name="グループ化 49">
              <a:extLst>
                <a:ext uri="{FF2B5EF4-FFF2-40B4-BE49-F238E27FC236}">
                  <a16:creationId xmlns:a16="http://schemas.microsoft.com/office/drawing/2014/main" id="{19BB86FE-5988-4C6B-BB54-C410D6AA2615}"/>
                </a:ext>
              </a:extLst>
            </p:cNvPr>
            <p:cNvGrpSpPr/>
            <p:nvPr/>
          </p:nvGrpSpPr>
          <p:grpSpPr>
            <a:xfrm>
              <a:off x="1927077" y="2733381"/>
              <a:ext cx="1971823" cy="3943644"/>
              <a:chOff x="1108042" y="2746115"/>
              <a:chExt cx="1971823" cy="3943644"/>
            </a:xfrm>
          </p:grpSpPr>
          <p:pic>
            <p:nvPicPr>
              <p:cNvPr id="52" name="図 51">
                <a:extLst>
                  <a:ext uri="{FF2B5EF4-FFF2-40B4-BE49-F238E27FC236}">
                    <a16:creationId xmlns:a16="http://schemas.microsoft.com/office/drawing/2014/main" id="{0B61DDFD-EE76-45F9-81DE-FB4628662970}"/>
                  </a:ext>
                </a:extLst>
              </p:cNvPr>
              <p:cNvPicPr>
                <a:picLocks noChangeAspect="1"/>
              </p:cNvPicPr>
              <p:nvPr/>
            </p:nvPicPr>
            <p:blipFill>
              <a:blip r:embed="rId6"/>
              <a:stretch>
                <a:fillRect/>
              </a:stretch>
            </p:blipFill>
            <p:spPr>
              <a:xfrm>
                <a:off x="1108042" y="2746115"/>
                <a:ext cx="1971823" cy="3943644"/>
              </a:xfrm>
              <a:prstGeom prst="rect">
                <a:avLst/>
              </a:prstGeom>
            </p:spPr>
          </p:pic>
          <p:sp>
            <p:nvSpPr>
              <p:cNvPr id="53" name="正方形/長方形 52">
                <a:extLst>
                  <a:ext uri="{FF2B5EF4-FFF2-40B4-BE49-F238E27FC236}">
                    <a16:creationId xmlns:a16="http://schemas.microsoft.com/office/drawing/2014/main" id="{DF62166E-0466-46C1-97C9-30C3F222CE28}"/>
                  </a:ext>
                </a:extLst>
              </p:cNvPr>
              <p:cNvSpPr/>
              <p:nvPr/>
            </p:nvSpPr>
            <p:spPr>
              <a:xfrm>
                <a:off x="1231899" y="3171825"/>
                <a:ext cx="1692000" cy="3047992"/>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51" name="図 50">
              <a:extLst>
                <a:ext uri="{FF2B5EF4-FFF2-40B4-BE49-F238E27FC236}">
                  <a16:creationId xmlns:a16="http://schemas.microsoft.com/office/drawing/2014/main" id="{22AB190C-391A-43FA-9F25-6AE9D5C146A1}"/>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2069581" y="3186455"/>
              <a:ext cx="1663200" cy="3005776"/>
            </a:xfrm>
            <a:prstGeom prst="rect">
              <a:avLst/>
            </a:prstGeom>
          </p:spPr>
        </p:pic>
      </p:grpSp>
      <p:sp>
        <p:nvSpPr>
          <p:cNvPr id="27" name="四角形: 角を丸くする 26">
            <a:extLst>
              <a:ext uri="{FF2B5EF4-FFF2-40B4-BE49-F238E27FC236}">
                <a16:creationId xmlns:a16="http://schemas.microsoft.com/office/drawing/2014/main" id="{E228D7B2-2148-472D-B8BD-F9D8F453A901}"/>
              </a:ext>
            </a:extLst>
          </p:cNvPr>
          <p:cNvSpPr/>
          <p:nvPr/>
        </p:nvSpPr>
        <p:spPr>
          <a:xfrm>
            <a:off x="1175229" y="3195035"/>
            <a:ext cx="513380" cy="463055"/>
          </a:xfrm>
          <a:prstGeom prst="roundRect">
            <a:avLst/>
          </a:prstGeom>
          <a:noFill/>
          <a:ln w="38100">
            <a:solidFill>
              <a:srgbClr val="FF0000"/>
            </a:solidFill>
            <a:prstDash val="sysDash"/>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テキスト ボックス 41">
            <a:extLst>
              <a:ext uri="{FF2B5EF4-FFF2-40B4-BE49-F238E27FC236}">
                <a16:creationId xmlns:a16="http://schemas.microsoft.com/office/drawing/2014/main" id="{F44353D1-F76E-4A8A-BA06-84D73B15126D}"/>
              </a:ext>
            </a:extLst>
          </p:cNvPr>
          <p:cNvSpPr txBox="1"/>
          <p:nvPr/>
        </p:nvSpPr>
        <p:spPr>
          <a:xfrm>
            <a:off x="914031" y="2980674"/>
            <a:ext cx="441146" cy="400110"/>
          </a:xfrm>
          <a:prstGeom prst="rect">
            <a:avLst/>
          </a:prstGeom>
          <a:noFill/>
        </p:spPr>
        <p:txBody>
          <a:bodyPr wrap="none">
            <a:spAutoFit/>
          </a:bodyPr>
          <a:lstStyle/>
          <a:p>
            <a:r>
              <a:rPr lang="ja-JP" altLang="en-US" sz="2000" b="1" spc="-2000" dirty="0">
                <a:solidFill>
                  <a:schemeClr val="bg1"/>
                </a:solidFill>
                <a:effectLst>
                  <a:glow rad="19050">
                    <a:schemeClr val="bg1"/>
                  </a:glow>
                </a:effectLst>
                <a:latin typeface="Meiryo" charset="-128"/>
                <a:ea typeface="Meiryo" charset="-128"/>
                <a:cs typeface="Meiryo" charset="-128"/>
              </a:rPr>
              <a:t>●</a:t>
            </a:r>
            <a:r>
              <a:rPr lang="ja-JP" altLang="en-US" sz="2000" b="1" dirty="0">
                <a:solidFill>
                  <a:srgbClr val="009650"/>
                </a:solidFill>
                <a:effectLst>
                  <a:glow rad="19050">
                    <a:schemeClr val="bg1"/>
                  </a:glow>
                </a:effectLst>
                <a:latin typeface="Meiryo" charset="-128"/>
                <a:ea typeface="Meiryo" charset="-128"/>
                <a:cs typeface="Meiryo" charset="-128"/>
              </a:rPr>
              <a:t>❶</a:t>
            </a:r>
            <a:endParaRPr lang="ja-JP" altLang="en-US" sz="2000" dirty="0">
              <a:effectLst>
                <a:glow rad="19050">
                  <a:schemeClr val="bg1"/>
                </a:glow>
              </a:effectLst>
            </a:endParaRPr>
          </a:p>
        </p:txBody>
      </p:sp>
      <p:sp>
        <p:nvSpPr>
          <p:cNvPr id="48" name="テキスト ボックス 47">
            <a:extLst>
              <a:ext uri="{FF2B5EF4-FFF2-40B4-BE49-F238E27FC236}">
                <a16:creationId xmlns:a16="http://schemas.microsoft.com/office/drawing/2014/main" id="{C2C3D5B2-032F-4B43-8282-6BDD2FEFF2C9}"/>
              </a:ext>
            </a:extLst>
          </p:cNvPr>
          <p:cNvSpPr txBox="1"/>
          <p:nvPr/>
        </p:nvSpPr>
        <p:spPr>
          <a:xfrm>
            <a:off x="3907388" y="3131064"/>
            <a:ext cx="441146" cy="400110"/>
          </a:xfrm>
          <a:prstGeom prst="rect">
            <a:avLst/>
          </a:prstGeom>
          <a:noFill/>
        </p:spPr>
        <p:txBody>
          <a:bodyPr wrap="none">
            <a:spAutoFit/>
          </a:bodyPr>
          <a:lstStyle/>
          <a:p>
            <a:r>
              <a:rPr lang="ja-JP" altLang="en-US" sz="2000" b="1" spc="-2000" dirty="0">
                <a:solidFill>
                  <a:schemeClr val="bg1"/>
                </a:solidFill>
                <a:effectLst>
                  <a:glow rad="19050">
                    <a:schemeClr val="bg1"/>
                  </a:glow>
                </a:effectLst>
                <a:latin typeface="Meiryo" charset="-128"/>
                <a:ea typeface="Meiryo" charset="-128"/>
                <a:cs typeface="Meiryo" charset="-128"/>
              </a:rPr>
              <a:t>●</a:t>
            </a:r>
            <a:r>
              <a:rPr lang="ja-JP" altLang="en-US" sz="2000" b="1" dirty="0">
                <a:solidFill>
                  <a:srgbClr val="009650"/>
                </a:solidFill>
                <a:effectLst>
                  <a:glow rad="19050">
                    <a:schemeClr val="bg1"/>
                  </a:glow>
                </a:effectLst>
                <a:latin typeface="Meiryo" charset="-128"/>
                <a:ea typeface="Meiryo" charset="-128"/>
                <a:cs typeface="Meiryo" charset="-128"/>
              </a:rPr>
              <a:t>➋</a:t>
            </a:r>
            <a:endParaRPr lang="ja-JP" altLang="en-US" sz="2000" dirty="0">
              <a:effectLst>
                <a:glow rad="19050">
                  <a:schemeClr val="bg1"/>
                </a:glow>
              </a:effectLst>
            </a:endParaRPr>
          </a:p>
        </p:txBody>
      </p:sp>
      <p:sp>
        <p:nvSpPr>
          <p:cNvPr id="54" name="テキスト ボックス 53">
            <a:extLst>
              <a:ext uri="{FF2B5EF4-FFF2-40B4-BE49-F238E27FC236}">
                <a16:creationId xmlns:a16="http://schemas.microsoft.com/office/drawing/2014/main" id="{DB33095B-B383-433D-B3D7-9118106FEF1D}"/>
              </a:ext>
            </a:extLst>
          </p:cNvPr>
          <p:cNvSpPr txBox="1"/>
          <p:nvPr/>
        </p:nvSpPr>
        <p:spPr>
          <a:xfrm>
            <a:off x="7042288" y="3000067"/>
            <a:ext cx="441146" cy="400110"/>
          </a:xfrm>
          <a:prstGeom prst="rect">
            <a:avLst/>
          </a:prstGeom>
          <a:noFill/>
        </p:spPr>
        <p:txBody>
          <a:bodyPr wrap="none">
            <a:spAutoFit/>
          </a:bodyPr>
          <a:lstStyle/>
          <a:p>
            <a:r>
              <a:rPr lang="ja-JP" altLang="en-US" sz="2000" b="1" spc="-2000" dirty="0">
                <a:solidFill>
                  <a:schemeClr val="bg1"/>
                </a:solidFill>
                <a:effectLst>
                  <a:glow rad="19050">
                    <a:schemeClr val="bg1"/>
                  </a:glow>
                </a:effectLst>
                <a:latin typeface="Meiryo" charset="-128"/>
                <a:ea typeface="Meiryo" charset="-128"/>
                <a:cs typeface="Meiryo" charset="-128"/>
              </a:rPr>
              <a:t>●</a:t>
            </a:r>
            <a:r>
              <a:rPr lang="ja-JP" altLang="en-US" sz="2000" b="1" dirty="0">
                <a:solidFill>
                  <a:srgbClr val="009650"/>
                </a:solidFill>
                <a:effectLst>
                  <a:glow rad="19050">
                    <a:schemeClr val="bg1"/>
                  </a:glow>
                </a:effectLst>
                <a:latin typeface="Meiryo" charset="-128"/>
                <a:ea typeface="Meiryo" charset="-128"/>
                <a:cs typeface="Meiryo" charset="-128"/>
              </a:rPr>
              <a:t>➌</a:t>
            </a:r>
            <a:endParaRPr lang="ja-JP" altLang="en-US" sz="2000" dirty="0">
              <a:effectLst>
                <a:glow rad="19050">
                  <a:schemeClr val="bg1"/>
                </a:glow>
              </a:effectLst>
            </a:endParaRPr>
          </a:p>
        </p:txBody>
      </p:sp>
    </p:spTree>
    <p:extLst>
      <p:ext uri="{BB962C8B-B14F-4D97-AF65-F5344CB8AC3E}">
        <p14:creationId xmlns:p14="http://schemas.microsoft.com/office/powerpoint/2010/main" val="1919747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5DAA56E6-4571-4AA9-A42C-C5862811DA99}"/>
              </a:ext>
            </a:extLst>
          </p:cNvPr>
          <p:cNvPicPr>
            <a:picLocks noChangeAspect="1"/>
          </p:cNvPicPr>
          <p:nvPr/>
        </p:nvPicPr>
        <p:blipFill>
          <a:blip r:embed="rId3"/>
          <a:stretch>
            <a:fillRect/>
          </a:stretch>
        </p:blipFill>
        <p:spPr>
          <a:xfrm>
            <a:off x="7698242" y="3150448"/>
            <a:ext cx="2029734" cy="3602777"/>
          </a:xfrm>
          <a:prstGeom prst="rect">
            <a:avLst/>
          </a:prstGeom>
          <a:ln>
            <a:solidFill>
              <a:schemeClr val="tx1"/>
            </a:solidFill>
          </a:ln>
        </p:spPr>
      </p:pic>
      <p:sp>
        <p:nvSpPr>
          <p:cNvPr id="45" name="字幕 5">
            <a:extLst>
              <a:ext uri="{FF2B5EF4-FFF2-40B4-BE49-F238E27FC236}">
                <a16:creationId xmlns:a16="http://schemas.microsoft.com/office/drawing/2014/main" id="{D4E00D8F-C85E-448B-914D-AE63D3BC893C}"/>
              </a:ext>
            </a:extLst>
          </p:cNvPr>
          <p:cNvSpPr>
            <a:spLocks noGrp="1"/>
          </p:cNvSpPr>
          <p:nvPr>
            <p:ph type="subTitle" idx="1"/>
          </p:nvPr>
        </p:nvSpPr>
        <p:spPr>
          <a:xfrm>
            <a:off x="648000" y="1548000"/>
            <a:ext cx="4490630" cy="463846"/>
          </a:xfrm>
        </p:spPr>
        <p:txBody>
          <a:bodyPr wrap="none" lIns="90000" tIns="46800" rIns="90000" bIns="46800">
            <a:spAutoFit/>
          </a:bodyPr>
          <a:lstStyle/>
          <a:p>
            <a:r>
              <a:rPr lang="ja-JP" altLang="en-US" sz="2400" dirty="0"/>
              <a:t>受信したメールに返信する方法</a:t>
            </a:r>
          </a:p>
        </p:txBody>
      </p:sp>
      <p:sp>
        <p:nvSpPr>
          <p:cNvPr id="18" name="タイトル 9">
            <a:extLst>
              <a:ext uri="{FF2B5EF4-FFF2-40B4-BE49-F238E27FC236}">
                <a16:creationId xmlns:a16="http://schemas.microsoft.com/office/drawing/2014/main" id="{EB934264-2895-467E-B9A6-59F9C8963F51}"/>
              </a:ext>
            </a:extLst>
          </p:cNvPr>
          <p:cNvSpPr txBox="1">
            <a:spLocks/>
          </p:cNvSpPr>
          <p:nvPr/>
        </p:nvSpPr>
        <p:spPr>
          <a:xfrm>
            <a:off x="2520000" y="360000"/>
            <a:ext cx="60198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r>
              <a:rPr lang="ja-JP" altLang="en-US" dirty="0"/>
              <a:t>メールの使い方</a:t>
            </a:r>
          </a:p>
          <a:p>
            <a:r>
              <a:rPr lang="ja-JP" altLang="en-US" dirty="0"/>
              <a:t>受信したメールに返信する仕方</a:t>
            </a:r>
          </a:p>
        </p:txBody>
      </p:sp>
      <p:sp>
        <p:nvSpPr>
          <p:cNvPr id="33" name="テキスト ボックス 32">
            <a:extLst>
              <a:ext uri="{FF2B5EF4-FFF2-40B4-BE49-F238E27FC236}">
                <a16:creationId xmlns:a16="http://schemas.microsoft.com/office/drawing/2014/main" id="{A7FD9122-5D6F-4F4A-8E0E-D53910F7249C}"/>
              </a:ext>
            </a:extLst>
          </p:cNvPr>
          <p:cNvSpPr txBox="1"/>
          <p:nvPr/>
        </p:nvSpPr>
        <p:spPr>
          <a:xfrm>
            <a:off x="4374000" y="2106000"/>
            <a:ext cx="2029734" cy="369332"/>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「返信」をタップ</a:t>
            </a:r>
          </a:p>
        </p:txBody>
      </p:sp>
      <p:sp>
        <p:nvSpPr>
          <p:cNvPr id="34" name="矢印: 右 33">
            <a:extLst>
              <a:ext uri="{FF2B5EF4-FFF2-40B4-BE49-F238E27FC236}">
                <a16:creationId xmlns:a16="http://schemas.microsoft.com/office/drawing/2014/main" id="{D987328F-762D-443E-99DA-0022C9FFB6DD}"/>
              </a:ext>
            </a:extLst>
          </p:cNvPr>
          <p:cNvSpPr/>
          <p:nvPr/>
        </p:nvSpPr>
        <p:spPr>
          <a:xfrm>
            <a:off x="3441700" y="4662756"/>
            <a:ext cx="623073" cy="4140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テキスト ボックス 37">
            <a:extLst>
              <a:ext uri="{FF2B5EF4-FFF2-40B4-BE49-F238E27FC236}">
                <a16:creationId xmlns:a16="http://schemas.microsoft.com/office/drawing/2014/main" id="{13DD0212-F335-4342-8947-1042A58F4FF6}"/>
              </a:ext>
            </a:extLst>
          </p:cNvPr>
          <p:cNvSpPr txBox="1"/>
          <p:nvPr/>
        </p:nvSpPr>
        <p:spPr>
          <a:xfrm>
            <a:off x="4064773" y="5601295"/>
            <a:ext cx="2473909" cy="646331"/>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他の人に転送する時は</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転送</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をタップします</a:t>
            </a:r>
          </a:p>
        </p:txBody>
      </p:sp>
      <p:sp>
        <p:nvSpPr>
          <p:cNvPr id="47" name="矢印: 右 46">
            <a:extLst>
              <a:ext uri="{FF2B5EF4-FFF2-40B4-BE49-F238E27FC236}">
                <a16:creationId xmlns:a16="http://schemas.microsoft.com/office/drawing/2014/main" id="{BB48DB9C-54FF-4CEB-B9FB-39E653B56044}"/>
              </a:ext>
            </a:extLst>
          </p:cNvPr>
          <p:cNvSpPr/>
          <p:nvPr/>
        </p:nvSpPr>
        <p:spPr>
          <a:xfrm>
            <a:off x="6781027" y="4695825"/>
            <a:ext cx="623073" cy="4140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テキスト ボックス 47">
            <a:extLst>
              <a:ext uri="{FF2B5EF4-FFF2-40B4-BE49-F238E27FC236}">
                <a16:creationId xmlns:a16="http://schemas.microsoft.com/office/drawing/2014/main" id="{23442925-B28A-44F2-9C3F-E8AA95ACB162}"/>
              </a:ext>
            </a:extLst>
          </p:cNvPr>
          <p:cNvSpPr txBox="1"/>
          <p:nvPr/>
        </p:nvSpPr>
        <p:spPr>
          <a:xfrm>
            <a:off x="1026000" y="2106000"/>
            <a:ext cx="2723823" cy="369332"/>
          </a:xfrm>
          <a:prstGeom prst="rect">
            <a:avLst/>
          </a:prstGeom>
          <a:noFill/>
        </p:spPr>
        <p:txBody>
          <a:bodyPr wrap="none">
            <a:spAutoFit/>
          </a:bodyPr>
          <a:lstStyle/>
          <a:p>
            <a:r>
              <a:rPr lang="ja-JP" altLang="en-US" b="1" dirty="0" smtClean="0">
                <a:latin typeface="メイリオ" panose="020B0604030504040204" pitchFamily="50" charset="-128"/>
                <a:ea typeface="メイリオ" panose="020B0604030504040204" pitchFamily="50" charset="-128"/>
              </a:rPr>
              <a:t>受信メール</a:t>
            </a:r>
            <a:r>
              <a:rPr lang="ja-JP" altLang="en-US" b="1" dirty="0">
                <a:latin typeface="メイリオ" panose="020B0604030504040204" pitchFamily="50" charset="-128"/>
                <a:ea typeface="メイリオ" panose="020B0604030504040204" pitchFamily="50" charset="-128"/>
              </a:rPr>
              <a:t>の本文を表示</a:t>
            </a:r>
          </a:p>
        </p:txBody>
      </p:sp>
      <p:sp>
        <p:nvSpPr>
          <p:cNvPr id="49" name="Title 1">
            <a:extLst>
              <a:ext uri="{FF2B5EF4-FFF2-40B4-BE49-F238E27FC236}">
                <a16:creationId xmlns:a16="http://schemas.microsoft.com/office/drawing/2014/main" id="{D3B3403F-A59A-4273-96DC-64FED7BF3E06}"/>
              </a:ext>
            </a:extLst>
          </p:cNvPr>
          <p:cNvSpPr txBox="1">
            <a:spLocks/>
          </p:cNvSpPr>
          <p:nvPr/>
        </p:nvSpPr>
        <p:spPr>
          <a:xfrm>
            <a:off x="900000" y="540000"/>
            <a:ext cx="1085851"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t>2-F</a:t>
            </a:r>
            <a:endParaRPr lang="en-US" dirty="0"/>
          </a:p>
        </p:txBody>
      </p:sp>
      <p:sp>
        <p:nvSpPr>
          <p:cNvPr id="28" name="正方形/長方形 27">
            <a:extLst>
              <a:ext uri="{FF2B5EF4-FFF2-40B4-BE49-F238E27FC236}">
                <a16:creationId xmlns:a16="http://schemas.microsoft.com/office/drawing/2014/main" id="{A14C25DE-C916-459F-A5A5-D9BB93340099}"/>
              </a:ext>
            </a:extLst>
          </p:cNvPr>
          <p:cNvSpPr/>
          <p:nvPr/>
        </p:nvSpPr>
        <p:spPr>
          <a:xfrm>
            <a:off x="576000" y="2016000"/>
            <a:ext cx="569387" cy="553998"/>
          </a:xfrm>
          <a:prstGeom prst="rect">
            <a:avLst/>
          </a:prstGeom>
        </p:spPr>
        <p:txBody>
          <a:bodyPr wrap="none">
            <a:spAutoFit/>
          </a:bodyPr>
          <a:lstStyle/>
          <a:p>
            <a:r>
              <a:rPr lang="ja-JP" altLang="en-US" sz="3000" b="1" dirty="0">
                <a:solidFill>
                  <a:srgbClr val="009650"/>
                </a:solidFill>
                <a:latin typeface="Meiryo" charset="-128"/>
                <a:ea typeface="Meiryo" charset="-128"/>
                <a:cs typeface="Meiryo" charset="-128"/>
              </a:rPr>
              <a:t>❹</a:t>
            </a:r>
            <a:endParaRPr lang="en-US" altLang="ja-JP" sz="3000" b="1" dirty="0">
              <a:solidFill>
                <a:srgbClr val="009650"/>
              </a:solidFill>
              <a:latin typeface="Meiryo" charset="-128"/>
              <a:ea typeface="Meiryo" charset="-128"/>
              <a:cs typeface="Meiryo" charset="-128"/>
            </a:endParaRPr>
          </a:p>
        </p:txBody>
      </p:sp>
      <p:pic>
        <p:nvPicPr>
          <p:cNvPr id="7" name="図 6">
            <a:extLst>
              <a:ext uri="{FF2B5EF4-FFF2-40B4-BE49-F238E27FC236}">
                <a16:creationId xmlns:a16="http://schemas.microsoft.com/office/drawing/2014/main" id="{7597CF14-507E-4E06-873F-7DC1AEFD5405}"/>
              </a:ext>
            </a:extLst>
          </p:cNvPr>
          <p:cNvPicPr>
            <a:picLocks noChangeAspect="1"/>
          </p:cNvPicPr>
          <p:nvPr/>
        </p:nvPicPr>
        <p:blipFill>
          <a:blip r:embed="rId4"/>
          <a:stretch>
            <a:fillRect/>
          </a:stretch>
        </p:blipFill>
        <p:spPr>
          <a:xfrm>
            <a:off x="891470" y="3142603"/>
            <a:ext cx="2029734" cy="3602778"/>
          </a:xfrm>
          <a:prstGeom prst="rect">
            <a:avLst/>
          </a:prstGeom>
          <a:ln>
            <a:solidFill>
              <a:schemeClr val="tx1"/>
            </a:solidFill>
          </a:ln>
        </p:spPr>
      </p:pic>
      <p:sp>
        <p:nvSpPr>
          <p:cNvPr id="55" name="正方形/長方形 54">
            <a:extLst>
              <a:ext uri="{FF2B5EF4-FFF2-40B4-BE49-F238E27FC236}">
                <a16:creationId xmlns:a16="http://schemas.microsoft.com/office/drawing/2014/main" id="{0DBF980F-19E3-45ED-B264-C2BD1EA0AFF7}"/>
              </a:ext>
            </a:extLst>
          </p:cNvPr>
          <p:cNvSpPr/>
          <p:nvPr/>
        </p:nvSpPr>
        <p:spPr>
          <a:xfrm>
            <a:off x="576000" y="2520000"/>
            <a:ext cx="569387" cy="553998"/>
          </a:xfrm>
          <a:prstGeom prst="rect">
            <a:avLst/>
          </a:prstGeom>
        </p:spPr>
        <p:txBody>
          <a:bodyPr wrap="none">
            <a:spAutoFit/>
          </a:bodyPr>
          <a:lstStyle/>
          <a:p>
            <a:r>
              <a:rPr lang="ja-JP" altLang="en-US" sz="3000" b="1" dirty="0">
                <a:solidFill>
                  <a:srgbClr val="009650"/>
                </a:solidFill>
                <a:latin typeface="Meiryo" charset="-128"/>
                <a:ea typeface="Meiryo" charset="-128"/>
                <a:cs typeface="Meiryo" charset="-128"/>
              </a:rPr>
              <a:t>❺</a:t>
            </a:r>
            <a:endParaRPr lang="en-US" altLang="ja-JP" sz="3000" b="1" dirty="0">
              <a:solidFill>
                <a:srgbClr val="009650"/>
              </a:solidFill>
              <a:latin typeface="Meiryo" charset="-128"/>
              <a:ea typeface="Meiryo" charset="-128"/>
              <a:cs typeface="Meiryo" charset="-128"/>
            </a:endParaRPr>
          </a:p>
        </p:txBody>
      </p:sp>
      <p:sp>
        <p:nvSpPr>
          <p:cNvPr id="57" name="正方形/長方形 56">
            <a:extLst>
              <a:ext uri="{FF2B5EF4-FFF2-40B4-BE49-F238E27FC236}">
                <a16:creationId xmlns:a16="http://schemas.microsoft.com/office/drawing/2014/main" id="{DDE82E17-9CEC-4936-BF48-A81EC61B47FB}"/>
              </a:ext>
            </a:extLst>
          </p:cNvPr>
          <p:cNvSpPr/>
          <p:nvPr/>
        </p:nvSpPr>
        <p:spPr>
          <a:xfrm>
            <a:off x="3960000" y="2016000"/>
            <a:ext cx="557877"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❻</a:t>
            </a:r>
            <a:endParaRPr lang="en-US" altLang="ja-JP" sz="3000" b="1" dirty="0">
              <a:solidFill>
                <a:srgbClr val="009650"/>
              </a:solidFill>
              <a:latin typeface="Meiryo" charset="-128"/>
              <a:ea typeface="Meiryo" charset="-128"/>
              <a:cs typeface="Meiryo" charset="-128"/>
            </a:endParaRPr>
          </a:p>
        </p:txBody>
      </p:sp>
      <p:sp>
        <p:nvSpPr>
          <p:cNvPr id="59" name="正方形/長方形 58">
            <a:extLst>
              <a:ext uri="{FF2B5EF4-FFF2-40B4-BE49-F238E27FC236}">
                <a16:creationId xmlns:a16="http://schemas.microsoft.com/office/drawing/2014/main" id="{C4CE6FA4-F8FD-4625-B025-02D13AF33C61}"/>
              </a:ext>
            </a:extLst>
          </p:cNvPr>
          <p:cNvSpPr/>
          <p:nvPr/>
        </p:nvSpPr>
        <p:spPr>
          <a:xfrm>
            <a:off x="7200000" y="2016000"/>
            <a:ext cx="569387" cy="553998"/>
          </a:xfrm>
          <a:prstGeom prst="rect">
            <a:avLst/>
          </a:prstGeom>
        </p:spPr>
        <p:txBody>
          <a:bodyPr wrap="none">
            <a:spAutoFit/>
          </a:bodyPr>
          <a:lstStyle/>
          <a:p>
            <a:r>
              <a:rPr lang="ja-JP" altLang="en-US" sz="3000" b="1" dirty="0">
                <a:solidFill>
                  <a:srgbClr val="009650"/>
                </a:solidFill>
                <a:latin typeface="Meiryo" charset="-128"/>
                <a:ea typeface="Meiryo" charset="-128"/>
                <a:cs typeface="Meiryo" charset="-128"/>
              </a:rPr>
              <a:t>❼</a:t>
            </a:r>
            <a:endParaRPr lang="en-US" altLang="ja-JP" sz="3000" b="1" dirty="0">
              <a:solidFill>
                <a:srgbClr val="009650"/>
              </a:solidFill>
              <a:latin typeface="Meiryo" charset="-128"/>
              <a:ea typeface="Meiryo" charset="-128"/>
              <a:cs typeface="Meiryo" charset="-128"/>
            </a:endParaRPr>
          </a:p>
        </p:txBody>
      </p:sp>
      <p:sp>
        <p:nvSpPr>
          <p:cNvPr id="27" name="四角形: 角を丸くする 26">
            <a:extLst>
              <a:ext uri="{FF2B5EF4-FFF2-40B4-BE49-F238E27FC236}">
                <a16:creationId xmlns:a16="http://schemas.microsoft.com/office/drawing/2014/main" id="{E228D7B2-2148-472D-B8BD-F9D8F453A901}"/>
              </a:ext>
            </a:extLst>
          </p:cNvPr>
          <p:cNvSpPr/>
          <p:nvPr/>
        </p:nvSpPr>
        <p:spPr>
          <a:xfrm>
            <a:off x="2070100" y="6434360"/>
            <a:ext cx="457200" cy="311021"/>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 name="図 2">
            <a:extLst>
              <a:ext uri="{FF2B5EF4-FFF2-40B4-BE49-F238E27FC236}">
                <a16:creationId xmlns:a16="http://schemas.microsoft.com/office/drawing/2014/main" id="{39C23C70-D6A7-4DDC-BA9B-4A4F686CDAF3}"/>
              </a:ext>
            </a:extLst>
          </p:cNvPr>
          <p:cNvPicPr>
            <a:picLocks noChangeAspect="1"/>
          </p:cNvPicPr>
          <p:nvPr/>
        </p:nvPicPr>
        <p:blipFill>
          <a:blip r:embed="rId5"/>
          <a:stretch>
            <a:fillRect/>
          </a:stretch>
        </p:blipFill>
        <p:spPr>
          <a:xfrm>
            <a:off x="4334513" y="4203768"/>
            <a:ext cx="2029734" cy="1208933"/>
          </a:xfrm>
          <a:prstGeom prst="rect">
            <a:avLst/>
          </a:prstGeom>
        </p:spPr>
      </p:pic>
      <p:sp>
        <p:nvSpPr>
          <p:cNvPr id="26" name="テキスト ボックス 25">
            <a:extLst>
              <a:ext uri="{FF2B5EF4-FFF2-40B4-BE49-F238E27FC236}">
                <a16:creationId xmlns:a16="http://schemas.microsoft.com/office/drawing/2014/main" id="{292B52EF-2169-429D-A37B-A5A1A65DD41A}"/>
              </a:ext>
            </a:extLst>
          </p:cNvPr>
          <p:cNvSpPr txBox="1"/>
          <p:nvPr/>
        </p:nvSpPr>
        <p:spPr>
          <a:xfrm>
            <a:off x="1026000" y="2610000"/>
            <a:ext cx="2723823" cy="369332"/>
          </a:xfrm>
          <a:prstGeom prst="rect">
            <a:avLst/>
          </a:prstGeom>
          <a:noFill/>
        </p:spPr>
        <p:txBody>
          <a:bodyPr wrap="none">
            <a:spAutoFit/>
          </a:bodyPr>
          <a:lstStyle/>
          <a:p>
            <a:r>
              <a:rPr lang="ja-JP" altLang="en-US" b="1" dirty="0">
                <a:latin typeface="メイリオ" panose="020B0604030504040204" pitchFamily="50" charset="-128"/>
                <a:ea typeface="メイリオ" panose="020B0604030504040204" pitchFamily="50" charset="-128"/>
              </a:rPr>
              <a:t>リターンマークをタップ</a:t>
            </a:r>
          </a:p>
        </p:txBody>
      </p:sp>
      <p:sp>
        <p:nvSpPr>
          <p:cNvPr id="29" name="四角形: 角を丸くする 28">
            <a:extLst>
              <a:ext uri="{FF2B5EF4-FFF2-40B4-BE49-F238E27FC236}">
                <a16:creationId xmlns:a16="http://schemas.microsoft.com/office/drawing/2014/main" id="{3EE38794-BF25-42F1-8D38-32C409495A00}"/>
              </a:ext>
            </a:extLst>
          </p:cNvPr>
          <p:cNvSpPr/>
          <p:nvPr/>
        </p:nvSpPr>
        <p:spPr>
          <a:xfrm>
            <a:off x="4443380" y="4293001"/>
            <a:ext cx="1806068" cy="32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四角形: 角を丸くする 29">
            <a:extLst>
              <a:ext uri="{FF2B5EF4-FFF2-40B4-BE49-F238E27FC236}">
                <a16:creationId xmlns:a16="http://schemas.microsoft.com/office/drawing/2014/main" id="{557AD3A3-6745-452E-BEFC-22B31E0BFF4B}"/>
              </a:ext>
            </a:extLst>
          </p:cNvPr>
          <p:cNvSpPr/>
          <p:nvPr/>
        </p:nvSpPr>
        <p:spPr>
          <a:xfrm>
            <a:off x="7695426" y="4761853"/>
            <a:ext cx="2029735" cy="467372"/>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テキスト ボックス 30">
            <a:extLst>
              <a:ext uri="{FF2B5EF4-FFF2-40B4-BE49-F238E27FC236}">
                <a16:creationId xmlns:a16="http://schemas.microsoft.com/office/drawing/2014/main" id="{247534E0-125B-473E-963C-9DB95E9EAD10}"/>
              </a:ext>
            </a:extLst>
          </p:cNvPr>
          <p:cNvSpPr txBox="1"/>
          <p:nvPr/>
        </p:nvSpPr>
        <p:spPr>
          <a:xfrm>
            <a:off x="7650000" y="2106000"/>
            <a:ext cx="2258782" cy="369332"/>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返信する文面を作成</a:t>
            </a:r>
          </a:p>
        </p:txBody>
      </p:sp>
      <p:sp>
        <p:nvSpPr>
          <p:cNvPr id="35" name="正方形/長方形 34">
            <a:extLst>
              <a:ext uri="{FF2B5EF4-FFF2-40B4-BE49-F238E27FC236}">
                <a16:creationId xmlns:a16="http://schemas.microsoft.com/office/drawing/2014/main" id="{6BA1FE74-044C-4915-BE06-81AF014C8AB9}"/>
              </a:ext>
            </a:extLst>
          </p:cNvPr>
          <p:cNvSpPr/>
          <p:nvPr/>
        </p:nvSpPr>
        <p:spPr>
          <a:xfrm>
            <a:off x="7445413" y="4561798"/>
            <a:ext cx="441146" cy="400110"/>
          </a:xfrm>
          <a:prstGeom prst="rect">
            <a:avLst/>
          </a:prstGeom>
        </p:spPr>
        <p:txBody>
          <a:bodyPr wrap="none">
            <a:spAutoFit/>
          </a:bodyPr>
          <a:lstStyle/>
          <a:p>
            <a:r>
              <a:rPr lang="ja-JP" altLang="en-US" sz="2000" b="1" spc="-2000" dirty="0">
                <a:solidFill>
                  <a:schemeClr val="bg1"/>
                </a:solidFill>
                <a:latin typeface="Meiryo" charset="-128"/>
                <a:ea typeface="Meiryo" charset="-128"/>
                <a:cs typeface="Meiryo" charset="-128"/>
              </a:rPr>
              <a:t>●</a:t>
            </a:r>
            <a:r>
              <a:rPr lang="ja-JP" altLang="en-US" sz="2000" b="1" dirty="0">
                <a:solidFill>
                  <a:srgbClr val="009650"/>
                </a:solidFill>
                <a:latin typeface="Meiryo" charset="-128"/>
                <a:ea typeface="Meiryo" charset="-128"/>
                <a:cs typeface="Meiryo" charset="-128"/>
              </a:rPr>
              <a:t>❼</a:t>
            </a:r>
            <a:endParaRPr lang="en-US" altLang="ja-JP" sz="2000" b="1" dirty="0">
              <a:solidFill>
                <a:srgbClr val="009650"/>
              </a:solidFill>
              <a:latin typeface="Meiryo" charset="-128"/>
              <a:ea typeface="Meiryo" charset="-128"/>
              <a:cs typeface="Meiryo" charset="-128"/>
            </a:endParaRPr>
          </a:p>
        </p:txBody>
      </p:sp>
      <p:pic>
        <p:nvPicPr>
          <p:cNvPr id="44" name="Picture 4" descr="人差し指を立てた手のイラスト（甲）">
            <a:extLst>
              <a:ext uri="{FF2B5EF4-FFF2-40B4-BE49-F238E27FC236}">
                <a16:creationId xmlns:a16="http://schemas.microsoft.com/office/drawing/2014/main" id="{4B542A5E-D3CF-42E9-8608-3762B749E13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245759">
            <a:off x="5598847" y="4415531"/>
            <a:ext cx="591929" cy="767315"/>
          </a:xfrm>
          <a:prstGeom prst="rect">
            <a:avLst/>
          </a:prstGeom>
          <a:noFill/>
          <a:effectLst>
            <a:glow rad="12700">
              <a:schemeClr val="bg1"/>
            </a:glow>
          </a:effectLst>
          <a:extLst>
            <a:ext uri="{909E8E84-426E-40DD-AFC4-6F175D3DCCD1}">
              <a14:hiddenFill xmlns:a14="http://schemas.microsoft.com/office/drawing/2010/main">
                <a:solidFill>
                  <a:srgbClr val="FFFFFF"/>
                </a:solidFill>
              </a14:hiddenFill>
            </a:ext>
          </a:extLst>
        </p:spPr>
      </p:pic>
      <p:sp>
        <p:nvSpPr>
          <p:cNvPr id="36" name="正方形/長方形 35">
            <a:extLst>
              <a:ext uri="{FF2B5EF4-FFF2-40B4-BE49-F238E27FC236}">
                <a16:creationId xmlns:a16="http://schemas.microsoft.com/office/drawing/2014/main" id="{E2F53097-8FDB-4C79-9EFB-A065EE11AAD3}"/>
              </a:ext>
            </a:extLst>
          </p:cNvPr>
          <p:cNvSpPr/>
          <p:nvPr/>
        </p:nvSpPr>
        <p:spPr>
          <a:xfrm>
            <a:off x="5741757" y="4725059"/>
            <a:ext cx="441146" cy="400110"/>
          </a:xfrm>
          <a:prstGeom prst="rect">
            <a:avLst/>
          </a:prstGeom>
        </p:spPr>
        <p:txBody>
          <a:bodyPr wrap="none">
            <a:spAutoFit/>
          </a:bodyPr>
          <a:lstStyle/>
          <a:p>
            <a:r>
              <a:rPr lang="ja-JP" altLang="en-US" sz="2000" b="1" spc="-2000" dirty="0">
                <a:solidFill>
                  <a:schemeClr val="bg1"/>
                </a:solidFill>
                <a:latin typeface="Meiryo" charset="-128"/>
                <a:ea typeface="Meiryo" charset="-128"/>
                <a:cs typeface="Meiryo" charset="-128"/>
              </a:rPr>
              <a:t>●</a:t>
            </a:r>
            <a:r>
              <a:rPr lang="ja-JP" altLang="en-US" sz="2000" b="1" dirty="0">
                <a:solidFill>
                  <a:srgbClr val="009650"/>
                </a:solidFill>
                <a:latin typeface="Meiryo" charset="-128"/>
                <a:ea typeface="Meiryo" charset="-128"/>
                <a:cs typeface="Meiryo" charset="-128"/>
              </a:rPr>
              <a:t>❻</a:t>
            </a:r>
            <a:endParaRPr lang="en-US" altLang="ja-JP" sz="2000" b="1" dirty="0">
              <a:solidFill>
                <a:srgbClr val="009650"/>
              </a:solidFill>
              <a:latin typeface="Meiryo" charset="-128"/>
              <a:ea typeface="Meiryo" charset="-128"/>
              <a:cs typeface="Meiryo" charset="-128"/>
            </a:endParaRPr>
          </a:p>
        </p:txBody>
      </p:sp>
      <p:sp>
        <p:nvSpPr>
          <p:cNvPr id="37" name="正方形/長方形 36">
            <a:extLst>
              <a:ext uri="{FF2B5EF4-FFF2-40B4-BE49-F238E27FC236}">
                <a16:creationId xmlns:a16="http://schemas.microsoft.com/office/drawing/2014/main" id="{6F4299B8-D684-4F53-8E59-020E26B48D27}"/>
              </a:ext>
            </a:extLst>
          </p:cNvPr>
          <p:cNvSpPr/>
          <p:nvPr/>
        </p:nvSpPr>
        <p:spPr>
          <a:xfrm>
            <a:off x="1846035" y="6642085"/>
            <a:ext cx="441146" cy="400110"/>
          </a:xfrm>
          <a:prstGeom prst="rect">
            <a:avLst/>
          </a:prstGeom>
        </p:spPr>
        <p:txBody>
          <a:bodyPr wrap="none">
            <a:spAutoFit/>
          </a:bodyPr>
          <a:lstStyle/>
          <a:p>
            <a:r>
              <a:rPr lang="ja-JP" altLang="en-US" sz="2000" b="1" spc="-2000" dirty="0">
                <a:solidFill>
                  <a:schemeClr val="bg1"/>
                </a:solidFill>
                <a:effectLst>
                  <a:glow rad="25400">
                    <a:schemeClr val="bg1"/>
                  </a:glow>
                </a:effectLst>
                <a:latin typeface="Meiryo" charset="-128"/>
                <a:ea typeface="Meiryo" charset="-128"/>
                <a:cs typeface="Meiryo" charset="-128"/>
              </a:rPr>
              <a:t>●</a:t>
            </a:r>
            <a:r>
              <a:rPr lang="ja-JP" altLang="en-US" sz="2000" b="1" dirty="0">
                <a:solidFill>
                  <a:srgbClr val="009650"/>
                </a:solidFill>
                <a:effectLst>
                  <a:glow rad="25400">
                    <a:schemeClr val="bg1"/>
                  </a:glow>
                </a:effectLst>
                <a:latin typeface="Meiryo" charset="-128"/>
                <a:ea typeface="Meiryo" charset="-128"/>
                <a:cs typeface="Meiryo" charset="-128"/>
              </a:rPr>
              <a:t>❺</a:t>
            </a:r>
            <a:endParaRPr lang="en-US" altLang="ja-JP" sz="2000" b="1" dirty="0">
              <a:solidFill>
                <a:srgbClr val="009650"/>
              </a:solidFill>
              <a:effectLst>
                <a:glow rad="25400">
                  <a:schemeClr val="bg1"/>
                </a:glow>
              </a:effectLst>
              <a:latin typeface="Meiryo" charset="-128"/>
              <a:ea typeface="Meiryo" charset="-128"/>
              <a:cs typeface="Meiryo" charset="-128"/>
            </a:endParaRPr>
          </a:p>
        </p:txBody>
      </p:sp>
    </p:spTree>
    <p:extLst>
      <p:ext uri="{BB962C8B-B14F-4D97-AF65-F5344CB8AC3E}">
        <p14:creationId xmlns:p14="http://schemas.microsoft.com/office/powerpoint/2010/main" val="3347650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211532F2-583A-49F1-9ACB-62BB14C47DD7}"/>
              </a:ext>
            </a:extLst>
          </p:cNvPr>
          <p:cNvPicPr>
            <a:picLocks noChangeAspect="1"/>
          </p:cNvPicPr>
          <p:nvPr/>
        </p:nvPicPr>
        <p:blipFill>
          <a:blip r:embed="rId3"/>
          <a:stretch>
            <a:fillRect/>
          </a:stretch>
        </p:blipFill>
        <p:spPr>
          <a:xfrm>
            <a:off x="4419222" y="3190510"/>
            <a:ext cx="2343871" cy="3045187"/>
          </a:xfrm>
          <a:prstGeom prst="rect">
            <a:avLst/>
          </a:prstGeom>
        </p:spPr>
      </p:pic>
      <p:sp>
        <p:nvSpPr>
          <p:cNvPr id="45" name="字幕 5">
            <a:extLst>
              <a:ext uri="{FF2B5EF4-FFF2-40B4-BE49-F238E27FC236}">
                <a16:creationId xmlns:a16="http://schemas.microsoft.com/office/drawing/2014/main" id="{D4E00D8F-C85E-448B-914D-AE63D3BC893C}"/>
              </a:ext>
            </a:extLst>
          </p:cNvPr>
          <p:cNvSpPr>
            <a:spLocks noGrp="1"/>
          </p:cNvSpPr>
          <p:nvPr>
            <p:ph type="subTitle" idx="1"/>
          </p:nvPr>
        </p:nvSpPr>
        <p:spPr>
          <a:xfrm>
            <a:off x="648000" y="1548000"/>
            <a:ext cx="7568395" cy="463846"/>
          </a:xfrm>
        </p:spPr>
        <p:txBody>
          <a:bodyPr wrap="none" lIns="90000" tIns="46800" rIns="90000" bIns="46800">
            <a:spAutoFit/>
          </a:bodyPr>
          <a:lstStyle/>
          <a:p>
            <a:r>
              <a:rPr lang="ja-JP" altLang="en-US" sz="2400" dirty="0"/>
              <a:t>受信したメールの写真をアルバムに保存しましょう。</a:t>
            </a:r>
          </a:p>
        </p:txBody>
      </p:sp>
      <p:sp>
        <p:nvSpPr>
          <p:cNvPr id="18" name="タイトル 9">
            <a:extLst>
              <a:ext uri="{FF2B5EF4-FFF2-40B4-BE49-F238E27FC236}">
                <a16:creationId xmlns:a16="http://schemas.microsoft.com/office/drawing/2014/main" id="{EB934264-2895-467E-B9A6-59F9C8963F51}"/>
              </a:ext>
            </a:extLst>
          </p:cNvPr>
          <p:cNvSpPr txBox="1">
            <a:spLocks/>
          </p:cNvSpPr>
          <p:nvPr/>
        </p:nvSpPr>
        <p:spPr>
          <a:xfrm>
            <a:off x="2520000" y="360000"/>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r>
              <a:rPr lang="ja-JP" altLang="en-US" dirty="0"/>
              <a:t>メールの使い方</a:t>
            </a:r>
          </a:p>
          <a:p>
            <a:r>
              <a:rPr lang="ja-JP" altLang="en-US" dirty="0"/>
              <a:t>受信したメールの写真を保存する</a:t>
            </a:r>
          </a:p>
        </p:txBody>
      </p:sp>
      <p:sp>
        <p:nvSpPr>
          <p:cNvPr id="33" name="テキスト ボックス 32">
            <a:extLst>
              <a:ext uri="{FF2B5EF4-FFF2-40B4-BE49-F238E27FC236}">
                <a16:creationId xmlns:a16="http://schemas.microsoft.com/office/drawing/2014/main" id="{A7FD9122-5D6F-4F4A-8E0E-D53910F7249C}"/>
              </a:ext>
            </a:extLst>
          </p:cNvPr>
          <p:cNvSpPr txBox="1"/>
          <p:nvPr/>
        </p:nvSpPr>
        <p:spPr>
          <a:xfrm>
            <a:off x="4374000" y="2106000"/>
            <a:ext cx="2743200" cy="369332"/>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「画像を保存」をタップ</a:t>
            </a:r>
          </a:p>
        </p:txBody>
      </p:sp>
      <p:sp>
        <p:nvSpPr>
          <p:cNvPr id="38" name="テキスト ボックス 37">
            <a:extLst>
              <a:ext uri="{FF2B5EF4-FFF2-40B4-BE49-F238E27FC236}">
                <a16:creationId xmlns:a16="http://schemas.microsoft.com/office/drawing/2014/main" id="{13DD0212-F335-4342-8947-1042A58F4FF6}"/>
              </a:ext>
            </a:extLst>
          </p:cNvPr>
          <p:cNvSpPr txBox="1"/>
          <p:nvPr/>
        </p:nvSpPr>
        <p:spPr>
          <a:xfrm>
            <a:off x="7686000" y="2106000"/>
            <a:ext cx="2258782" cy="646331"/>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写真がアルバムの中</a:t>
            </a:r>
          </a:p>
          <a:p>
            <a:r>
              <a:rPr lang="ja-JP" altLang="en-US" b="1" dirty="0">
                <a:latin typeface="メイリオ" panose="020B0604030504040204" pitchFamily="50" charset="-128"/>
                <a:ea typeface="メイリオ" panose="020B0604030504040204" pitchFamily="50" charset="-128"/>
              </a:rPr>
              <a:t>に保存されました</a:t>
            </a:r>
          </a:p>
        </p:txBody>
      </p:sp>
      <p:sp>
        <p:nvSpPr>
          <p:cNvPr id="49" name="Title 1">
            <a:extLst>
              <a:ext uri="{FF2B5EF4-FFF2-40B4-BE49-F238E27FC236}">
                <a16:creationId xmlns:a16="http://schemas.microsoft.com/office/drawing/2014/main" id="{D3B3403F-A59A-4273-96DC-64FED7BF3E06}"/>
              </a:ext>
            </a:extLst>
          </p:cNvPr>
          <p:cNvSpPr txBox="1">
            <a:spLocks/>
          </p:cNvSpPr>
          <p:nvPr/>
        </p:nvSpPr>
        <p:spPr>
          <a:xfrm>
            <a:off x="900000" y="540000"/>
            <a:ext cx="1167605"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t>2-G</a:t>
            </a:r>
            <a:endParaRPr lang="en-US" dirty="0"/>
          </a:p>
        </p:txBody>
      </p:sp>
      <p:sp>
        <p:nvSpPr>
          <p:cNvPr id="27" name="四角形: 角を丸くする 26">
            <a:extLst>
              <a:ext uri="{FF2B5EF4-FFF2-40B4-BE49-F238E27FC236}">
                <a16:creationId xmlns:a16="http://schemas.microsoft.com/office/drawing/2014/main" id="{E228D7B2-2148-472D-B8BD-F9D8F453A901}"/>
              </a:ext>
            </a:extLst>
          </p:cNvPr>
          <p:cNvSpPr/>
          <p:nvPr/>
        </p:nvSpPr>
        <p:spPr>
          <a:xfrm>
            <a:off x="4985720" y="5305425"/>
            <a:ext cx="513380" cy="6858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a:extLst>
              <a:ext uri="{FF2B5EF4-FFF2-40B4-BE49-F238E27FC236}">
                <a16:creationId xmlns:a16="http://schemas.microsoft.com/office/drawing/2014/main" id="{7597CF14-507E-4E06-873F-7DC1AEFD5405}"/>
              </a:ext>
            </a:extLst>
          </p:cNvPr>
          <p:cNvPicPr>
            <a:picLocks noChangeAspect="1"/>
          </p:cNvPicPr>
          <p:nvPr/>
        </p:nvPicPr>
        <p:blipFill>
          <a:blip r:embed="rId4"/>
          <a:stretch>
            <a:fillRect/>
          </a:stretch>
        </p:blipFill>
        <p:spPr>
          <a:xfrm>
            <a:off x="1097829" y="2592000"/>
            <a:ext cx="2343871" cy="4160371"/>
          </a:xfrm>
          <a:prstGeom prst="rect">
            <a:avLst/>
          </a:prstGeom>
          <a:ln>
            <a:solidFill>
              <a:schemeClr val="tx1"/>
            </a:solidFill>
          </a:ln>
        </p:spPr>
      </p:pic>
      <p:pic>
        <p:nvPicPr>
          <p:cNvPr id="44" name="Picture 4" descr="人差し指を立てた手のイラスト（甲）">
            <a:extLst>
              <a:ext uri="{FF2B5EF4-FFF2-40B4-BE49-F238E27FC236}">
                <a16:creationId xmlns:a16="http://schemas.microsoft.com/office/drawing/2014/main" id="{4B542A5E-D3CF-42E9-8608-3762B749E13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245759">
            <a:off x="2416855" y="5618592"/>
            <a:ext cx="591929" cy="767315"/>
          </a:xfrm>
          <a:prstGeom prst="rect">
            <a:avLst/>
          </a:prstGeom>
          <a:noFill/>
          <a:extLst>
            <a:ext uri="{909E8E84-426E-40DD-AFC4-6F175D3DCCD1}">
              <a14:hiddenFill xmlns:a14="http://schemas.microsoft.com/office/drawing/2010/main">
                <a:solidFill>
                  <a:srgbClr val="FFFFFF"/>
                </a:solidFill>
              </a14:hiddenFill>
            </a:ext>
          </a:extLst>
        </p:spPr>
      </p:pic>
      <p:sp>
        <p:nvSpPr>
          <p:cNvPr id="56" name="テキスト ボックス 55">
            <a:extLst>
              <a:ext uri="{FF2B5EF4-FFF2-40B4-BE49-F238E27FC236}">
                <a16:creationId xmlns:a16="http://schemas.microsoft.com/office/drawing/2014/main" id="{8DCBA613-3ECB-4B18-9AD4-C23416D909CF}"/>
              </a:ext>
            </a:extLst>
          </p:cNvPr>
          <p:cNvSpPr txBox="1"/>
          <p:nvPr/>
        </p:nvSpPr>
        <p:spPr>
          <a:xfrm>
            <a:off x="1314000" y="2106000"/>
            <a:ext cx="2492990" cy="369332"/>
          </a:xfrm>
          <a:prstGeom prst="rect">
            <a:avLst/>
          </a:prstGeom>
          <a:noFill/>
        </p:spPr>
        <p:txBody>
          <a:bodyPr wrap="none">
            <a:spAutoFit/>
          </a:bodyPr>
          <a:lstStyle/>
          <a:p>
            <a:r>
              <a:rPr lang="ja-JP" altLang="en-US" b="1" dirty="0">
                <a:latin typeface="メイリオ" panose="020B0604030504040204" pitchFamily="50" charset="-128"/>
                <a:ea typeface="メイリオ" panose="020B0604030504040204" pitchFamily="50" charset="-128"/>
              </a:rPr>
              <a:t>写真を強く押し続ける</a:t>
            </a:r>
          </a:p>
        </p:txBody>
      </p:sp>
      <p:pic>
        <p:nvPicPr>
          <p:cNvPr id="17" name="図 16">
            <a:extLst>
              <a:ext uri="{FF2B5EF4-FFF2-40B4-BE49-F238E27FC236}">
                <a16:creationId xmlns:a16="http://schemas.microsoft.com/office/drawing/2014/main" id="{0E42B108-AE3D-419C-815F-58F808A4FB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67829" y="2992060"/>
            <a:ext cx="1922059" cy="3407529"/>
          </a:xfrm>
          <a:prstGeom prst="rect">
            <a:avLst/>
          </a:prstGeom>
          <a:ln>
            <a:solidFill>
              <a:schemeClr val="tx1"/>
            </a:solidFill>
          </a:ln>
        </p:spPr>
      </p:pic>
      <p:sp>
        <p:nvSpPr>
          <p:cNvPr id="26" name="正方形/長方形 25">
            <a:extLst>
              <a:ext uri="{FF2B5EF4-FFF2-40B4-BE49-F238E27FC236}">
                <a16:creationId xmlns:a16="http://schemas.microsoft.com/office/drawing/2014/main" id="{459FE18B-250B-4A7C-ABE1-A5B6BAC0F9A7}"/>
              </a:ext>
            </a:extLst>
          </p:cNvPr>
          <p:cNvSpPr/>
          <p:nvPr/>
        </p:nvSpPr>
        <p:spPr>
          <a:xfrm>
            <a:off x="864000" y="2016000"/>
            <a:ext cx="550595"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❶</a:t>
            </a:r>
            <a:endParaRPr lang="en-US" altLang="ja-JP" sz="3000" b="1" dirty="0">
              <a:solidFill>
                <a:srgbClr val="009650"/>
              </a:solidFill>
              <a:latin typeface="Meiryo" charset="-128"/>
              <a:ea typeface="Meiryo" charset="-128"/>
              <a:cs typeface="Meiryo" charset="-128"/>
            </a:endParaRPr>
          </a:p>
        </p:txBody>
      </p:sp>
      <p:sp>
        <p:nvSpPr>
          <p:cNvPr id="36" name="矢印: 右 35">
            <a:extLst>
              <a:ext uri="{FF2B5EF4-FFF2-40B4-BE49-F238E27FC236}">
                <a16:creationId xmlns:a16="http://schemas.microsoft.com/office/drawing/2014/main" id="{0E4CA282-3BE9-403A-A130-B3B83F602C8D}"/>
              </a:ext>
            </a:extLst>
          </p:cNvPr>
          <p:cNvSpPr/>
          <p:nvPr/>
        </p:nvSpPr>
        <p:spPr>
          <a:xfrm>
            <a:off x="3620481" y="4500000"/>
            <a:ext cx="623073" cy="4140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矢印: 右 36">
            <a:extLst>
              <a:ext uri="{FF2B5EF4-FFF2-40B4-BE49-F238E27FC236}">
                <a16:creationId xmlns:a16="http://schemas.microsoft.com/office/drawing/2014/main" id="{7E2EA1E3-6D15-43B7-BB39-914E8D18E707}"/>
              </a:ext>
            </a:extLst>
          </p:cNvPr>
          <p:cNvSpPr/>
          <p:nvPr/>
        </p:nvSpPr>
        <p:spPr>
          <a:xfrm>
            <a:off x="6933427" y="4500000"/>
            <a:ext cx="623073" cy="4140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正方形/長方形 22">
            <a:extLst>
              <a:ext uri="{FF2B5EF4-FFF2-40B4-BE49-F238E27FC236}">
                <a16:creationId xmlns:a16="http://schemas.microsoft.com/office/drawing/2014/main" id="{E7688E63-E88B-4E6F-9013-7F8275C829FE}"/>
              </a:ext>
            </a:extLst>
          </p:cNvPr>
          <p:cNvSpPr/>
          <p:nvPr/>
        </p:nvSpPr>
        <p:spPr>
          <a:xfrm>
            <a:off x="3960000" y="2016000"/>
            <a:ext cx="569387" cy="553998"/>
          </a:xfrm>
          <a:prstGeom prst="rect">
            <a:avLst/>
          </a:prstGeom>
        </p:spPr>
        <p:txBody>
          <a:bodyPr wrap="none">
            <a:spAutoFit/>
          </a:bodyPr>
          <a:lstStyle/>
          <a:p>
            <a:r>
              <a:rPr lang="ja-JP" altLang="en-US" sz="3000" b="1" dirty="0">
                <a:solidFill>
                  <a:srgbClr val="009650"/>
                </a:solidFill>
                <a:latin typeface="Meiryo" charset="-128"/>
                <a:ea typeface="Meiryo" charset="-128"/>
                <a:cs typeface="Meiryo" charset="-128"/>
              </a:rPr>
              <a:t>➋</a:t>
            </a:r>
            <a:endParaRPr lang="en-US" altLang="ja-JP" sz="3000" b="1" dirty="0">
              <a:solidFill>
                <a:srgbClr val="009650"/>
              </a:solidFill>
              <a:latin typeface="Meiryo" charset="-128"/>
              <a:ea typeface="Meiryo" charset="-128"/>
              <a:cs typeface="Meiryo" charset="-128"/>
            </a:endParaRPr>
          </a:p>
        </p:txBody>
      </p:sp>
      <p:sp>
        <p:nvSpPr>
          <p:cNvPr id="24" name="テキスト ボックス 23">
            <a:extLst>
              <a:ext uri="{FF2B5EF4-FFF2-40B4-BE49-F238E27FC236}">
                <a16:creationId xmlns:a16="http://schemas.microsoft.com/office/drawing/2014/main" id="{8FFCC4B5-7807-498E-B80D-5A5A3D924222}"/>
              </a:ext>
            </a:extLst>
          </p:cNvPr>
          <p:cNvSpPr txBox="1"/>
          <p:nvPr/>
        </p:nvSpPr>
        <p:spPr>
          <a:xfrm>
            <a:off x="2547742" y="5906994"/>
            <a:ext cx="441146" cy="400110"/>
          </a:xfrm>
          <a:prstGeom prst="rect">
            <a:avLst/>
          </a:prstGeom>
          <a:noFill/>
        </p:spPr>
        <p:txBody>
          <a:bodyPr wrap="none">
            <a:spAutoFit/>
          </a:bodyPr>
          <a:lstStyle/>
          <a:p>
            <a:r>
              <a:rPr lang="ja-JP" altLang="en-US" sz="2000" b="1" spc="-2000" dirty="0">
                <a:solidFill>
                  <a:schemeClr val="bg1"/>
                </a:solidFill>
                <a:effectLst>
                  <a:glow rad="19050">
                    <a:schemeClr val="bg1"/>
                  </a:glow>
                </a:effectLst>
                <a:latin typeface="Meiryo" charset="-128"/>
                <a:ea typeface="Meiryo" charset="-128"/>
                <a:cs typeface="Meiryo" charset="-128"/>
              </a:rPr>
              <a:t>●</a:t>
            </a:r>
            <a:r>
              <a:rPr lang="ja-JP" altLang="en-US" sz="2000" b="1" dirty="0">
                <a:solidFill>
                  <a:srgbClr val="009650"/>
                </a:solidFill>
                <a:effectLst>
                  <a:glow rad="19050">
                    <a:schemeClr val="bg1"/>
                  </a:glow>
                </a:effectLst>
                <a:latin typeface="Meiryo" charset="-128"/>
                <a:ea typeface="Meiryo" charset="-128"/>
                <a:cs typeface="Meiryo" charset="-128"/>
              </a:rPr>
              <a:t>❶</a:t>
            </a:r>
            <a:endParaRPr lang="ja-JP" altLang="en-US" sz="2000" dirty="0">
              <a:effectLst>
                <a:glow rad="19050">
                  <a:schemeClr val="bg1"/>
                </a:glow>
              </a:effectLst>
            </a:endParaRPr>
          </a:p>
        </p:txBody>
      </p:sp>
      <p:sp>
        <p:nvSpPr>
          <p:cNvPr id="30" name="テキスト ボックス 29">
            <a:extLst>
              <a:ext uri="{FF2B5EF4-FFF2-40B4-BE49-F238E27FC236}">
                <a16:creationId xmlns:a16="http://schemas.microsoft.com/office/drawing/2014/main" id="{9F07E769-4576-44F0-A1B8-D0A60042D828}"/>
              </a:ext>
            </a:extLst>
          </p:cNvPr>
          <p:cNvSpPr txBox="1"/>
          <p:nvPr/>
        </p:nvSpPr>
        <p:spPr>
          <a:xfrm>
            <a:off x="4801264" y="5105370"/>
            <a:ext cx="441146" cy="400110"/>
          </a:xfrm>
          <a:prstGeom prst="rect">
            <a:avLst/>
          </a:prstGeom>
          <a:noFill/>
        </p:spPr>
        <p:txBody>
          <a:bodyPr wrap="none">
            <a:spAutoFit/>
          </a:bodyPr>
          <a:lstStyle/>
          <a:p>
            <a:r>
              <a:rPr lang="ja-JP" altLang="en-US" sz="2000" b="1" spc="-2000" dirty="0">
                <a:solidFill>
                  <a:schemeClr val="bg1"/>
                </a:solidFill>
                <a:effectLst>
                  <a:glow rad="19050">
                    <a:schemeClr val="bg1"/>
                  </a:glow>
                </a:effectLst>
                <a:latin typeface="Meiryo" charset="-128"/>
                <a:ea typeface="Meiryo" charset="-128"/>
                <a:cs typeface="Meiryo" charset="-128"/>
              </a:rPr>
              <a:t>●</a:t>
            </a:r>
            <a:r>
              <a:rPr lang="ja-JP" altLang="en-US" sz="2000" b="1" dirty="0">
                <a:solidFill>
                  <a:srgbClr val="009650"/>
                </a:solidFill>
                <a:effectLst>
                  <a:glow rad="19050">
                    <a:schemeClr val="bg1"/>
                  </a:glow>
                </a:effectLst>
                <a:latin typeface="Meiryo" charset="-128"/>
                <a:ea typeface="Meiryo" charset="-128"/>
                <a:cs typeface="Meiryo" charset="-128"/>
              </a:rPr>
              <a:t>➋</a:t>
            </a:r>
            <a:endParaRPr lang="ja-JP" altLang="en-US" sz="2000" dirty="0">
              <a:effectLst>
                <a:glow rad="19050">
                  <a:schemeClr val="bg1"/>
                </a:glow>
              </a:effectLst>
            </a:endParaRPr>
          </a:p>
        </p:txBody>
      </p:sp>
    </p:spTree>
    <p:extLst>
      <p:ext uri="{BB962C8B-B14F-4D97-AF65-F5344CB8AC3E}">
        <p14:creationId xmlns:p14="http://schemas.microsoft.com/office/powerpoint/2010/main" val="1548873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8201C0A3-7EEA-446C-A30E-6E0B2B5B182E}"/>
              </a:ext>
            </a:extLst>
          </p:cNvPr>
          <p:cNvSpPr txBox="1">
            <a:spLocks/>
          </p:cNvSpPr>
          <p:nvPr/>
        </p:nvSpPr>
        <p:spPr>
          <a:xfrm>
            <a:off x="900000" y="540000"/>
            <a:ext cx="1183635"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t>2-H</a:t>
            </a:r>
            <a:endParaRPr lang="en-US" dirty="0"/>
          </a:p>
        </p:txBody>
      </p:sp>
      <p:sp>
        <p:nvSpPr>
          <p:cNvPr id="21" name="タイトル 9">
            <a:extLst>
              <a:ext uri="{FF2B5EF4-FFF2-40B4-BE49-F238E27FC236}">
                <a16:creationId xmlns:a16="http://schemas.microsoft.com/office/drawing/2014/main" id="{A07658F9-8BFD-4B7B-82C8-9612A64B8FF7}"/>
              </a:ext>
            </a:extLst>
          </p:cNvPr>
          <p:cNvSpPr txBox="1">
            <a:spLocks/>
          </p:cNvSpPr>
          <p:nvPr/>
        </p:nvSpPr>
        <p:spPr>
          <a:xfrm>
            <a:off x="2520000" y="360000"/>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r>
              <a:rPr lang="ja-JP" altLang="en-US" dirty="0"/>
              <a:t>メールの使い方</a:t>
            </a:r>
          </a:p>
          <a:p>
            <a:r>
              <a:rPr lang="ja-JP" altLang="en-US" dirty="0"/>
              <a:t>フィッシングメールにご用心</a:t>
            </a:r>
          </a:p>
        </p:txBody>
      </p:sp>
      <p:sp>
        <p:nvSpPr>
          <p:cNvPr id="3" name="テキスト ボックス 2"/>
          <p:cNvSpPr txBox="1"/>
          <p:nvPr/>
        </p:nvSpPr>
        <p:spPr>
          <a:xfrm>
            <a:off x="622300" y="2135326"/>
            <a:ext cx="9448800" cy="3170099"/>
          </a:xfrm>
          <a:prstGeom prst="rect">
            <a:avLst/>
          </a:prstGeom>
          <a:noFill/>
        </p:spPr>
        <p:txBody>
          <a:bodyPr wrap="square" rtlCol="0">
            <a:spAutoFit/>
          </a:bodyPr>
          <a:lstStyle/>
          <a:p>
            <a:pPr marL="342900" indent="-342900">
              <a:buFont typeface="Wingdings" panose="05000000000000000000" pitchFamily="2" charset="2"/>
              <a:buChar char="ü"/>
            </a:pPr>
            <a:r>
              <a:rPr lang="ja-JP" altLang="en-US" sz="2000" b="1" dirty="0">
                <a:latin typeface="メイリオ" panose="020B0604030504040204" pitchFamily="50" charset="-128"/>
                <a:ea typeface="メイリオ" panose="020B0604030504040204" pitchFamily="50" charset="-128"/>
              </a:rPr>
              <a:t>メールやメッセージに添付されたファイルや</a:t>
            </a:r>
            <a:r>
              <a:rPr lang="en-US" altLang="ja-JP" sz="2000" b="1" dirty="0">
                <a:latin typeface="メイリオ" panose="020B0604030504040204" pitchFamily="50" charset="-128"/>
                <a:ea typeface="メイリオ" panose="020B0604030504040204" pitchFamily="50" charset="-128"/>
              </a:rPr>
              <a:t>URL</a:t>
            </a:r>
            <a:r>
              <a:rPr lang="ja-JP" altLang="en-US" sz="2000" b="1" dirty="0">
                <a:latin typeface="メイリオ" panose="020B0604030504040204" pitchFamily="50" charset="-128"/>
                <a:ea typeface="メイリオ" panose="020B0604030504040204" pitchFamily="50" charset="-128"/>
              </a:rPr>
              <a:t>を開く場合はくれぐれも、</a:t>
            </a:r>
          </a:p>
          <a:p>
            <a:r>
              <a:rPr lang="ja-JP" altLang="en-US" sz="2000" b="1" dirty="0">
                <a:solidFill>
                  <a:srgbClr val="FF0000"/>
                </a:solidFill>
                <a:latin typeface="メイリオ" panose="020B0604030504040204" pitchFamily="50" charset="-128"/>
                <a:ea typeface="メイリオ" panose="020B0604030504040204" pitchFamily="50" charset="-128"/>
              </a:rPr>
              <a:t>　 フィッシングメール</a:t>
            </a:r>
            <a:r>
              <a:rPr lang="ja-JP" altLang="en-US" sz="2000" b="1" dirty="0">
                <a:latin typeface="メイリオ" panose="020B0604030504040204" pitchFamily="50" charset="-128"/>
                <a:ea typeface="メイリオ" panose="020B0604030504040204" pitchFamily="50" charset="-128"/>
              </a:rPr>
              <a:t> にご用心！ </a:t>
            </a:r>
          </a:p>
          <a:p>
            <a:pPr marL="342900" indent="-342900">
              <a:buFont typeface="Wingdings" panose="05000000000000000000" pitchFamily="2" charset="2"/>
              <a:buChar char="ü"/>
            </a:pPr>
            <a:endParaRPr lang="ja-JP" altLang="en-US" sz="2000" b="1"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ü"/>
            </a:pPr>
            <a:r>
              <a:rPr lang="ja-JP" altLang="en-US" sz="2000" b="1" dirty="0">
                <a:latin typeface="メイリオ" panose="020B0604030504040204" pitchFamily="50" charset="-128"/>
                <a:ea typeface="メイリオ" panose="020B0604030504040204" pitchFamily="50" charset="-128"/>
              </a:rPr>
              <a:t>ショップやメーカーの公式サイトからのメールになりすまして、 メール内の</a:t>
            </a:r>
            <a:r>
              <a:rPr lang="en-US" altLang="ja-JP" sz="2000" b="1" dirty="0">
                <a:latin typeface="メイリオ" panose="020B0604030504040204" pitchFamily="50" charset="-128"/>
                <a:ea typeface="メイリオ" panose="020B0604030504040204" pitchFamily="50" charset="-128"/>
              </a:rPr>
              <a:t>URL</a:t>
            </a:r>
            <a:r>
              <a:rPr lang="ja-JP" altLang="en-US" sz="2000" b="1" dirty="0">
                <a:latin typeface="メイリオ" panose="020B0604030504040204" pitchFamily="50" charset="-128"/>
                <a:ea typeface="メイリオ" panose="020B0604030504040204" pitchFamily="50" charset="-128"/>
              </a:rPr>
              <a:t>から偽のサイトに誘導し、そこでユーザー</a:t>
            </a:r>
            <a:r>
              <a:rPr lang="en-US" altLang="ja-JP" sz="2000" b="1" dirty="0">
                <a:latin typeface="メイリオ" panose="020B0604030504040204" pitchFamily="50" charset="-128"/>
                <a:ea typeface="メイリオ" panose="020B0604030504040204" pitchFamily="50" charset="-128"/>
              </a:rPr>
              <a:t>ID </a:t>
            </a:r>
            <a:r>
              <a:rPr lang="ja-JP" altLang="en-US" sz="2000" b="1" dirty="0">
                <a:latin typeface="メイリオ" panose="020B0604030504040204" pitchFamily="50" charset="-128"/>
                <a:ea typeface="メイリオ" panose="020B0604030504040204" pitchFamily="50" charset="-128"/>
              </a:rPr>
              <a:t>やパスワード、クレジットカードなどの情報を入力させて盗み取ろうとする詐欺メールをフィッシングメールと呼びます。</a:t>
            </a:r>
            <a:endParaRPr lang="en-US" altLang="ja-JP" sz="2000" b="1"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ü"/>
            </a:pPr>
            <a:endParaRPr kumimoji="1" lang="en-US" altLang="ja-JP" sz="2000" b="1"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ü"/>
            </a:pPr>
            <a:r>
              <a:rPr lang="ja-JP" altLang="en-US" sz="2000" b="1" dirty="0">
                <a:latin typeface="メイリオ" panose="020B0604030504040204" pitchFamily="50" charset="-128"/>
                <a:ea typeface="メイリオ" panose="020B0604030504040204" pitchFamily="50" charset="-128"/>
              </a:rPr>
              <a:t>「還付金があります、また、お金あげます」などの儲け話のようなメールは、</a:t>
            </a:r>
            <a:endParaRPr lang="en-US" altLang="ja-JP" sz="2000" b="1" dirty="0">
              <a:latin typeface="メイリオ" panose="020B0604030504040204" pitchFamily="50" charset="-128"/>
              <a:ea typeface="メイリオ" panose="020B0604030504040204" pitchFamily="50" charset="-128"/>
            </a:endParaRPr>
          </a:p>
          <a:p>
            <a:r>
              <a:rPr kumimoji="1" lang="ja-JP" altLang="en-US" sz="2000" b="1" dirty="0">
                <a:solidFill>
                  <a:srgbClr val="FF0000"/>
                </a:solidFill>
                <a:latin typeface="メイリオ" panose="020B0604030504040204" pitchFamily="50" charset="-128"/>
                <a:ea typeface="メイリオ" panose="020B0604030504040204" pitchFamily="50" charset="-128"/>
              </a:rPr>
              <a:t>    ほとんど詐欺</a:t>
            </a:r>
            <a:r>
              <a:rPr lang="ja-JP" altLang="en-US" sz="2000" b="1" dirty="0">
                <a:solidFill>
                  <a:srgbClr val="FF0000"/>
                </a:solidFill>
                <a:latin typeface="メイリオ" panose="020B0604030504040204" pitchFamily="50" charset="-128"/>
                <a:ea typeface="メイリオ" panose="020B0604030504040204" pitchFamily="50" charset="-128"/>
              </a:rPr>
              <a:t>メールです。</a:t>
            </a:r>
            <a:r>
              <a:rPr lang="ja-JP" altLang="en-US" sz="2000" b="1" dirty="0">
                <a:latin typeface="メイリオ" panose="020B0604030504040204" pitchFamily="50" charset="-128"/>
                <a:ea typeface="メイリオ" panose="020B0604030504040204" pitchFamily="50" charset="-128"/>
              </a:rPr>
              <a:t>このようなメールにもご注意ください。</a:t>
            </a:r>
            <a:endParaRPr kumimoji="1" lang="ja-JP" altLang="en-US" sz="2000" b="1" dirty="0">
              <a:latin typeface="メイリオ" panose="020B0604030504040204" pitchFamily="50" charset="-128"/>
              <a:ea typeface="メイリオ" panose="020B0604030504040204" pitchFamily="50" charset="-128"/>
            </a:endParaRPr>
          </a:p>
        </p:txBody>
      </p:sp>
      <p:grpSp>
        <p:nvGrpSpPr>
          <p:cNvPr id="4" name="グループ化 3"/>
          <p:cNvGrpSpPr/>
          <p:nvPr/>
        </p:nvGrpSpPr>
        <p:grpSpPr>
          <a:xfrm>
            <a:off x="7937500" y="5305425"/>
            <a:ext cx="1752600" cy="1714500"/>
            <a:chOff x="5727700" y="5266074"/>
            <a:chExt cx="1752600" cy="1714500"/>
          </a:xfrm>
        </p:grpSpPr>
        <p:sp>
          <p:nvSpPr>
            <p:cNvPr id="2" name="正方形/長方形 1"/>
            <p:cNvSpPr/>
            <p:nvPr/>
          </p:nvSpPr>
          <p:spPr>
            <a:xfrm>
              <a:off x="5727700" y="5266074"/>
              <a:ext cx="17526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170" name="Picture 2" descr="フィッシングサイトのイラスト">
              <a:extLst>
                <a:ext uri="{FF2B5EF4-FFF2-40B4-BE49-F238E27FC236}">
                  <a16:creationId xmlns:a16="http://schemas.microsoft.com/office/drawing/2014/main" id="{2A2214E8-2234-45E0-84E0-B275B455C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750" y="5266074"/>
              <a:ext cx="1714500" cy="17145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5871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231500" y="1419225"/>
            <a:ext cx="7992000" cy="5628464"/>
          </a:xfrm>
          <a:prstGeom prst="rect">
            <a:avLst/>
          </a:prstGeom>
          <a:noFill/>
        </p:spPr>
        <p:txBody>
          <a:bodyPr wrap="square" rtlCol="0">
            <a:spAutoFit/>
          </a:bodyPr>
          <a:lstStyle/>
          <a:p>
            <a:pPr>
              <a:lnSpc>
                <a:spcPts val="3500"/>
              </a:lnSpc>
              <a:tabLst>
                <a:tab pos="720000" algn="l"/>
                <a:tab pos="7056000" algn="r"/>
                <a:tab pos="7956000" algn="r"/>
              </a:tabLst>
            </a:pPr>
            <a:r>
              <a:rPr lang="ja-JP" altLang="en-US" sz="2800" b="1" dirty="0">
                <a:solidFill>
                  <a:srgbClr val="009650"/>
                </a:solidFill>
                <a:latin typeface="Meiryo" charset="-128"/>
                <a:ea typeface="Meiryo" charset="-128"/>
                <a:cs typeface="Meiryo" charset="-128"/>
              </a:rPr>
              <a:t>１．文字の入力の仕方</a:t>
            </a:r>
            <a:endParaRPr lang="en-US" altLang="ja-JP" sz="2800" b="1" dirty="0">
              <a:solidFill>
                <a:srgbClr val="009650"/>
              </a:solidFill>
              <a:latin typeface="Meiryo" charset="-128"/>
              <a:ea typeface="Meiryo" charset="-128"/>
              <a:cs typeface="Meiryo" charset="-128"/>
            </a:endParaRPr>
          </a:p>
          <a:p>
            <a:pPr algn="dist">
              <a:lnSpc>
                <a:spcPts val="3400"/>
              </a:lnSpc>
              <a:tabLst>
                <a:tab pos="720000" algn="l"/>
                <a:tab pos="7056000" algn="r"/>
                <a:tab pos="7956000" algn="r"/>
              </a:tabLst>
            </a:pPr>
            <a:r>
              <a:rPr lang="en-US" altLang="ja-JP" sz="2400" b="1" dirty="0">
                <a:latin typeface="Meiryo" charset="-128"/>
                <a:ea typeface="Meiryo" charset="-128"/>
                <a:cs typeface="Meiryo" charset="-128"/>
              </a:rPr>
              <a:t>1-A 	</a:t>
            </a:r>
            <a:r>
              <a:rPr lang="ja-JP" altLang="en-US" sz="2400" b="1" dirty="0">
                <a:latin typeface="Meiryo" charset="-128"/>
                <a:ea typeface="Meiryo" charset="-128"/>
                <a:cs typeface="Meiryo" charset="-128"/>
              </a:rPr>
              <a:t>文字の入力の仕方 </a:t>
            </a:r>
            <a:r>
              <a:rPr lang="en-US" altLang="ja-JP" sz="2400" b="1" dirty="0">
                <a:latin typeface="Meiryo" charset="-128"/>
                <a:ea typeface="Meiryo" charset="-128"/>
                <a:cs typeface="Meiryo" charset="-128"/>
              </a:rPr>
              <a:t>………………………………		</a:t>
            </a:r>
            <a:r>
              <a:rPr lang="ja-JP" altLang="en-US" sz="2400" b="1" dirty="0">
                <a:latin typeface="Meiryo" charset="-128"/>
                <a:ea typeface="Meiryo" charset="-128"/>
                <a:cs typeface="Meiryo" charset="-128"/>
              </a:rPr>
              <a:t>Ｐ</a:t>
            </a:r>
            <a:r>
              <a:rPr lang="en-US" altLang="ja-JP" sz="2400" b="1" dirty="0">
                <a:latin typeface="Meiryo" charset="-128"/>
                <a:ea typeface="Meiryo" charset="-128"/>
                <a:cs typeface="Meiryo" charset="-128"/>
              </a:rPr>
              <a:t>4</a:t>
            </a:r>
          </a:p>
          <a:p>
            <a:pPr>
              <a:lnSpc>
                <a:spcPts val="3400"/>
              </a:lnSpc>
              <a:tabLst>
                <a:tab pos="720000" algn="l"/>
                <a:tab pos="7056000" algn="r"/>
                <a:tab pos="7956000" algn="r"/>
              </a:tabLst>
            </a:pPr>
            <a:r>
              <a:rPr lang="en-US" altLang="ja-JP" sz="2400" b="1" dirty="0">
                <a:latin typeface="Meiryo" charset="-128"/>
                <a:ea typeface="Meiryo" charset="-128"/>
                <a:cs typeface="Meiryo" charset="-128"/>
              </a:rPr>
              <a:t>1-B	</a:t>
            </a:r>
            <a:r>
              <a:rPr lang="ja-JP" altLang="en-US" sz="2400" b="1" dirty="0">
                <a:latin typeface="Meiryo" charset="-128"/>
                <a:ea typeface="Meiryo" charset="-128"/>
                <a:cs typeface="Meiryo" charset="-128"/>
              </a:rPr>
              <a:t>キーボードの切り替え </a:t>
            </a:r>
            <a:r>
              <a:rPr lang="en-US" altLang="ja-JP" sz="2400" b="1" dirty="0">
                <a:latin typeface="Meiryo" charset="-128"/>
                <a:ea typeface="Meiryo" charset="-128"/>
                <a:cs typeface="Meiryo" charset="-128"/>
              </a:rPr>
              <a:t>…………………………		</a:t>
            </a:r>
            <a:r>
              <a:rPr lang="ja-JP" altLang="en-US" sz="2400" b="1" dirty="0">
                <a:latin typeface="Meiryo" charset="-128"/>
                <a:ea typeface="Meiryo" charset="-128"/>
                <a:cs typeface="Meiryo" charset="-128"/>
              </a:rPr>
              <a:t>Ｐ</a:t>
            </a:r>
            <a:r>
              <a:rPr lang="en-US" altLang="ja-JP" sz="2400" b="1" dirty="0">
                <a:latin typeface="Meiryo" charset="-128"/>
                <a:ea typeface="Meiryo" charset="-128"/>
                <a:cs typeface="Meiryo" charset="-128"/>
              </a:rPr>
              <a:t>5</a:t>
            </a:r>
            <a:endParaRPr lang="ja-JP" altLang="en-US" sz="2400" b="1" dirty="0">
              <a:latin typeface="Meiryo" charset="-128"/>
              <a:ea typeface="Meiryo" charset="-128"/>
              <a:cs typeface="Meiryo" charset="-128"/>
            </a:endParaRPr>
          </a:p>
          <a:p>
            <a:pPr>
              <a:lnSpc>
                <a:spcPts val="3400"/>
              </a:lnSpc>
              <a:spcBef>
                <a:spcPts val="2400"/>
              </a:spcBef>
              <a:tabLst>
                <a:tab pos="720000" algn="l"/>
                <a:tab pos="7056000" algn="r"/>
                <a:tab pos="7956000" algn="r"/>
              </a:tabLst>
            </a:pPr>
            <a:r>
              <a:rPr lang="ja-JP" altLang="en-US" sz="2800" b="1" dirty="0">
                <a:solidFill>
                  <a:srgbClr val="009650"/>
                </a:solidFill>
                <a:latin typeface="Meiryo" charset="-128"/>
                <a:ea typeface="Meiryo" charset="-128"/>
                <a:cs typeface="Meiryo" charset="-128"/>
              </a:rPr>
              <a:t>２．メールの使い方</a:t>
            </a:r>
            <a:endParaRPr lang="en-US" altLang="ja-JP" sz="2800" b="1" dirty="0">
              <a:solidFill>
                <a:srgbClr val="009650"/>
              </a:solidFill>
              <a:latin typeface="Meiryo" charset="-128"/>
              <a:ea typeface="Meiryo" charset="-128"/>
              <a:cs typeface="Meiryo" charset="-128"/>
            </a:endParaRPr>
          </a:p>
          <a:p>
            <a:pPr>
              <a:lnSpc>
                <a:spcPts val="3400"/>
              </a:lnSpc>
              <a:tabLst>
                <a:tab pos="720000" algn="l"/>
                <a:tab pos="7056000" algn="r"/>
                <a:tab pos="7956000" algn="r"/>
              </a:tabLst>
            </a:pPr>
            <a:r>
              <a:rPr lang="en-US" altLang="ja-JP" sz="2400" b="1" dirty="0">
                <a:latin typeface="Meiryo" charset="-128"/>
                <a:ea typeface="Meiryo" charset="-128"/>
                <a:cs typeface="Meiryo" charset="-128"/>
              </a:rPr>
              <a:t>2-A	iCloud</a:t>
            </a:r>
            <a:r>
              <a:rPr lang="ja-JP" altLang="en-US" sz="2400" b="1" dirty="0">
                <a:latin typeface="Meiryo" charset="-128"/>
                <a:ea typeface="Meiryo" charset="-128"/>
                <a:cs typeface="Meiryo" charset="-128"/>
              </a:rPr>
              <a:t>メールの特徴とメリット </a:t>
            </a:r>
            <a:r>
              <a:rPr lang="en-US" altLang="ja-JP" sz="2400" b="1" dirty="0">
                <a:latin typeface="Meiryo" charset="-128"/>
                <a:ea typeface="Meiryo" charset="-128"/>
                <a:cs typeface="Meiryo" charset="-128"/>
              </a:rPr>
              <a:t>………………		</a:t>
            </a:r>
            <a:r>
              <a:rPr lang="ja-JP" altLang="en-US" sz="2400" b="1" dirty="0">
                <a:latin typeface="Meiryo" charset="-128"/>
                <a:ea typeface="Meiryo" charset="-128"/>
                <a:cs typeface="Meiryo" charset="-128"/>
              </a:rPr>
              <a:t>Ｐ</a:t>
            </a:r>
            <a:r>
              <a:rPr lang="en-US" altLang="ja-JP" sz="2400" b="1" dirty="0">
                <a:latin typeface="Meiryo" charset="-128"/>
                <a:ea typeface="Meiryo" charset="-128"/>
                <a:cs typeface="Meiryo" charset="-128"/>
              </a:rPr>
              <a:t>8</a:t>
            </a:r>
          </a:p>
          <a:p>
            <a:pPr algn="dist">
              <a:lnSpc>
                <a:spcPts val="3400"/>
              </a:lnSpc>
              <a:tabLst>
                <a:tab pos="720000" algn="l"/>
                <a:tab pos="7056000" algn="r"/>
                <a:tab pos="7956000" algn="r"/>
              </a:tabLst>
            </a:pPr>
            <a:r>
              <a:rPr lang="en-US" altLang="ja-JP" sz="2400" b="1" dirty="0">
                <a:latin typeface="Meiryo" charset="-128"/>
                <a:ea typeface="Meiryo" charset="-128"/>
                <a:cs typeface="Meiryo" charset="-128"/>
              </a:rPr>
              <a:t>2-B	iCloud</a:t>
            </a:r>
            <a:r>
              <a:rPr lang="ja-JP" altLang="en-US" sz="2400" b="1" dirty="0">
                <a:latin typeface="Meiryo" charset="-128"/>
                <a:ea typeface="Meiryo" charset="-128"/>
                <a:cs typeface="Meiryo" charset="-128"/>
              </a:rPr>
              <a:t>メールを使って作成してみよう </a:t>
            </a:r>
            <a:r>
              <a:rPr lang="en-US" altLang="ja-JP" sz="2400" b="1" dirty="0">
                <a:latin typeface="Meiryo" charset="-128"/>
                <a:ea typeface="Meiryo" charset="-128"/>
                <a:cs typeface="Meiryo" charset="-128"/>
              </a:rPr>
              <a:t>………		</a:t>
            </a:r>
            <a:r>
              <a:rPr lang="ja-JP" altLang="en-US" sz="2400" b="1" dirty="0">
                <a:latin typeface="Meiryo" charset="-128"/>
                <a:ea typeface="Meiryo" charset="-128"/>
                <a:cs typeface="Meiryo" charset="-128"/>
              </a:rPr>
              <a:t>Ｐ</a:t>
            </a:r>
            <a:r>
              <a:rPr lang="en-US" altLang="ja-JP" sz="2400" b="1" dirty="0">
                <a:latin typeface="Meiryo" charset="-128"/>
                <a:ea typeface="Meiryo" charset="-128"/>
                <a:cs typeface="Meiryo" charset="-128"/>
              </a:rPr>
              <a:t>9</a:t>
            </a:r>
          </a:p>
          <a:p>
            <a:pPr algn="dist">
              <a:lnSpc>
                <a:spcPts val="3400"/>
              </a:lnSpc>
              <a:tabLst>
                <a:tab pos="720000" algn="l"/>
                <a:tab pos="7056000" algn="r"/>
                <a:tab pos="7956000" algn="r"/>
              </a:tabLst>
            </a:pPr>
            <a:r>
              <a:rPr lang="en-US" altLang="ja-JP" sz="2400" b="1" dirty="0">
                <a:latin typeface="Meiryo" charset="-128"/>
                <a:ea typeface="Meiryo" charset="-128"/>
                <a:cs typeface="Meiryo" charset="-128"/>
              </a:rPr>
              <a:t>2-C	iCloud</a:t>
            </a:r>
            <a:r>
              <a:rPr lang="ja-JP" altLang="en-US" sz="2400" b="1" dirty="0">
                <a:latin typeface="Meiryo" charset="-128"/>
                <a:ea typeface="Meiryo" charset="-128"/>
                <a:cs typeface="Meiryo" charset="-128"/>
              </a:rPr>
              <a:t>メールの送信 </a:t>
            </a:r>
            <a:r>
              <a:rPr lang="en-US" altLang="ja-JP" sz="2400" b="1" dirty="0">
                <a:latin typeface="Meiryo" charset="-128"/>
                <a:ea typeface="Meiryo" charset="-128"/>
                <a:cs typeface="Meiryo" charset="-128"/>
              </a:rPr>
              <a:t>……………………………		</a:t>
            </a:r>
            <a:r>
              <a:rPr lang="ja-JP" altLang="en-US" sz="2400" b="1" dirty="0">
                <a:latin typeface="Meiryo" charset="-128"/>
                <a:ea typeface="Meiryo" charset="-128"/>
                <a:cs typeface="Meiryo" charset="-128"/>
              </a:rPr>
              <a:t>Ｐ</a:t>
            </a:r>
            <a:r>
              <a:rPr lang="en-US" altLang="ja-JP" sz="2400" b="1" dirty="0">
                <a:latin typeface="Meiryo" charset="-128"/>
                <a:ea typeface="Meiryo" charset="-128"/>
                <a:cs typeface="Meiryo" charset="-128"/>
              </a:rPr>
              <a:t>12</a:t>
            </a:r>
          </a:p>
          <a:p>
            <a:pPr algn="dist">
              <a:lnSpc>
                <a:spcPts val="3400"/>
              </a:lnSpc>
              <a:tabLst>
                <a:tab pos="720000" algn="l"/>
                <a:tab pos="7056000" algn="r"/>
                <a:tab pos="7956000" algn="r"/>
              </a:tabLst>
            </a:pPr>
            <a:r>
              <a:rPr lang="en-US" altLang="ja-JP" sz="2400" b="1" dirty="0">
                <a:latin typeface="Meiryo" charset="-128"/>
                <a:ea typeface="Meiryo" charset="-128"/>
                <a:cs typeface="Meiryo" charset="-128"/>
              </a:rPr>
              <a:t>2-D	</a:t>
            </a:r>
            <a:r>
              <a:rPr lang="ja-JP" altLang="en-US" sz="2400" b="1" dirty="0">
                <a:latin typeface="Meiryo" charset="-128"/>
                <a:ea typeface="Meiryo" charset="-128"/>
                <a:cs typeface="Meiryo" charset="-128"/>
              </a:rPr>
              <a:t>メールに写真を添付しましょう </a:t>
            </a:r>
            <a:r>
              <a:rPr lang="en-US" altLang="ja-JP" sz="2400" b="1" dirty="0">
                <a:latin typeface="Meiryo" charset="-128"/>
                <a:ea typeface="Meiryo" charset="-128"/>
                <a:cs typeface="Meiryo" charset="-128"/>
              </a:rPr>
              <a:t>………………		</a:t>
            </a:r>
            <a:r>
              <a:rPr lang="ja-JP" altLang="en-US" sz="2400" b="1" dirty="0">
                <a:latin typeface="Meiryo" charset="-128"/>
                <a:ea typeface="Meiryo" charset="-128"/>
                <a:cs typeface="Meiryo" charset="-128"/>
              </a:rPr>
              <a:t>Ｐ</a:t>
            </a:r>
            <a:r>
              <a:rPr lang="en-US" altLang="ja-JP" sz="2400" b="1" dirty="0">
                <a:latin typeface="Meiryo" charset="-128"/>
                <a:ea typeface="Meiryo" charset="-128"/>
                <a:cs typeface="Meiryo" charset="-128"/>
              </a:rPr>
              <a:t>13</a:t>
            </a:r>
          </a:p>
          <a:p>
            <a:pPr algn="dist">
              <a:lnSpc>
                <a:spcPts val="3400"/>
              </a:lnSpc>
              <a:tabLst>
                <a:tab pos="720000" algn="l"/>
                <a:tab pos="7056000" algn="r"/>
                <a:tab pos="7956000" algn="r"/>
              </a:tabLst>
            </a:pPr>
            <a:r>
              <a:rPr lang="en-US" altLang="ja-JP" sz="2400" b="1" dirty="0">
                <a:latin typeface="Meiryo" charset="-128"/>
                <a:ea typeface="Meiryo" charset="-128"/>
                <a:cs typeface="Meiryo" charset="-128"/>
              </a:rPr>
              <a:t>2-E	iCloud</a:t>
            </a:r>
            <a:r>
              <a:rPr lang="ja-JP" altLang="en-US" sz="2400" b="1" dirty="0">
                <a:latin typeface="Meiryo" charset="-128"/>
                <a:ea typeface="Meiryo" charset="-128"/>
                <a:cs typeface="Meiryo" charset="-128"/>
              </a:rPr>
              <a:t>メールで受信したメールを読む</a:t>
            </a:r>
            <a:r>
              <a:rPr lang="en-US" altLang="ja-JP" sz="2400" b="1" dirty="0">
                <a:latin typeface="Meiryo" charset="-128"/>
                <a:ea typeface="Meiryo" charset="-128"/>
                <a:cs typeface="Meiryo" charset="-128"/>
              </a:rPr>
              <a:t>………		</a:t>
            </a:r>
            <a:r>
              <a:rPr lang="ja-JP" altLang="en-US" sz="2400" b="1" dirty="0">
                <a:latin typeface="Meiryo" charset="-128"/>
                <a:ea typeface="Meiryo" charset="-128"/>
                <a:cs typeface="Meiryo" charset="-128"/>
              </a:rPr>
              <a:t>Ｐ</a:t>
            </a:r>
            <a:r>
              <a:rPr lang="en-US" altLang="ja-JP" sz="2400" b="1" dirty="0">
                <a:latin typeface="Meiryo" charset="-128"/>
                <a:ea typeface="Meiryo" charset="-128"/>
                <a:cs typeface="Meiryo" charset="-128"/>
              </a:rPr>
              <a:t>15</a:t>
            </a:r>
          </a:p>
          <a:p>
            <a:pPr algn="dist">
              <a:lnSpc>
                <a:spcPts val="3400"/>
              </a:lnSpc>
              <a:tabLst>
                <a:tab pos="720000" algn="l"/>
                <a:tab pos="7056000" algn="r"/>
                <a:tab pos="7956000" algn="r"/>
              </a:tabLst>
            </a:pPr>
            <a:r>
              <a:rPr lang="en-US" altLang="ja-JP" sz="2400" b="1" dirty="0">
                <a:latin typeface="Meiryo" charset="-128"/>
                <a:ea typeface="Meiryo" charset="-128"/>
                <a:cs typeface="Meiryo" charset="-128"/>
              </a:rPr>
              <a:t>2-F	</a:t>
            </a:r>
            <a:r>
              <a:rPr lang="ja-JP" altLang="en-US" sz="2400" b="1" dirty="0">
                <a:latin typeface="Meiryo" charset="-128"/>
                <a:ea typeface="Meiryo" charset="-128"/>
                <a:cs typeface="Meiryo" charset="-128"/>
              </a:rPr>
              <a:t>受信したメールに返信する方法 </a:t>
            </a:r>
            <a:r>
              <a:rPr lang="en-US" altLang="ja-JP" sz="2400" b="1" dirty="0">
                <a:latin typeface="Meiryo" charset="-128"/>
                <a:ea typeface="Meiryo" charset="-128"/>
                <a:cs typeface="Meiryo" charset="-128"/>
              </a:rPr>
              <a:t>………………		</a:t>
            </a:r>
            <a:r>
              <a:rPr lang="ja-JP" altLang="en-US" sz="2400" b="1" dirty="0">
                <a:latin typeface="Meiryo" charset="-128"/>
                <a:ea typeface="Meiryo" charset="-128"/>
                <a:cs typeface="Meiryo" charset="-128"/>
              </a:rPr>
              <a:t>Ｐ</a:t>
            </a:r>
            <a:r>
              <a:rPr lang="en-US" altLang="ja-JP" sz="2400" b="1" dirty="0">
                <a:latin typeface="Meiryo" charset="-128"/>
                <a:ea typeface="Meiryo" charset="-128"/>
                <a:cs typeface="Meiryo" charset="-128"/>
              </a:rPr>
              <a:t>16</a:t>
            </a:r>
          </a:p>
          <a:p>
            <a:pPr algn="dist">
              <a:lnSpc>
                <a:spcPts val="3400"/>
              </a:lnSpc>
              <a:tabLst>
                <a:tab pos="720000" algn="l"/>
                <a:tab pos="7056000" algn="r"/>
                <a:tab pos="7956000" algn="r"/>
              </a:tabLst>
            </a:pPr>
            <a:r>
              <a:rPr lang="en-US" altLang="ja-JP" sz="2400" b="1" dirty="0">
                <a:latin typeface="Meiryo" charset="-128"/>
                <a:ea typeface="Meiryo" charset="-128"/>
                <a:cs typeface="Meiryo" charset="-128"/>
              </a:rPr>
              <a:t>2-G	</a:t>
            </a:r>
            <a:r>
              <a:rPr lang="ja-JP" altLang="en-US" sz="2400" b="1" dirty="0">
                <a:latin typeface="Meiryo" charset="-128"/>
                <a:ea typeface="Meiryo" charset="-128"/>
                <a:cs typeface="Meiryo" charset="-128"/>
              </a:rPr>
              <a:t>受信したメールの写真を保存する </a:t>
            </a:r>
            <a:r>
              <a:rPr lang="en-US" altLang="ja-JP" sz="2400" b="1" dirty="0">
                <a:latin typeface="Meiryo" charset="-128"/>
                <a:ea typeface="Meiryo" charset="-128"/>
                <a:cs typeface="Meiryo" charset="-128"/>
              </a:rPr>
              <a:t>……………		</a:t>
            </a:r>
            <a:r>
              <a:rPr lang="ja-JP" altLang="en-US" sz="2400" b="1" dirty="0">
                <a:latin typeface="Meiryo" charset="-128"/>
                <a:ea typeface="Meiryo" charset="-128"/>
                <a:cs typeface="Meiryo" charset="-128"/>
              </a:rPr>
              <a:t>Ｐ</a:t>
            </a:r>
            <a:r>
              <a:rPr lang="en-US" altLang="ja-JP" sz="2400" b="1" dirty="0">
                <a:latin typeface="Meiryo" charset="-128"/>
                <a:ea typeface="Meiryo" charset="-128"/>
                <a:cs typeface="Meiryo" charset="-128"/>
              </a:rPr>
              <a:t>17</a:t>
            </a:r>
          </a:p>
          <a:p>
            <a:pPr algn="dist">
              <a:lnSpc>
                <a:spcPts val="3400"/>
              </a:lnSpc>
              <a:tabLst>
                <a:tab pos="720000" algn="l"/>
                <a:tab pos="7056000" algn="r"/>
                <a:tab pos="7956000" algn="r"/>
              </a:tabLst>
            </a:pPr>
            <a:r>
              <a:rPr lang="en-US" altLang="ja-JP" sz="2400" b="1" dirty="0">
                <a:latin typeface="Meiryo" charset="-128"/>
                <a:ea typeface="Meiryo" charset="-128"/>
                <a:cs typeface="Meiryo" charset="-128"/>
              </a:rPr>
              <a:t>2-H	</a:t>
            </a:r>
            <a:r>
              <a:rPr lang="ja-JP" altLang="en-US" sz="2400" b="1" dirty="0">
                <a:latin typeface="Meiryo" charset="-128"/>
                <a:ea typeface="Meiryo" charset="-128"/>
                <a:cs typeface="Meiryo" charset="-128"/>
              </a:rPr>
              <a:t>フィッシングメールにご用心 </a:t>
            </a:r>
            <a:r>
              <a:rPr lang="en-US" altLang="ja-JP" sz="2400" b="1" dirty="0">
                <a:latin typeface="Meiryo" charset="-128"/>
                <a:ea typeface="Meiryo" charset="-128"/>
                <a:cs typeface="Meiryo" charset="-128"/>
              </a:rPr>
              <a:t>…………………		</a:t>
            </a:r>
            <a:r>
              <a:rPr lang="ja-JP" altLang="en-US" sz="2400" b="1" dirty="0">
                <a:latin typeface="Meiryo" charset="-128"/>
                <a:ea typeface="Meiryo" charset="-128"/>
                <a:cs typeface="Meiryo" charset="-128"/>
              </a:rPr>
              <a:t>Ｐ</a:t>
            </a:r>
            <a:r>
              <a:rPr lang="en-US" altLang="ja-JP" sz="2400" b="1" dirty="0">
                <a:latin typeface="Meiryo" charset="-128"/>
                <a:ea typeface="Meiryo" charset="-128"/>
                <a:cs typeface="Meiryo" charset="-128"/>
              </a:rPr>
              <a:t>14</a:t>
            </a:r>
            <a:endParaRPr lang="ja-JP" altLang="en-US" b="1" dirty="0">
              <a:latin typeface="Meiryo" charset="-128"/>
              <a:ea typeface="Meiryo" charset="-128"/>
              <a:cs typeface="Meiryo" charset="-128"/>
            </a:endParaRPr>
          </a:p>
        </p:txBody>
      </p:sp>
      <p:sp>
        <p:nvSpPr>
          <p:cNvPr id="6" name="タイトル 5">
            <a:extLst>
              <a:ext uri="{FF2B5EF4-FFF2-40B4-BE49-F238E27FC236}">
                <a16:creationId xmlns:a16="http://schemas.microsoft.com/office/drawing/2014/main" id="{DB357E1E-377F-4703-AFD5-6B73FFB16323}"/>
              </a:ext>
            </a:extLst>
          </p:cNvPr>
          <p:cNvSpPr>
            <a:spLocks noGrp="1"/>
          </p:cNvSpPr>
          <p:nvPr>
            <p:ph type="ctrTitle"/>
          </p:nvPr>
        </p:nvSpPr>
        <p:spPr>
          <a:xfrm>
            <a:off x="2273400" y="553073"/>
            <a:ext cx="7920000" cy="595500"/>
          </a:xfrm>
        </p:spPr>
        <p:txBody>
          <a:bodyPr>
            <a:normAutofit/>
          </a:bodyPr>
          <a:lstStyle/>
          <a:p>
            <a:r>
              <a:rPr lang="ja-JP" altLang="en-US" sz="3600" dirty="0"/>
              <a:t>メールの使い方</a:t>
            </a:r>
          </a:p>
        </p:txBody>
      </p:sp>
      <p:sp>
        <p:nvSpPr>
          <p:cNvPr id="10" name="タイトル 1">
            <a:extLst>
              <a:ext uri="{FF2B5EF4-FFF2-40B4-BE49-F238E27FC236}">
                <a16:creationId xmlns:a16="http://schemas.microsoft.com/office/drawing/2014/main" id="{46C27971-7E0A-494D-BB47-EDAF5698958E}"/>
              </a:ext>
            </a:extLst>
          </p:cNvPr>
          <p:cNvSpPr txBox="1">
            <a:spLocks/>
          </p:cNvSpPr>
          <p:nvPr/>
        </p:nvSpPr>
        <p:spPr>
          <a:xfrm>
            <a:off x="587798" y="1794598"/>
            <a:ext cx="1596602" cy="950345"/>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rgbClr val="009650"/>
                </a:solidFill>
                <a:latin typeface="Meiryo" charset="-128"/>
                <a:ea typeface="Meiryo" charset="-128"/>
                <a:cs typeface="Meiryo" charset="-128"/>
              </a:rPr>
              <a:t>目　次</a:t>
            </a:r>
          </a:p>
        </p:txBody>
      </p:sp>
      <p:pic>
        <p:nvPicPr>
          <p:cNvPr id="7" name="Picture 2" descr="スマートフォンを使うウサギのキャラクター">
            <a:extLst>
              <a:ext uri="{FF2B5EF4-FFF2-40B4-BE49-F238E27FC236}">
                <a16:creationId xmlns:a16="http://schemas.microsoft.com/office/drawing/2014/main" id="{7D6D2628-54FA-4FE7-A1BB-7DBE183377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300" y="3952303"/>
            <a:ext cx="1854100" cy="18541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直線コネクタ 3">
            <a:extLst>
              <a:ext uri="{FF2B5EF4-FFF2-40B4-BE49-F238E27FC236}">
                <a16:creationId xmlns:a16="http://schemas.microsoft.com/office/drawing/2014/main" id="{974ADC2A-120E-496E-B1C7-13C90C7D3E8D}"/>
              </a:ext>
            </a:extLst>
          </p:cNvPr>
          <p:cNvCxnSpPr/>
          <p:nvPr/>
        </p:nvCxnSpPr>
        <p:spPr>
          <a:xfrm>
            <a:off x="1993900" y="2867025"/>
            <a:ext cx="8382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461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2255673" y="343605"/>
            <a:ext cx="7543000" cy="397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sz="15439" dirty="0">
                <a:solidFill>
                  <a:srgbClr val="009650"/>
                </a:solidFill>
              </a:rPr>
              <a:t>１</a:t>
            </a:r>
          </a:p>
          <a:p>
            <a:pPr>
              <a:lnSpc>
                <a:spcPct val="100000"/>
              </a:lnSpc>
            </a:pPr>
            <a:r>
              <a:rPr lang="ja-JP" altLang="en-US" sz="5400" dirty="0"/>
              <a:t>文字の入力の仕方</a:t>
            </a:r>
            <a:endParaRPr lang="en-US" altLang="ja-JP" sz="5400" dirty="0"/>
          </a:p>
        </p:txBody>
      </p:sp>
      <p:pic>
        <p:nvPicPr>
          <p:cNvPr id="1028" name="Picture 4" descr="スマートフォンを使うペンギンのイラスト">
            <a:extLst>
              <a:ext uri="{FF2B5EF4-FFF2-40B4-BE49-F238E27FC236}">
                <a16:creationId xmlns:a16="http://schemas.microsoft.com/office/drawing/2014/main" id="{3B665EA9-DD86-42D1-92EE-31E311485C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 y="4321256"/>
            <a:ext cx="123825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628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D44F2E54-344A-4975-91E0-D339A1C5CB22}"/>
              </a:ext>
            </a:extLst>
          </p:cNvPr>
          <p:cNvPicPr>
            <a:picLocks noChangeAspect="1"/>
          </p:cNvPicPr>
          <p:nvPr/>
        </p:nvPicPr>
        <p:blipFill>
          <a:blip r:embed="rId3"/>
          <a:stretch>
            <a:fillRect/>
          </a:stretch>
        </p:blipFill>
        <p:spPr>
          <a:xfrm>
            <a:off x="7003003" y="4919110"/>
            <a:ext cx="2114545" cy="1856031"/>
          </a:xfrm>
          <a:prstGeom prst="rect">
            <a:avLst/>
          </a:prstGeom>
          <a:ln>
            <a:solidFill>
              <a:schemeClr val="tx1"/>
            </a:solidFill>
          </a:ln>
        </p:spPr>
      </p:pic>
      <p:pic>
        <p:nvPicPr>
          <p:cNvPr id="57" name="図 56">
            <a:extLst>
              <a:ext uri="{FF2B5EF4-FFF2-40B4-BE49-F238E27FC236}">
                <a16:creationId xmlns:a16="http://schemas.microsoft.com/office/drawing/2014/main" id="{3A133CD1-378E-47D4-9E5A-88FBFB0F9986}"/>
              </a:ext>
            </a:extLst>
          </p:cNvPr>
          <p:cNvPicPr>
            <a:picLocks noChangeAspect="1"/>
          </p:cNvPicPr>
          <p:nvPr/>
        </p:nvPicPr>
        <p:blipFill>
          <a:blip r:embed="rId4"/>
          <a:stretch>
            <a:fillRect/>
          </a:stretch>
        </p:blipFill>
        <p:spPr>
          <a:xfrm>
            <a:off x="6929409" y="2512190"/>
            <a:ext cx="2114545" cy="613813"/>
          </a:xfrm>
          <a:prstGeom prst="rect">
            <a:avLst/>
          </a:prstGeom>
        </p:spPr>
      </p:pic>
      <p:sp>
        <p:nvSpPr>
          <p:cNvPr id="4" name="タイトル 3">
            <a:extLst>
              <a:ext uri="{FF2B5EF4-FFF2-40B4-BE49-F238E27FC236}">
                <a16:creationId xmlns:a16="http://schemas.microsoft.com/office/drawing/2014/main" id="{B340EBE8-2E07-430B-86DD-B5E66FB4205C}"/>
              </a:ext>
            </a:extLst>
          </p:cNvPr>
          <p:cNvSpPr>
            <a:spLocks noGrp="1"/>
          </p:cNvSpPr>
          <p:nvPr>
            <p:ph type="ctrTitle"/>
          </p:nvPr>
        </p:nvSpPr>
        <p:spPr>
          <a:xfrm>
            <a:off x="2520000" y="612000"/>
            <a:ext cx="7920000" cy="492443"/>
          </a:xfrm>
        </p:spPr>
        <p:txBody>
          <a:bodyPr>
            <a:spAutoFit/>
          </a:bodyPr>
          <a:lstStyle/>
          <a:p>
            <a:r>
              <a:rPr lang="ja-JP" altLang="en-US" sz="3200" dirty="0"/>
              <a:t>文字の入力の仕方</a:t>
            </a:r>
          </a:p>
        </p:txBody>
      </p:sp>
      <p:sp>
        <p:nvSpPr>
          <p:cNvPr id="5" name="字幕 4">
            <a:extLst>
              <a:ext uri="{FF2B5EF4-FFF2-40B4-BE49-F238E27FC236}">
                <a16:creationId xmlns:a16="http://schemas.microsoft.com/office/drawing/2014/main" id="{B6757EB6-ECDC-4CB5-90C1-E16EC7D66D90}"/>
              </a:ext>
            </a:extLst>
          </p:cNvPr>
          <p:cNvSpPr>
            <a:spLocks noGrp="1"/>
          </p:cNvSpPr>
          <p:nvPr>
            <p:ph type="subTitle" idx="1"/>
          </p:nvPr>
        </p:nvSpPr>
        <p:spPr>
          <a:xfrm>
            <a:off x="648000" y="1548000"/>
            <a:ext cx="2951747" cy="463846"/>
          </a:xfrm>
        </p:spPr>
        <p:txBody>
          <a:bodyPr wrap="none" lIns="90000" tIns="46800" rIns="90000" bIns="46800"/>
          <a:lstStyle/>
          <a:p>
            <a:r>
              <a:rPr lang="ja-JP" altLang="en-US" sz="2400" dirty="0"/>
              <a:t>いろいろな入力方式</a:t>
            </a:r>
          </a:p>
        </p:txBody>
      </p:sp>
      <p:sp>
        <p:nvSpPr>
          <p:cNvPr id="6" name="Title 1">
            <a:extLst>
              <a:ext uri="{FF2B5EF4-FFF2-40B4-BE49-F238E27FC236}">
                <a16:creationId xmlns:a16="http://schemas.microsoft.com/office/drawing/2014/main" id="{29996F4A-F3E7-49B9-BC90-699B0FEA0535}"/>
              </a:ext>
            </a:extLst>
          </p:cNvPr>
          <p:cNvSpPr txBox="1">
            <a:spLocks/>
          </p:cNvSpPr>
          <p:nvPr/>
        </p:nvSpPr>
        <p:spPr>
          <a:xfrm>
            <a:off x="900000" y="540000"/>
            <a:ext cx="1149972" cy="710067"/>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en-US" altLang="ja-JP" sz="4000" dirty="0"/>
              <a:t>1-A</a:t>
            </a:r>
            <a:endParaRPr lang="en-US" sz="4000" dirty="0"/>
          </a:p>
        </p:txBody>
      </p:sp>
      <p:sp>
        <p:nvSpPr>
          <p:cNvPr id="7" name="字幕 4">
            <a:extLst>
              <a:ext uri="{FF2B5EF4-FFF2-40B4-BE49-F238E27FC236}">
                <a16:creationId xmlns:a16="http://schemas.microsoft.com/office/drawing/2014/main" id="{1A8247BD-7703-4F62-A5FB-545BDA3DE571}"/>
              </a:ext>
            </a:extLst>
          </p:cNvPr>
          <p:cNvSpPr txBox="1">
            <a:spLocks/>
          </p:cNvSpPr>
          <p:nvPr/>
        </p:nvSpPr>
        <p:spPr>
          <a:xfrm>
            <a:off x="1116000" y="1980000"/>
            <a:ext cx="1977121" cy="402291"/>
          </a:xfrm>
          <a:prstGeom prst="rect">
            <a:avLst/>
          </a:prstGeom>
        </p:spPr>
        <p:txBody>
          <a:bodyPr wrap="none" lIns="90000" tIns="46800" rIns="90000" bIns="46800">
            <a:spAutoFit/>
          </a:bodyPr>
          <a:lstStyle>
            <a:lvl1pPr marL="0" indent="0" algn="l">
              <a:buNone/>
              <a:defRPr sz="2647" b="1" i="0">
                <a:solidFill>
                  <a:schemeClr val="tx1"/>
                </a:solidFill>
                <a:latin typeface="Meiryo" charset="-128"/>
                <a:ea typeface="Meiryo" charset="-128"/>
                <a:cs typeface="Meiryo" charset="-128"/>
              </a:defRPr>
            </a:lvl1pPr>
            <a:lvl2pPr marL="504200" indent="0" algn="ctr">
              <a:buNone/>
              <a:defRPr sz="2206">
                <a:latin typeface="+mn-lt"/>
                <a:ea typeface="+mn-ea"/>
                <a:cs typeface="+mn-cs"/>
              </a:defRPr>
            </a:lvl2pPr>
            <a:lvl3pPr marL="1008400" indent="0" algn="ctr">
              <a:buNone/>
              <a:defRPr sz="1985">
                <a:latin typeface="+mn-lt"/>
                <a:ea typeface="+mn-ea"/>
                <a:cs typeface="+mn-cs"/>
              </a:defRPr>
            </a:lvl3pPr>
            <a:lvl4pPr marL="1512600" indent="0" algn="ctr">
              <a:buNone/>
              <a:defRPr sz="1764">
                <a:latin typeface="+mn-lt"/>
                <a:ea typeface="+mn-ea"/>
                <a:cs typeface="+mn-cs"/>
              </a:defRPr>
            </a:lvl4pPr>
            <a:lvl5pPr marL="2016801" indent="0" algn="ctr">
              <a:buNone/>
              <a:defRPr sz="1764">
                <a:latin typeface="+mn-lt"/>
                <a:ea typeface="+mn-ea"/>
                <a:cs typeface="+mn-cs"/>
              </a:defRPr>
            </a:lvl5pPr>
            <a:lvl6pPr marL="2521001" indent="0" algn="ctr">
              <a:buNone/>
              <a:defRPr sz="1764">
                <a:latin typeface="+mn-lt"/>
                <a:ea typeface="+mn-ea"/>
                <a:cs typeface="+mn-cs"/>
              </a:defRPr>
            </a:lvl6pPr>
            <a:lvl7pPr marL="3025201" indent="0" algn="ctr">
              <a:buNone/>
              <a:defRPr sz="1764">
                <a:latin typeface="+mn-lt"/>
                <a:ea typeface="+mn-ea"/>
                <a:cs typeface="+mn-cs"/>
              </a:defRPr>
            </a:lvl7pPr>
            <a:lvl8pPr marL="3529401" indent="0" algn="ctr">
              <a:buNone/>
              <a:defRPr sz="1764">
                <a:latin typeface="+mn-lt"/>
                <a:ea typeface="+mn-ea"/>
                <a:cs typeface="+mn-cs"/>
              </a:defRPr>
            </a:lvl8pPr>
            <a:lvl9pPr marL="4033601" indent="0" algn="ctr">
              <a:buNone/>
              <a:defRPr sz="1764">
                <a:latin typeface="+mn-lt"/>
                <a:ea typeface="+mn-ea"/>
                <a:cs typeface="+mn-cs"/>
              </a:defRPr>
            </a:lvl9pPr>
          </a:lstStyle>
          <a:p>
            <a:r>
              <a:rPr kumimoji="0" lang="ja-JP" altLang="en-US" sz="2000" kern="0" dirty="0">
                <a:solidFill>
                  <a:srgbClr val="00B050"/>
                </a:solidFill>
                <a:latin typeface="メイリオ" panose="020B0604030504040204" pitchFamily="50" charset="-128"/>
                <a:ea typeface="メイリオ" panose="020B0604030504040204" pitchFamily="50" charset="-128"/>
              </a:rPr>
              <a:t>携帯電話の入力</a:t>
            </a:r>
          </a:p>
        </p:txBody>
      </p:sp>
      <p:sp>
        <p:nvSpPr>
          <p:cNvPr id="12" name="字幕 4">
            <a:extLst>
              <a:ext uri="{FF2B5EF4-FFF2-40B4-BE49-F238E27FC236}">
                <a16:creationId xmlns:a16="http://schemas.microsoft.com/office/drawing/2014/main" id="{A780BC64-2A28-49A8-AB06-F2496517D328}"/>
              </a:ext>
            </a:extLst>
          </p:cNvPr>
          <p:cNvSpPr txBox="1">
            <a:spLocks/>
          </p:cNvSpPr>
          <p:nvPr/>
        </p:nvSpPr>
        <p:spPr>
          <a:xfrm>
            <a:off x="4104000" y="1980000"/>
            <a:ext cx="2486876" cy="710067"/>
          </a:xfrm>
          <a:prstGeom prst="rect">
            <a:avLst/>
          </a:prstGeom>
        </p:spPr>
        <p:txBody>
          <a:bodyPr wrap="none" lIns="90000" tIns="46800" rIns="90000" bIns="46800">
            <a:spAutoFit/>
          </a:bodyPr>
          <a:lstStyle>
            <a:defPPr>
              <a:defRPr lang="ja-JP"/>
            </a:defPPr>
            <a:lvl1pPr indent="0">
              <a:buNone/>
              <a:defRPr kumimoji="0" sz="2000" b="1" i="0" kern="0">
                <a:solidFill>
                  <a:srgbClr val="00B050"/>
                </a:solidFill>
                <a:latin typeface="メイリオ" panose="020B0604030504040204" pitchFamily="50" charset="-128"/>
                <a:ea typeface="メイリオ" panose="020B0604030504040204" pitchFamily="50"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スマートフォンの</a:t>
            </a:r>
            <a:endParaRPr lang="en-US" altLang="ja-JP" dirty="0"/>
          </a:p>
          <a:p>
            <a:r>
              <a:rPr lang="ja-JP" altLang="en-US" dirty="0"/>
              <a:t>入力</a:t>
            </a:r>
            <a:r>
              <a:rPr lang="en-US" altLang="ja-JP" dirty="0"/>
              <a:t>(</a:t>
            </a:r>
            <a:r>
              <a:rPr lang="ja-JP" altLang="en-US" dirty="0"/>
              <a:t>フリック入力</a:t>
            </a:r>
            <a:r>
              <a:rPr lang="en-US" altLang="ja-JP" dirty="0"/>
              <a:t>)</a:t>
            </a:r>
          </a:p>
        </p:txBody>
      </p:sp>
      <p:sp>
        <p:nvSpPr>
          <p:cNvPr id="17" name="字幕 4">
            <a:extLst>
              <a:ext uri="{FF2B5EF4-FFF2-40B4-BE49-F238E27FC236}">
                <a16:creationId xmlns:a16="http://schemas.microsoft.com/office/drawing/2014/main" id="{D729B4B0-15B2-4345-9908-65918D519290}"/>
              </a:ext>
            </a:extLst>
          </p:cNvPr>
          <p:cNvSpPr txBox="1">
            <a:spLocks/>
          </p:cNvSpPr>
          <p:nvPr/>
        </p:nvSpPr>
        <p:spPr>
          <a:xfrm>
            <a:off x="7263220" y="1980000"/>
            <a:ext cx="1207680" cy="402291"/>
          </a:xfrm>
          <a:prstGeom prst="rect">
            <a:avLst/>
          </a:prstGeom>
        </p:spPr>
        <p:txBody>
          <a:bodyPr wrap="none" lIns="90000" tIns="46800" rIns="90000" bIns="46800">
            <a:spAutoFit/>
          </a:bodyPr>
          <a:lstStyle>
            <a:defPPr>
              <a:defRPr lang="ja-JP"/>
            </a:defPPr>
            <a:lvl1pPr indent="0">
              <a:buNone/>
              <a:defRPr kumimoji="0" sz="2000" b="1" i="0" kern="0">
                <a:solidFill>
                  <a:srgbClr val="00B050"/>
                </a:solidFill>
                <a:latin typeface="メイリオ" panose="020B0604030504040204" pitchFamily="50" charset="-128"/>
                <a:ea typeface="メイリオ" panose="020B0604030504040204" pitchFamily="50"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音声入力</a:t>
            </a:r>
          </a:p>
        </p:txBody>
      </p:sp>
      <p:sp>
        <p:nvSpPr>
          <p:cNvPr id="20" name="テキスト ボックス 19">
            <a:extLst>
              <a:ext uri="{FF2B5EF4-FFF2-40B4-BE49-F238E27FC236}">
                <a16:creationId xmlns:a16="http://schemas.microsoft.com/office/drawing/2014/main" id="{F94E43DD-B344-40BB-9C87-3D772B905A30}"/>
              </a:ext>
            </a:extLst>
          </p:cNvPr>
          <p:cNvSpPr txBox="1"/>
          <p:nvPr/>
        </p:nvSpPr>
        <p:spPr>
          <a:xfrm>
            <a:off x="850900" y="6533317"/>
            <a:ext cx="2485411" cy="338554"/>
          </a:xfrm>
          <a:prstGeom prst="rect">
            <a:avLst/>
          </a:prstGeom>
          <a:solidFill>
            <a:schemeClr val="bg1"/>
          </a:solidFill>
        </p:spPr>
        <p:txBody>
          <a:bodyPr wrap="square">
            <a:spAutoFit/>
          </a:bodyPr>
          <a:lstStyle/>
          <a:p>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は</a:t>
            </a: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a:t>
            </a: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ひ</a:t>
            </a: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a:t>
            </a: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ふ</a:t>
            </a: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と変化</a:t>
            </a:r>
          </a:p>
        </p:txBody>
      </p:sp>
      <p:sp>
        <p:nvSpPr>
          <p:cNvPr id="28" name="テキスト ボックス 27">
            <a:extLst>
              <a:ext uri="{FF2B5EF4-FFF2-40B4-BE49-F238E27FC236}">
                <a16:creationId xmlns:a16="http://schemas.microsoft.com/office/drawing/2014/main" id="{87A30F70-658F-47F4-814F-214826C4661A}"/>
              </a:ext>
            </a:extLst>
          </p:cNvPr>
          <p:cNvSpPr txBox="1"/>
          <p:nvPr/>
        </p:nvSpPr>
        <p:spPr>
          <a:xfrm>
            <a:off x="648000" y="1908000"/>
            <a:ext cx="595035" cy="584775"/>
          </a:xfrm>
          <a:prstGeom prst="rect">
            <a:avLst/>
          </a:prstGeom>
          <a:noFill/>
        </p:spPr>
        <p:txBody>
          <a:bodyPr wrap="none" rtlCol="0">
            <a:spAutoFit/>
          </a:bodyPr>
          <a:lstStyle/>
          <a:p>
            <a:r>
              <a:rPr kumimoji="1" lang="ja-JP" altLang="en-US" sz="3200" b="1" dirty="0">
                <a:solidFill>
                  <a:srgbClr val="00B050"/>
                </a:solidFill>
                <a:latin typeface="メイリオ" panose="020B0604030504040204" pitchFamily="50" charset="-128"/>
                <a:ea typeface="メイリオ" panose="020B0604030504040204" pitchFamily="50" charset="-128"/>
              </a:rPr>
              <a:t>Ⓐ</a:t>
            </a:r>
          </a:p>
        </p:txBody>
      </p:sp>
      <p:sp>
        <p:nvSpPr>
          <p:cNvPr id="29" name="テキスト ボックス 28">
            <a:extLst>
              <a:ext uri="{FF2B5EF4-FFF2-40B4-BE49-F238E27FC236}">
                <a16:creationId xmlns:a16="http://schemas.microsoft.com/office/drawing/2014/main" id="{EDA0BECA-37C0-47CB-8806-289F3D104510}"/>
              </a:ext>
            </a:extLst>
          </p:cNvPr>
          <p:cNvSpPr txBox="1"/>
          <p:nvPr/>
        </p:nvSpPr>
        <p:spPr>
          <a:xfrm>
            <a:off x="3634313" y="1908000"/>
            <a:ext cx="595035" cy="584775"/>
          </a:xfrm>
          <a:prstGeom prst="rect">
            <a:avLst/>
          </a:prstGeom>
          <a:noFill/>
        </p:spPr>
        <p:txBody>
          <a:bodyPr wrap="none" rtlCol="0">
            <a:spAutoFit/>
          </a:bodyPr>
          <a:lstStyle/>
          <a:p>
            <a:r>
              <a:rPr kumimoji="1" lang="ja-JP" altLang="en-US" sz="3200" b="1" dirty="0">
                <a:solidFill>
                  <a:srgbClr val="00B050"/>
                </a:solidFill>
                <a:latin typeface="メイリオ" panose="020B0604030504040204" pitchFamily="50" charset="-128"/>
                <a:ea typeface="メイリオ" panose="020B0604030504040204" pitchFamily="50" charset="-128"/>
              </a:rPr>
              <a:t>Ⓑ</a:t>
            </a:r>
          </a:p>
        </p:txBody>
      </p:sp>
      <p:sp>
        <p:nvSpPr>
          <p:cNvPr id="32" name="四角形: 角を丸くする 31">
            <a:extLst>
              <a:ext uri="{FF2B5EF4-FFF2-40B4-BE49-F238E27FC236}">
                <a16:creationId xmlns:a16="http://schemas.microsoft.com/office/drawing/2014/main" id="{36B34B90-BCC1-4465-B541-A95A4FADA9EC}"/>
              </a:ext>
            </a:extLst>
          </p:cNvPr>
          <p:cNvSpPr/>
          <p:nvPr/>
        </p:nvSpPr>
        <p:spPr>
          <a:xfrm>
            <a:off x="7121497" y="2763576"/>
            <a:ext cx="282603" cy="401590"/>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26" name="Picture 2" descr="座りながらスマホを使う人のイラスト（女性）">
            <a:extLst>
              <a:ext uri="{FF2B5EF4-FFF2-40B4-BE49-F238E27FC236}">
                <a16:creationId xmlns:a16="http://schemas.microsoft.com/office/drawing/2014/main" id="{3E423684-B529-442A-9374-60BC59CD7F6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763998" y="3869308"/>
            <a:ext cx="621302" cy="597917"/>
          </a:xfrm>
          <a:prstGeom prst="rect">
            <a:avLst/>
          </a:prstGeom>
          <a:noFill/>
          <a:extLst>
            <a:ext uri="{909E8E84-426E-40DD-AFC4-6F175D3DCCD1}">
              <a14:hiddenFill xmlns:a14="http://schemas.microsoft.com/office/drawing/2010/main">
                <a:solidFill>
                  <a:srgbClr val="FFFFFF"/>
                </a:solidFill>
              </a14:hiddenFill>
            </a:ext>
          </a:extLst>
        </p:spPr>
      </p:pic>
      <p:sp>
        <p:nvSpPr>
          <p:cNvPr id="34" name="テキスト ボックス 33">
            <a:extLst>
              <a:ext uri="{FF2B5EF4-FFF2-40B4-BE49-F238E27FC236}">
                <a16:creationId xmlns:a16="http://schemas.microsoft.com/office/drawing/2014/main" id="{7EEF5E35-38B9-4796-8653-2DD0186BA006}"/>
              </a:ext>
            </a:extLst>
          </p:cNvPr>
          <p:cNvSpPr txBox="1"/>
          <p:nvPr/>
        </p:nvSpPr>
        <p:spPr>
          <a:xfrm rot="19771111">
            <a:off x="8495527" y="3640895"/>
            <a:ext cx="954107" cy="246221"/>
          </a:xfrm>
          <a:prstGeom prst="rect">
            <a:avLst/>
          </a:prstGeom>
          <a:noFill/>
        </p:spPr>
        <p:txBody>
          <a:bodyPr wrap="none" rtlCol="0">
            <a:spAutoFit/>
          </a:bodyPr>
          <a:lstStyle/>
          <a:p>
            <a:r>
              <a:rPr kumimoji="1" lang="ja-JP" altLang="en-US" sz="1000" dirty="0">
                <a:latin typeface="HG創英角ﾎﾟｯﾌﾟ体" panose="040B0A09000000000000" pitchFamily="49" charset="-128"/>
                <a:ea typeface="HG創英角ﾎﾟｯﾌﾟ体" panose="040B0A09000000000000" pitchFamily="49" charset="-128"/>
              </a:rPr>
              <a:t>そうむしょう</a:t>
            </a:r>
          </a:p>
        </p:txBody>
      </p:sp>
      <p:sp>
        <p:nvSpPr>
          <p:cNvPr id="35" name="テキスト ボックス 34">
            <a:extLst>
              <a:ext uri="{FF2B5EF4-FFF2-40B4-BE49-F238E27FC236}">
                <a16:creationId xmlns:a16="http://schemas.microsoft.com/office/drawing/2014/main" id="{7F326D5C-414D-4196-9C30-C1CB9195A80C}"/>
              </a:ext>
            </a:extLst>
          </p:cNvPr>
          <p:cNvSpPr txBox="1"/>
          <p:nvPr/>
        </p:nvSpPr>
        <p:spPr>
          <a:xfrm>
            <a:off x="6796681" y="1908000"/>
            <a:ext cx="595035" cy="584775"/>
          </a:xfrm>
          <a:prstGeom prst="rect">
            <a:avLst/>
          </a:prstGeom>
          <a:noFill/>
        </p:spPr>
        <p:txBody>
          <a:bodyPr wrap="none" rtlCol="0">
            <a:spAutoFit/>
          </a:bodyPr>
          <a:lstStyle/>
          <a:p>
            <a:r>
              <a:rPr kumimoji="1" lang="ja-JP" altLang="en-US" sz="3200" b="1" dirty="0">
                <a:solidFill>
                  <a:srgbClr val="00B050"/>
                </a:solidFill>
                <a:latin typeface="メイリオ" panose="020B0604030504040204" pitchFamily="50" charset="-128"/>
                <a:ea typeface="メイリオ" panose="020B0604030504040204" pitchFamily="50" charset="-128"/>
              </a:rPr>
              <a:t>Ⓒ</a:t>
            </a:r>
          </a:p>
        </p:txBody>
      </p:sp>
      <p:sp>
        <p:nvSpPr>
          <p:cNvPr id="41" name="矢印: 下 40">
            <a:extLst>
              <a:ext uri="{FF2B5EF4-FFF2-40B4-BE49-F238E27FC236}">
                <a16:creationId xmlns:a16="http://schemas.microsoft.com/office/drawing/2014/main" id="{2A2E0CB4-9123-4010-8DA2-EE587DC4ECAE}"/>
              </a:ext>
            </a:extLst>
          </p:cNvPr>
          <p:cNvSpPr/>
          <p:nvPr/>
        </p:nvSpPr>
        <p:spPr>
          <a:xfrm>
            <a:off x="7861300" y="3165166"/>
            <a:ext cx="228600" cy="28296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矢印: 下 41">
            <a:extLst>
              <a:ext uri="{FF2B5EF4-FFF2-40B4-BE49-F238E27FC236}">
                <a16:creationId xmlns:a16="http://schemas.microsoft.com/office/drawing/2014/main" id="{A803D410-3ED7-492D-911D-50B10299A208}"/>
              </a:ext>
            </a:extLst>
          </p:cNvPr>
          <p:cNvSpPr/>
          <p:nvPr/>
        </p:nvSpPr>
        <p:spPr>
          <a:xfrm>
            <a:off x="7917813" y="4658073"/>
            <a:ext cx="228600" cy="28296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正方形/長方形 42">
            <a:extLst>
              <a:ext uri="{FF2B5EF4-FFF2-40B4-BE49-F238E27FC236}">
                <a16:creationId xmlns:a16="http://schemas.microsoft.com/office/drawing/2014/main" id="{D8B9FB8E-F1B6-47F5-B9D7-28AF5D9C0839}"/>
              </a:ext>
            </a:extLst>
          </p:cNvPr>
          <p:cNvSpPr/>
          <p:nvPr/>
        </p:nvSpPr>
        <p:spPr>
          <a:xfrm>
            <a:off x="546100" y="3696296"/>
            <a:ext cx="550595"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❶</a:t>
            </a:r>
            <a:endParaRPr lang="en-US" altLang="ja-JP" sz="3000" b="1" dirty="0">
              <a:solidFill>
                <a:srgbClr val="009650"/>
              </a:solidFill>
              <a:latin typeface="Meiryo" charset="-128"/>
              <a:ea typeface="Meiryo" charset="-128"/>
              <a:cs typeface="Meiryo" charset="-128"/>
            </a:endParaRPr>
          </a:p>
        </p:txBody>
      </p:sp>
      <p:sp>
        <p:nvSpPr>
          <p:cNvPr id="45" name="正方形/長方形 44">
            <a:extLst>
              <a:ext uri="{FF2B5EF4-FFF2-40B4-BE49-F238E27FC236}">
                <a16:creationId xmlns:a16="http://schemas.microsoft.com/office/drawing/2014/main" id="{88095133-A617-4305-AC82-976904F2043F}"/>
              </a:ext>
            </a:extLst>
          </p:cNvPr>
          <p:cNvSpPr/>
          <p:nvPr/>
        </p:nvSpPr>
        <p:spPr>
          <a:xfrm>
            <a:off x="9139505" y="2206050"/>
            <a:ext cx="550595"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❶</a:t>
            </a:r>
            <a:endParaRPr lang="en-US" altLang="ja-JP" sz="3000" b="1" dirty="0">
              <a:solidFill>
                <a:srgbClr val="009650"/>
              </a:solidFill>
              <a:latin typeface="Meiryo" charset="-128"/>
              <a:ea typeface="Meiryo" charset="-128"/>
              <a:cs typeface="Meiryo" charset="-128"/>
            </a:endParaRPr>
          </a:p>
        </p:txBody>
      </p:sp>
      <p:sp>
        <p:nvSpPr>
          <p:cNvPr id="46" name="テキスト ボックス 45">
            <a:extLst>
              <a:ext uri="{FF2B5EF4-FFF2-40B4-BE49-F238E27FC236}">
                <a16:creationId xmlns:a16="http://schemas.microsoft.com/office/drawing/2014/main" id="{20C3474E-42ED-4A4C-AE5A-A4C6F0DAFE01}"/>
              </a:ext>
            </a:extLst>
          </p:cNvPr>
          <p:cNvSpPr txBox="1"/>
          <p:nvPr/>
        </p:nvSpPr>
        <p:spPr>
          <a:xfrm>
            <a:off x="9166524" y="2587050"/>
            <a:ext cx="1210588" cy="584775"/>
          </a:xfrm>
          <a:prstGeom prst="rect">
            <a:avLst/>
          </a:prstGeom>
          <a:noFill/>
        </p:spPr>
        <p:txBody>
          <a:bodyPr wrap="none">
            <a:spAutoFit/>
          </a:bodyPr>
          <a:lstStyle/>
          <a:p>
            <a:r>
              <a:rPr lang="ja-JP" altLang="en-US" sz="1600" b="1" dirty="0">
                <a:latin typeface="メイリオ" panose="020B0604030504040204" pitchFamily="50" charset="-128"/>
                <a:ea typeface="メイリオ" panose="020B0604030504040204" pitchFamily="50" charset="-128"/>
              </a:rPr>
              <a:t>録音マーク</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をタップ</a:t>
            </a:r>
          </a:p>
        </p:txBody>
      </p:sp>
      <p:sp>
        <p:nvSpPr>
          <p:cNvPr id="47" name="正方形/長方形 46">
            <a:extLst>
              <a:ext uri="{FF2B5EF4-FFF2-40B4-BE49-F238E27FC236}">
                <a16:creationId xmlns:a16="http://schemas.microsoft.com/office/drawing/2014/main" id="{8456685C-3364-40E5-AB8F-D86BF516D988}"/>
              </a:ext>
            </a:extLst>
          </p:cNvPr>
          <p:cNvSpPr/>
          <p:nvPr/>
        </p:nvSpPr>
        <p:spPr>
          <a:xfrm>
            <a:off x="9310761" y="3476625"/>
            <a:ext cx="596929"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❷</a:t>
            </a:r>
            <a:endParaRPr lang="en-US" altLang="ja-JP" sz="3000" b="1" dirty="0">
              <a:solidFill>
                <a:srgbClr val="009650"/>
              </a:solidFill>
              <a:latin typeface="Meiryo" charset="-128"/>
              <a:ea typeface="Meiryo" charset="-128"/>
              <a:cs typeface="Meiryo" charset="-128"/>
            </a:endParaRPr>
          </a:p>
        </p:txBody>
      </p:sp>
      <p:sp>
        <p:nvSpPr>
          <p:cNvPr id="48" name="テキスト ボックス 47">
            <a:extLst>
              <a:ext uri="{FF2B5EF4-FFF2-40B4-BE49-F238E27FC236}">
                <a16:creationId xmlns:a16="http://schemas.microsoft.com/office/drawing/2014/main" id="{A5B21B4B-832B-4290-B311-53FCB371C1FF}"/>
              </a:ext>
            </a:extLst>
          </p:cNvPr>
          <p:cNvSpPr txBox="1"/>
          <p:nvPr/>
        </p:nvSpPr>
        <p:spPr>
          <a:xfrm>
            <a:off x="9385300" y="3893366"/>
            <a:ext cx="800219" cy="584775"/>
          </a:xfrm>
          <a:prstGeom prst="rect">
            <a:avLst/>
          </a:prstGeom>
          <a:noFill/>
        </p:spPr>
        <p:txBody>
          <a:bodyPr wrap="none">
            <a:spAutoFit/>
          </a:bodyPr>
          <a:lstStyle/>
          <a:p>
            <a:r>
              <a:rPr lang="ja-JP" altLang="en-US" sz="1600" b="1" dirty="0">
                <a:latin typeface="メイリオ" panose="020B0604030504040204" pitchFamily="50" charset="-128"/>
                <a:ea typeface="メイリオ" panose="020B0604030504040204" pitchFamily="50" charset="-128"/>
              </a:rPr>
              <a:t>音声で</a:t>
            </a:r>
          </a:p>
          <a:p>
            <a:r>
              <a:rPr lang="ja-JP" altLang="en-US" sz="1600" b="1" dirty="0">
                <a:latin typeface="メイリオ" panose="020B0604030504040204" pitchFamily="50" charset="-128"/>
                <a:ea typeface="メイリオ" panose="020B0604030504040204" pitchFamily="50" charset="-128"/>
              </a:rPr>
              <a:t>言う</a:t>
            </a:r>
          </a:p>
        </p:txBody>
      </p:sp>
      <p:sp>
        <p:nvSpPr>
          <p:cNvPr id="49" name="テキスト ボックス 48">
            <a:extLst>
              <a:ext uri="{FF2B5EF4-FFF2-40B4-BE49-F238E27FC236}">
                <a16:creationId xmlns:a16="http://schemas.microsoft.com/office/drawing/2014/main" id="{255A6300-DCAE-4D8F-AEE1-0BCDFE36EF31}"/>
              </a:ext>
            </a:extLst>
          </p:cNvPr>
          <p:cNvSpPr txBox="1"/>
          <p:nvPr/>
        </p:nvSpPr>
        <p:spPr>
          <a:xfrm>
            <a:off x="4232889" y="6567071"/>
            <a:ext cx="1826141" cy="338554"/>
          </a:xfrm>
          <a:prstGeom prst="rect">
            <a:avLst/>
          </a:prstGeom>
          <a:solidFill>
            <a:schemeClr val="bg1"/>
          </a:solidFill>
        </p:spPr>
        <p:txBody>
          <a:bodyPr wrap="none">
            <a:spAutoFit/>
          </a:bodyPr>
          <a:lstStyle/>
          <a:p>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い</a:t>
            </a: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の文字が入力</a:t>
            </a:r>
          </a:p>
        </p:txBody>
      </p:sp>
      <p:sp>
        <p:nvSpPr>
          <p:cNvPr id="73" name="object 13">
            <a:extLst>
              <a:ext uri="{FF2B5EF4-FFF2-40B4-BE49-F238E27FC236}">
                <a16:creationId xmlns:a16="http://schemas.microsoft.com/office/drawing/2014/main" id="{DA3E49A0-454C-4CB8-AE6D-4BF1814DCED0}"/>
              </a:ext>
            </a:extLst>
          </p:cNvPr>
          <p:cNvSpPr/>
          <p:nvPr/>
        </p:nvSpPr>
        <p:spPr>
          <a:xfrm>
            <a:off x="6966172" y="6496192"/>
            <a:ext cx="2195609" cy="387498"/>
          </a:xfrm>
          <a:prstGeom prst="rect">
            <a:avLst/>
          </a:prstGeom>
          <a:blipFill>
            <a:blip r:embed="rId6" cstate="print"/>
            <a:stretch>
              <a:fillRect/>
            </a:stretch>
          </a:blipFill>
        </p:spPr>
        <p:txBody>
          <a:bodyPr wrap="square" lIns="0" tIns="0" rIns="0" bIns="0" rtlCol="0"/>
          <a:lstStyle/>
          <a:p>
            <a:endParaRPr dirty="0"/>
          </a:p>
        </p:txBody>
      </p:sp>
      <p:pic>
        <p:nvPicPr>
          <p:cNvPr id="22" name="図 21">
            <a:extLst>
              <a:ext uri="{FF2B5EF4-FFF2-40B4-BE49-F238E27FC236}">
                <a16:creationId xmlns:a16="http://schemas.microsoft.com/office/drawing/2014/main" id="{274624A7-415C-429E-BFF7-D757D0A4DF87}"/>
              </a:ext>
            </a:extLst>
          </p:cNvPr>
          <p:cNvPicPr>
            <a:picLocks noChangeAspect="1"/>
          </p:cNvPicPr>
          <p:nvPr/>
        </p:nvPicPr>
        <p:blipFill>
          <a:blip r:embed="rId7"/>
          <a:stretch>
            <a:fillRect/>
          </a:stretch>
        </p:blipFill>
        <p:spPr>
          <a:xfrm>
            <a:off x="4065267" y="2664000"/>
            <a:ext cx="2153500" cy="2824051"/>
          </a:xfrm>
          <a:prstGeom prst="rect">
            <a:avLst/>
          </a:prstGeom>
          <a:ln>
            <a:solidFill>
              <a:schemeClr val="tx1"/>
            </a:solidFill>
          </a:ln>
        </p:spPr>
      </p:pic>
      <p:sp>
        <p:nvSpPr>
          <p:cNvPr id="30" name="楕円 29">
            <a:extLst>
              <a:ext uri="{FF2B5EF4-FFF2-40B4-BE49-F238E27FC236}">
                <a16:creationId xmlns:a16="http://schemas.microsoft.com/office/drawing/2014/main" id="{499A317A-AC86-445F-9AE0-CA1285915F05}"/>
              </a:ext>
            </a:extLst>
          </p:cNvPr>
          <p:cNvSpPr/>
          <p:nvPr/>
        </p:nvSpPr>
        <p:spPr>
          <a:xfrm>
            <a:off x="4300220" y="3182222"/>
            <a:ext cx="360000" cy="28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矢印: 下 39">
            <a:extLst>
              <a:ext uri="{FF2B5EF4-FFF2-40B4-BE49-F238E27FC236}">
                <a16:creationId xmlns:a16="http://schemas.microsoft.com/office/drawing/2014/main" id="{E2C63C6F-897D-42C8-A71C-A1BD4C50D0E5}"/>
              </a:ext>
            </a:extLst>
          </p:cNvPr>
          <p:cNvSpPr/>
          <p:nvPr/>
        </p:nvSpPr>
        <p:spPr>
          <a:xfrm>
            <a:off x="5041900" y="5413854"/>
            <a:ext cx="228600" cy="28296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正方形/長方形 43">
            <a:extLst>
              <a:ext uri="{FF2B5EF4-FFF2-40B4-BE49-F238E27FC236}">
                <a16:creationId xmlns:a16="http://schemas.microsoft.com/office/drawing/2014/main" id="{73BDDC1C-B95B-437E-A2B7-9943763F3572}"/>
              </a:ext>
            </a:extLst>
          </p:cNvPr>
          <p:cNvSpPr/>
          <p:nvPr/>
        </p:nvSpPr>
        <p:spPr>
          <a:xfrm>
            <a:off x="3559096" y="4903827"/>
            <a:ext cx="550595"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❶</a:t>
            </a:r>
            <a:endParaRPr lang="en-US" altLang="ja-JP" sz="3000" b="1" dirty="0">
              <a:solidFill>
                <a:srgbClr val="009650"/>
              </a:solidFill>
              <a:latin typeface="Meiryo" charset="-128"/>
              <a:ea typeface="Meiryo" charset="-128"/>
              <a:cs typeface="Meiryo" charset="-128"/>
            </a:endParaRPr>
          </a:p>
        </p:txBody>
      </p:sp>
      <p:sp>
        <p:nvSpPr>
          <p:cNvPr id="25" name="四角形: 角を丸くする 24">
            <a:extLst>
              <a:ext uri="{FF2B5EF4-FFF2-40B4-BE49-F238E27FC236}">
                <a16:creationId xmlns:a16="http://schemas.microsoft.com/office/drawing/2014/main" id="{80836A31-0134-4EC9-9573-6CC8DB349C46}"/>
              </a:ext>
            </a:extLst>
          </p:cNvPr>
          <p:cNvSpPr/>
          <p:nvPr/>
        </p:nvSpPr>
        <p:spPr>
          <a:xfrm>
            <a:off x="4096220" y="4043427"/>
            <a:ext cx="1282354" cy="823046"/>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矢印: 右 1">
            <a:extLst>
              <a:ext uri="{FF2B5EF4-FFF2-40B4-BE49-F238E27FC236}">
                <a16:creationId xmlns:a16="http://schemas.microsoft.com/office/drawing/2014/main" id="{3D1C4CF4-35F2-45EF-B634-21ABE2F1A16C}"/>
              </a:ext>
            </a:extLst>
          </p:cNvPr>
          <p:cNvSpPr/>
          <p:nvPr/>
        </p:nvSpPr>
        <p:spPr>
          <a:xfrm>
            <a:off x="4813300" y="4377095"/>
            <a:ext cx="180000" cy="180000"/>
          </a:xfrm>
          <a:prstGeom prst="rightArrow">
            <a:avLst/>
          </a:prstGeom>
          <a:gradFill flip="none" rotWithShape="1">
            <a:gsLst>
              <a:gs pos="0">
                <a:srgbClr val="00B0F0">
                  <a:alpha val="70000"/>
                  <a:lumMod val="60000"/>
                  <a:lumOff val="40000"/>
                </a:srgbClr>
              </a:gs>
              <a:gs pos="40000">
                <a:srgbClr val="00B0F0"/>
              </a:gs>
              <a:gs pos="60000">
                <a:srgbClr val="00B0F0">
                  <a:lumMod val="70000"/>
                  <a:lumOff val="30000"/>
                  <a:alpha val="80000"/>
                </a:srgbClr>
              </a:gs>
              <a:gs pos="15000">
                <a:srgbClr val="00B0F0">
                  <a:lumMod val="85000"/>
                  <a:lumOff val="15000"/>
                  <a:alpha val="90000"/>
                </a:srgbClr>
              </a:gs>
              <a:gs pos="100000">
                <a:srgbClr val="00B0F0">
                  <a:alpha val="50000"/>
                  <a:lumMod val="20000"/>
                  <a:lumOff val="8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矢印: 右 50">
            <a:extLst>
              <a:ext uri="{FF2B5EF4-FFF2-40B4-BE49-F238E27FC236}">
                <a16:creationId xmlns:a16="http://schemas.microsoft.com/office/drawing/2014/main" id="{C1EE2235-8457-4FBD-BB71-B2E3BB3397C2}"/>
              </a:ext>
            </a:extLst>
          </p:cNvPr>
          <p:cNvSpPr/>
          <p:nvPr/>
        </p:nvSpPr>
        <p:spPr>
          <a:xfrm rot="16200000">
            <a:off x="4640659" y="4211025"/>
            <a:ext cx="144000" cy="216000"/>
          </a:xfrm>
          <a:prstGeom prst="rightArrow">
            <a:avLst/>
          </a:prstGeom>
          <a:gradFill flip="none" rotWithShape="1">
            <a:gsLst>
              <a:gs pos="0">
                <a:srgbClr val="00B0F0">
                  <a:alpha val="70000"/>
                  <a:lumMod val="60000"/>
                  <a:lumOff val="40000"/>
                </a:srgbClr>
              </a:gs>
              <a:gs pos="40000">
                <a:srgbClr val="00B0F0"/>
              </a:gs>
              <a:gs pos="60000">
                <a:srgbClr val="00B0F0">
                  <a:lumMod val="70000"/>
                  <a:lumOff val="30000"/>
                  <a:alpha val="80000"/>
                </a:srgbClr>
              </a:gs>
              <a:gs pos="15000">
                <a:srgbClr val="00B0F0">
                  <a:lumMod val="85000"/>
                  <a:lumOff val="15000"/>
                  <a:alpha val="90000"/>
                </a:srgbClr>
              </a:gs>
              <a:gs pos="100000">
                <a:srgbClr val="00B0F0">
                  <a:alpha val="50000"/>
                  <a:lumMod val="20000"/>
                  <a:lumOff val="8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7" name="テキスト ボックス 26">
            <a:extLst>
              <a:ext uri="{FF2B5EF4-FFF2-40B4-BE49-F238E27FC236}">
                <a16:creationId xmlns:a16="http://schemas.microsoft.com/office/drawing/2014/main" id="{C15C65BD-82BE-4DEA-A4CF-359C69980E62}"/>
              </a:ext>
            </a:extLst>
          </p:cNvPr>
          <p:cNvSpPr txBox="1"/>
          <p:nvPr/>
        </p:nvSpPr>
        <p:spPr>
          <a:xfrm>
            <a:off x="4063183" y="4939873"/>
            <a:ext cx="1415772" cy="535403"/>
          </a:xfrm>
          <a:prstGeom prst="rect">
            <a:avLst/>
          </a:prstGeom>
          <a:solidFill>
            <a:srgbClr val="FFFFCC">
              <a:alpha val="70000"/>
            </a:srgbClr>
          </a:solidFill>
        </p:spPr>
        <p:txBody>
          <a:bodyPr wrap="none">
            <a:spAutoFit/>
          </a:bodyPr>
          <a:lstStyle/>
          <a:p>
            <a:pPr>
              <a:lnSpc>
                <a:spcPts val="1700"/>
              </a:lnSpc>
            </a:pP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あ</a:t>
            </a: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から左に</a:t>
            </a:r>
          </a:p>
          <a:p>
            <a:pPr>
              <a:lnSpc>
                <a:spcPts val="1700"/>
              </a:lnSpc>
            </a:pPr>
            <a:r>
              <a:rPr lang="ja-JP" altLang="en-US" sz="1600" b="1" dirty="0">
                <a:latin typeface="メイリオ" panose="020B0604030504040204" pitchFamily="50" charset="-128"/>
                <a:ea typeface="メイリオ" panose="020B0604030504040204" pitchFamily="50" charset="-128"/>
              </a:rPr>
              <a:t>指をスライド</a:t>
            </a:r>
          </a:p>
        </p:txBody>
      </p:sp>
      <p:sp>
        <p:nvSpPr>
          <p:cNvPr id="59" name="正方形/長方形 58">
            <a:extLst>
              <a:ext uri="{FF2B5EF4-FFF2-40B4-BE49-F238E27FC236}">
                <a16:creationId xmlns:a16="http://schemas.microsoft.com/office/drawing/2014/main" id="{17A4D7FD-10E4-4194-85D6-AE62970D740F}"/>
              </a:ext>
            </a:extLst>
          </p:cNvPr>
          <p:cNvSpPr/>
          <p:nvPr/>
        </p:nvSpPr>
        <p:spPr>
          <a:xfrm>
            <a:off x="3559096" y="3379827"/>
            <a:ext cx="596929"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❷</a:t>
            </a:r>
            <a:endParaRPr lang="en-US" altLang="ja-JP" sz="3000" b="1" dirty="0">
              <a:solidFill>
                <a:srgbClr val="009650"/>
              </a:solidFill>
              <a:latin typeface="Meiryo" charset="-128"/>
              <a:ea typeface="Meiryo" charset="-128"/>
              <a:cs typeface="Meiryo" charset="-128"/>
            </a:endParaRPr>
          </a:p>
        </p:txBody>
      </p:sp>
      <p:sp>
        <p:nvSpPr>
          <p:cNvPr id="61" name="テキスト ボックス 60">
            <a:extLst>
              <a:ext uri="{FF2B5EF4-FFF2-40B4-BE49-F238E27FC236}">
                <a16:creationId xmlns:a16="http://schemas.microsoft.com/office/drawing/2014/main" id="{3F711A8A-0AAE-41CD-956F-931482284341}"/>
              </a:ext>
            </a:extLst>
          </p:cNvPr>
          <p:cNvSpPr txBox="1"/>
          <p:nvPr/>
        </p:nvSpPr>
        <p:spPr>
          <a:xfrm>
            <a:off x="4066540" y="3453269"/>
            <a:ext cx="1826141" cy="338554"/>
          </a:xfrm>
          <a:prstGeom prst="rect">
            <a:avLst/>
          </a:prstGeom>
          <a:solidFill>
            <a:srgbClr val="FFFFCC">
              <a:alpha val="70000"/>
            </a:srgbClr>
          </a:solidFill>
        </p:spPr>
        <p:txBody>
          <a:bodyPr wrap="none">
            <a:spAutoFit/>
          </a:bodyPr>
          <a:lstStyle/>
          <a:p>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い</a:t>
            </a: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の表示が青に</a:t>
            </a:r>
          </a:p>
        </p:txBody>
      </p:sp>
      <p:sp>
        <p:nvSpPr>
          <p:cNvPr id="50" name="矢印: 右 49">
            <a:extLst>
              <a:ext uri="{FF2B5EF4-FFF2-40B4-BE49-F238E27FC236}">
                <a16:creationId xmlns:a16="http://schemas.microsoft.com/office/drawing/2014/main" id="{D8BB705B-AD64-4E20-8EEC-7BC075C7272E}"/>
              </a:ext>
            </a:extLst>
          </p:cNvPr>
          <p:cNvSpPr/>
          <p:nvPr/>
        </p:nvSpPr>
        <p:spPr>
          <a:xfrm rot="10800000">
            <a:off x="4431370" y="4377095"/>
            <a:ext cx="180000" cy="180000"/>
          </a:xfrm>
          <a:prstGeom prst="rightArrow">
            <a:avLst/>
          </a:prstGeom>
          <a:gradFill flip="none" rotWithShape="1">
            <a:gsLst>
              <a:gs pos="0">
                <a:srgbClr val="00B0F0">
                  <a:alpha val="70000"/>
                  <a:lumMod val="60000"/>
                  <a:lumOff val="40000"/>
                </a:srgbClr>
              </a:gs>
              <a:gs pos="40000">
                <a:srgbClr val="00B0F0"/>
              </a:gs>
              <a:gs pos="60000">
                <a:srgbClr val="00B0F0">
                  <a:lumMod val="70000"/>
                  <a:lumOff val="30000"/>
                  <a:alpha val="80000"/>
                </a:srgbClr>
              </a:gs>
              <a:gs pos="15000">
                <a:srgbClr val="00B0F0">
                  <a:lumMod val="85000"/>
                  <a:lumOff val="15000"/>
                  <a:alpha val="90000"/>
                </a:srgbClr>
              </a:gs>
              <a:gs pos="100000">
                <a:srgbClr val="00B0F0">
                  <a:alpha val="50000"/>
                  <a:lumMod val="20000"/>
                  <a:lumOff val="8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3" name="矢印: 右 62">
            <a:extLst>
              <a:ext uri="{FF2B5EF4-FFF2-40B4-BE49-F238E27FC236}">
                <a16:creationId xmlns:a16="http://schemas.microsoft.com/office/drawing/2014/main" id="{671480B1-00BB-4675-B365-D096A1D0C8CD}"/>
              </a:ext>
            </a:extLst>
          </p:cNvPr>
          <p:cNvSpPr/>
          <p:nvPr/>
        </p:nvSpPr>
        <p:spPr>
          <a:xfrm rot="5400000">
            <a:off x="4640659" y="4507425"/>
            <a:ext cx="144000" cy="216000"/>
          </a:xfrm>
          <a:prstGeom prst="rightArrow">
            <a:avLst/>
          </a:prstGeom>
          <a:gradFill flip="none" rotWithShape="1">
            <a:gsLst>
              <a:gs pos="0">
                <a:srgbClr val="00B0F0">
                  <a:alpha val="70000"/>
                  <a:lumMod val="60000"/>
                  <a:lumOff val="40000"/>
                </a:srgbClr>
              </a:gs>
              <a:gs pos="40000">
                <a:srgbClr val="00B0F0"/>
              </a:gs>
              <a:gs pos="60000">
                <a:srgbClr val="00B0F0">
                  <a:lumMod val="70000"/>
                  <a:lumOff val="30000"/>
                  <a:alpha val="80000"/>
                </a:srgbClr>
              </a:gs>
              <a:gs pos="15000">
                <a:srgbClr val="00B0F0">
                  <a:lumMod val="85000"/>
                  <a:lumOff val="15000"/>
                  <a:alpha val="90000"/>
                </a:srgbClr>
              </a:gs>
              <a:gs pos="100000">
                <a:srgbClr val="00B0F0">
                  <a:alpha val="50000"/>
                  <a:lumMod val="20000"/>
                  <a:lumOff val="8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33" name="図 32">
            <a:extLst>
              <a:ext uri="{FF2B5EF4-FFF2-40B4-BE49-F238E27FC236}">
                <a16:creationId xmlns:a16="http://schemas.microsoft.com/office/drawing/2014/main" id="{DF202408-A757-4A1C-AE4C-B9612D308012}"/>
              </a:ext>
            </a:extLst>
          </p:cNvPr>
          <p:cNvPicPr>
            <a:picLocks noChangeAspect="1"/>
          </p:cNvPicPr>
          <p:nvPr/>
        </p:nvPicPr>
        <p:blipFill>
          <a:blip r:embed="rId8"/>
          <a:stretch>
            <a:fillRect/>
          </a:stretch>
        </p:blipFill>
        <p:spPr>
          <a:xfrm>
            <a:off x="4060437" y="5702391"/>
            <a:ext cx="2153500" cy="722425"/>
          </a:xfrm>
          <a:prstGeom prst="rect">
            <a:avLst/>
          </a:prstGeom>
          <a:ln>
            <a:solidFill>
              <a:schemeClr val="tx1"/>
            </a:solidFill>
          </a:ln>
        </p:spPr>
      </p:pic>
      <p:sp>
        <p:nvSpPr>
          <p:cNvPr id="31" name="楕円 30">
            <a:extLst>
              <a:ext uri="{FF2B5EF4-FFF2-40B4-BE49-F238E27FC236}">
                <a16:creationId xmlns:a16="http://schemas.microsoft.com/office/drawing/2014/main" id="{7DD8BB76-FEEF-4D40-9D77-37B647C64EFB}"/>
              </a:ext>
            </a:extLst>
          </p:cNvPr>
          <p:cNvSpPr/>
          <p:nvPr/>
        </p:nvSpPr>
        <p:spPr>
          <a:xfrm>
            <a:off x="4518659" y="6186280"/>
            <a:ext cx="252000" cy="25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3" name="図 12">
            <a:extLst>
              <a:ext uri="{FF2B5EF4-FFF2-40B4-BE49-F238E27FC236}">
                <a16:creationId xmlns:a16="http://schemas.microsoft.com/office/drawing/2014/main" id="{D0854412-CDCD-4A98-9DF7-8C507C16F30D}"/>
              </a:ext>
            </a:extLst>
          </p:cNvPr>
          <p:cNvPicPr>
            <a:picLocks noChangeAspect="1"/>
          </p:cNvPicPr>
          <p:nvPr/>
        </p:nvPicPr>
        <p:blipFill>
          <a:blip r:embed="rId9"/>
          <a:stretch>
            <a:fillRect/>
          </a:stretch>
        </p:blipFill>
        <p:spPr>
          <a:xfrm>
            <a:off x="1150683" y="5672909"/>
            <a:ext cx="2002267" cy="720129"/>
          </a:xfrm>
          <a:prstGeom prst="rect">
            <a:avLst/>
          </a:prstGeom>
          <a:ln>
            <a:solidFill>
              <a:schemeClr val="tx1"/>
            </a:solidFill>
          </a:ln>
        </p:spPr>
      </p:pic>
      <p:pic>
        <p:nvPicPr>
          <p:cNvPr id="8" name="図 7">
            <a:extLst>
              <a:ext uri="{FF2B5EF4-FFF2-40B4-BE49-F238E27FC236}">
                <a16:creationId xmlns:a16="http://schemas.microsoft.com/office/drawing/2014/main" id="{D7080B3C-56A7-4F57-98C2-ACC88714DDC0}"/>
              </a:ext>
            </a:extLst>
          </p:cNvPr>
          <p:cNvPicPr>
            <a:picLocks noChangeAspect="1"/>
          </p:cNvPicPr>
          <p:nvPr/>
        </p:nvPicPr>
        <p:blipFill>
          <a:blip r:embed="rId10"/>
          <a:stretch>
            <a:fillRect/>
          </a:stretch>
        </p:blipFill>
        <p:spPr>
          <a:xfrm>
            <a:off x="1125684" y="2664152"/>
            <a:ext cx="2048967" cy="2764090"/>
          </a:xfrm>
          <a:prstGeom prst="rect">
            <a:avLst/>
          </a:prstGeom>
          <a:ln>
            <a:solidFill>
              <a:schemeClr val="tx1"/>
            </a:solidFill>
          </a:ln>
        </p:spPr>
      </p:pic>
      <p:sp>
        <p:nvSpPr>
          <p:cNvPr id="21" name="楕円 20">
            <a:extLst>
              <a:ext uri="{FF2B5EF4-FFF2-40B4-BE49-F238E27FC236}">
                <a16:creationId xmlns:a16="http://schemas.microsoft.com/office/drawing/2014/main" id="{288F47EF-F5C0-4D75-9583-8BC32E3239FD}"/>
              </a:ext>
            </a:extLst>
          </p:cNvPr>
          <p:cNvSpPr/>
          <p:nvPr/>
        </p:nvSpPr>
        <p:spPr>
          <a:xfrm>
            <a:off x="1328420" y="3144973"/>
            <a:ext cx="288000" cy="28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楕円 37">
            <a:extLst>
              <a:ext uri="{FF2B5EF4-FFF2-40B4-BE49-F238E27FC236}">
                <a16:creationId xmlns:a16="http://schemas.microsoft.com/office/drawing/2014/main" id="{8F6102E3-6255-411B-BD68-83755984F90D}"/>
              </a:ext>
            </a:extLst>
          </p:cNvPr>
          <p:cNvSpPr/>
          <p:nvPr/>
        </p:nvSpPr>
        <p:spPr>
          <a:xfrm>
            <a:off x="1363980" y="6160257"/>
            <a:ext cx="252000" cy="25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矢印: 下 35">
            <a:extLst>
              <a:ext uri="{FF2B5EF4-FFF2-40B4-BE49-F238E27FC236}">
                <a16:creationId xmlns:a16="http://schemas.microsoft.com/office/drawing/2014/main" id="{CFF5C607-EBE0-4858-A99F-D55ECFBBDEEB}"/>
              </a:ext>
            </a:extLst>
          </p:cNvPr>
          <p:cNvSpPr/>
          <p:nvPr/>
        </p:nvSpPr>
        <p:spPr>
          <a:xfrm>
            <a:off x="2070100" y="5347871"/>
            <a:ext cx="228600" cy="28296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四角形: 角を丸くする 17">
            <a:extLst>
              <a:ext uri="{FF2B5EF4-FFF2-40B4-BE49-F238E27FC236}">
                <a16:creationId xmlns:a16="http://schemas.microsoft.com/office/drawing/2014/main" id="{F918467D-52CD-4ADF-9200-4417B834D732}"/>
              </a:ext>
            </a:extLst>
          </p:cNvPr>
          <p:cNvSpPr/>
          <p:nvPr/>
        </p:nvSpPr>
        <p:spPr>
          <a:xfrm>
            <a:off x="2396737" y="4585872"/>
            <a:ext cx="293849" cy="250473"/>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id="{EFBEF148-D890-488B-8A55-F5233F03238B}"/>
              </a:ext>
            </a:extLst>
          </p:cNvPr>
          <p:cNvSpPr txBox="1"/>
          <p:nvPr/>
        </p:nvSpPr>
        <p:spPr>
          <a:xfrm>
            <a:off x="1120140" y="3692452"/>
            <a:ext cx="1826141" cy="584775"/>
          </a:xfrm>
          <a:prstGeom prst="rect">
            <a:avLst/>
          </a:prstGeom>
          <a:solidFill>
            <a:srgbClr val="FFFFCC">
              <a:alpha val="70000"/>
            </a:srgbClr>
          </a:solidFill>
        </p:spPr>
        <p:txBody>
          <a:bodyPr wrap="none">
            <a:spAutoFit/>
          </a:bodyPr>
          <a:lstStyle/>
          <a:p>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は</a:t>
            </a: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を３回連続</a:t>
            </a:r>
          </a:p>
          <a:p>
            <a:r>
              <a:rPr lang="ja-JP" altLang="en-US" sz="1600" b="1" dirty="0">
                <a:latin typeface="メイリオ" panose="020B0604030504040204" pitchFamily="50" charset="-128"/>
                <a:ea typeface="メイリオ" panose="020B0604030504040204" pitchFamily="50" charset="-128"/>
              </a:rPr>
              <a:t>してタップします</a:t>
            </a:r>
          </a:p>
        </p:txBody>
      </p:sp>
      <p:pic>
        <p:nvPicPr>
          <p:cNvPr id="53" name="Picture 4" descr="人差し指を立てた手のイラスト（甲）">
            <a:extLst>
              <a:ext uri="{FF2B5EF4-FFF2-40B4-BE49-F238E27FC236}">
                <a16:creationId xmlns:a16="http://schemas.microsoft.com/office/drawing/2014/main" id="{BEF8DA6C-F590-46FE-9986-49C0C0183FB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9245759">
            <a:off x="2521424" y="4796531"/>
            <a:ext cx="591929" cy="767315"/>
          </a:xfrm>
          <a:prstGeom prst="rect">
            <a:avLst/>
          </a:prstGeom>
          <a:noFill/>
          <a:effectLst>
            <a:glow rad="12700">
              <a:schemeClr val="bg1"/>
            </a:glow>
          </a:effectLst>
          <a:extLst>
            <a:ext uri="{909E8E84-426E-40DD-AFC4-6F175D3DCCD1}">
              <a14:hiddenFill xmlns:a14="http://schemas.microsoft.com/office/drawing/2010/main">
                <a:solidFill>
                  <a:srgbClr val="FFFFFF"/>
                </a:solidFill>
              </a14:hiddenFill>
            </a:ext>
          </a:extLst>
        </p:spPr>
      </p:pic>
      <p:pic>
        <p:nvPicPr>
          <p:cNvPr id="64" name="図 63">
            <a:extLst>
              <a:ext uri="{FF2B5EF4-FFF2-40B4-BE49-F238E27FC236}">
                <a16:creationId xmlns:a16="http://schemas.microsoft.com/office/drawing/2014/main" id="{63DCE871-4425-4AA2-B863-C1B47B8B27E2}"/>
              </a:ext>
            </a:extLst>
          </p:cNvPr>
          <p:cNvPicPr>
            <a:picLocks noChangeAspect="1"/>
          </p:cNvPicPr>
          <p:nvPr/>
        </p:nvPicPr>
        <p:blipFill>
          <a:blip r:embed="rId12"/>
          <a:stretch>
            <a:fillRect/>
          </a:stretch>
        </p:blipFill>
        <p:spPr>
          <a:xfrm>
            <a:off x="1125684" y="5061601"/>
            <a:ext cx="390695" cy="253981"/>
          </a:xfrm>
          <a:prstGeom prst="rect">
            <a:avLst/>
          </a:prstGeom>
        </p:spPr>
      </p:pic>
      <p:pic>
        <p:nvPicPr>
          <p:cNvPr id="67" name="図 66">
            <a:extLst>
              <a:ext uri="{FF2B5EF4-FFF2-40B4-BE49-F238E27FC236}">
                <a16:creationId xmlns:a16="http://schemas.microsoft.com/office/drawing/2014/main" id="{7399F0B5-3AE7-46F9-AE2E-F374EF9DB6E3}"/>
              </a:ext>
            </a:extLst>
          </p:cNvPr>
          <p:cNvPicPr>
            <a:picLocks noChangeAspect="1"/>
          </p:cNvPicPr>
          <p:nvPr/>
        </p:nvPicPr>
        <p:blipFill>
          <a:blip r:embed="rId13"/>
          <a:stretch>
            <a:fillRect/>
          </a:stretch>
        </p:blipFill>
        <p:spPr>
          <a:xfrm>
            <a:off x="7175500" y="3506140"/>
            <a:ext cx="1408680" cy="1093928"/>
          </a:xfrm>
          <a:prstGeom prst="rect">
            <a:avLst/>
          </a:prstGeom>
        </p:spPr>
      </p:pic>
    </p:spTree>
    <p:extLst>
      <p:ext uri="{BB962C8B-B14F-4D97-AF65-F5344CB8AC3E}">
        <p14:creationId xmlns:p14="http://schemas.microsoft.com/office/powerpoint/2010/main" val="4002882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コネクタ: カギ線 12">
            <a:extLst>
              <a:ext uri="{FF2B5EF4-FFF2-40B4-BE49-F238E27FC236}">
                <a16:creationId xmlns:a16="http://schemas.microsoft.com/office/drawing/2014/main" id="{48B0750B-D603-4D38-AD0A-E45150D5541B}"/>
              </a:ext>
            </a:extLst>
          </p:cNvPr>
          <p:cNvCxnSpPr>
            <a:endCxn id="3" idx="3"/>
          </p:cNvCxnSpPr>
          <p:nvPr/>
        </p:nvCxnSpPr>
        <p:spPr>
          <a:xfrm rot="16200000" flipV="1">
            <a:off x="5263156" y="4051663"/>
            <a:ext cx="1828641" cy="900084"/>
          </a:xfrm>
          <a:prstGeom prst="bentConnector2">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矢印: 左 39">
            <a:extLst>
              <a:ext uri="{FF2B5EF4-FFF2-40B4-BE49-F238E27FC236}">
                <a16:creationId xmlns:a16="http://schemas.microsoft.com/office/drawing/2014/main" id="{4E8E0C0D-729A-42CE-B9D9-DE1C50933DB0}"/>
              </a:ext>
            </a:extLst>
          </p:cNvPr>
          <p:cNvSpPr/>
          <p:nvPr/>
        </p:nvSpPr>
        <p:spPr>
          <a:xfrm>
            <a:off x="2049751" y="4238625"/>
            <a:ext cx="782349" cy="279518"/>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6" name="図 15">
            <a:extLst>
              <a:ext uri="{FF2B5EF4-FFF2-40B4-BE49-F238E27FC236}">
                <a16:creationId xmlns:a16="http://schemas.microsoft.com/office/drawing/2014/main" id="{1E7515F0-CB99-4C6E-8FB0-085078CB8EC6}"/>
              </a:ext>
            </a:extLst>
          </p:cNvPr>
          <p:cNvPicPr>
            <a:picLocks noChangeAspect="1"/>
          </p:cNvPicPr>
          <p:nvPr/>
        </p:nvPicPr>
        <p:blipFill>
          <a:blip r:embed="rId3"/>
          <a:stretch>
            <a:fillRect/>
          </a:stretch>
        </p:blipFill>
        <p:spPr>
          <a:xfrm>
            <a:off x="8160897" y="3201126"/>
            <a:ext cx="2070054" cy="702976"/>
          </a:xfrm>
          <a:prstGeom prst="rect">
            <a:avLst/>
          </a:prstGeom>
          <a:ln>
            <a:solidFill>
              <a:schemeClr val="tx1"/>
            </a:solidFill>
          </a:ln>
        </p:spPr>
      </p:pic>
      <p:pic>
        <p:nvPicPr>
          <p:cNvPr id="11" name="図 10">
            <a:extLst>
              <a:ext uri="{FF2B5EF4-FFF2-40B4-BE49-F238E27FC236}">
                <a16:creationId xmlns:a16="http://schemas.microsoft.com/office/drawing/2014/main" id="{B72C14A9-C469-4E4A-A68F-6522C589A5D4}"/>
              </a:ext>
            </a:extLst>
          </p:cNvPr>
          <p:cNvPicPr>
            <a:picLocks noChangeAspect="1"/>
          </p:cNvPicPr>
          <p:nvPr/>
        </p:nvPicPr>
        <p:blipFill>
          <a:blip r:embed="rId4"/>
          <a:stretch>
            <a:fillRect/>
          </a:stretch>
        </p:blipFill>
        <p:spPr>
          <a:xfrm>
            <a:off x="5346700" y="5416025"/>
            <a:ext cx="2138621" cy="1489600"/>
          </a:xfrm>
          <a:prstGeom prst="rect">
            <a:avLst/>
          </a:prstGeom>
        </p:spPr>
      </p:pic>
      <p:pic>
        <p:nvPicPr>
          <p:cNvPr id="8" name="図 7">
            <a:extLst>
              <a:ext uri="{FF2B5EF4-FFF2-40B4-BE49-F238E27FC236}">
                <a16:creationId xmlns:a16="http://schemas.microsoft.com/office/drawing/2014/main" id="{E5980876-4604-4627-A8D6-50B0E896BB0C}"/>
              </a:ext>
            </a:extLst>
          </p:cNvPr>
          <p:cNvPicPr>
            <a:picLocks noChangeAspect="1"/>
          </p:cNvPicPr>
          <p:nvPr/>
        </p:nvPicPr>
        <p:blipFill>
          <a:blip r:embed="rId5"/>
          <a:stretch>
            <a:fillRect/>
          </a:stretch>
        </p:blipFill>
        <p:spPr>
          <a:xfrm>
            <a:off x="1375516" y="5420062"/>
            <a:ext cx="2141042" cy="1485563"/>
          </a:xfrm>
          <a:prstGeom prst="rect">
            <a:avLst/>
          </a:prstGeom>
        </p:spPr>
      </p:pic>
      <p:pic>
        <p:nvPicPr>
          <p:cNvPr id="3" name="図 2">
            <a:extLst>
              <a:ext uri="{FF2B5EF4-FFF2-40B4-BE49-F238E27FC236}">
                <a16:creationId xmlns:a16="http://schemas.microsoft.com/office/drawing/2014/main" id="{D6AD02C7-72F3-428D-A025-4C74D53BA356}"/>
              </a:ext>
            </a:extLst>
          </p:cNvPr>
          <p:cNvPicPr>
            <a:picLocks noChangeAspect="1"/>
          </p:cNvPicPr>
          <p:nvPr/>
        </p:nvPicPr>
        <p:blipFill>
          <a:blip r:embed="rId6"/>
          <a:stretch>
            <a:fillRect/>
          </a:stretch>
        </p:blipFill>
        <p:spPr>
          <a:xfrm>
            <a:off x="3023901" y="2638425"/>
            <a:ext cx="2703533" cy="1897917"/>
          </a:xfrm>
          <a:prstGeom prst="rect">
            <a:avLst/>
          </a:prstGeom>
        </p:spPr>
      </p:pic>
      <p:sp>
        <p:nvSpPr>
          <p:cNvPr id="4" name="タイトル 3">
            <a:extLst>
              <a:ext uri="{FF2B5EF4-FFF2-40B4-BE49-F238E27FC236}">
                <a16:creationId xmlns:a16="http://schemas.microsoft.com/office/drawing/2014/main" id="{B340EBE8-2E07-430B-86DD-B5E66FB4205C}"/>
              </a:ext>
            </a:extLst>
          </p:cNvPr>
          <p:cNvSpPr>
            <a:spLocks noGrp="1"/>
          </p:cNvSpPr>
          <p:nvPr>
            <p:ph type="ctrTitle"/>
          </p:nvPr>
        </p:nvSpPr>
        <p:spPr>
          <a:xfrm>
            <a:off x="2520000" y="612000"/>
            <a:ext cx="7920000" cy="492443"/>
          </a:xfrm>
        </p:spPr>
        <p:txBody>
          <a:bodyPr wrap="square" lIns="0" tIns="0" rIns="0" bIns="0" anchor="b">
            <a:spAutoFit/>
          </a:bodyPr>
          <a:lstStyle/>
          <a:p>
            <a:r>
              <a:rPr lang="ja-JP" altLang="en-US" sz="3200" dirty="0"/>
              <a:t>キーボードの切り替え</a:t>
            </a:r>
          </a:p>
        </p:txBody>
      </p:sp>
      <p:sp>
        <p:nvSpPr>
          <p:cNvPr id="5" name="字幕 4">
            <a:extLst>
              <a:ext uri="{FF2B5EF4-FFF2-40B4-BE49-F238E27FC236}">
                <a16:creationId xmlns:a16="http://schemas.microsoft.com/office/drawing/2014/main" id="{B6757EB6-ECDC-4CB5-90C1-E16EC7D66D90}"/>
              </a:ext>
            </a:extLst>
          </p:cNvPr>
          <p:cNvSpPr>
            <a:spLocks noGrp="1"/>
          </p:cNvSpPr>
          <p:nvPr>
            <p:ph type="subTitle" idx="1"/>
          </p:nvPr>
        </p:nvSpPr>
        <p:spPr>
          <a:xfrm>
            <a:off x="648000" y="1548000"/>
            <a:ext cx="5106183" cy="771623"/>
          </a:xfrm>
        </p:spPr>
        <p:txBody>
          <a:bodyPr wrap="none" lIns="90000" tIns="46800" rIns="90000" bIns="46800"/>
          <a:lstStyle/>
          <a:p>
            <a:r>
              <a:rPr lang="ja-JP" altLang="en-US" sz="2400" dirty="0"/>
              <a:t>キーボードの配列の切り替えます。</a:t>
            </a:r>
            <a:endParaRPr lang="en-US" altLang="ja-JP" sz="2400" dirty="0"/>
          </a:p>
          <a:p>
            <a:r>
              <a:rPr lang="ja-JP" altLang="en-US" sz="2000" dirty="0"/>
              <a:t>　日本語かなキーボードの場合</a:t>
            </a:r>
          </a:p>
        </p:txBody>
      </p:sp>
      <p:sp>
        <p:nvSpPr>
          <p:cNvPr id="6" name="Title 1">
            <a:extLst>
              <a:ext uri="{FF2B5EF4-FFF2-40B4-BE49-F238E27FC236}">
                <a16:creationId xmlns:a16="http://schemas.microsoft.com/office/drawing/2014/main" id="{29996F4A-F3E7-49B9-BC90-699B0FEA0535}"/>
              </a:ext>
            </a:extLst>
          </p:cNvPr>
          <p:cNvSpPr txBox="1">
            <a:spLocks/>
          </p:cNvSpPr>
          <p:nvPr/>
        </p:nvSpPr>
        <p:spPr>
          <a:xfrm>
            <a:off x="900000" y="540000"/>
            <a:ext cx="1145163"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t>1-B</a:t>
            </a:r>
            <a:endParaRPr lang="en-US" dirty="0"/>
          </a:p>
        </p:txBody>
      </p:sp>
      <p:sp>
        <p:nvSpPr>
          <p:cNvPr id="47" name="正方形/長方形 46">
            <a:extLst>
              <a:ext uri="{FF2B5EF4-FFF2-40B4-BE49-F238E27FC236}">
                <a16:creationId xmlns:a16="http://schemas.microsoft.com/office/drawing/2014/main" id="{8456685C-3364-40E5-AB8F-D86BF516D988}"/>
              </a:ext>
            </a:extLst>
          </p:cNvPr>
          <p:cNvSpPr/>
          <p:nvPr/>
        </p:nvSpPr>
        <p:spPr>
          <a:xfrm>
            <a:off x="1303078" y="4950082"/>
            <a:ext cx="569387" cy="553998"/>
          </a:xfrm>
          <a:prstGeom prst="rect">
            <a:avLst/>
          </a:prstGeom>
        </p:spPr>
        <p:txBody>
          <a:bodyPr wrap="none">
            <a:spAutoFit/>
          </a:bodyPr>
          <a:lstStyle/>
          <a:p>
            <a:r>
              <a:rPr lang="ja-JP" altLang="en-US" sz="3000" b="1" dirty="0">
                <a:solidFill>
                  <a:srgbClr val="009650"/>
                </a:solidFill>
                <a:latin typeface="Meiryo" charset="-128"/>
                <a:ea typeface="Meiryo" charset="-128"/>
                <a:cs typeface="Meiryo" charset="-128"/>
              </a:rPr>
              <a:t>❷</a:t>
            </a:r>
            <a:endParaRPr lang="en-US" altLang="ja-JP" sz="3000" b="1" dirty="0">
              <a:solidFill>
                <a:srgbClr val="009650"/>
              </a:solidFill>
              <a:latin typeface="Meiryo" charset="-128"/>
              <a:ea typeface="Meiryo" charset="-128"/>
              <a:cs typeface="Meiryo" charset="-128"/>
            </a:endParaRPr>
          </a:p>
        </p:txBody>
      </p:sp>
      <p:sp>
        <p:nvSpPr>
          <p:cNvPr id="25" name="四角形: 角を丸くする 24">
            <a:extLst>
              <a:ext uri="{FF2B5EF4-FFF2-40B4-BE49-F238E27FC236}">
                <a16:creationId xmlns:a16="http://schemas.microsoft.com/office/drawing/2014/main" id="{80836A31-0134-4EC9-9573-6CC8DB349C46}"/>
              </a:ext>
            </a:extLst>
          </p:cNvPr>
          <p:cNvSpPr/>
          <p:nvPr/>
        </p:nvSpPr>
        <p:spPr>
          <a:xfrm>
            <a:off x="8567420" y="3559415"/>
            <a:ext cx="468000" cy="360000"/>
          </a:xfrm>
          <a:prstGeom prst="roundRect">
            <a:avLst>
              <a:gd name="adj" fmla="val 0"/>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正方形/長方形 42">
            <a:extLst>
              <a:ext uri="{FF2B5EF4-FFF2-40B4-BE49-F238E27FC236}">
                <a16:creationId xmlns:a16="http://schemas.microsoft.com/office/drawing/2014/main" id="{D8B9FB8E-F1B6-47F5-B9D7-28AF5D9C0839}"/>
              </a:ext>
            </a:extLst>
          </p:cNvPr>
          <p:cNvSpPr/>
          <p:nvPr/>
        </p:nvSpPr>
        <p:spPr>
          <a:xfrm>
            <a:off x="3326098" y="2208574"/>
            <a:ext cx="593196"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❶</a:t>
            </a:r>
            <a:endParaRPr lang="en-US" altLang="ja-JP" sz="3000" b="1" dirty="0">
              <a:solidFill>
                <a:srgbClr val="009650"/>
              </a:solidFill>
              <a:latin typeface="Meiryo" charset="-128"/>
              <a:ea typeface="Meiryo" charset="-128"/>
              <a:cs typeface="Meiryo" charset="-128"/>
            </a:endParaRPr>
          </a:p>
        </p:txBody>
      </p:sp>
      <p:sp>
        <p:nvSpPr>
          <p:cNvPr id="34" name="テキスト ボックス 33">
            <a:extLst>
              <a:ext uri="{FF2B5EF4-FFF2-40B4-BE49-F238E27FC236}">
                <a16:creationId xmlns:a16="http://schemas.microsoft.com/office/drawing/2014/main" id="{8769F680-3686-43CC-AF75-916C9AC7D93D}"/>
              </a:ext>
            </a:extLst>
          </p:cNvPr>
          <p:cNvSpPr txBox="1"/>
          <p:nvPr/>
        </p:nvSpPr>
        <p:spPr>
          <a:xfrm>
            <a:off x="5670000" y="5065200"/>
            <a:ext cx="1415772" cy="338554"/>
          </a:xfrm>
          <a:prstGeom prst="rect">
            <a:avLst/>
          </a:prstGeom>
          <a:noFill/>
        </p:spPr>
        <p:txBody>
          <a:bodyPr wrap="none">
            <a:spAutoFit/>
          </a:bodyPr>
          <a:lstStyle/>
          <a:p>
            <a:r>
              <a:rPr lang="ja-JP" altLang="en-US" sz="1600" b="1" dirty="0">
                <a:latin typeface="メイリオ" panose="020B0604030504040204" pitchFamily="50" charset="-128"/>
                <a:ea typeface="メイリオ" panose="020B0604030504040204" pitchFamily="50" charset="-128"/>
              </a:rPr>
              <a:t>１０キー配列</a:t>
            </a:r>
          </a:p>
        </p:txBody>
      </p:sp>
      <p:sp>
        <p:nvSpPr>
          <p:cNvPr id="35" name="テキスト ボックス 34">
            <a:extLst>
              <a:ext uri="{FF2B5EF4-FFF2-40B4-BE49-F238E27FC236}">
                <a16:creationId xmlns:a16="http://schemas.microsoft.com/office/drawing/2014/main" id="{21D99CE0-CF0B-462D-91A2-FB5FA41FC87F}"/>
              </a:ext>
            </a:extLst>
          </p:cNvPr>
          <p:cNvSpPr txBox="1"/>
          <p:nvPr/>
        </p:nvSpPr>
        <p:spPr>
          <a:xfrm>
            <a:off x="3762000" y="2298482"/>
            <a:ext cx="1415772" cy="338554"/>
          </a:xfrm>
          <a:prstGeom prst="rect">
            <a:avLst/>
          </a:prstGeom>
          <a:noFill/>
        </p:spPr>
        <p:txBody>
          <a:bodyPr wrap="none">
            <a:spAutoFit/>
          </a:bodyPr>
          <a:lstStyle/>
          <a:p>
            <a:r>
              <a:rPr lang="ja-JP" altLang="en-US" sz="1600" b="1" dirty="0">
                <a:latin typeface="メイリオ" panose="020B0604030504040204" pitchFamily="50" charset="-128"/>
                <a:ea typeface="メイリオ" panose="020B0604030504040204" pitchFamily="50" charset="-128"/>
              </a:rPr>
              <a:t>１２キー配列</a:t>
            </a:r>
          </a:p>
        </p:txBody>
      </p:sp>
      <p:sp>
        <p:nvSpPr>
          <p:cNvPr id="36" name="テキスト ボックス 35">
            <a:extLst>
              <a:ext uri="{FF2B5EF4-FFF2-40B4-BE49-F238E27FC236}">
                <a16:creationId xmlns:a16="http://schemas.microsoft.com/office/drawing/2014/main" id="{048B0145-CCB0-41FC-9101-60F663379C77}"/>
              </a:ext>
            </a:extLst>
          </p:cNvPr>
          <p:cNvSpPr txBox="1"/>
          <p:nvPr/>
        </p:nvSpPr>
        <p:spPr>
          <a:xfrm>
            <a:off x="1753200" y="5040000"/>
            <a:ext cx="1005403" cy="338554"/>
          </a:xfrm>
          <a:prstGeom prst="rect">
            <a:avLst/>
          </a:prstGeom>
          <a:noFill/>
        </p:spPr>
        <p:txBody>
          <a:bodyPr wrap="none">
            <a:spAutoFit/>
          </a:bodyPr>
          <a:lstStyle/>
          <a:p>
            <a:r>
              <a:rPr lang="ja-JP" altLang="en-US" sz="1600" b="1" dirty="0">
                <a:latin typeface="メイリオ" panose="020B0604030504040204" pitchFamily="50" charset="-128"/>
                <a:ea typeface="メイリオ" panose="020B0604030504040204" pitchFamily="50" charset="-128"/>
              </a:rPr>
              <a:t>英語配列</a:t>
            </a:r>
          </a:p>
        </p:txBody>
      </p:sp>
      <p:sp>
        <p:nvSpPr>
          <p:cNvPr id="37" name="四角形: 角を丸くする 36">
            <a:extLst>
              <a:ext uri="{FF2B5EF4-FFF2-40B4-BE49-F238E27FC236}">
                <a16:creationId xmlns:a16="http://schemas.microsoft.com/office/drawing/2014/main" id="{B29BBEF9-7852-4221-B85A-9A8FBFDD41AD}"/>
              </a:ext>
            </a:extLst>
          </p:cNvPr>
          <p:cNvSpPr/>
          <p:nvPr/>
        </p:nvSpPr>
        <p:spPr>
          <a:xfrm>
            <a:off x="2984500" y="3743325"/>
            <a:ext cx="582508" cy="359097"/>
          </a:xfrm>
          <a:prstGeom prst="roundRect">
            <a:avLst>
              <a:gd name="adj" fmla="val 0"/>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正方形/長方形 49">
            <a:extLst>
              <a:ext uri="{FF2B5EF4-FFF2-40B4-BE49-F238E27FC236}">
                <a16:creationId xmlns:a16="http://schemas.microsoft.com/office/drawing/2014/main" id="{B591E3CA-9DC2-469A-B903-BDB57F9D2DCF}"/>
              </a:ext>
            </a:extLst>
          </p:cNvPr>
          <p:cNvSpPr/>
          <p:nvPr/>
        </p:nvSpPr>
        <p:spPr>
          <a:xfrm>
            <a:off x="5234513" y="4976768"/>
            <a:ext cx="569387" cy="553998"/>
          </a:xfrm>
          <a:prstGeom prst="rect">
            <a:avLst/>
          </a:prstGeom>
        </p:spPr>
        <p:txBody>
          <a:bodyPr wrap="none">
            <a:spAutoFit/>
          </a:bodyPr>
          <a:lstStyle/>
          <a:p>
            <a:r>
              <a:rPr lang="ja-JP" altLang="en-US" sz="3000" b="1" dirty="0">
                <a:solidFill>
                  <a:srgbClr val="009650"/>
                </a:solidFill>
                <a:latin typeface="Meiryo" charset="-128"/>
                <a:ea typeface="Meiryo" charset="-128"/>
                <a:cs typeface="Meiryo" charset="-128"/>
              </a:rPr>
              <a:t>❸</a:t>
            </a:r>
            <a:endParaRPr lang="en-US" altLang="ja-JP" sz="3000" b="1" dirty="0">
              <a:solidFill>
                <a:srgbClr val="009650"/>
              </a:solidFill>
              <a:latin typeface="Meiryo" charset="-128"/>
              <a:ea typeface="Meiryo" charset="-128"/>
              <a:cs typeface="Meiryo" charset="-128"/>
            </a:endParaRPr>
          </a:p>
        </p:txBody>
      </p:sp>
      <p:sp>
        <p:nvSpPr>
          <p:cNvPr id="68" name="テキスト ボックス 67">
            <a:extLst>
              <a:ext uri="{FF2B5EF4-FFF2-40B4-BE49-F238E27FC236}">
                <a16:creationId xmlns:a16="http://schemas.microsoft.com/office/drawing/2014/main" id="{BDA1AACC-92C0-43A7-8222-322216F135D8}"/>
              </a:ext>
            </a:extLst>
          </p:cNvPr>
          <p:cNvSpPr txBox="1"/>
          <p:nvPr/>
        </p:nvSpPr>
        <p:spPr>
          <a:xfrm>
            <a:off x="7992000" y="1548000"/>
            <a:ext cx="2031325" cy="369332"/>
          </a:xfrm>
          <a:prstGeom prst="rect">
            <a:avLst/>
          </a:prstGeom>
          <a:noFill/>
        </p:spPr>
        <p:txBody>
          <a:bodyPr wrap="none">
            <a:spAutoFit/>
          </a:bodyPr>
          <a:lstStyle/>
          <a:p>
            <a:r>
              <a:rPr lang="ja-JP" altLang="en-US" b="1" dirty="0">
                <a:solidFill>
                  <a:srgbClr val="00B050"/>
                </a:solidFill>
                <a:latin typeface="メイリオ" panose="020B0604030504040204" pitchFamily="50" charset="-128"/>
                <a:ea typeface="メイリオ" panose="020B0604030504040204" pitchFamily="50" charset="-128"/>
              </a:rPr>
              <a:t>小文字の入力方法</a:t>
            </a:r>
          </a:p>
        </p:txBody>
      </p:sp>
      <p:sp>
        <p:nvSpPr>
          <p:cNvPr id="72" name="テキスト ボックス 71">
            <a:extLst>
              <a:ext uri="{FF2B5EF4-FFF2-40B4-BE49-F238E27FC236}">
                <a16:creationId xmlns:a16="http://schemas.microsoft.com/office/drawing/2014/main" id="{38EBA8C6-C211-41CB-BC2D-5EBB70F6C1C0}"/>
              </a:ext>
            </a:extLst>
          </p:cNvPr>
          <p:cNvSpPr txBox="1"/>
          <p:nvPr/>
        </p:nvSpPr>
        <p:spPr>
          <a:xfrm>
            <a:off x="505235" y="4059881"/>
            <a:ext cx="1569660" cy="646331"/>
          </a:xfrm>
          <a:prstGeom prst="rect">
            <a:avLst/>
          </a:prstGeom>
          <a:noFill/>
        </p:spPr>
        <p:txBody>
          <a:bodyPr wrap="none">
            <a:spAutoFit/>
          </a:bodyPr>
          <a:lstStyle/>
          <a:p>
            <a:r>
              <a:rPr lang="en-US" altLang="ja-JP" b="1" dirty="0">
                <a:solidFill>
                  <a:srgbClr val="00B0F0"/>
                </a:solidFill>
                <a:latin typeface="メイリオ" panose="020B0604030504040204" pitchFamily="50" charset="-128"/>
                <a:ea typeface="メイリオ" panose="020B0604030504040204" pitchFamily="50" charset="-128"/>
              </a:rPr>
              <a:t>English</a:t>
            </a:r>
            <a:r>
              <a:rPr lang="ja-JP" altLang="en-US" b="1" dirty="0">
                <a:solidFill>
                  <a:srgbClr val="00B0F0"/>
                </a:solidFill>
                <a:latin typeface="メイリオ" panose="020B0604030504040204" pitchFamily="50" charset="-128"/>
                <a:ea typeface="メイリオ" panose="020B0604030504040204" pitchFamily="50" charset="-128"/>
              </a:rPr>
              <a:t>等の</a:t>
            </a:r>
            <a:endParaRPr lang="en-US" altLang="ja-JP" b="1" dirty="0">
              <a:solidFill>
                <a:srgbClr val="00B0F0"/>
              </a:solidFill>
              <a:latin typeface="メイリオ" panose="020B0604030504040204" pitchFamily="50" charset="-128"/>
              <a:ea typeface="メイリオ" panose="020B0604030504040204" pitchFamily="50" charset="-128"/>
            </a:endParaRPr>
          </a:p>
          <a:p>
            <a:r>
              <a:rPr lang="ja-JP" altLang="en-US" b="1" dirty="0">
                <a:solidFill>
                  <a:srgbClr val="00B0F0"/>
                </a:solidFill>
                <a:latin typeface="メイリオ" panose="020B0604030504040204" pitchFamily="50" charset="-128"/>
                <a:ea typeface="メイリオ" panose="020B0604030504040204" pitchFamily="50" charset="-128"/>
              </a:rPr>
              <a:t>キーボードへ</a:t>
            </a:r>
          </a:p>
        </p:txBody>
      </p:sp>
      <p:sp>
        <p:nvSpPr>
          <p:cNvPr id="73" name="テキスト ボックス 72">
            <a:extLst>
              <a:ext uri="{FF2B5EF4-FFF2-40B4-BE49-F238E27FC236}">
                <a16:creationId xmlns:a16="http://schemas.microsoft.com/office/drawing/2014/main" id="{F9829B50-96E9-440A-B2AA-D1A25468292F}"/>
              </a:ext>
            </a:extLst>
          </p:cNvPr>
          <p:cNvSpPr txBox="1"/>
          <p:nvPr/>
        </p:nvSpPr>
        <p:spPr>
          <a:xfrm>
            <a:off x="2229001" y="3781425"/>
            <a:ext cx="800219" cy="338554"/>
          </a:xfrm>
          <a:prstGeom prst="rect">
            <a:avLst/>
          </a:prstGeom>
          <a:noFill/>
        </p:spPr>
        <p:txBody>
          <a:bodyPr wrap="none">
            <a:spAutoFit/>
          </a:bodyPr>
          <a:lstStyle/>
          <a:p>
            <a:r>
              <a:rPr lang="ja-JP" altLang="en-US" sz="1600" b="1" dirty="0">
                <a:latin typeface="メイリオ" panose="020B0604030504040204" pitchFamily="50" charset="-128"/>
                <a:ea typeface="メイリオ" panose="020B0604030504040204" pitchFamily="50" charset="-128"/>
              </a:rPr>
              <a:t>タップ</a:t>
            </a:r>
          </a:p>
        </p:txBody>
      </p:sp>
      <p:sp>
        <p:nvSpPr>
          <p:cNvPr id="80" name="正方形/長方形 79">
            <a:extLst>
              <a:ext uri="{FF2B5EF4-FFF2-40B4-BE49-F238E27FC236}">
                <a16:creationId xmlns:a16="http://schemas.microsoft.com/office/drawing/2014/main" id="{059EE401-F7FF-4C8F-8230-94972B328059}"/>
              </a:ext>
            </a:extLst>
          </p:cNvPr>
          <p:cNvSpPr/>
          <p:nvPr/>
        </p:nvSpPr>
        <p:spPr>
          <a:xfrm>
            <a:off x="7994457" y="1908000"/>
            <a:ext cx="516488" cy="400110"/>
          </a:xfrm>
          <a:prstGeom prst="rect">
            <a:avLst/>
          </a:prstGeom>
        </p:spPr>
        <p:txBody>
          <a:bodyPr wrap="none">
            <a:spAutoFit/>
          </a:bodyPr>
          <a:lstStyle/>
          <a:p>
            <a:r>
              <a:rPr lang="ja-JP" altLang="en-US" sz="2000" b="1" dirty="0">
                <a:solidFill>
                  <a:srgbClr val="00B0F0"/>
                </a:solidFill>
                <a:latin typeface="Meiryo" charset="-128"/>
                <a:ea typeface="Meiryo" charset="-128"/>
                <a:cs typeface="Meiryo" charset="-128"/>
              </a:rPr>
              <a:t>❶</a:t>
            </a:r>
            <a:r>
              <a:rPr lang="en-US" altLang="ja-JP" sz="2000" b="1" dirty="0">
                <a:solidFill>
                  <a:srgbClr val="00B0F0"/>
                </a:solidFill>
                <a:latin typeface="Meiryo" charset="-128"/>
                <a:ea typeface="Meiryo" charset="-128"/>
                <a:cs typeface="Meiryo" charset="-128"/>
              </a:rPr>
              <a:t>’</a:t>
            </a:r>
          </a:p>
        </p:txBody>
      </p:sp>
      <p:sp>
        <p:nvSpPr>
          <p:cNvPr id="82" name="正方形/長方形 81">
            <a:extLst>
              <a:ext uri="{FF2B5EF4-FFF2-40B4-BE49-F238E27FC236}">
                <a16:creationId xmlns:a16="http://schemas.microsoft.com/office/drawing/2014/main" id="{D60FA81D-ADB3-4640-82F9-D0D6F01D47E3}"/>
              </a:ext>
            </a:extLst>
          </p:cNvPr>
          <p:cNvSpPr/>
          <p:nvPr/>
        </p:nvSpPr>
        <p:spPr>
          <a:xfrm>
            <a:off x="7994457" y="2340000"/>
            <a:ext cx="516488" cy="400110"/>
          </a:xfrm>
          <a:prstGeom prst="rect">
            <a:avLst/>
          </a:prstGeom>
        </p:spPr>
        <p:txBody>
          <a:bodyPr wrap="none">
            <a:spAutoFit/>
          </a:bodyPr>
          <a:lstStyle/>
          <a:p>
            <a:r>
              <a:rPr lang="ja-JP" altLang="en-US" sz="2000" b="1" dirty="0">
                <a:solidFill>
                  <a:srgbClr val="00B0F0"/>
                </a:solidFill>
                <a:latin typeface="Meiryo" charset="-128"/>
                <a:ea typeface="Meiryo" charset="-128"/>
                <a:cs typeface="Meiryo" charset="-128"/>
              </a:rPr>
              <a:t>❷</a:t>
            </a:r>
            <a:r>
              <a:rPr lang="en-US" altLang="ja-JP" sz="2000" b="1" dirty="0">
                <a:solidFill>
                  <a:srgbClr val="00B0F0"/>
                </a:solidFill>
                <a:latin typeface="Meiryo" charset="-128"/>
                <a:ea typeface="Meiryo" charset="-128"/>
                <a:cs typeface="Meiryo" charset="-128"/>
              </a:rPr>
              <a:t>’</a:t>
            </a:r>
          </a:p>
        </p:txBody>
      </p:sp>
      <p:sp>
        <p:nvSpPr>
          <p:cNvPr id="84" name="テキスト ボックス 83">
            <a:extLst>
              <a:ext uri="{FF2B5EF4-FFF2-40B4-BE49-F238E27FC236}">
                <a16:creationId xmlns:a16="http://schemas.microsoft.com/office/drawing/2014/main" id="{98517DE1-DADF-4D1A-A86C-E582E67ABE6C}"/>
              </a:ext>
            </a:extLst>
          </p:cNvPr>
          <p:cNvSpPr txBox="1"/>
          <p:nvPr/>
        </p:nvSpPr>
        <p:spPr>
          <a:xfrm>
            <a:off x="8460592" y="1952625"/>
            <a:ext cx="1697901" cy="338554"/>
          </a:xfrm>
          <a:prstGeom prst="rect">
            <a:avLst/>
          </a:prstGeom>
          <a:noFill/>
        </p:spPr>
        <p:txBody>
          <a:bodyPr wrap="none">
            <a:spAutoFit/>
          </a:bodyPr>
          <a:lstStyle/>
          <a:p>
            <a:r>
              <a:rPr lang="ja-JP" altLang="en-US" sz="1600" b="1" dirty="0">
                <a:latin typeface="メイリオ" panose="020B0604030504040204" pitchFamily="50" charset="-128"/>
                <a:ea typeface="メイリオ" panose="020B0604030504040204" pitchFamily="50" charset="-128"/>
              </a:rPr>
              <a:t>例：</a:t>
            </a:r>
            <a:r>
              <a:rPr lang="en-US" altLang="ja-JP" sz="1600" b="1" spc="300" dirty="0">
                <a:latin typeface="メイリオ" panose="020B0604030504040204" pitchFamily="50" charset="-128"/>
                <a:ea typeface="メイリオ" panose="020B0604030504040204" pitchFamily="50" charset="-128"/>
              </a:rPr>
              <a:t>｢</a:t>
            </a:r>
            <a:r>
              <a:rPr lang="ja-JP" altLang="en-US" sz="1600" b="1" spc="300" dirty="0">
                <a:latin typeface="メイリオ" panose="020B0604030504040204" pitchFamily="50" charset="-128"/>
                <a:ea typeface="メイリオ" panose="020B0604030504040204" pitchFamily="50" charset="-128"/>
              </a:rPr>
              <a:t>や</a:t>
            </a: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と入力</a:t>
            </a:r>
          </a:p>
        </p:txBody>
      </p:sp>
      <p:sp>
        <p:nvSpPr>
          <p:cNvPr id="69" name="テキスト ボックス 68">
            <a:extLst>
              <a:ext uri="{FF2B5EF4-FFF2-40B4-BE49-F238E27FC236}">
                <a16:creationId xmlns:a16="http://schemas.microsoft.com/office/drawing/2014/main" id="{9473930A-3A31-4B8F-B8C3-4E2BCDD95177}"/>
              </a:ext>
            </a:extLst>
          </p:cNvPr>
          <p:cNvSpPr txBox="1"/>
          <p:nvPr/>
        </p:nvSpPr>
        <p:spPr>
          <a:xfrm>
            <a:off x="8460592" y="2354182"/>
            <a:ext cx="1854328" cy="830997"/>
          </a:xfrm>
          <a:prstGeom prst="rect">
            <a:avLst/>
          </a:prstGeom>
          <a:noFill/>
        </p:spPr>
        <p:txBody>
          <a:bodyPr wrap="square">
            <a:spAutoFit/>
          </a:bodyPr>
          <a:lstStyle/>
          <a:p>
            <a:r>
              <a:rPr lang="ja-JP" altLang="en-US" sz="1600" b="1" dirty="0">
                <a:latin typeface="メイリオ" panose="020B0604030504040204" pitchFamily="50" charset="-128"/>
                <a:ea typeface="メイリオ" panose="020B0604030504040204" pitchFamily="50" charset="-128"/>
              </a:rPr>
              <a:t>下記アイコンをタップすると</a:t>
            </a: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ゃ</a:t>
            </a: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と小文字になる</a:t>
            </a:r>
          </a:p>
        </p:txBody>
      </p:sp>
      <p:sp>
        <p:nvSpPr>
          <p:cNvPr id="76" name="テキスト ボックス 75">
            <a:extLst>
              <a:ext uri="{FF2B5EF4-FFF2-40B4-BE49-F238E27FC236}">
                <a16:creationId xmlns:a16="http://schemas.microsoft.com/office/drawing/2014/main" id="{EAB24678-4C98-4BE9-919E-72C1E3F66CA6}"/>
              </a:ext>
            </a:extLst>
          </p:cNvPr>
          <p:cNvSpPr txBox="1"/>
          <p:nvPr/>
        </p:nvSpPr>
        <p:spPr>
          <a:xfrm>
            <a:off x="8064000" y="4135800"/>
            <a:ext cx="2262158" cy="369332"/>
          </a:xfrm>
          <a:prstGeom prst="rect">
            <a:avLst/>
          </a:prstGeom>
          <a:noFill/>
        </p:spPr>
        <p:txBody>
          <a:bodyPr wrap="none">
            <a:spAutoFit/>
          </a:bodyPr>
          <a:lstStyle/>
          <a:p>
            <a:r>
              <a:rPr lang="ja-JP" altLang="en-US" b="1" dirty="0">
                <a:solidFill>
                  <a:srgbClr val="00B050"/>
                </a:solidFill>
                <a:latin typeface="メイリオ" panose="020B0604030504040204" pitchFamily="50" charset="-128"/>
                <a:ea typeface="メイリオ" panose="020B0604030504040204" pitchFamily="50" charset="-128"/>
              </a:rPr>
              <a:t>英大文字の入力方法</a:t>
            </a:r>
          </a:p>
        </p:txBody>
      </p:sp>
      <p:sp>
        <p:nvSpPr>
          <p:cNvPr id="87" name="テキスト ボックス 86">
            <a:extLst>
              <a:ext uri="{FF2B5EF4-FFF2-40B4-BE49-F238E27FC236}">
                <a16:creationId xmlns:a16="http://schemas.microsoft.com/office/drawing/2014/main" id="{231DCFEA-A965-4190-9407-7C39C77381CE}"/>
              </a:ext>
            </a:extLst>
          </p:cNvPr>
          <p:cNvSpPr txBox="1"/>
          <p:nvPr/>
        </p:nvSpPr>
        <p:spPr>
          <a:xfrm>
            <a:off x="8460592" y="4530269"/>
            <a:ext cx="1681871" cy="338554"/>
          </a:xfrm>
          <a:prstGeom prst="rect">
            <a:avLst/>
          </a:prstGeom>
          <a:noFill/>
        </p:spPr>
        <p:txBody>
          <a:bodyPr wrap="none">
            <a:spAutoFit/>
          </a:bodyPr>
          <a:lstStyle/>
          <a:p>
            <a:r>
              <a:rPr lang="ja-JP" altLang="en-US" sz="1600" b="1" dirty="0">
                <a:latin typeface="メイリオ" panose="020B0604030504040204" pitchFamily="50" charset="-128"/>
                <a:ea typeface="メイリオ" panose="020B0604030504040204" pitchFamily="50" charset="-128"/>
              </a:rPr>
              <a:t>例：</a:t>
            </a: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k</a:t>
            </a:r>
            <a:r>
              <a:rPr lang="ja-JP" altLang="en-US" sz="1600" b="1"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と入力</a:t>
            </a:r>
          </a:p>
        </p:txBody>
      </p:sp>
      <p:sp>
        <p:nvSpPr>
          <p:cNvPr id="88" name="テキスト ボックス 87">
            <a:extLst>
              <a:ext uri="{FF2B5EF4-FFF2-40B4-BE49-F238E27FC236}">
                <a16:creationId xmlns:a16="http://schemas.microsoft.com/office/drawing/2014/main" id="{736D3499-BFB8-46F8-84E3-3B63B9DE887E}"/>
              </a:ext>
            </a:extLst>
          </p:cNvPr>
          <p:cNvSpPr txBox="1"/>
          <p:nvPr/>
        </p:nvSpPr>
        <p:spPr>
          <a:xfrm>
            <a:off x="8460592" y="4963800"/>
            <a:ext cx="1978355" cy="830997"/>
          </a:xfrm>
          <a:prstGeom prst="rect">
            <a:avLst/>
          </a:prstGeom>
          <a:noFill/>
        </p:spPr>
        <p:txBody>
          <a:bodyPr wrap="square">
            <a:spAutoFit/>
          </a:bodyPr>
          <a:lstStyle/>
          <a:p>
            <a:r>
              <a:rPr lang="ja-JP" altLang="en-US" sz="1600" b="1" dirty="0">
                <a:latin typeface="メイリオ" panose="020B0604030504040204" pitchFamily="50" charset="-128"/>
                <a:ea typeface="メイリオ" panose="020B0604030504040204" pitchFamily="50" charset="-128"/>
              </a:rPr>
              <a:t>下記アイコンをタップすると</a:t>
            </a:r>
            <a:r>
              <a:rPr lang="en-US" altLang="ja-JP" sz="1600" b="1" dirty="0">
                <a:latin typeface="メイリオ" panose="020B0604030504040204" pitchFamily="50" charset="-128"/>
                <a:ea typeface="メイリオ" panose="020B0604030504040204" pitchFamily="50" charset="-128"/>
              </a:rPr>
              <a:t>｢ K ｣</a:t>
            </a:r>
            <a:r>
              <a:rPr lang="ja-JP" altLang="en-US" sz="1600" b="1" dirty="0">
                <a:latin typeface="メイリオ" panose="020B0604030504040204" pitchFamily="50" charset="-128"/>
                <a:ea typeface="メイリオ" panose="020B0604030504040204" pitchFamily="50" charset="-128"/>
              </a:rPr>
              <a:t>と小文字になる</a:t>
            </a:r>
          </a:p>
        </p:txBody>
      </p:sp>
      <p:pic>
        <p:nvPicPr>
          <p:cNvPr id="21" name="図 20">
            <a:extLst>
              <a:ext uri="{FF2B5EF4-FFF2-40B4-BE49-F238E27FC236}">
                <a16:creationId xmlns:a16="http://schemas.microsoft.com/office/drawing/2014/main" id="{F5A314D7-841B-4184-8257-BDCEF4FACB89}"/>
              </a:ext>
            </a:extLst>
          </p:cNvPr>
          <p:cNvPicPr>
            <a:picLocks noChangeAspect="1"/>
          </p:cNvPicPr>
          <p:nvPr/>
        </p:nvPicPr>
        <p:blipFill>
          <a:blip r:embed="rId7"/>
          <a:stretch>
            <a:fillRect/>
          </a:stretch>
        </p:blipFill>
        <p:spPr>
          <a:xfrm>
            <a:off x="8160897" y="5799408"/>
            <a:ext cx="2062603" cy="877617"/>
          </a:xfrm>
          <a:prstGeom prst="rect">
            <a:avLst/>
          </a:prstGeom>
          <a:ln>
            <a:solidFill>
              <a:schemeClr val="tx1"/>
            </a:solidFill>
          </a:ln>
        </p:spPr>
      </p:pic>
      <p:sp>
        <p:nvSpPr>
          <p:cNvPr id="74" name="四角形: 角を丸くする 73">
            <a:extLst>
              <a:ext uri="{FF2B5EF4-FFF2-40B4-BE49-F238E27FC236}">
                <a16:creationId xmlns:a16="http://schemas.microsoft.com/office/drawing/2014/main" id="{DB4E3B8B-F712-4108-985D-29E4B6059BCF}"/>
              </a:ext>
            </a:extLst>
          </p:cNvPr>
          <p:cNvSpPr/>
          <p:nvPr/>
        </p:nvSpPr>
        <p:spPr>
          <a:xfrm>
            <a:off x="8678872" y="6261738"/>
            <a:ext cx="504000" cy="415287"/>
          </a:xfrm>
          <a:prstGeom prst="roundRect">
            <a:avLst>
              <a:gd name="adj" fmla="val 0"/>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0" name="四角形: 角を丸くする 89">
            <a:extLst>
              <a:ext uri="{FF2B5EF4-FFF2-40B4-BE49-F238E27FC236}">
                <a16:creationId xmlns:a16="http://schemas.microsoft.com/office/drawing/2014/main" id="{383FCFE2-74B1-4C63-9008-A9A1C36832C0}"/>
              </a:ext>
            </a:extLst>
          </p:cNvPr>
          <p:cNvSpPr/>
          <p:nvPr/>
        </p:nvSpPr>
        <p:spPr>
          <a:xfrm>
            <a:off x="1335192" y="6219825"/>
            <a:ext cx="482261" cy="434412"/>
          </a:xfrm>
          <a:prstGeom prst="roundRect">
            <a:avLst>
              <a:gd name="adj" fmla="val 0"/>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1" name="四角形: 角を丸くする 90">
            <a:extLst>
              <a:ext uri="{FF2B5EF4-FFF2-40B4-BE49-F238E27FC236}">
                <a16:creationId xmlns:a16="http://schemas.microsoft.com/office/drawing/2014/main" id="{20728E1A-003B-4214-A771-A17E546A3B65}"/>
              </a:ext>
            </a:extLst>
          </p:cNvPr>
          <p:cNvSpPr/>
          <p:nvPr/>
        </p:nvSpPr>
        <p:spPr>
          <a:xfrm>
            <a:off x="5321639" y="6272168"/>
            <a:ext cx="482261" cy="358212"/>
          </a:xfrm>
          <a:prstGeom prst="roundRect">
            <a:avLst>
              <a:gd name="adj" fmla="val 0"/>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3" name="テキスト ボックス 92">
            <a:extLst>
              <a:ext uri="{FF2B5EF4-FFF2-40B4-BE49-F238E27FC236}">
                <a16:creationId xmlns:a16="http://schemas.microsoft.com/office/drawing/2014/main" id="{2276A215-2BC0-4E1B-AD72-0F4C9D8CB838}"/>
              </a:ext>
            </a:extLst>
          </p:cNvPr>
          <p:cNvSpPr txBox="1"/>
          <p:nvPr/>
        </p:nvSpPr>
        <p:spPr>
          <a:xfrm>
            <a:off x="579365" y="6186071"/>
            <a:ext cx="800219" cy="338554"/>
          </a:xfrm>
          <a:prstGeom prst="rect">
            <a:avLst/>
          </a:prstGeom>
          <a:noFill/>
        </p:spPr>
        <p:txBody>
          <a:bodyPr wrap="none">
            <a:spAutoFit/>
          </a:bodyPr>
          <a:lstStyle/>
          <a:p>
            <a:r>
              <a:rPr lang="ja-JP" altLang="en-US" sz="1600" b="1" dirty="0">
                <a:latin typeface="メイリオ" panose="020B0604030504040204" pitchFamily="50" charset="-128"/>
                <a:ea typeface="メイリオ" panose="020B0604030504040204" pitchFamily="50" charset="-128"/>
              </a:rPr>
              <a:t>タップ</a:t>
            </a:r>
          </a:p>
        </p:txBody>
      </p:sp>
      <p:sp>
        <p:nvSpPr>
          <p:cNvPr id="94" name="テキスト ボックス 93">
            <a:extLst>
              <a:ext uri="{FF2B5EF4-FFF2-40B4-BE49-F238E27FC236}">
                <a16:creationId xmlns:a16="http://schemas.microsoft.com/office/drawing/2014/main" id="{2E379BB5-F94B-49A3-B1CC-A6E951B4F35C}"/>
              </a:ext>
            </a:extLst>
          </p:cNvPr>
          <p:cNvSpPr txBox="1"/>
          <p:nvPr/>
        </p:nvSpPr>
        <p:spPr>
          <a:xfrm>
            <a:off x="4546845" y="6296025"/>
            <a:ext cx="800219" cy="338554"/>
          </a:xfrm>
          <a:prstGeom prst="rect">
            <a:avLst/>
          </a:prstGeom>
          <a:noFill/>
        </p:spPr>
        <p:txBody>
          <a:bodyPr wrap="none">
            <a:spAutoFit/>
          </a:bodyPr>
          <a:lstStyle/>
          <a:p>
            <a:r>
              <a:rPr lang="ja-JP" altLang="en-US" sz="1600" b="1" dirty="0">
                <a:latin typeface="メイリオ" panose="020B0604030504040204" pitchFamily="50" charset="-128"/>
                <a:ea typeface="メイリオ" panose="020B0604030504040204" pitchFamily="50" charset="-128"/>
              </a:rPr>
              <a:t>タップ</a:t>
            </a:r>
          </a:p>
        </p:txBody>
      </p:sp>
      <p:cxnSp>
        <p:nvCxnSpPr>
          <p:cNvPr id="24" name="直線矢印コネクタ 23">
            <a:extLst>
              <a:ext uri="{FF2B5EF4-FFF2-40B4-BE49-F238E27FC236}">
                <a16:creationId xmlns:a16="http://schemas.microsoft.com/office/drawing/2014/main" id="{32FCBFD4-D2E5-494D-9D44-BE948269C0F7}"/>
              </a:ext>
            </a:extLst>
          </p:cNvPr>
          <p:cNvCxnSpPr>
            <a:cxnSpLocks/>
          </p:cNvCxnSpPr>
          <p:nvPr/>
        </p:nvCxnSpPr>
        <p:spPr>
          <a:xfrm>
            <a:off x="3213100" y="4655185"/>
            <a:ext cx="0" cy="6858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25A30A8A-42DE-452F-B3B3-F27B243AB535}"/>
              </a:ext>
            </a:extLst>
          </p:cNvPr>
          <p:cNvCxnSpPr/>
          <p:nvPr/>
        </p:nvCxnSpPr>
        <p:spPr>
          <a:xfrm>
            <a:off x="3749679" y="5915025"/>
            <a:ext cx="138505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楕円 40">
            <a:extLst>
              <a:ext uri="{FF2B5EF4-FFF2-40B4-BE49-F238E27FC236}">
                <a16:creationId xmlns:a16="http://schemas.microsoft.com/office/drawing/2014/main" id="{FB2E9D85-B58A-4C17-9938-560792404100}"/>
              </a:ext>
            </a:extLst>
          </p:cNvPr>
          <p:cNvSpPr/>
          <p:nvPr/>
        </p:nvSpPr>
        <p:spPr>
          <a:xfrm>
            <a:off x="2974340" y="4165037"/>
            <a:ext cx="341598" cy="3159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楕円 41">
            <a:extLst>
              <a:ext uri="{FF2B5EF4-FFF2-40B4-BE49-F238E27FC236}">
                <a16:creationId xmlns:a16="http://schemas.microsoft.com/office/drawing/2014/main" id="{D8E493DB-1C1D-4B9D-A4E3-BD3018A1881B}"/>
              </a:ext>
            </a:extLst>
          </p:cNvPr>
          <p:cNvSpPr/>
          <p:nvPr/>
        </p:nvSpPr>
        <p:spPr>
          <a:xfrm>
            <a:off x="2356998" y="4247951"/>
            <a:ext cx="269528" cy="27019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正方形/長方形 54">
            <a:extLst>
              <a:ext uri="{FF2B5EF4-FFF2-40B4-BE49-F238E27FC236}">
                <a16:creationId xmlns:a16="http://schemas.microsoft.com/office/drawing/2014/main" id="{1B6BF649-3E7F-4014-B1E0-16D4002AB7D4}"/>
              </a:ext>
            </a:extLst>
          </p:cNvPr>
          <p:cNvSpPr/>
          <p:nvPr/>
        </p:nvSpPr>
        <p:spPr>
          <a:xfrm>
            <a:off x="2226202" y="4141827"/>
            <a:ext cx="569387" cy="553998"/>
          </a:xfrm>
          <a:prstGeom prst="rect">
            <a:avLst/>
          </a:prstGeom>
        </p:spPr>
        <p:txBody>
          <a:bodyPr wrap="none">
            <a:spAutoFit/>
          </a:bodyPr>
          <a:lstStyle/>
          <a:p>
            <a:r>
              <a:rPr lang="ja-JP" altLang="en-US" sz="3000" b="1" dirty="0">
                <a:solidFill>
                  <a:srgbClr val="009650"/>
                </a:solidFill>
                <a:effectLst>
                  <a:glow rad="25400">
                    <a:schemeClr val="bg1"/>
                  </a:glow>
                </a:effectLst>
                <a:latin typeface="Meiryo" charset="-128"/>
                <a:ea typeface="Meiryo" charset="-128"/>
                <a:cs typeface="Meiryo" charset="-128"/>
              </a:rPr>
              <a:t>❹</a:t>
            </a:r>
            <a:endParaRPr lang="en-US" altLang="ja-JP" sz="3000" b="1" dirty="0">
              <a:solidFill>
                <a:srgbClr val="009650"/>
              </a:solidFill>
              <a:effectLst>
                <a:glow rad="25400">
                  <a:schemeClr val="bg1"/>
                </a:glow>
              </a:effectLst>
              <a:latin typeface="Meiryo" charset="-128"/>
              <a:ea typeface="Meiryo" charset="-128"/>
              <a:cs typeface="Meiryo" charset="-128"/>
            </a:endParaRPr>
          </a:p>
        </p:txBody>
      </p:sp>
      <p:sp>
        <p:nvSpPr>
          <p:cNvPr id="45" name="正方形/長方形 44">
            <a:extLst>
              <a:ext uri="{FF2B5EF4-FFF2-40B4-BE49-F238E27FC236}">
                <a16:creationId xmlns:a16="http://schemas.microsoft.com/office/drawing/2014/main" id="{EDD589D7-50C2-4FF6-9D10-5CCC2CA2F124}"/>
              </a:ext>
            </a:extLst>
          </p:cNvPr>
          <p:cNvSpPr/>
          <p:nvPr/>
        </p:nvSpPr>
        <p:spPr>
          <a:xfrm>
            <a:off x="7994457" y="4542699"/>
            <a:ext cx="516488" cy="400110"/>
          </a:xfrm>
          <a:prstGeom prst="rect">
            <a:avLst/>
          </a:prstGeom>
        </p:spPr>
        <p:txBody>
          <a:bodyPr wrap="none">
            <a:spAutoFit/>
          </a:bodyPr>
          <a:lstStyle/>
          <a:p>
            <a:r>
              <a:rPr lang="ja-JP" altLang="en-US" sz="2000" b="1" dirty="0">
                <a:solidFill>
                  <a:srgbClr val="00B0F0"/>
                </a:solidFill>
                <a:latin typeface="Meiryo" charset="-128"/>
                <a:ea typeface="Meiryo" charset="-128"/>
                <a:cs typeface="Meiryo" charset="-128"/>
              </a:rPr>
              <a:t>❸</a:t>
            </a:r>
            <a:r>
              <a:rPr lang="en-US" altLang="ja-JP" sz="2000" b="1" dirty="0">
                <a:solidFill>
                  <a:srgbClr val="00B0F0"/>
                </a:solidFill>
                <a:latin typeface="Meiryo" charset="-128"/>
                <a:ea typeface="Meiryo" charset="-128"/>
                <a:cs typeface="Meiryo" charset="-128"/>
              </a:rPr>
              <a:t>’</a:t>
            </a:r>
          </a:p>
        </p:txBody>
      </p:sp>
      <p:sp>
        <p:nvSpPr>
          <p:cNvPr id="46" name="正方形/長方形 45">
            <a:extLst>
              <a:ext uri="{FF2B5EF4-FFF2-40B4-BE49-F238E27FC236}">
                <a16:creationId xmlns:a16="http://schemas.microsoft.com/office/drawing/2014/main" id="{E2F2DF18-389A-4463-B4F3-C155F2892F6A}"/>
              </a:ext>
            </a:extLst>
          </p:cNvPr>
          <p:cNvSpPr/>
          <p:nvPr/>
        </p:nvSpPr>
        <p:spPr>
          <a:xfrm>
            <a:off x="7994457" y="4974699"/>
            <a:ext cx="516488" cy="400110"/>
          </a:xfrm>
          <a:prstGeom prst="rect">
            <a:avLst/>
          </a:prstGeom>
        </p:spPr>
        <p:txBody>
          <a:bodyPr wrap="none">
            <a:spAutoFit/>
          </a:bodyPr>
          <a:lstStyle/>
          <a:p>
            <a:r>
              <a:rPr lang="ja-JP" altLang="en-US" sz="2000" b="1" dirty="0">
                <a:solidFill>
                  <a:srgbClr val="00B0F0"/>
                </a:solidFill>
                <a:latin typeface="Meiryo" charset="-128"/>
                <a:ea typeface="Meiryo" charset="-128"/>
                <a:cs typeface="Meiryo" charset="-128"/>
              </a:rPr>
              <a:t>❹</a:t>
            </a:r>
            <a:r>
              <a:rPr lang="en-US" altLang="ja-JP" sz="2000" b="1" dirty="0">
                <a:solidFill>
                  <a:srgbClr val="00B0F0"/>
                </a:solidFill>
                <a:latin typeface="Meiryo" charset="-128"/>
                <a:ea typeface="Meiryo" charset="-128"/>
                <a:cs typeface="Meiryo" charset="-128"/>
              </a:rPr>
              <a:t>’</a:t>
            </a:r>
          </a:p>
        </p:txBody>
      </p:sp>
      <p:cxnSp>
        <p:nvCxnSpPr>
          <p:cNvPr id="48" name="直線コネクタ 47">
            <a:extLst>
              <a:ext uri="{FF2B5EF4-FFF2-40B4-BE49-F238E27FC236}">
                <a16:creationId xmlns:a16="http://schemas.microsoft.com/office/drawing/2014/main" id="{62164671-04A0-4F80-9622-8FFB9BF269FB}"/>
              </a:ext>
            </a:extLst>
          </p:cNvPr>
          <p:cNvCxnSpPr/>
          <p:nvPr/>
        </p:nvCxnSpPr>
        <p:spPr>
          <a:xfrm>
            <a:off x="7861300" y="1400197"/>
            <a:ext cx="0" cy="5756500"/>
          </a:xfrm>
          <a:prstGeom prst="line">
            <a:avLst/>
          </a:prstGeom>
          <a:ln w="12700">
            <a:solidFill>
              <a:srgbClr val="0096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8264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直線矢印コネクタ 57">
            <a:extLst>
              <a:ext uri="{FF2B5EF4-FFF2-40B4-BE49-F238E27FC236}">
                <a16:creationId xmlns:a16="http://schemas.microsoft.com/office/drawing/2014/main" id="{D4413161-0E43-4FAB-A3F3-B5C58EBC9EA6}"/>
              </a:ext>
            </a:extLst>
          </p:cNvPr>
          <p:cNvCxnSpPr>
            <a:cxnSpLocks/>
          </p:cNvCxnSpPr>
          <p:nvPr/>
        </p:nvCxnSpPr>
        <p:spPr>
          <a:xfrm flipH="1" flipV="1">
            <a:off x="5651500" y="4381383"/>
            <a:ext cx="0" cy="540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EB3AE88B-ED27-48B4-BE4F-008E1DF0C12E}"/>
              </a:ext>
            </a:extLst>
          </p:cNvPr>
          <p:cNvCxnSpPr>
            <a:cxnSpLocks/>
          </p:cNvCxnSpPr>
          <p:nvPr/>
        </p:nvCxnSpPr>
        <p:spPr>
          <a:xfrm flipH="1">
            <a:off x="2522545" y="4381383"/>
            <a:ext cx="0" cy="540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50E0EFED-EDBC-42AA-807D-E48A0045D70C}"/>
              </a:ext>
            </a:extLst>
          </p:cNvPr>
          <p:cNvPicPr>
            <a:picLocks/>
          </p:cNvPicPr>
          <p:nvPr/>
        </p:nvPicPr>
        <p:blipFill>
          <a:blip r:embed="rId3"/>
          <a:stretch>
            <a:fillRect/>
          </a:stretch>
        </p:blipFill>
        <p:spPr>
          <a:xfrm>
            <a:off x="1499297" y="4948056"/>
            <a:ext cx="2016000" cy="1656000"/>
          </a:xfrm>
          <a:prstGeom prst="rect">
            <a:avLst/>
          </a:prstGeom>
          <a:ln>
            <a:solidFill>
              <a:schemeClr val="tx1"/>
            </a:solidFill>
          </a:ln>
        </p:spPr>
      </p:pic>
      <p:sp>
        <p:nvSpPr>
          <p:cNvPr id="4" name="タイトル 3">
            <a:extLst>
              <a:ext uri="{FF2B5EF4-FFF2-40B4-BE49-F238E27FC236}">
                <a16:creationId xmlns:a16="http://schemas.microsoft.com/office/drawing/2014/main" id="{B340EBE8-2E07-430B-86DD-B5E66FB4205C}"/>
              </a:ext>
            </a:extLst>
          </p:cNvPr>
          <p:cNvSpPr>
            <a:spLocks noGrp="1"/>
          </p:cNvSpPr>
          <p:nvPr>
            <p:ph type="ctrTitle"/>
          </p:nvPr>
        </p:nvSpPr>
        <p:spPr>
          <a:xfrm>
            <a:off x="2520000" y="612000"/>
            <a:ext cx="7920000" cy="492443"/>
          </a:xfrm>
        </p:spPr>
        <p:txBody>
          <a:bodyPr wrap="square" lIns="0" tIns="0" rIns="0" bIns="0" anchor="b">
            <a:spAutoFit/>
          </a:bodyPr>
          <a:lstStyle/>
          <a:p>
            <a:r>
              <a:rPr lang="ja-JP" altLang="en-US" sz="3200" dirty="0"/>
              <a:t>キーボードの切り替え</a:t>
            </a:r>
          </a:p>
        </p:txBody>
      </p:sp>
      <p:sp>
        <p:nvSpPr>
          <p:cNvPr id="5" name="字幕 4">
            <a:extLst>
              <a:ext uri="{FF2B5EF4-FFF2-40B4-BE49-F238E27FC236}">
                <a16:creationId xmlns:a16="http://schemas.microsoft.com/office/drawing/2014/main" id="{B6757EB6-ECDC-4CB5-90C1-E16EC7D66D90}"/>
              </a:ext>
            </a:extLst>
          </p:cNvPr>
          <p:cNvSpPr>
            <a:spLocks noGrp="1"/>
          </p:cNvSpPr>
          <p:nvPr>
            <p:ph type="subTitle" idx="1"/>
          </p:nvPr>
        </p:nvSpPr>
        <p:spPr>
          <a:xfrm>
            <a:off x="648000" y="1548000"/>
            <a:ext cx="3259523" cy="463846"/>
          </a:xfrm>
        </p:spPr>
        <p:txBody>
          <a:bodyPr wrap="none" lIns="90000" tIns="46800" rIns="90000" bIns="46800">
            <a:spAutoFit/>
          </a:bodyPr>
          <a:lstStyle/>
          <a:p>
            <a:r>
              <a:rPr lang="ja-JP" altLang="en-US" sz="2400" dirty="0"/>
              <a:t>キーボードの切り替え</a:t>
            </a:r>
          </a:p>
        </p:txBody>
      </p:sp>
      <p:sp>
        <p:nvSpPr>
          <p:cNvPr id="6" name="Title 1">
            <a:extLst>
              <a:ext uri="{FF2B5EF4-FFF2-40B4-BE49-F238E27FC236}">
                <a16:creationId xmlns:a16="http://schemas.microsoft.com/office/drawing/2014/main" id="{29996F4A-F3E7-49B9-BC90-699B0FEA0535}"/>
              </a:ext>
            </a:extLst>
          </p:cNvPr>
          <p:cNvSpPr txBox="1">
            <a:spLocks/>
          </p:cNvSpPr>
          <p:nvPr/>
        </p:nvSpPr>
        <p:spPr>
          <a:xfrm>
            <a:off x="900000" y="540000"/>
            <a:ext cx="1145163"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t>1-B</a:t>
            </a:r>
            <a:endParaRPr lang="en-US" dirty="0"/>
          </a:p>
        </p:txBody>
      </p:sp>
      <p:sp>
        <p:nvSpPr>
          <p:cNvPr id="47" name="正方形/長方形 46">
            <a:extLst>
              <a:ext uri="{FF2B5EF4-FFF2-40B4-BE49-F238E27FC236}">
                <a16:creationId xmlns:a16="http://schemas.microsoft.com/office/drawing/2014/main" id="{8456685C-3364-40E5-AB8F-D86BF516D988}"/>
              </a:ext>
            </a:extLst>
          </p:cNvPr>
          <p:cNvSpPr/>
          <p:nvPr/>
        </p:nvSpPr>
        <p:spPr>
          <a:xfrm>
            <a:off x="1079500" y="4500000"/>
            <a:ext cx="569387" cy="553998"/>
          </a:xfrm>
          <a:prstGeom prst="rect">
            <a:avLst/>
          </a:prstGeom>
        </p:spPr>
        <p:txBody>
          <a:bodyPr wrap="none">
            <a:spAutoFit/>
          </a:bodyPr>
          <a:lstStyle/>
          <a:p>
            <a:r>
              <a:rPr lang="ja-JP" altLang="en-US" sz="3000" b="1" dirty="0">
                <a:solidFill>
                  <a:srgbClr val="009650"/>
                </a:solidFill>
                <a:latin typeface="Meiryo" charset="-128"/>
                <a:ea typeface="Meiryo" charset="-128"/>
                <a:cs typeface="Meiryo" charset="-128"/>
              </a:rPr>
              <a:t>❷</a:t>
            </a:r>
            <a:endParaRPr lang="en-US" altLang="ja-JP" sz="3000" b="1" dirty="0">
              <a:solidFill>
                <a:srgbClr val="009650"/>
              </a:solidFill>
              <a:latin typeface="Meiryo" charset="-128"/>
              <a:ea typeface="Meiryo" charset="-128"/>
              <a:cs typeface="Meiryo" charset="-128"/>
            </a:endParaRPr>
          </a:p>
        </p:txBody>
      </p:sp>
      <p:grpSp>
        <p:nvGrpSpPr>
          <p:cNvPr id="29" name="グループ化 28">
            <a:extLst>
              <a:ext uri="{FF2B5EF4-FFF2-40B4-BE49-F238E27FC236}">
                <a16:creationId xmlns:a16="http://schemas.microsoft.com/office/drawing/2014/main" id="{F4E77181-BC21-436E-9850-3C5AD5074708}"/>
              </a:ext>
            </a:extLst>
          </p:cNvPr>
          <p:cNvGrpSpPr/>
          <p:nvPr/>
        </p:nvGrpSpPr>
        <p:grpSpPr>
          <a:xfrm>
            <a:off x="1079500" y="2226945"/>
            <a:ext cx="593196" cy="553998"/>
            <a:chOff x="-2087300" y="2787079"/>
            <a:chExt cx="593196" cy="553998"/>
          </a:xfrm>
        </p:grpSpPr>
        <p:sp>
          <p:nvSpPr>
            <p:cNvPr id="28" name="楕円 27">
              <a:extLst>
                <a:ext uri="{FF2B5EF4-FFF2-40B4-BE49-F238E27FC236}">
                  <a16:creationId xmlns:a16="http://schemas.microsoft.com/office/drawing/2014/main" id="{14CABB75-2E15-457B-8107-A51E5B26682C}"/>
                </a:ext>
              </a:extLst>
            </p:cNvPr>
            <p:cNvSpPr/>
            <p:nvPr/>
          </p:nvSpPr>
          <p:spPr>
            <a:xfrm>
              <a:off x="-1911674" y="2952918"/>
              <a:ext cx="324174" cy="2951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正方形/長方形 42">
              <a:extLst>
                <a:ext uri="{FF2B5EF4-FFF2-40B4-BE49-F238E27FC236}">
                  <a16:creationId xmlns:a16="http://schemas.microsoft.com/office/drawing/2014/main" id="{D8B9FB8E-F1B6-47F5-B9D7-28AF5D9C0839}"/>
                </a:ext>
              </a:extLst>
            </p:cNvPr>
            <p:cNvSpPr/>
            <p:nvPr/>
          </p:nvSpPr>
          <p:spPr>
            <a:xfrm>
              <a:off x="-2087300" y="2787079"/>
              <a:ext cx="593196"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❶</a:t>
              </a:r>
              <a:endParaRPr lang="en-US" altLang="ja-JP" sz="3000" b="1" dirty="0">
                <a:solidFill>
                  <a:srgbClr val="009650"/>
                </a:solidFill>
                <a:latin typeface="Meiryo" charset="-128"/>
                <a:ea typeface="Meiryo" charset="-128"/>
                <a:cs typeface="Meiryo" charset="-128"/>
              </a:endParaRPr>
            </a:p>
          </p:txBody>
        </p:sp>
      </p:grpSp>
      <p:sp>
        <p:nvSpPr>
          <p:cNvPr id="34" name="テキスト ボックス 33">
            <a:extLst>
              <a:ext uri="{FF2B5EF4-FFF2-40B4-BE49-F238E27FC236}">
                <a16:creationId xmlns:a16="http://schemas.microsoft.com/office/drawing/2014/main" id="{8769F680-3686-43CC-AF75-916C9AC7D93D}"/>
              </a:ext>
            </a:extLst>
          </p:cNvPr>
          <p:cNvSpPr txBox="1"/>
          <p:nvPr/>
        </p:nvSpPr>
        <p:spPr>
          <a:xfrm>
            <a:off x="4676141" y="4590000"/>
            <a:ext cx="1813317" cy="338554"/>
          </a:xfrm>
          <a:prstGeom prst="rect">
            <a:avLst/>
          </a:prstGeom>
          <a:noFill/>
        </p:spPr>
        <p:txBody>
          <a:bodyPr wrap="none">
            <a:spAutoFit/>
          </a:bodyPr>
          <a:lstStyle/>
          <a:p>
            <a:r>
              <a:rPr lang="en-US" altLang="ja-JP" sz="1600" b="1" dirty="0">
                <a:latin typeface="メイリオ" panose="020B0604030504040204" pitchFamily="50" charset="-128"/>
                <a:ea typeface="メイリオ" panose="020B0604030504040204" pitchFamily="50" charset="-128"/>
              </a:rPr>
              <a:t>English[Japan]</a:t>
            </a:r>
            <a:endParaRPr lang="ja-JP" altLang="en-US" sz="1600" b="1" dirty="0">
              <a:latin typeface="メイリオ" panose="020B0604030504040204" pitchFamily="50" charset="-128"/>
              <a:ea typeface="メイリオ" panose="020B0604030504040204" pitchFamily="50" charset="-128"/>
            </a:endParaRPr>
          </a:p>
        </p:txBody>
      </p:sp>
      <p:sp>
        <p:nvSpPr>
          <p:cNvPr id="35" name="テキスト ボックス 34">
            <a:extLst>
              <a:ext uri="{FF2B5EF4-FFF2-40B4-BE49-F238E27FC236}">
                <a16:creationId xmlns:a16="http://schemas.microsoft.com/office/drawing/2014/main" id="{21D99CE0-CF0B-462D-91A2-FB5FA41FC87F}"/>
              </a:ext>
            </a:extLst>
          </p:cNvPr>
          <p:cNvSpPr txBox="1"/>
          <p:nvPr/>
        </p:nvSpPr>
        <p:spPr>
          <a:xfrm>
            <a:off x="1530000" y="2280720"/>
            <a:ext cx="2236510" cy="338554"/>
          </a:xfrm>
          <a:prstGeom prst="rect">
            <a:avLst/>
          </a:prstGeom>
          <a:noFill/>
        </p:spPr>
        <p:txBody>
          <a:bodyPr wrap="none">
            <a:spAutoFit/>
          </a:bodyPr>
          <a:lstStyle/>
          <a:p>
            <a:r>
              <a:rPr lang="ja-JP" altLang="en-US" sz="1600" b="1" dirty="0">
                <a:latin typeface="メイリオ" panose="020B0604030504040204" pitchFamily="50" charset="-128"/>
                <a:ea typeface="メイリオ" panose="020B0604030504040204" pitchFamily="50" charset="-128"/>
              </a:rPr>
              <a:t>日本語かなキーボード</a:t>
            </a:r>
          </a:p>
        </p:txBody>
      </p:sp>
      <p:sp>
        <p:nvSpPr>
          <p:cNvPr id="36" name="テキスト ボックス 35">
            <a:extLst>
              <a:ext uri="{FF2B5EF4-FFF2-40B4-BE49-F238E27FC236}">
                <a16:creationId xmlns:a16="http://schemas.microsoft.com/office/drawing/2014/main" id="{048B0145-CCB0-41FC-9101-60F663379C77}"/>
              </a:ext>
            </a:extLst>
          </p:cNvPr>
          <p:cNvSpPr txBox="1"/>
          <p:nvPr/>
        </p:nvSpPr>
        <p:spPr>
          <a:xfrm>
            <a:off x="4676141" y="2280720"/>
            <a:ext cx="800219" cy="338554"/>
          </a:xfrm>
          <a:prstGeom prst="rect">
            <a:avLst/>
          </a:prstGeom>
          <a:noFill/>
        </p:spPr>
        <p:txBody>
          <a:bodyPr wrap="none">
            <a:spAutoFit/>
          </a:bodyPr>
          <a:lstStyle/>
          <a:p>
            <a:r>
              <a:rPr lang="ja-JP" altLang="en-US" sz="1600" b="1" dirty="0">
                <a:latin typeface="メイリオ" panose="020B0604030504040204" pitchFamily="50" charset="-128"/>
                <a:ea typeface="メイリオ" panose="020B0604030504040204" pitchFamily="50" charset="-128"/>
              </a:rPr>
              <a:t>絵文字</a:t>
            </a:r>
          </a:p>
        </p:txBody>
      </p:sp>
      <p:sp>
        <p:nvSpPr>
          <p:cNvPr id="50" name="正方形/長方形 49">
            <a:extLst>
              <a:ext uri="{FF2B5EF4-FFF2-40B4-BE49-F238E27FC236}">
                <a16:creationId xmlns:a16="http://schemas.microsoft.com/office/drawing/2014/main" id="{B591E3CA-9DC2-469A-B903-BDB57F9D2DCF}"/>
              </a:ext>
            </a:extLst>
          </p:cNvPr>
          <p:cNvSpPr/>
          <p:nvPr/>
        </p:nvSpPr>
        <p:spPr>
          <a:xfrm>
            <a:off x="4226141" y="4500000"/>
            <a:ext cx="569387" cy="553998"/>
          </a:xfrm>
          <a:prstGeom prst="rect">
            <a:avLst/>
          </a:prstGeom>
        </p:spPr>
        <p:txBody>
          <a:bodyPr wrap="none">
            <a:spAutoFit/>
          </a:bodyPr>
          <a:lstStyle/>
          <a:p>
            <a:r>
              <a:rPr lang="ja-JP" altLang="en-US" sz="3000" b="1" dirty="0">
                <a:solidFill>
                  <a:srgbClr val="009650"/>
                </a:solidFill>
                <a:latin typeface="Meiryo" charset="-128"/>
                <a:ea typeface="Meiryo" charset="-128"/>
                <a:cs typeface="Meiryo" charset="-128"/>
              </a:rPr>
              <a:t>❸</a:t>
            </a:r>
            <a:endParaRPr lang="en-US" altLang="ja-JP" sz="3000" b="1" dirty="0">
              <a:solidFill>
                <a:srgbClr val="009650"/>
              </a:solidFill>
              <a:latin typeface="Meiryo" charset="-128"/>
              <a:ea typeface="Meiryo" charset="-128"/>
              <a:cs typeface="Meiryo" charset="-128"/>
            </a:endParaRPr>
          </a:p>
        </p:txBody>
      </p:sp>
      <p:sp>
        <p:nvSpPr>
          <p:cNvPr id="68" name="テキスト ボックス 67">
            <a:extLst>
              <a:ext uri="{FF2B5EF4-FFF2-40B4-BE49-F238E27FC236}">
                <a16:creationId xmlns:a16="http://schemas.microsoft.com/office/drawing/2014/main" id="{BDA1AACC-92C0-43A7-8222-322216F135D8}"/>
              </a:ext>
            </a:extLst>
          </p:cNvPr>
          <p:cNvSpPr txBox="1"/>
          <p:nvPr/>
        </p:nvSpPr>
        <p:spPr>
          <a:xfrm>
            <a:off x="7416000" y="3488293"/>
            <a:ext cx="2954655" cy="369332"/>
          </a:xfrm>
          <a:prstGeom prst="rect">
            <a:avLst/>
          </a:prstGeom>
          <a:noFill/>
        </p:spPr>
        <p:txBody>
          <a:bodyPr wrap="none">
            <a:spAutoFit/>
          </a:bodyPr>
          <a:lstStyle/>
          <a:p>
            <a:r>
              <a:rPr lang="ja-JP" altLang="en-US" b="1" dirty="0">
                <a:solidFill>
                  <a:srgbClr val="00B050"/>
                </a:solidFill>
                <a:latin typeface="メイリオ" panose="020B0604030504040204" pitchFamily="50" charset="-128"/>
                <a:ea typeface="メイリオ" panose="020B0604030504040204" pitchFamily="50" charset="-128"/>
              </a:rPr>
              <a:t>キーボードの切り替え方法</a:t>
            </a:r>
          </a:p>
        </p:txBody>
      </p:sp>
      <p:sp>
        <p:nvSpPr>
          <p:cNvPr id="73" name="テキスト ボックス 72">
            <a:extLst>
              <a:ext uri="{FF2B5EF4-FFF2-40B4-BE49-F238E27FC236}">
                <a16:creationId xmlns:a16="http://schemas.microsoft.com/office/drawing/2014/main" id="{F9829B50-96E9-440A-B2AA-D1A25468292F}"/>
              </a:ext>
            </a:extLst>
          </p:cNvPr>
          <p:cNvSpPr txBox="1"/>
          <p:nvPr/>
        </p:nvSpPr>
        <p:spPr>
          <a:xfrm>
            <a:off x="698500" y="3543452"/>
            <a:ext cx="851597" cy="584775"/>
          </a:xfrm>
          <a:prstGeom prst="rect">
            <a:avLst/>
          </a:prstGeom>
          <a:noFill/>
        </p:spPr>
        <p:txBody>
          <a:bodyPr wrap="square">
            <a:spAutoFit/>
          </a:bodyPr>
          <a:lstStyle/>
          <a:p>
            <a:r>
              <a:rPr lang="ja-JP" altLang="en-US" sz="1600" b="1" dirty="0">
                <a:latin typeface="メイリオ" panose="020B0604030504040204" pitchFamily="50" charset="-128"/>
                <a:ea typeface="メイリオ" panose="020B0604030504040204" pitchFamily="50" charset="-128"/>
              </a:rPr>
              <a:t>　 をタップ</a:t>
            </a:r>
          </a:p>
        </p:txBody>
      </p:sp>
      <p:cxnSp>
        <p:nvCxnSpPr>
          <p:cNvPr id="7" name="直線コネクタ 6">
            <a:extLst>
              <a:ext uri="{FF2B5EF4-FFF2-40B4-BE49-F238E27FC236}">
                <a16:creationId xmlns:a16="http://schemas.microsoft.com/office/drawing/2014/main" id="{90F6A256-1F08-4C83-BD38-24B3020D44A5}"/>
              </a:ext>
            </a:extLst>
          </p:cNvPr>
          <p:cNvCxnSpPr/>
          <p:nvPr/>
        </p:nvCxnSpPr>
        <p:spPr>
          <a:xfrm>
            <a:off x="7327900" y="1400400"/>
            <a:ext cx="0" cy="575640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69" name="テキスト ボックス 68">
            <a:extLst>
              <a:ext uri="{FF2B5EF4-FFF2-40B4-BE49-F238E27FC236}">
                <a16:creationId xmlns:a16="http://schemas.microsoft.com/office/drawing/2014/main" id="{9473930A-3A31-4B8F-B8C3-4E2BCDD95177}"/>
              </a:ext>
            </a:extLst>
          </p:cNvPr>
          <p:cNvSpPr txBox="1"/>
          <p:nvPr/>
        </p:nvSpPr>
        <p:spPr>
          <a:xfrm>
            <a:off x="7936755" y="3900523"/>
            <a:ext cx="2436614" cy="830997"/>
          </a:xfrm>
          <a:prstGeom prst="rect">
            <a:avLst/>
          </a:prstGeom>
          <a:noFill/>
        </p:spPr>
        <p:txBody>
          <a:bodyPr wrap="square">
            <a:spAutoFit/>
          </a:bodyPr>
          <a:lstStyle/>
          <a:p>
            <a:r>
              <a:rPr lang="ja-JP" altLang="en-US" sz="1600" b="1" dirty="0">
                <a:latin typeface="メイリオ" panose="020B0604030504040204" pitchFamily="50" charset="-128"/>
                <a:ea typeface="メイリオ" panose="020B0604030504040204" pitchFamily="50" charset="-128"/>
              </a:rPr>
              <a:t>言語キーを長押しすると選択画面が出てくるので選択</a:t>
            </a:r>
          </a:p>
        </p:txBody>
      </p:sp>
      <p:sp>
        <p:nvSpPr>
          <p:cNvPr id="76" name="テキスト ボックス 75">
            <a:extLst>
              <a:ext uri="{FF2B5EF4-FFF2-40B4-BE49-F238E27FC236}">
                <a16:creationId xmlns:a16="http://schemas.microsoft.com/office/drawing/2014/main" id="{EAB24678-4C98-4BE9-919E-72C1E3F66CA6}"/>
              </a:ext>
            </a:extLst>
          </p:cNvPr>
          <p:cNvSpPr txBox="1"/>
          <p:nvPr/>
        </p:nvSpPr>
        <p:spPr>
          <a:xfrm>
            <a:off x="7416000" y="1548000"/>
            <a:ext cx="2262158" cy="369332"/>
          </a:xfrm>
          <a:prstGeom prst="rect">
            <a:avLst/>
          </a:prstGeom>
          <a:noFill/>
        </p:spPr>
        <p:txBody>
          <a:bodyPr wrap="none">
            <a:spAutoFit/>
          </a:bodyPr>
          <a:lstStyle/>
          <a:p>
            <a:r>
              <a:rPr lang="ja-JP" altLang="en-US" b="1" dirty="0">
                <a:solidFill>
                  <a:srgbClr val="00B050"/>
                </a:solidFill>
                <a:latin typeface="メイリオ" panose="020B0604030504040204" pitchFamily="50" charset="-128"/>
                <a:ea typeface="メイリオ" panose="020B0604030504040204" pitchFamily="50" charset="-128"/>
              </a:rPr>
              <a:t>英大文字の入力方法</a:t>
            </a:r>
          </a:p>
        </p:txBody>
      </p:sp>
      <p:sp>
        <p:nvSpPr>
          <p:cNvPr id="88" name="テキスト ボックス 87">
            <a:extLst>
              <a:ext uri="{FF2B5EF4-FFF2-40B4-BE49-F238E27FC236}">
                <a16:creationId xmlns:a16="http://schemas.microsoft.com/office/drawing/2014/main" id="{736D3499-BFB8-46F8-84E3-3B63B9DE887E}"/>
              </a:ext>
            </a:extLst>
          </p:cNvPr>
          <p:cNvSpPr txBox="1"/>
          <p:nvPr/>
        </p:nvSpPr>
        <p:spPr>
          <a:xfrm>
            <a:off x="7327900" y="1952625"/>
            <a:ext cx="3069344" cy="584775"/>
          </a:xfrm>
          <a:prstGeom prst="rect">
            <a:avLst/>
          </a:prstGeom>
          <a:noFill/>
        </p:spPr>
        <p:txBody>
          <a:bodyPr wrap="square">
            <a:spAutoFit/>
          </a:bodyPr>
          <a:lstStyle/>
          <a:p>
            <a:r>
              <a:rPr lang="ja-JP" altLang="en-US" sz="1600" b="1" dirty="0">
                <a:latin typeface="メイリオ" panose="020B0604030504040204" pitchFamily="50" charset="-128"/>
                <a:ea typeface="メイリオ" panose="020B0604030504040204" pitchFamily="50" charset="-128"/>
              </a:rPr>
              <a:t>下記アイコンをタップしてから英字を入力すると大文字になる</a:t>
            </a:r>
          </a:p>
        </p:txBody>
      </p:sp>
      <p:pic>
        <p:nvPicPr>
          <p:cNvPr id="52" name="図 51">
            <a:extLst>
              <a:ext uri="{FF2B5EF4-FFF2-40B4-BE49-F238E27FC236}">
                <a16:creationId xmlns:a16="http://schemas.microsoft.com/office/drawing/2014/main" id="{3E48D361-3856-40E0-8059-0168CEC63066}"/>
              </a:ext>
            </a:extLst>
          </p:cNvPr>
          <p:cNvPicPr>
            <a:picLocks noChangeAspect="1"/>
          </p:cNvPicPr>
          <p:nvPr/>
        </p:nvPicPr>
        <p:blipFill>
          <a:blip r:embed="rId4"/>
          <a:stretch>
            <a:fillRect/>
          </a:stretch>
        </p:blipFill>
        <p:spPr>
          <a:xfrm>
            <a:off x="7709403" y="2659829"/>
            <a:ext cx="2377839" cy="664396"/>
          </a:xfrm>
          <a:prstGeom prst="rect">
            <a:avLst/>
          </a:prstGeom>
        </p:spPr>
      </p:pic>
      <p:sp>
        <p:nvSpPr>
          <p:cNvPr id="25" name="四角形: 角を丸くする 24">
            <a:extLst>
              <a:ext uri="{FF2B5EF4-FFF2-40B4-BE49-F238E27FC236}">
                <a16:creationId xmlns:a16="http://schemas.microsoft.com/office/drawing/2014/main" id="{80836A31-0134-4EC9-9573-6CC8DB349C46}"/>
              </a:ext>
            </a:extLst>
          </p:cNvPr>
          <p:cNvSpPr/>
          <p:nvPr/>
        </p:nvSpPr>
        <p:spPr>
          <a:xfrm>
            <a:off x="7632700" y="2584634"/>
            <a:ext cx="477827" cy="415287"/>
          </a:xfrm>
          <a:prstGeom prst="roundRect">
            <a:avLst>
              <a:gd name="adj" fmla="val 0"/>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4" name="図 53">
            <a:extLst>
              <a:ext uri="{FF2B5EF4-FFF2-40B4-BE49-F238E27FC236}">
                <a16:creationId xmlns:a16="http://schemas.microsoft.com/office/drawing/2014/main" id="{3A6F3C48-3728-4B9F-9629-8E5079239352}"/>
              </a:ext>
            </a:extLst>
          </p:cNvPr>
          <p:cNvPicPr>
            <a:picLocks noChangeAspect="1"/>
          </p:cNvPicPr>
          <p:nvPr/>
        </p:nvPicPr>
        <p:blipFill>
          <a:blip r:embed="rId5"/>
          <a:stretch>
            <a:fillRect/>
          </a:stretch>
        </p:blipFill>
        <p:spPr>
          <a:xfrm>
            <a:off x="7507108" y="4730652"/>
            <a:ext cx="1374696" cy="2022573"/>
          </a:xfrm>
          <a:prstGeom prst="rect">
            <a:avLst/>
          </a:prstGeom>
        </p:spPr>
      </p:pic>
      <p:sp>
        <p:nvSpPr>
          <p:cNvPr id="74" name="四角形: 角を丸くする 73">
            <a:extLst>
              <a:ext uri="{FF2B5EF4-FFF2-40B4-BE49-F238E27FC236}">
                <a16:creationId xmlns:a16="http://schemas.microsoft.com/office/drawing/2014/main" id="{DB4E3B8B-F712-4108-985D-29E4B6059BCF}"/>
              </a:ext>
            </a:extLst>
          </p:cNvPr>
          <p:cNvSpPr/>
          <p:nvPr/>
        </p:nvSpPr>
        <p:spPr>
          <a:xfrm>
            <a:off x="7470489" y="5821474"/>
            <a:ext cx="1304097" cy="415287"/>
          </a:xfrm>
          <a:prstGeom prst="roundRect">
            <a:avLst>
              <a:gd name="adj" fmla="val 0"/>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3" name="テキスト ボックス 82">
            <a:extLst>
              <a:ext uri="{FF2B5EF4-FFF2-40B4-BE49-F238E27FC236}">
                <a16:creationId xmlns:a16="http://schemas.microsoft.com/office/drawing/2014/main" id="{6453036B-7491-4A60-B00C-1F5DCC0F5E01}"/>
              </a:ext>
            </a:extLst>
          </p:cNvPr>
          <p:cNvSpPr txBox="1"/>
          <p:nvPr/>
        </p:nvSpPr>
        <p:spPr>
          <a:xfrm>
            <a:off x="9020069" y="4978743"/>
            <a:ext cx="1249563" cy="1569660"/>
          </a:xfrm>
          <a:prstGeom prst="rect">
            <a:avLst/>
          </a:prstGeom>
          <a:noFill/>
        </p:spPr>
        <p:txBody>
          <a:bodyPr wrap="square">
            <a:spAutoFit/>
          </a:bodyPr>
          <a:lstStyle/>
          <a:p>
            <a:r>
              <a:rPr lang="ja-JP" altLang="en-US" sz="1600" b="1" dirty="0">
                <a:latin typeface="メイリオ" panose="020B0604030504040204" pitchFamily="50" charset="-128"/>
                <a:ea typeface="メイリオ" panose="020B0604030504040204" pitchFamily="50" charset="-128"/>
              </a:rPr>
              <a:t>言語キーをタップするとこの順番でキーボードが切り替わる</a:t>
            </a:r>
          </a:p>
        </p:txBody>
      </p:sp>
      <p:sp>
        <p:nvSpPr>
          <p:cNvPr id="95" name="テキスト ボックス 94">
            <a:extLst>
              <a:ext uri="{FF2B5EF4-FFF2-40B4-BE49-F238E27FC236}">
                <a16:creationId xmlns:a16="http://schemas.microsoft.com/office/drawing/2014/main" id="{DD0DB591-76C1-4E8C-8EE5-8D594EAF0A71}"/>
              </a:ext>
            </a:extLst>
          </p:cNvPr>
          <p:cNvSpPr txBox="1"/>
          <p:nvPr/>
        </p:nvSpPr>
        <p:spPr>
          <a:xfrm>
            <a:off x="900000" y="1908000"/>
            <a:ext cx="6466835" cy="338554"/>
          </a:xfrm>
          <a:prstGeom prst="rect">
            <a:avLst/>
          </a:prstGeom>
          <a:noFill/>
        </p:spPr>
        <p:txBody>
          <a:bodyPr wrap="none">
            <a:spAutoFit/>
          </a:bodyPr>
          <a:lstStyle/>
          <a:p>
            <a:r>
              <a:rPr lang="en-US" altLang="ja-JP" sz="1600" b="1" dirty="0">
                <a:latin typeface="+mn-ea"/>
              </a:rPr>
              <a:t>iPhone</a:t>
            </a:r>
            <a:r>
              <a:rPr lang="ja-JP" altLang="en-US" sz="1600" b="1" dirty="0">
                <a:latin typeface="+mn-ea"/>
              </a:rPr>
              <a:t>の設定によって表示される順番、キーボードは異なります。</a:t>
            </a:r>
            <a:endParaRPr lang="en-US" altLang="ja-JP" sz="1600" b="1" dirty="0">
              <a:latin typeface="+mn-ea"/>
            </a:endParaRPr>
          </a:p>
        </p:txBody>
      </p:sp>
      <p:pic>
        <p:nvPicPr>
          <p:cNvPr id="42" name="図 41">
            <a:extLst>
              <a:ext uri="{FF2B5EF4-FFF2-40B4-BE49-F238E27FC236}">
                <a16:creationId xmlns:a16="http://schemas.microsoft.com/office/drawing/2014/main" id="{FD47BF33-63E3-4674-BCFC-C3528BD1500D}"/>
              </a:ext>
            </a:extLst>
          </p:cNvPr>
          <p:cNvPicPr>
            <a:picLocks noChangeAspect="1"/>
          </p:cNvPicPr>
          <p:nvPr/>
        </p:nvPicPr>
        <p:blipFill>
          <a:blip r:embed="rId6"/>
          <a:stretch>
            <a:fillRect/>
          </a:stretch>
        </p:blipFill>
        <p:spPr>
          <a:xfrm>
            <a:off x="1468201" y="2678400"/>
            <a:ext cx="2098386" cy="1656000"/>
          </a:xfrm>
          <a:prstGeom prst="rect">
            <a:avLst/>
          </a:prstGeom>
          <a:ln>
            <a:solidFill>
              <a:schemeClr val="tx1"/>
            </a:solidFill>
          </a:ln>
        </p:spPr>
      </p:pic>
      <p:pic>
        <p:nvPicPr>
          <p:cNvPr id="3" name="図 2">
            <a:extLst>
              <a:ext uri="{FF2B5EF4-FFF2-40B4-BE49-F238E27FC236}">
                <a16:creationId xmlns:a16="http://schemas.microsoft.com/office/drawing/2014/main" id="{A449D80C-DE6D-4B18-9042-706D8CB33D78}"/>
              </a:ext>
            </a:extLst>
          </p:cNvPr>
          <p:cNvPicPr>
            <a:picLocks/>
          </p:cNvPicPr>
          <p:nvPr/>
        </p:nvPicPr>
        <p:blipFill>
          <a:blip r:embed="rId7"/>
          <a:stretch>
            <a:fillRect/>
          </a:stretch>
        </p:blipFill>
        <p:spPr>
          <a:xfrm>
            <a:off x="4680000" y="4950000"/>
            <a:ext cx="2016000" cy="1656000"/>
          </a:xfrm>
          <a:prstGeom prst="rect">
            <a:avLst/>
          </a:prstGeom>
          <a:ln>
            <a:solidFill>
              <a:schemeClr val="tx1"/>
            </a:solidFill>
          </a:ln>
        </p:spPr>
      </p:pic>
      <p:sp>
        <p:nvSpPr>
          <p:cNvPr id="45" name="テキスト ボックス 44">
            <a:extLst>
              <a:ext uri="{FF2B5EF4-FFF2-40B4-BE49-F238E27FC236}">
                <a16:creationId xmlns:a16="http://schemas.microsoft.com/office/drawing/2014/main" id="{5147563F-78B5-4EC5-B418-F5DA5ED36893}"/>
              </a:ext>
            </a:extLst>
          </p:cNvPr>
          <p:cNvSpPr txBox="1"/>
          <p:nvPr/>
        </p:nvSpPr>
        <p:spPr>
          <a:xfrm>
            <a:off x="1400755" y="6600825"/>
            <a:ext cx="2236510" cy="338554"/>
          </a:xfrm>
          <a:prstGeom prst="rect">
            <a:avLst/>
          </a:prstGeom>
          <a:noFill/>
        </p:spPr>
        <p:txBody>
          <a:bodyPr wrap="none">
            <a:spAutoFit/>
          </a:bodyPr>
          <a:lstStyle/>
          <a:p>
            <a:r>
              <a:rPr lang="ja-JP" altLang="en-US" sz="1600" b="1" dirty="0">
                <a:latin typeface="メイリオ" panose="020B0604030504040204" pitchFamily="50" charset="-128"/>
                <a:ea typeface="メイリオ" panose="020B0604030504040204" pitchFamily="50" charset="-128"/>
              </a:rPr>
              <a:t>漢字ローマ字変換可能</a:t>
            </a:r>
          </a:p>
        </p:txBody>
      </p:sp>
      <p:sp>
        <p:nvSpPr>
          <p:cNvPr id="48" name="テキスト ボックス 47">
            <a:extLst>
              <a:ext uri="{FF2B5EF4-FFF2-40B4-BE49-F238E27FC236}">
                <a16:creationId xmlns:a16="http://schemas.microsoft.com/office/drawing/2014/main" id="{76DB5A14-9159-4CFB-AA85-B550EE215F47}"/>
              </a:ext>
            </a:extLst>
          </p:cNvPr>
          <p:cNvSpPr txBox="1"/>
          <p:nvPr/>
        </p:nvSpPr>
        <p:spPr>
          <a:xfrm>
            <a:off x="4356100" y="6631602"/>
            <a:ext cx="2698175" cy="307777"/>
          </a:xfrm>
          <a:prstGeom prst="rect">
            <a:avLst/>
          </a:prstGeom>
          <a:noFill/>
        </p:spPr>
        <p:txBody>
          <a:bodyPr wrap="none">
            <a:spAutoFit/>
          </a:bodyPr>
          <a:lstStyle/>
          <a:p>
            <a:r>
              <a:rPr lang="en-US" altLang="ja-JP" sz="1400" b="1" dirty="0">
                <a:solidFill>
                  <a:srgbClr val="00B0F0"/>
                </a:solidFill>
                <a:latin typeface="メイリオ" panose="020B0604030504040204" pitchFamily="50" charset="-128"/>
                <a:ea typeface="メイリオ" panose="020B0604030504040204" pitchFamily="50" charset="-128"/>
              </a:rPr>
              <a:t>｢</a:t>
            </a:r>
            <a:r>
              <a:rPr lang="ja-JP" altLang="en-US" sz="1400" b="1" dirty="0">
                <a:solidFill>
                  <a:srgbClr val="00B0F0"/>
                </a:solidFill>
                <a:latin typeface="メイリオ" panose="020B0604030504040204" pitchFamily="50" charset="-128"/>
                <a:ea typeface="メイリオ" panose="020B0604030504040204" pitchFamily="50" charset="-128"/>
              </a:rPr>
              <a:t>空白</a:t>
            </a:r>
            <a:r>
              <a:rPr lang="en-US" altLang="ja-JP" sz="1400" b="1" dirty="0">
                <a:solidFill>
                  <a:srgbClr val="00B0F0"/>
                </a:solidFill>
                <a:latin typeface="メイリオ" panose="020B0604030504040204" pitchFamily="50" charset="-128"/>
                <a:ea typeface="メイリオ" panose="020B0604030504040204" pitchFamily="50" charset="-128"/>
              </a:rPr>
              <a:t>｣</a:t>
            </a:r>
            <a:r>
              <a:rPr lang="ja-JP" altLang="en-US" sz="1400" b="1" dirty="0">
                <a:solidFill>
                  <a:srgbClr val="00B0F0"/>
                </a:solidFill>
                <a:latin typeface="メイリオ" panose="020B0604030504040204" pitchFamily="50" charset="-128"/>
                <a:ea typeface="メイリオ" panose="020B0604030504040204" pitchFamily="50" charset="-128"/>
              </a:rPr>
              <a:t>ではなく</a:t>
            </a:r>
            <a:r>
              <a:rPr lang="en-US" altLang="ja-JP" sz="1400" b="1" dirty="0">
                <a:solidFill>
                  <a:srgbClr val="00B0F0"/>
                </a:solidFill>
                <a:latin typeface="メイリオ" panose="020B0604030504040204" pitchFamily="50" charset="-128"/>
                <a:ea typeface="メイリオ" panose="020B0604030504040204" pitchFamily="50" charset="-128"/>
              </a:rPr>
              <a:t>[space]</a:t>
            </a:r>
            <a:r>
              <a:rPr lang="ja-JP" altLang="en-US" sz="1400" b="1" dirty="0">
                <a:solidFill>
                  <a:srgbClr val="00B0F0"/>
                </a:solidFill>
                <a:latin typeface="メイリオ" panose="020B0604030504040204" pitchFamily="50" charset="-128"/>
                <a:ea typeface="メイリオ" panose="020B0604030504040204" pitchFamily="50" charset="-128"/>
              </a:rPr>
              <a:t>と表示</a:t>
            </a:r>
          </a:p>
        </p:txBody>
      </p:sp>
      <p:pic>
        <p:nvPicPr>
          <p:cNvPr id="10" name="図 9">
            <a:extLst>
              <a:ext uri="{FF2B5EF4-FFF2-40B4-BE49-F238E27FC236}">
                <a16:creationId xmlns:a16="http://schemas.microsoft.com/office/drawing/2014/main" id="{8F77085A-DF53-47B4-8911-7C74B6D6B146}"/>
              </a:ext>
            </a:extLst>
          </p:cNvPr>
          <p:cNvPicPr>
            <a:picLocks/>
          </p:cNvPicPr>
          <p:nvPr/>
        </p:nvPicPr>
        <p:blipFill>
          <a:blip r:embed="rId8"/>
          <a:stretch>
            <a:fillRect/>
          </a:stretch>
        </p:blipFill>
        <p:spPr>
          <a:xfrm>
            <a:off x="4657035" y="2676976"/>
            <a:ext cx="2016000" cy="1656000"/>
          </a:xfrm>
          <a:prstGeom prst="rect">
            <a:avLst/>
          </a:prstGeom>
          <a:ln>
            <a:solidFill>
              <a:schemeClr val="tx1"/>
            </a:solidFill>
          </a:ln>
        </p:spPr>
      </p:pic>
      <p:sp>
        <p:nvSpPr>
          <p:cNvPr id="57" name="正方形/長方形 56">
            <a:extLst>
              <a:ext uri="{FF2B5EF4-FFF2-40B4-BE49-F238E27FC236}">
                <a16:creationId xmlns:a16="http://schemas.microsoft.com/office/drawing/2014/main" id="{76DEB328-B5C4-47BD-ACEA-F9E78155AE3B}"/>
              </a:ext>
            </a:extLst>
          </p:cNvPr>
          <p:cNvSpPr/>
          <p:nvPr/>
        </p:nvSpPr>
        <p:spPr>
          <a:xfrm>
            <a:off x="4226141" y="2226945"/>
            <a:ext cx="569387" cy="553998"/>
          </a:xfrm>
          <a:prstGeom prst="rect">
            <a:avLst/>
          </a:prstGeom>
        </p:spPr>
        <p:txBody>
          <a:bodyPr wrap="none">
            <a:spAutoFit/>
          </a:bodyPr>
          <a:lstStyle/>
          <a:p>
            <a:r>
              <a:rPr lang="ja-JP" altLang="en-US" sz="3000" b="1" dirty="0">
                <a:solidFill>
                  <a:srgbClr val="009650"/>
                </a:solidFill>
                <a:latin typeface="Meiryo" charset="-128"/>
                <a:ea typeface="Meiryo" charset="-128"/>
                <a:cs typeface="Meiryo" charset="-128"/>
              </a:rPr>
              <a:t>❹</a:t>
            </a:r>
            <a:endParaRPr lang="en-US" altLang="ja-JP" sz="3000" b="1" dirty="0">
              <a:solidFill>
                <a:srgbClr val="009650"/>
              </a:solidFill>
              <a:latin typeface="Meiryo" charset="-128"/>
              <a:ea typeface="Meiryo" charset="-128"/>
              <a:cs typeface="Meiryo" charset="-128"/>
            </a:endParaRPr>
          </a:p>
        </p:txBody>
      </p:sp>
      <p:sp>
        <p:nvSpPr>
          <p:cNvPr id="59" name="テキスト ボックス 58">
            <a:extLst>
              <a:ext uri="{FF2B5EF4-FFF2-40B4-BE49-F238E27FC236}">
                <a16:creationId xmlns:a16="http://schemas.microsoft.com/office/drawing/2014/main" id="{A0268725-9F48-4D21-A30E-0E6A72443673}"/>
              </a:ext>
            </a:extLst>
          </p:cNvPr>
          <p:cNvSpPr txBox="1"/>
          <p:nvPr/>
        </p:nvSpPr>
        <p:spPr>
          <a:xfrm>
            <a:off x="1530000" y="4590000"/>
            <a:ext cx="1620957" cy="338554"/>
          </a:xfrm>
          <a:prstGeom prst="rect">
            <a:avLst/>
          </a:prstGeom>
          <a:noFill/>
        </p:spPr>
        <p:txBody>
          <a:bodyPr wrap="none">
            <a:spAutoFit/>
          </a:bodyPr>
          <a:lstStyle/>
          <a:p>
            <a:r>
              <a:rPr lang="ja-JP" altLang="en-US" sz="1600" b="1" dirty="0">
                <a:latin typeface="メイリオ" panose="020B0604030504040204" pitchFamily="50" charset="-128"/>
                <a:ea typeface="メイリオ" panose="020B0604030504040204" pitchFamily="50" charset="-128"/>
              </a:rPr>
              <a:t>日本語ローマ字</a:t>
            </a:r>
          </a:p>
        </p:txBody>
      </p:sp>
      <p:cxnSp>
        <p:nvCxnSpPr>
          <p:cNvPr id="23" name="直線矢印コネクタ 22">
            <a:extLst>
              <a:ext uri="{FF2B5EF4-FFF2-40B4-BE49-F238E27FC236}">
                <a16:creationId xmlns:a16="http://schemas.microsoft.com/office/drawing/2014/main" id="{2983393F-7EB0-4394-BD7F-B23A21AC8A1B}"/>
              </a:ext>
            </a:extLst>
          </p:cNvPr>
          <p:cNvCxnSpPr>
            <a:cxnSpLocks/>
          </p:cNvCxnSpPr>
          <p:nvPr/>
        </p:nvCxnSpPr>
        <p:spPr>
          <a:xfrm flipV="1">
            <a:off x="3670299" y="5786179"/>
            <a:ext cx="9000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D1D2B5B4-5AEC-4CB0-AA56-1FD1009EF8DD}"/>
              </a:ext>
            </a:extLst>
          </p:cNvPr>
          <p:cNvCxnSpPr>
            <a:cxnSpLocks/>
          </p:cNvCxnSpPr>
          <p:nvPr/>
        </p:nvCxnSpPr>
        <p:spPr>
          <a:xfrm flipH="1">
            <a:off x="3670299" y="3504976"/>
            <a:ext cx="9000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0" name="四角形: 角を丸くする 89">
            <a:extLst>
              <a:ext uri="{FF2B5EF4-FFF2-40B4-BE49-F238E27FC236}">
                <a16:creationId xmlns:a16="http://schemas.microsoft.com/office/drawing/2014/main" id="{383FCFE2-74B1-4C63-9008-A9A1C36832C0}"/>
              </a:ext>
            </a:extLst>
          </p:cNvPr>
          <p:cNvSpPr/>
          <p:nvPr/>
        </p:nvSpPr>
        <p:spPr>
          <a:xfrm>
            <a:off x="1417776" y="4010025"/>
            <a:ext cx="271324" cy="338554"/>
          </a:xfrm>
          <a:prstGeom prst="roundRect">
            <a:avLst>
              <a:gd name="adj" fmla="val 0"/>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6" name="四角形: 角を丸くする 65">
            <a:extLst>
              <a:ext uri="{FF2B5EF4-FFF2-40B4-BE49-F238E27FC236}">
                <a16:creationId xmlns:a16="http://schemas.microsoft.com/office/drawing/2014/main" id="{6B95979C-789C-4470-A52E-D903A44FA57C}"/>
              </a:ext>
            </a:extLst>
          </p:cNvPr>
          <p:cNvSpPr/>
          <p:nvPr/>
        </p:nvSpPr>
        <p:spPr>
          <a:xfrm>
            <a:off x="1714500" y="6296025"/>
            <a:ext cx="271324" cy="338554"/>
          </a:xfrm>
          <a:prstGeom prst="roundRect">
            <a:avLst>
              <a:gd name="adj" fmla="val 0"/>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四角形: 角を丸くする 66">
            <a:extLst>
              <a:ext uri="{FF2B5EF4-FFF2-40B4-BE49-F238E27FC236}">
                <a16:creationId xmlns:a16="http://schemas.microsoft.com/office/drawing/2014/main" id="{EA7B5719-FC1C-4546-B56C-12D62C5FD7EE}"/>
              </a:ext>
            </a:extLst>
          </p:cNvPr>
          <p:cNvSpPr/>
          <p:nvPr/>
        </p:nvSpPr>
        <p:spPr>
          <a:xfrm>
            <a:off x="4922976" y="6296025"/>
            <a:ext cx="271324" cy="338554"/>
          </a:xfrm>
          <a:prstGeom prst="roundRect">
            <a:avLst>
              <a:gd name="adj" fmla="val 0"/>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 name="四角形: 角を丸くする 70">
            <a:extLst>
              <a:ext uri="{FF2B5EF4-FFF2-40B4-BE49-F238E27FC236}">
                <a16:creationId xmlns:a16="http://schemas.microsoft.com/office/drawing/2014/main" id="{24D44BFD-BE5B-4F2A-948F-1348040CD995}"/>
              </a:ext>
            </a:extLst>
          </p:cNvPr>
          <p:cNvSpPr/>
          <p:nvPr/>
        </p:nvSpPr>
        <p:spPr>
          <a:xfrm>
            <a:off x="4636667" y="4086225"/>
            <a:ext cx="297386" cy="287447"/>
          </a:xfrm>
          <a:prstGeom prst="roundRect">
            <a:avLst>
              <a:gd name="adj" fmla="val 0"/>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3" name="図 32">
            <a:extLst>
              <a:ext uri="{FF2B5EF4-FFF2-40B4-BE49-F238E27FC236}">
                <a16:creationId xmlns:a16="http://schemas.microsoft.com/office/drawing/2014/main" id="{7A70158E-B2E1-4ACF-967D-F4C7A5358552}"/>
              </a:ext>
            </a:extLst>
          </p:cNvPr>
          <p:cNvPicPr>
            <a:picLocks noChangeAspect="1"/>
          </p:cNvPicPr>
          <p:nvPr/>
        </p:nvPicPr>
        <p:blipFill>
          <a:blip r:embed="rId9"/>
          <a:stretch>
            <a:fillRect/>
          </a:stretch>
        </p:blipFill>
        <p:spPr>
          <a:xfrm>
            <a:off x="7632700" y="3959951"/>
            <a:ext cx="314369" cy="314369"/>
          </a:xfrm>
          <a:prstGeom prst="rect">
            <a:avLst/>
          </a:prstGeom>
        </p:spPr>
      </p:pic>
      <p:pic>
        <p:nvPicPr>
          <p:cNvPr id="72" name="図 71">
            <a:extLst>
              <a:ext uri="{FF2B5EF4-FFF2-40B4-BE49-F238E27FC236}">
                <a16:creationId xmlns:a16="http://schemas.microsoft.com/office/drawing/2014/main" id="{FD6BE34D-A128-4B69-A394-EA7BB9BCB9B8}"/>
              </a:ext>
            </a:extLst>
          </p:cNvPr>
          <p:cNvPicPr>
            <a:picLocks noChangeAspect="1"/>
          </p:cNvPicPr>
          <p:nvPr/>
        </p:nvPicPr>
        <p:blipFill>
          <a:blip r:embed="rId9"/>
          <a:stretch>
            <a:fillRect/>
          </a:stretch>
        </p:blipFill>
        <p:spPr>
          <a:xfrm>
            <a:off x="850900" y="3611145"/>
            <a:ext cx="216000" cy="216000"/>
          </a:xfrm>
          <a:prstGeom prst="rect">
            <a:avLst/>
          </a:prstGeom>
        </p:spPr>
      </p:pic>
      <p:sp>
        <p:nvSpPr>
          <p:cNvPr id="44" name="四角形: 角を丸くする 43">
            <a:extLst>
              <a:ext uri="{FF2B5EF4-FFF2-40B4-BE49-F238E27FC236}">
                <a16:creationId xmlns:a16="http://schemas.microsoft.com/office/drawing/2014/main" id="{DC88E1A4-FFD5-4BC2-B465-2EB61AA8F77D}"/>
              </a:ext>
            </a:extLst>
          </p:cNvPr>
          <p:cNvSpPr/>
          <p:nvPr/>
        </p:nvSpPr>
        <p:spPr>
          <a:xfrm>
            <a:off x="2395466" y="6369723"/>
            <a:ext cx="411234" cy="208123"/>
          </a:xfrm>
          <a:prstGeom prst="roundRect">
            <a:avLst>
              <a:gd name="adj" fmla="val 0"/>
            </a:avLst>
          </a:prstGeom>
          <a:noFill/>
          <a:ln w="381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四角形: 角を丸くする 48">
            <a:extLst>
              <a:ext uri="{FF2B5EF4-FFF2-40B4-BE49-F238E27FC236}">
                <a16:creationId xmlns:a16="http://schemas.microsoft.com/office/drawing/2014/main" id="{9E7ADDA1-913C-4B64-8A25-37529B3D030B}"/>
              </a:ext>
            </a:extLst>
          </p:cNvPr>
          <p:cNvSpPr/>
          <p:nvPr/>
        </p:nvSpPr>
        <p:spPr>
          <a:xfrm>
            <a:off x="5569346" y="6341091"/>
            <a:ext cx="411234" cy="208123"/>
          </a:xfrm>
          <a:prstGeom prst="roundRect">
            <a:avLst>
              <a:gd name="adj" fmla="val 0"/>
            </a:avLst>
          </a:prstGeom>
          <a:noFill/>
          <a:ln w="3810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973234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2255673" y="343605"/>
            <a:ext cx="7543000" cy="397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sz="15439" dirty="0">
                <a:solidFill>
                  <a:srgbClr val="009650"/>
                </a:solidFill>
              </a:rPr>
              <a:t>２</a:t>
            </a:r>
          </a:p>
          <a:p>
            <a:pPr>
              <a:lnSpc>
                <a:spcPct val="100000"/>
              </a:lnSpc>
            </a:pPr>
            <a:r>
              <a:rPr lang="ja-JP" altLang="en-US" sz="5400" dirty="0"/>
              <a:t>メールの使い方</a:t>
            </a:r>
            <a:endParaRPr lang="en-US" altLang="ja-JP" sz="5400" dirty="0"/>
          </a:p>
        </p:txBody>
      </p:sp>
      <p:pic>
        <p:nvPicPr>
          <p:cNvPr id="2" name="Picture 2" descr="手紙を運ぶ鳥のイラスト">
            <a:extLst>
              <a:ext uri="{FF2B5EF4-FFF2-40B4-BE49-F238E27FC236}">
                <a16:creationId xmlns:a16="http://schemas.microsoft.com/office/drawing/2014/main" id="{31B8CBFE-49D2-4984-B36D-35CF13B414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4772025"/>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760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00000" y="540000"/>
            <a:ext cx="1149972"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t>2-A</a:t>
            </a:r>
            <a:endParaRPr lang="en-US" dirty="0"/>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792000" y="1548000"/>
            <a:ext cx="9180000" cy="1202510"/>
          </a:xfrm>
        </p:spPr>
        <p:txBody>
          <a:bodyPr lIns="90000" tIns="46800" rIns="90000" bIns="46800">
            <a:spAutoFit/>
          </a:bodyPr>
          <a:lstStyle/>
          <a:p>
            <a:r>
              <a:rPr lang="en-US" altLang="ja-JP" sz="2400" dirty="0"/>
              <a:t>Apple</a:t>
            </a:r>
            <a:r>
              <a:rPr lang="ja-JP" altLang="en-US" sz="2400" dirty="0"/>
              <a:t>社が開発しその運営を行っている無料のオンラインメールサービスであり、</a:t>
            </a:r>
            <a:r>
              <a:rPr lang="en-US" altLang="ja-JP" sz="2400" dirty="0"/>
              <a:t>Apple</a:t>
            </a:r>
            <a:r>
              <a:rPr lang="ja-JP" altLang="en-US" sz="2400" dirty="0"/>
              <a:t>社製品を持ち「</a:t>
            </a:r>
            <a:r>
              <a:rPr lang="en-US" altLang="ja-JP" sz="2400" dirty="0"/>
              <a:t>Apple ID</a:t>
            </a:r>
            <a:r>
              <a:rPr lang="ja-JP" altLang="en-US" sz="2400" dirty="0"/>
              <a:t>」を登録しているすべての人が利用できるサービスです。</a:t>
            </a: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520000" y="360000"/>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r>
              <a:rPr lang="ja-JP" altLang="en-US" dirty="0"/>
              <a:t>メールの使い方</a:t>
            </a:r>
          </a:p>
          <a:p>
            <a:r>
              <a:rPr lang="en-US" altLang="ja-JP" dirty="0"/>
              <a:t>iCloud</a:t>
            </a:r>
            <a:r>
              <a:rPr lang="ja-JP" altLang="en-US" dirty="0"/>
              <a:t>メールの特徴とメリット</a:t>
            </a:r>
          </a:p>
        </p:txBody>
      </p:sp>
      <p:grpSp>
        <p:nvGrpSpPr>
          <p:cNvPr id="9" name="グループ化 8">
            <a:extLst>
              <a:ext uri="{FF2B5EF4-FFF2-40B4-BE49-F238E27FC236}">
                <a16:creationId xmlns:a16="http://schemas.microsoft.com/office/drawing/2014/main" id="{94688420-BC20-4BFA-8688-B0C60CC6D319}"/>
              </a:ext>
            </a:extLst>
          </p:cNvPr>
          <p:cNvGrpSpPr/>
          <p:nvPr/>
        </p:nvGrpSpPr>
        <p:grpSpPr>
          <a:xfrm>
            <a:off x="774700" y="3575228"/>
            <a:ext cx="5210199" cy="891997"/>
            <a:chOff x="867357" y="2128335"/>
            <a:chExt cx="3541422" cy="891997"/>
          </a:xfrm>
        </p:grpSpPr>
        <p:sp>
          <p:nvSpPr>
            <p:cNvPr id="3" name="四角形: 角を丸くする 2">
              <a:extLst>
                <a:ext uri="{FF2B5EF4-FFF2-40B4-BE49-F238E27FC236}">
                  <a16:creationId xmlns:a16="http://schemas.microsoft.com/office/drawing/2014/main" id="{CBB95D74-A2C1-4D90-BD74-8773D9C8FE12}"/>
                </a:ext>
              </a:extLst>
            </p:cNvPr>
            <p:cNvSpPr/>
            <p:nvPr/>
          </p:nvSpPr>
          <p:spPr>
            <a:xfrm>
              <a:off x="867357" y="2128335"/>
              <a:ext cx="3276600" cy="5334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1A459DD2-A459-41D6-AB04-06C4F6D0FB15}"/>
                </a:ext>
              </a:extLst>
            </p:cNvPr>
            <p:cNvSpPr txBox="1"/>
            <p:nvPr/>
          </p:nvSpPr>
          <p:spPr>
            <a:xfrm flipH="1">
              <a:off x="919151" y="2189335"/>
              <a:ext cx="3489628" cy="830997"/>
            </a:xfrm>
            <a:prstGeom prst="rect">
              <a:avLst/>
            </a:prstGeom>
            <a:noFill/>
          </p:spPr>
          <p:txBody>
            <a:bodyPr wrap="square" rtlCol="0">
              <a:spAutoFit/>
            </a:bodyPr>
            <a:lstStyle/>
            <a:p>
              <a:r>
                <a:rPr kumimoji="1" lang="en-US" altLang="ja-JP" sz="2400" b="1" dirty="0">
                  <a:solidFill>
                    <a:schemeClr val="bg1"/>
                  </a:solidFill>
                  <a:latin typeface="メイリオ" panose="020B0604030504040204" pitchFamily="50" charset="-128"/>
                  <a:ea typeface="メイリオ" panose="020B0604030504040204" pitchFamily="50" charset="-128"/>
                </a:rPr>
                <a:t>iCloud</a:t>
              </a:r>
              <a:r>
                <a:rPr kumimoji="1" lang="ja-JP" altLang="en-US" sz="2400" b="1" dirty="0">
                  <a:solidFill>
                    <a:schemeClr val="bg1"/>
                  </a:solidFill>
                  <a:latin typeface="メイリオ" panose="020B0604030504040204" pitchFamily="50" charset="-128"/>
                  <a:ea typeface="メイリオ" panose="020B0604030504040204" pitchFamily="50" charset="-128"/>
                </a:rPr>
                <a:t>メールの特徴とメリット</a:t>
              </a:r>
            </a:p>
          </p:txBody>
        </p:sp>
      </p:grpSp>
      <p:sp>
        <p:nvSpPr>
          <p:cNvPr id="39" name="テキスト ボックス 38">
            <a:extLst>
              <a:ext uri="{FF2B5EF4-FFF2-40B4-BE49-F238E27FC236}">
                <a16:creationId xmlns:a16="http://schemas.microsoft.com/office/drawing/2014/main" id="{A54AEC1A-F91F-45D6-96E2-6DAEC86D3E4C}"/>
              </a:ext>
            </a:extLst>
          </p:cNvPr>
          <p:cNvSpPr txBox="1"/>
          <p:nvPr/>
        </p:nvSpPr>
        <p:spPr>
          <a:xfrm>
            <a:off x="1758435" y="4491604"/>
            <a:ext cx="7703065" cy="923330"/>
          </a:xfrm>
          <a:prstGeom prst="rect">
            <a:avLst/>
          </a:prstGeom>
          <a:noFill/>
        </p:spPr>
        <p:txBody>
          <a:bodyPr wrap="square">
            <a:spAutoFit/>
          </a:bodyPr>
          <a:lstStyle/>
          <a:p>
            <a:r>
              <a:rPr lang="en-US" altLang="ja-JP" b="1" dirty="0">
                <a:latin typeface="メイリオ" panose="020B0604030504040204" pitchFamily="50" charset="-128"/>
                <a:ea typeface="メイリオ" panose="020B0604030504040204" pitchFamily="50" charset="-128"/>
              </a:rPr>
              <a:t>Apple</a:t>
            </a:r>
            <a:r>
              <a:rPr lang="ja-JP" altLang="en-US" b="1" dirty="0">
                <a:latin typeface="メイリオ" panose="020B0604030504040204" pitchFamily="50" charset="-128"/>
                <a:ea typeface="メイリオ" panose="020B0604030504040204" pitchFamily="50" charset="-128"/>
              </a:rPr>
              <a:t>社が管理運営している</a:t>
            </a:r>
            <a:r>
              <a:rPr lang="en-US" altLang="ja-JP" b="1" dirty="0">
                <a:latin typeface="メイリオ" panose="020B0604030504040204" pitchFamily="50" charset="-128"/>
                <a:ea typeface="メイリオ" panose="020B0604030504040204" pitchFamily="50" charset="-128"/>
              </a:rPr>
              <a:t>E</a:t>
            </a:r>
            <a:r>
              <a:rPr lang="ja-JP" altLang="en-US" b="1" dirty="0">
                <a:latin typeface="メイリオ" panose="020B0604030504040204" pitchFamily="50" charset="-128"/>
                <a:ea typeface="メイリオ" panose="020B0604030504040204" pitchFamily="50" charset="-128"/>
              </a:rPr>
              <a:t>メールサービスであり、</a:t>
            </a:r>
            <a:r>
              <a:rPr lang="ja-JP" altLang="en-US" b="1" i="0" dirty="0">
                <a:solidFill>
                  <a:srgbClr val="404040"/>
                </a:solidFill>
                <a:effectLst/>
                <a:latin typeface="メイリオ" panose="020B0604030504040204" pitchFamily="50" charset="-128"/>
                <a:ea typeface="メイリオ" panose="020B0604030504040204" pitchFamily="50" charset="-128"/>
              </a:rPr>
              <a:t>このメールサービスはすべて</a:t>
            </a:r>
            <a:r>
              <a:rPr lang="en-US" altLang="ja-JP" b="1" i="0" dirty="0">
                <a:solidFill>
                  <a:srgbClr val="404040"/>
                </a:solidFill>
                <a:effectLst/>
                <a:latin typeface="メイリオ" panose="020B0604030504040204" pitchFamily="50" charset="-128"/>
                <a:ea typeface="メイリオ" panose="020B0604030504040204" pitchFamily="50" charset="-128"/>
              </a:rPr>
              <a:t>iCloud</a:t>
            </a:r>
            <a:r>
              <a:rPr lang="ja-JP" altLang="en-US" b="1" i="0" dirty="0">
                <a:solidFill>
                  <a:srgbClr val="404040"/>
                </a:solidFill>
                <a:effectLst/>
                <a:latin typeface="メイリオ" panose="020B0604030504040204" pitchFamily="50" charset="-128"/>
                <a:ea typeface="メイリオ" panose="020B0604030504040204" pitchFamily="50" charset="-128"/>
              </a:rPr>
              <a:t>内で管理され、新着メールは自分の保有しているすべての</a:t>
            </a:r>
            <a:r>
              <a:rPr lang="en-US" altLang="ja-JP" b="1" i="0" dirty="0">
                <a:solidFill>
                  <a:srgbClr val="404040"/>
                </a:solidFill>
                <a:effectLst/>
                <a:latin typeface="メイリオ" panose="020B0604030504040204" pitchFamily="50" charset="-128"/>
                <a:ea typeface="メイリオ" panose="020B0604030504040204" pitchFamily="50" charset="-128"/>
              </a:rPr>
              <a:t>iPod/iPad/iPhone</a:t>
            </a:r>
            <a:r>
              <a:rPr lang="ja-JP" altLang="en-US" b="1" i="0" dirty="0">
                <a:solidFill>
                  <a:srgbClr val="404040"/>
                </a:solidFill>
                <a:effectLst/>
                <a:latin typeface="メイリオ" panose="020B0604030504040204" pitchFamily="50" charset="-128"/>
                <a:ea typeface="メイリオ" panose="020B0604030504040204" pitchFamily="50" charset="-128"/>
              </a:rPr>
              <a:t>、そしてパソコンに同時に配信されます</a:t>
            </a:r>
            <a:r>
              <a:rPr lang="ja-JP" altLang="en-US" b="1" dirty="0">
                <a:latin typeface="メイリオ" panose="020B0604030504040204" pitchFamily="50" charset="-128"/>
                <a:ea typeface="メイリオ" panose="020B0604030504040204" pitchFamily="50" charset="-128"/>
              </a:rPr>
              <a:t>。</a:t>
            </a:r>
          </a:p>
        </p:txBody>
      </p:sp>
      <p:sp>
        <p:nvSpPr>
          <p:cNvPr id="45" name="テキスト ボックス 44">
            <a:extLst>
              <a:ext uri="{FF2B5EF4-FFF2-40B4-BE49-F238E27FC236}">
                <a16:creationId xmlns:a16="http://schemas.microsoft.com/office/drawing/2014/main" id="{B459D3EE-656F-40FA-B9A8-F2F17BB211AA}"/>
              </a:ext>
            </a:extLst>
          </p:cNvPr>
          <p:cNvSpPr txBox="1"/>
          <p:nvPr/>
        </p:nvSpPr>
        <p:spPr>
          <a:xfrm>
            <a:off x="1744241" y="5552896"/>
            <a:ext cx="7533484" cy="1200329"/>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インターネットを供給している会社（プロバイダー）とか携帯会社とかを使用しているスマホには関係なく使用できますので、事前にアドレス、メールを事前にバックアップしておけばスマホの機種変更をしてもすぐに今まで通りに使用することができます。</a:t>
            </a:r>
          </a:p>
        </p:txBody>
      </p:sp>
      <p:sp>
        <p:nvSpPr>
          <p:cNvPr id="2" name="二等辺三角形 1"/>
          <p:cNvSpPr/>
          <p:nvPr/>
        </p:nvSpPr>
        <p:spPr>
          <a:xfrm rot="5400000">
            <a:off x="1422400" y="4581525"/>
            <a:ext cx="304800" cy="2286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二等辺三角形 13"/>
          <p:cNvSpPr/>
          <p:nvPr/>
        </p:nvSpPr>
        <p:spPr>
          <a:xfrm rot="5400000">
            <a:off x="1422400" y="5648325"/>
            <a:ext cx="304800" cy="2286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81373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図 38">
            <a:extLst>
              <a:ext uri="{FF2B5EF4-FFF2-40B4-BE49-F238E27FC236}">
                <a16:creationId xmlns:a16="http://schemas.microsoft.com/office/drawing/2014/main" id="{C20500CB-B09D-4C46-938C-BB529C0B6FB1}"/>
              </a:ext>
            </a:extLst>
          </p:cNvPr>
          <p:cNvPicPr>
            <a:picLocks noChangeAspect="1"/>
          </p:cNvPicPr>
          <p:nvPr/>
        </p:nvPicPr>
        <p:blipFill>
          <a:blip r:embed="rId3"/>
          <a:stretch>
            <a:fillRect/>
          </a:stretch>
        </p:blipFill>
        <p:spPr>
          <a:xfrm>
            <a:off x="4109994" y="2931685"/>
            <a:ext cx="2195910" cy="3897740"/>
          </a:xfrm>
          <a:prstGeom prst="rect">
            <a:avLst/>
          </a:prstGeom>
          <a:ln>
            <a:solidFill>
              <a:schemeClr val="tx1"/>
            </a:solidFill>
          </a:ln>
        </p:spPr>
      </p:pic>
      <p:pic>
        <p:nvPicPr>
          <p:cNvPr id="8" name="図 7">
            <a:extLst>
              <a:ext uri="{FF2B5EF4-FFF2-40B4-BE49-F238E27FC236}">
                <a16:creationId xmlns:a16="http://schemas.microsoft.com/office/drawing/2014/main" id="{FD89AD1E-91A8-4DC8-85F5-5C5986A3DA52}"/>
              </a:ext>
            </a:extLst>
          </p:cNvPr>
          <p:cNvPicPr>
            <a:picLocks noChangeAspect="1"/>
          </p:cNvPicPr>
          <p:nvPr/>
        </p:nvPicPr>
        <p:blipFill>
          <a:blip r:embed="rId4"/>
          <a:stretch>
            <a:fillRect/>
          </a:stretch>
        </p:blipFill>
        <p:spPr>
          <a:xfrm>
            <a:off x="7327900" y="3075247"/>
            <a:ext cx="2153511" cy="3830378"/>
          </a:xfrm>
          <a:prstGeom prst="rect">
            <a:avLst/>
          </a:prstGeom>
          <a:ln>
            <a:solidFill>
              <a:schemeClr val="tx1"/>
            </a:solidFill>
          </a:ln>
        </p:spPr>
      </p:pic>
      <p:grpSp>
        <p:nvGrpSpPr>
          <p:cNvPr id="40" name="グループ化 39">
            <a:extLst>
              <a:ext uri="{FF2B5EF4-FFF2-40B4-BE49-F238E27FC236}">
                <a16:creationId xmlns:a16="http://schemas.microsoft.com/office/drawing/2014/main" id="{7D6DC211-DC42-49A0-BA52-AD135E315772}"/>
              </a:ext>
            </a:extLst>
          </p:cNvPr>
          <p:cNvGrpSpPr/>
          <p:nvPr/>
        </p:nvGrpSpPr>
        <p:grpSpPr>
          <a:xfrm>
            <a:off x="1145005" y="2758175"/>
            <a:ext cx="1876745" cy="3970120"/>
            <a:chOff x="1108042" y="2746115"/>
            <a:chExt cx="1971823" cy="3943644"/>
          </a:xfrm>
        </p:grpSpPr>
        <p:pic>
          <p:nvPicPr>
            <p:cNvPr id="56" name="図 55">
              <a:extLst>
                <a:ext uri="{FF2B5EF4-FFF2-40B4-BE49-F238E27FC236}">
                  <a16:creationId xmlns:a16="http://schemas.microsoft.com/office/drawing/2014/main" id="{B0964186-BDF5-4B6A-BAC4-F524894D673E}"/>
                </a:ext>
              </a:extLst>
            </p:cNvPr>
            <p:cNvPicPr>
              <a:picLocks noChangeAspect="1"/>
            </p:cNvPicPr>
            <p:nvPr/>
          </p:nvPicPr>
          <p:blipFill>
            <a:blip r:embed="rId5"/>
            <a:stretch>
              <a:fillRect/>
            </a:stretch>
          </p:blipFill>
          <p:spPr>
            <a:xfrm>
              <a:off x="1108042" y="2746115"/>
              <a:ext cx="1971823" cy="3943644"/>
            </a:xfrm>
            <a:prstGeom prst="rect">
              <a:avLst/>
            </a:prstGeom>
          </p:spPr>
        </p:pic>
        <p:sp>
          <p:nvSpPr>
            <p:cNvPr id="57" name="正方形/長方形 56">
              <a:extLst>
                <a:ext uri="{FF2B5EF4-FFF2-40B4-BE49-F238E27FC236}">
                  <a16:creationId xmlns:a16="http://schemas.microsoft.com/office/drawing/2014/main" id="{ADB9E883-B113-4C31-965C-1F2E7071D4ED}"/>
                </a:ext>
              </a:extLst>
            </p:cNvPr>
            <p:cNvSpPr/>
            <p:nvPr/>
          </p:nvSpPr>
          <p:spPr>
            <a:xfrm>
              <a:off x="1231899" y="3171825"/>
              <a:ext cx="1692000" cy="3047992"/>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55" name="図 54">
            <a:extLst>
              <a:ext uri="{FF2B5EF4-FFF2-40B4-BE49-F238E27FC236}">
                <a16:creationId xmlns:a16="http://schemas.microsoft.com/office/drawing/2014/main" id="{B66B2F24-D81B-44D5-B15B-D9EBE73926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8406" y="3206067"/>
            <a:ext cx="1618081" cy="3029805"/>
          </a:xfrm>
          <a:prstGeom prst="rect">
            <a:avLst/>
          </a:prstGeom>
        </p:spPr>
      </p:pic>
      <p:sp>
        <p:nvSpPr>
          <p:cNvPr id="4" name="Title 1"/>
          <p:cNvSpPr txBox="1">
            <a:spLocks/>
          </p:cNvSpPr>
          <p:nvPr/>
        </p:nvSpPr>
        <p:spPr>
          <a:xfrm>
            <a:off x="900000" y="540000"/>
            <a:ext cx="1145163"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en-US" altLang="ja-JP" dirty="0"/>
              <a:t>2-B</a:t>
            </a:r>
            <a:endParaRPr lang="en-US" dirty="0"/>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648000" y="1548000"/>
            <a:ext cx="3875077" cy="463846"/>
          </a:xfrm>
        </p:spPr>
        <p:txBody>
          <a:bodyPr wrap="none" lIns="90000" tIns="46800" rIns="90000" bIns="46800">
            <a:spAutoFit/>
          </a:bodyPr>
          <a:lstStyle/>
          <a:p>
            <a:r>
              <a:rPr lang="ja-JP" altLang="en-US" sz="2400" dirty="0"/>
              <a:t>メールを作成しましょう。</a:t>
            </a:r>
          </a:p>
        </p:txBody>
      </p:sp>
      <p:sp>
        <p:nvSpPr>
          <p:cNvPr id="44" name="正方形/長方形 43">
            <a:extLst>
              <a:ext uri="{FF2B5EF4-FFF2-40B4-BE49-F238E27FC236}">
                <a16:creationId xmlns:a16="http://schemas.microsoft.com/office/drawing/2014/main" id="{8DB34C51-379F-43A2-AF71-34179AB0D3DD}"/>
              </a:ext>
            </a:extLst>
          </p:cNvPr>
          <p:cNvSpPr/>
          <p:nvPr/>
        </p:nvSpPr>
        <p:spPr>
          <a:xfrm>
            <a:off x="648000" y="1908000"/>
            <a:ext cx="550595"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❶</a:t>
            </a:r>
            <a:endParaRPr lang="en-US" altLang="ja-JP" sz="3000" b="1" dirty="0">
              <a:solidFill>
                <a:srgbClr val="009650"/>
              </a:solidFill>
              <a:latin typeface="Meiryo" charset="-128"/>
              <a:ea typeface="Meiryo" charset="-128"/>
              <a:cs typeface="Meiryo" charset="-128"/>
            </a:endParaRPr>
          </a:p>
        </p:txBody>
      </p:sp>
      <p:sp>
        <p:nvSpPr>
          <p:cNvPr id="21" name="テキスト ボックス 20">
            <a:extLst>
              <a:ext uri="{FF2B5EF4-FFF2-40B4-BE49-F238E27FC236}">
                <a16:creationId xmlns:a16="http://schemas.microsoft.com/office/drawing/2014/main" id="{39FFCBDE-D0B8-4383-A118-73C84F14A30F}"/>
              </a:ext>
            </a:extLst>
          </p:cNvPr>
          <p:cNvSpPr txBox="1"/>
          <p:nvPr/>
        </p:nvSpPr>
        <p:spPr>
          <a:xfrm>
            <a:off x="3888000" y="1998000"/>
            <a:ext cx="2734551" cy="923330"/>
          </a:xfrm>
          <a:prstGeom prst="rect">
            <a:avLst/>
          </a:prstGeom>
          <a:noFill/>
        </p:spPr>
        <p:txBody>
          <a:bodyPr wrap="square" rtlCol="0">
            <a:spAutoFit/>
          </a:bodyPr>
          <a:lstStyle/>
          <a:p>
            <a:pPr algn="l"/>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新しいメールを作成するには「新規作成」ボタンをタップします</a:t>
            </a:r>
            <a:endPar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48" name="正方形/長方形 47">
            <a:extLst>
              <a:ext uri="{FF2B5EF4-FFF2-40B4-BE49-F238E27FC236}">
                <a16:creationId xmlns:a16="http://schemas.microsoft.com/office/drawing/2014/main" id="{B30BB150-5E5B-4AE5-B5DD-71A1726A25D1}"/>
              </a:ext>
            </a:extLst>
          </p:cNvPr>
          <p:cNvSpPr/>
          <p:nvPr/>
        </p:nvSpPr>
        <p:spPr>
          <a:xfrm>
            <a:off x="3438000" y="1908000"/>
            <a:ext cx="596929" cy="553998"/>
          </a:xfrm>
          <a:prstGeom prst="rect">
            <a:avLst/>
          </a:prstGeom>
        </p:spPr>
        <p:txBody>
          <a:bodyPr wrap="square">
            <a:spAutoFit/>
          </a:bodyPr>
          <a:lstStyle/>
          <a:p>
            <a:r>
              <a:rPr lang="ja-JP" altLang="en-US" sz="3000" b="1" dirty="0">
                <a:solidFill>
                  <a:srgbClr val="009650"/>
                </a:solidFill>
                <a:latin typeface="Meiryo" charset="-128"/>
                <a:ea typeface="Meiryo" charset="-128"/>
                <a:cs typeface="Meiryo" charset="-128"/>
              </a:rPr>
              <a:t>❷</a:t>
            </a:r>
            <a:endParaRPr lang="en-US" altLang="ja-JP" sz="3000" b="1" dirty="0">
              <a:solidFill>
                <a:srgbClr val="009650"/>
              </a:solidFill>
              <a:latin typeface="Meiryo" charset="-128"/>
              <a:ea typeface="Meiryo" charset="-128"/>
              <a:cs typeface="Meiryo" charset="-128"/>
            </a:endParaRPr>
          </a:p>
        </p:txBody>
      </p:sp>
      <p:sp>
        <p:nvSpPr>
          <p:cNvPr id="52" name="テキスト ボックス 51">
            <a:extLst>
              <a:ext uri="{FF2B5EF4-FFF2-40B4-BE49-F238E27FC236}">
                <a16:creationId xmlns:a16="http://schemas.microsoft.com/office/drawing/2014/main" id="{B34AD3ED-78B5-44D9-94F8-B97321C3EB26}"/>
              </a:ext>
            </a:extLst>
          </p:cNvPr>
          <p:cNvSpPr txBox="1"/>
          <p:nvPr/>
        </p:nvSpPr>
        <p:spPr>
          <a:xfrm>
            <a:off x="7218000" y="1661625"/>
            <a:ext cx="2929300" cy="923330"/>
          </a:xfrm>
          <a:prstGeom prst="rect">
            <a:avLst/>
          </a:prstGeom>
          <a:noFill/>
        </p:spPr>
        <p:txBody>
          <a:bodyPr wrap="square" rtlCol="0">
            <a:spAutoFit/>
          </a:bodyPr>
          <a:lstStyle/>
          <a:p>
            <a:pPr marL="39370"/>
            <a:r>
              <a:rPr lang="ja-JP" altLang="en-US" sz="1800" b="1" dirty="0">
                <a:latin typeface="メイリオ" panose="020B0604030504040204" pitchFamily="50" charset="-128"/>
                <a:ea typeface="メイリオ" panose="020B0604030504040204" pitchFamily="50" charset="-128"/>
                <a:cs typeface="IPAexGothic"/>
              </a:rPr>
              <a:t>メールの「作成」画面が表示されたら</a:t>
            </a:r>
            <a:r>
              <a:rPr lang="ja-JP" altLang="en-US" b="1" dirty="0">
                <a:latin typeface="メイリオ" panose="020B0604030504040204" pitchFamily="50" charset="-128"/>
                <a:ea typeface="メイリオ" panose="020B0604030504040204" pitchFamily="50" charset="-128"/>
                <a:cs typeface="IPAexGothic"/>
              </a:rPr>
              <a:t>「</a:t>
            </a:r>
            <a:r>
              <a:rPr lang="ja-JP" altLang="en-US" sz="1800" b="1" dirty="0">
                <a:latin typeface="メイリオ" panose="020B0604030504040204" pitchFamily="50" charset="-128"/>
                <a:ea typeface="メイリオ" panose="020B0604030504040204" pitchFamily="50" charset="-128"/>
                <a:cs typeface="IPAexGothic"/>
              </a:rPr>
              <a:t>宛先</a:t>
            </a:r>
            <a:r>
              <a:rPr lang="ja-JP" altLang="en-US" b="1" dirty="0">
                <a:latin typeface="メイリオ" panose="020B0604030504040204" pitchFamily="50" charset="-128"/>
                <a:ea typeface="メイリオ" panose="020B0604030504040204" pitchFamily="50" charset="-128"/>
                <a:cs typeface="IPAexGothic"/>
              </a:rPr>
              <a:t>」</a:t>
            </a:r>
            <a:r>
              <a:rPr lang="ja-JP" altLang="en-US" sz="1800" b="1" dirty="0">
                <a:latin typeface="メイリオ" panose="020B0604030504040204" pitchFamily="50" charset="-128"/>
                <a:ea typeface="メイリオ" panose="020B0604030504040204" pitchFamily="50" charset="-128"/>
                <a:cs typeface="IPAexGothic"/>
              </a:rPr>
              <a:t>欄にメールアドレスを入力</a:t>
            </a:r>
          </a:p>
        </p:txBody>
      </p:sp>
      <p:sp>
        <p:nvSpPr>
          <p:cNvPr id="43" name="テキスト ボックス 42">
            <a:extLst>
              <a:ext uri="{FF2B5EF4-FFF2-40B4-BE49-F238E27FC236}">
                <a16:creationId xmlns:a16="http://schemas.microsoft.com/office/drawing/2014/main" id="{9BD32737-1371-4399-AE37-FBE9D4018020}"/>
              </a:ext>
            </a:extLst>
          </p:cNvPr>
          <p:cNvSpPr txBox="1"/>
          <p:nvPr/>
        </p:nvSpPr>
        <p:spPr>
          <a:xfrm>
            <a:off x="1098000" y="1998000"/>
            <a:ext cx="2262158" cy="646331"/>
          </a:xfrm>
          <a:prstGeom prst="rect">
            <a:avLst/>
          </a:prstGeom>
          <a:noFill/>
        </p:spPr>
        <p:txBody>
          <a:bodyPr wrap="none">
            <a:spAutoFit/>
          </a:bodyPr>
          <a:lstStyle/>
          <a:p>
            <a:pPr algn="l"/>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「メール</a:t>
            </a:r>
            <a:r>
              <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」アプリを</a:t>
            </a:r>
            <a:endPar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タップします</a:t>
            </a:r>
            <a:endParaRPr lang="ja-JP" alt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0" name="四角形: 角を丸くする 9">
            <a:extLst>
              <a:ext uri="{FF2B5EF4-FFF2-40B4-BE49-F238E27FC236}">
                <a16:creationId xmlns:a16="http://schemas.microsoft.com/office/drawing/2014/main" id="{6B11F281-5C63-4678-91D3-BED1B35F3FB2}"/>
              </a:ext>
            </a:extLst>
          </p:cNvPr>
          <p:cNvSpPr/>
          <p:nvPr/>
        </p:nvSpPr>
        <p:spPr>
          <a:xfrm>
            <a:off x="1308100" y="3308900"/>
            <a:ext cx="405137" cy="395382"/>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正方形/長方形 28">
            <a:extLst>
              <a:ext uri="{FF2B5EF4-FFF2-40B4-BE49-F238E27FC236}">
                <a16:creationId xmlns:a16="http://schemas.microsoft.com/office/drawing/2014/main" id="{AE6F2221-CD56-4FCC-B152-D13618C18895}"/>
              </a:ext>
            </a:extLst>
          </p:cNvPr>
          <p:cNvSpPr/>
          <p:nvPr/>
        </p:nvSpPr>
        <p:spPr>
          <a:xfrm>
            <a:off x="6768000" y="1571625"/>
            <a:ext cx="569387" cy="553998"/>
          </a:xfrm>
          <a:prstGeom prst="rect">
            <a:avLst/>
          </a:prstGeom>
        </p:spPr>
        <p:txBody>
          <a:bodyPr wrap="none">
            <a:spAutoFit/>
          </a:bodyPr>
          <a:lstStyle/>
          <a:p>
            <a:r>
              <a:rPr lang="ja-JP" altLang="en-US" sz="3000" b="1" dirty="0">
                <a:solidFill>
                  <a:srgbClr val="009650"/>
                </a:solidFill>
                <a:latin typeface="Meiryo" charset="-128"/>
                <a:ea typeface="Meiryo" charset="-128"/>
                <a:cs typeface="Meiryo" charset="-128"/>
              </a:rPr>
              <a:t>❸</a:t>
            </a:r>
            <a:endParaRPr lang="en-US" altLang="ja-JP" sz="3000" b="1" dirty="0">
              <a:solidFill>
                <a:srgbClr val="009650"/>
              </a:solidFill>
              <a:latin typeface="Meiryo" charset="-128"/>
              <a:ea typeface="Meiryo" charset="-128"/>
              <a:cs typeface="Meiryo" charset="-128"/>
            </a:endParaRPr>
          </a:p>
        </p:txBody>
      </p:sp>
      <p:sp>
        <p:nvSpPr>
          <p:cNvPr id="33" name="正方形/長方形 32">
            <a:extLst>
              <a:ext uri="{FF2B5EF4-FFF2-40B4-BE49-F238E27FC236}">
                <a16:creationId xmlns:a16="http://schemas.microsoft.com/office/drawing/2014/main" id="{DAD17B5F-8DF3-4AB1-AAD1-18AD179C5945}"/>
              </a:ext>
            </a:extLst>
          </p:cNvPr>
          <p:cNvSpPr/>
          <p:nvPr/>
        </p:nvSpPr>
        <p:spPr>
          <a:xfrm>
            <a:off x="6768000" y="2484000"/>
            <a:ext cx="569387" cy="553998"/>
          </a:xfrm>
          <a:prstGeom prst="rect">
            <a:avLst/>
          </a:prstGeom>
        </p:spPr>
        <p:txBody>
          <a:bodyPr wrap="none">
            <a:spAutoFit/>
          </a:bodyPr>
          <a:lstStyle/>
          <a:p>
            <a:r>
              <a:rPr lang="ja-JP" altLang="en-US" sz="3000" b="1" dirty="0">
                <a:solidFill>
                  <a:srgbClr val="009650"/>
                </a:solidFill>
                <a:latin typeface="Meiryo" charset="-128"/>
                <a:ea typeface="Meiryo" charset="-128"/>
                <a:cs typeface="Meiryo" charset="-128"/>
              </a:rPr>
              <a:t>❹</a:t>
            </a:r>
            <a:endParaRPr lang="en-US" altLang="ja-JP" sz="3000" b="1" dirty="0">
              <a:solidFill>
                <a:srgbClr val="009650"/>
              </a:solidFill>
              <a:latin typeface="Meiryo" charset="-128"/>
              <a:ea typeface="Meiryo" charset="-128"/>
              <a:cs typeface="Meiryo" charset="-128"/>
            </a:endParaRPr>
          </a:p>
        </p:txBody>
      </p:sp>
      <p:sp>
        <p:nvSpPr>
          <p:cNvPr id="35" name="テキスト ボックス 34">
            <a:extLst>
              <a:ext uri="{FF2B5EF4-FFF2-40B4-BE49-F238E27FC236}">
                <a16:creationId xmlns:a16="http://schemas.microsoft.com/office/drawing/2014/main" id="{CF63022C-F4B7-4369-B172-09BDB87FEADB}"/>
              </a:ext>
            </a:extLst>
          </p:cNvPr>
          <p:cNvSpPr txBox="1"/>
          <p:nvPr/>
        </p:nvSpPr>
        <p:spPr>
          <a:xfrm>
            <a:off x="7218000" y="2574000"/>
            <a:ext cx="2723823"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件名を入力しメール作成</a:t>
            </a:r>
          </a:p>
        </p:txBody>
      </p:sp>
      <p:sp>
        <p:nvSpPr>
          <p:cNvPr id="37" name="タイトル 9">
            <a:extLst>
              <a:ext uri="{FF2B5EF4-FFF2-40B4-BE49-F238E27FC236}">
                <a16:creationId xmlns:a16="http://schemas.microsoft.com/office/drawing/2014/main" id="{A90FB092-25B5-43CA-830A-EE55138AC72A}"/>
              </a:ext>
            </a:extLst>
          </p:cNvPr>
          <p:cNvSpPr txBox="1">
            <a:spLocks/>
          </p:cNvSpPr>
          <p:nvPr/>
        </p:nvSpPr>
        <p:spPr>
          <a:xfrm>
            <a:off x="2520000" y="360000"/>
            <a:ext cx="7920000" cy="984885"/>
          </a:xfrm>
          <a:prstGeom prst="rect">
            <a:avLst/>
          </a:prstGeom>
        </p:spPr>
        <p:txBody>
          <a:bodyPr wrap="square" lIns="0" tIns="0" rIns="0" bIns="0" anchor="b">
            <a:spAutoFit/>
          </a:bodyPr>
          <a:lstStyle>
            <a:lvl1pPr>
              <a:defRPr sz="3200" b="1" i="0">
                <a:solidFill>
                  <a:srgbClr val="009650"/>
                </a:solidFill>
                <a:latin typeface="Meiryo" charset="-128"/>
                <a:ea typeface="Meiryo" charset="-128"/>
                <a:cs typeface="Meiryo" charset="-128"/>
              </a:defRPr>
            </a:lvl1pPr>
          </a:lstStyle>
          <a:p>
            <a:r>
              <a:rPr lang="ja-JP" altLang="en-US" dirty="0"/>
              <a:t>メールの使い方</a:t>
            </a:r>
          </a:p>
          <a:p>
            <a:r>
              <a:rPr lang="en-US" altLang="ja-JP" dirty="0"/>
              <a:t>iCloud</a:t>
            </a:r>
            <a:r>
              <a:rPr lang="ja-JP" altLang="en-US" dirty="0"/>
              <a:t>メールを使って作成してみよう</a:t>
            </a:r>
          </a:p>
        </p:txBody>
      </p:sp>
      <p:sp>
        <p:nvSpPr>
          <p:cNvPr id="2" name="四角形: 角を丸くする 1">
            <a:extLst>
              <a:ext uri="{FF2B5EF4-FFF2-40B4-BE49-F238E27FC236}">
                <a16:creationId xmlns:a16="http://schemas.microsoft.com/office/drawing/2014/main" id="{B06FB152-F679-4542-B161-2E6E6D9A4716}"/>
              </a:ext>
            </a:extLst>
          </p:cNvPr>
          <p:cNvSpPr/>
          <p:nvPr/>
        </p:nvSpPr>
        <p:spPr>
          <a:xfrm flipV="1">
            <a:off x="5923041" y="6504537"/>
            <a:ext cx="414259" cy="309563"/>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object 20">
            <a:extLst>
              <a:ext uri="{FF2B5EF4-FFF2-40B4-BE49-F238E27FC236}">
                <a16:creationId xmlns:a16="http://schemas.microsoft.com/office/drawing/2014/main" id="{FFF69EDA-7915-497B-8902-5D3058326761}"/>
              </a:ext>
            </a:extLst>
          </p:cNvPr>
          <p:cNvSpPr/>
          <p:nvPr/>
        </p:nvSpPr>
        <p:spPr>
          <a:xfrm>
            <a:off x="7410824" y="4605921"/>
            <a:ext cx="2044299" cy="775704"/>
          </a:xfrm>
          <a:custGeom>
            <a:avLst/>
            <a:gdLst/>
            <a:ahLst/>
            <a:cxnLst/>
            <a:rect l="l" t="t" r="r" b="b"/>
            <a:pathLst>
              <a:path w="2315845" h="1431289">
                <a:moveTo>
                  <a:pt x="0" y="1430782"/>
                </a:moveTo>
                <a:lnTo>
                  <a:pt x="2315718" y="1430782"/>
                </a:lnTo>
                <a:lnTo>
                  <a:pt x="2315718" y="0"/>
                </a:lnTo>
                <a:lnTo>
                  <a:pt x="0" y="0"/>
                </a:lnTo>
                <a:lnTo>
                  <a:pt x="0" y="1430782"/>
                </a:lnTo>
                <a:close/>
              </a:path>
            </a:pathLst>
          </a:custGeom>
          <a:ln w="38100">
            <a:solidFill>
              <a:srgbClr val="FF0000"/>
            </a:solidFill>
            <a:prstDash val="sysDash"/>
          </a:ln>
        </p:spPr>
        <p:txBody>
          <a:bodyPr wrap="square" lIns="0" tIns="0" rIns="0" bIns="0" rtlCol="0"/>
          <a:lstStyle/>
          <a:p>
            <a:endParaRPr dirty="0"/>
          </a:p>
        </p:txBody>
      </p:sp>
      <p:sp>
        <p:nvSpPr>
          <p:cNvPr id="5" name="正方形/長方形 4"/>
          <p:cNvSpPr/>
          <p:nvPr/>
        </p:nvSpPr>
        <p:spPr>
          <a:xfrm>
            <a:off x="7302577" y="3997651"/>
            <a:ext cx="1915249" cy="2833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メイリオ" panose="020B0604030504040204" pitchFamily="50" charset="-128"/>
                <a:ea typeface="メイリオ" panose="020B0604030504040204" pitchFamily="50" charset="-128"/>
              </a:rPr>
              <a:t>T.uso800@gnail.con</a:t>
            </a:r>
            <a:endParaRPr kumimoji="1" lang="ja-JP" altLang="en-US" sz="800" dirty="0">
              <a:solidFill>
                <a:schemeClr val="tx1"/>
              </a:solidFill>
              <a:latin typeface="メイリオ" panose="020B0604030504040204" pitchFamily="50" charset="-128"/>
              <a:ea typeface="メイリオ" panose="020B0604030504040204" pitchFamily="50" charset="-128"/>
            </a:endParaRPr>
          </a:p>
        </p:txBody>
      </p:sp>
      <p:grpSp>
        <p:nvGrpSpPr>
          <p:cNvPr id="34" name="グループ化 33">
            <a:extLst>
              <a:ext uri="{FF2B5EF4-FFF2-40B4-BE49-F238E27FC236}">
                <a16:creationId xmlns:a16="http://schemas.microsoft.com/office/drawing/2014/main" id="{54B0AC1D-4C32-4862-B196-1511FF91BF79}"/>
              </a:ext>
            </a:extLst>
          </p:cNvPr>
          <p:cNvGrpSpPr/>
          <p:nvPr/>
        </p:nvGrpSpPr>
        <p:grpSpPr>
          <a:xfrm>
            <a:off x="7020000" y="3933825"/>
            <a:ext cx="441146" cy="400110"/>
            <a:chOff x="4419586" y="1453207"/>
            <a:chExt cx="441146" cy="400110"/>
          </a:xfrm>
        </p:grpSpPr>
        <p:sp>
          <p:nvSpPr>
            <p:cNvPr id="41" name="円/楕円 48">
              <a:extLst>
                <a:ext uri="{FF2B5EF4-FFF2-40B4-BE49-F238E27FC236}">
                  <a16:creationId xmlns:a16="http://schemas.microsoft.com/office/drawing/2014/main" id="{46E7CBD0-3321-4C23-83E3-144CDEF2615D}"/>
                </a:ext>
              </a:extLst>
            </p:cNvPr>
            <p:cNvSpPr>
              <a:spLocks noChangeAspect="1"/>
            </p:cNvSpPr>
            <p:nvPr/>
          </p:nvSpPr>
          <p:spPr>
            <a:xfrm>
              <a:off x="4552950" y="1548664"/>
              <a:ext cx="180618" cy="180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effectLst>
                  <a:glow rad="25400">
                    <a:schemeClr val="bg1"/>
                  </a:glow>
                </a:effectLst>
              </a:endParaRPr>
            </a:p>
          </p:txBody>
        </p:sp>
        <p:sp>
          <p:nvSpPr>
            <p:cNvPr id="42" name="正方形/長方形 41">
              <a:extLst>
                <a:ext uri="{FF2B5EF4-FFF2-40B4-BE49-F238E27FC236}">
                  <a16:creationId xmlns:a16="http://schemas.microsoft.com/office/drawing/2014/main" id="{549B1E60-A4FA-4CC1-9349-C0320BA46D68}"/>
                </a:ext>
              </a:extLst>
            </p:cNvPr>
            <p:cNvSpPr/>
            <p:nvPr/>
          </p:nvSpPr>
          <p:spPr>
            <a:xfrm>
              <a:off x="4419586" y="1453207"/>
              <a:ext cx="441146" cy="400110"/>
            </a:xfrm>
            <a:prstGeom prst="rect">
              <a:avLst/>
            </a:prstGeom>
            <a:effectLst>
              <a:glow rad="25400">
                <a:schemeClr val="bg1"/>
              </a:glow>
            </a:effectLst>
          </p:spPr>
          <p:txBody>
            <a:bodyPr wrap="none">
              <a:spAutoFit/>
            </a:bodyPr>
            <a:lstStyle/>
            <a:p>
              <a:pPr algn="ctr"/>
              <a:r>
                <a:rPr lang="ja-JP" altLang="en-US" sz="2000" b="1" dirty="0">
                  <a:solidFill>
                    <a:srgbClr val="009650"/>
                  </a:solidFill>
                  <a:effectLst>
                    <a:glow rad="25400">
                      <a:schemeClr val="bg1"/>
                    </a:glow>
                  </a:effectLst>
                  <a:latin typeface="Meiryo" charset="-128"/>
                  <a:ea typeface="Meiryo" charset="-128"/>
                  <a:cs typeface="Meiryo" charset="-128"/>
                </a:rPr>
                <a:t>❸</a:t>
              </a:r>
              <a:endParaRPr lang="en-US" altLang="ja-JP" sz="2000" b="1" dirty="0">
                <a:solidFill>
                  <a:srgbClr val="009650"/>
                </a:solidFill>
                <a:effectLst>
                  <a:glow rad="25400">
                    <a:schemeClr val="bg1"/>
                  </a:glow>
                </a:effectLst>
                <a:latin typeface="Meiryo" charset="-128"/>
                <a:ea typeface="Meiryo" charset="-128"/>
                <a:cs typeface="Meiryo" charset="-128"/>
              </a:endParaRPr>
            </a:p>
          </p:txBody>
        </p:sp>
      </p:grpSp>
      <p:sp>
        <p:nvSpPr>
          <p:cNvPr id="54" name="正方形/長方形 53">
            <a:extLst>
              <a:ext uri="{FF2B5EF4-FFF2-40B4-BE49-F238E27FC236}">
                <a16:creationId xmlns:a16="http://schemas.microsoft.com/office/drawing/2014/main" id="{E050E1D8-F494-4861-A66F-DEAC3CE9D909}"/>
              </a:ext>
            </a:extLst>
          </p:cNvPr>
          <p:cNvSpPr/>
          <p:nvPr/>
        </p:nvSpPr>
        <p:spPr>
          <a:xfrm>
            <a:off x="7020000" y="4660094"/>
            <a:ext cx="441146" cy="400110"/>
          </a:xfrm>
          <a:prstGeom prst="rect">
            <a:avLst/>
          </a:prstGeom>
          <a:effectLst>
            <a:glow rad="25400">
              <a:schemeClr val="bg1"/>
            </a:glow>
          </a:effectLst>
        </p:spPr>
        <p:txBody>
          <a:bodyPr wrap="none">
            <a:spAutoFit/>
          </a:bodyPr>
          <a:lstStyle/>
          <a:p>
            <a:pPr algn="ctr"/>
            <a:r>
              <a:rPr lang="ja-JP" altLang="en-US" sz="2000" b="1" dirty="0">
                <a:solidFill>
                  <a:srgbClr val="009650"/>
                </a:solidFill>
                <a:effectLst>
                  <a:glow rad="25400">
                    <a:schemeClr val="bg1"/>
                  </a:glow>
                </a:effectLst>
                <a:latin typeface="Meiryo" charset="-128"/>
                <a:ea typeface="Meiryo" charset="-128"/>
                <a:cs typeface="Meiryo" charset="-128"/>
              </a:rPr>
              <a:t>❹</a:t>
            </a:r>
            <a:endParaRPr lang="en-US" altLang="ja-JP" sz="2000" b="1" dirty="0">
              <a:solidFill>
                <a:srgbClr val="009650"/>
              </a:solidFill>
              <a:effectLst>
                <a:glow rad="25400">
                  <a:schemeClr val="bg1"/>
                </a:glow>
              </a:effectLst>
              <a:latin typeface="Meiryo" charset="-128"/>
              <a:ea typeface="Meiryo" charset="-128"/>
              <a:cs typeface="Meiryo" charset="-128"/>
            </a:endParaRPr>
          </a:p>
        </p:txBody>
      </p:sp>
      <p:sp>
        <p:nvSpPr>
          <p:cNvPr id="59" name="矢印: 右 58">
            <a:extLst>
              <a:ext uri="{FF2B5EF4-FFF2-40B4-BE49-F238E27FC236}">
                <a16:creationId xmlns:a16="http://schemas.microsoft.com/office/drawing/2014/main" id="{1A06E152-A8B9-4326-BD1D-132C90EA7A17}"/>
              </a:ext>
            </a:extLst>
          </p:cNvPr>
          <p:cNvSpPr/>
          <p:nvPr/>
        </p:nvSpPr>
        <p:spPr>
          <a:xfrm>
            <a:off x="3173766" y="4236875"/>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 name="矢印: 右 59">
            <a:extLst>
              <a:ext uri="{FF2B5EF4-FFF2-40B4-BE49-F238E27FC236}">
                <a16:creationId xmlns:a16="http://schemas.microsoft.com/office/drawing/2014/main" id="{79C6D7E6-94B0-4B5A-9EB2-374AA35F0B30}"/>
              </a:ext>
            </a:extLst>
          </p:cNvPr>
          <p:cNvSpPr/>
          <p:nvPr/>
        </p:nvSpPr>
        <p:spPr>
          <a:xfrm>
            <a:off x="6505050" y="4176000"/>
            <a:ext cx="648934" cy="499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5" name="グループ化 44">
            <a:extLst>
              <a:ext uri="{FF2B5EF4-FFF2-40B4-BE49-F238E27FC236}">
                <a16:creationId xmlns:a16="http://schemas.microsoft.com/office/drawing/2014/main" id="{FC5B0D90-332C-40FC-A958-1D9CA7B8E0AB}"/>
              </a:ext>
            </a:extLst>
          </p:cNvPr>
          <p:cNvGrpSpPr/>
          <p:nvPr/>
        </p:nvGrpSpPr>
        <p:grpSpPr>
          <a:xfrm>
            <a:off x="5685579" y="6265773"/>
            <a:ext cx="441146" cy="400110"/>
            <a:chOff x="4422685" y="1453207"/>
            <a:chExt cx="441146" cy="400110"/>
          </a:xfrm>
        </p:grpSpPr>
        <p:sp>
          <p:nvSpPr>
            <p:cNvPr id="46" name="円/楕円 48">
              <a:extLst>
                <a:ext uri="{FF2B5EF4-FFF2-40B4-BE49-F238E27FC236}">
                  <a16:creationId xmlns:a16="http://schemas.microsoft.com/office/drawing/2014/main" id="{236A68E5-51EA-4AFB-8CB3-6D6CB2FBAB4B}"/>
                </a:ext>
              </a:extLst>
            </p:cNvPr>
            <p:cNvSpPr>
              <a:spLocks noChangeAspect="1"/>
            </p:cNvSpPr>
            <p:nvPr/>
          </p:nvSpPr>
          <p:spPr>
            <a:xfrm>
              <a:off x="4552950" y="1548664"/>
              <a:ext cx="180618" cy="180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47" name="正方形/長方形 46">
              <a:extLst>
                <a:ext uri="{FF2B5EF4-FFF2-40B4-BE49-F238E27FC236}">
                  <a16:creationId xmlns:a16="http://schemas.microsoft.com/office/drawing/2014/main" id="{9829C12E-D8F7-4D6E-A2E6-0F867601868A}"/>
                </a:ext>
              </a:extLst>
            </p:cNvPr>
            <p:cNvSpPr/>
            <p:nvPr/>
          </p:nvSpPr>
          <p:spPr>
            <a:xfrm>
              <a:off x="4422685" y="1453207"/>
              <a:ext cx="441146" cy="400110"/>
            </a:xfrm>
            <a:prstGeom prst="rect">
              <a:avLst/>
            </a:prstGeom>
            <a:effectLst>
              <a:glow rad="25400">
                <a:schemeClr val="bg1"/>
              </a:glow>
            </a:effectLst>
          </p:spPr>
          <p:txBody>
            <a:bodyPr wrap="none">
              <a:spAutoFit/>
            </a:bodyPr>
            <a:lstStyle/>
            <a:p>
              <a:pPr algn="ctr"/>
              <a:r>
                <a:rPr lang="ja-JP" altLang="en-US" sz="2000" b="1" dirty="0">
                  <a:solidFill>
                    <a:srgbClr val="009650"/>
                  </a:solidFill>
                  <a:effectLst>
                    <a:glow rad="25400">
                      <a:schemeClr val="bg1"/>
                    </a:glow>
                  </a:effectLst>
                  <a:latin typeface="Meiryo" charset="-128"/>
                  <a:ea typeface="Meiryo" charset="-128"/>
                  <a:cs typeface="Meiryo" charset="-128"/>
                </a:rPr>
                <a:t>➋</a:t>
              </a:r>
              <a:endParaRPr lang="en-US" altLang="ja-JP" sz="2000" b="1" dirty="0">
                <a:solidFill>
                  <a:srgbClr val="009650"/>
                </a:solidFill>
                <a:effectLst>
                  <a:glow rad="25400">
                    <a:schemeClr val="bg1"/>
                  </a:glow>
                </a:effectLst>
                <a:latin typeface="Meiryo" charset="-128"/>
                <a:ea typeface="Meiryo" charset="-128"/>
                <a:cs typeface="Meiryo" charset="-128"/>
              </a:endParaRPr>
            </a:p>
          </p:txBody>
        </p:sp>
      </p:grpSp>
      <p:sp>
        <p:nvSpPr>
          <p:cNvPr id="50" name="正方形/長方形 49">
            <a:extLst>
              <a:ext uri="{FF2B5EF4-FFF2-40B4-BE49-F238E27FC236}">
                <a16:creationId xmlns:a16="http://schemas.microsoft.com/office/drawing/2014/main" id="{C40B673F-7BD2-441D-A9D5-E5B5AA95206C}"/>
              </a:ext>
            </a:extLst>
          </p:cNvPr>
          <p:cNvSpPr/>
          <p:nvPr/>
        </p:nvSpPr>
        <p:spPr>
          <a:xfrm>
            <a:off x="1060646" y="3077344"/>
            <a:ext cx="441146" cy="400110"/>
          </a:xfrm>
          <a:prstGeom prst="rect">
            <a:avLst/>
          </a:prstGeom>
          <a:effectLst/>
        </p:spPr>
        <p:txBody>
          <a:bodyPr wrap="none">
            <a:spAutoFit/>
          </a:bodyPr>
          <a:lstStyle/>
          <a:p>
            <a:pPr algn="ctr"/>
            <a:r>
              <a:rPr lang="ja-JP" altLang="en-US" sz="2000" b="1" spc="-2000" dirty="0">
                <a:solidFill>
                  <a:schemeClr val="bg1"/>
                </a:solidFill>
                <a:effectLst>
                  <a:glow rad="25400">
                    <a:schemeClr val="bg1"/>
                  </a:glow>
                </a:effectLst>
                <a:latin typeface="Meiryo" charset="-128"/>
                <a:ea typeface="Meiryo" charset="-128"/>
                <a:cs typeface="Meiryo" charset="-128"/>
              </a:rPr>
              <a:t>●</a:t>
            </a:r>
            <a:r>
              <a:rPr lang="ja-JP" altLang="en-US" sz="2000" b="1" dirty="0">
                <a:solidFill>
                  <a:srgbClr val="009650"/>
                </a:solidFill>
                <a:effectLst>
                  <a:glow rad="25400">
                    <a:schemeClr val="bg1"/>
                  </a:glow>
                </a:effectLst>
                <a:latin typeface="Meiryo" charset="-128"/>
                <a:ea typeface="Meiryo" charset="-128"/>
                <a:cs typeface="Meiryo" charset="-128"/>
              </a:rPr>
              <a:t>❶</a:t>
            </a:r>
            <a:endParaRPr lang="en-US" altLang="ja-JP" sz="2000" b="1" dirty="0">
              <a:solidFill>
                <a:srgbClr val="009650"/>
              </a:solidFill>
              <a:effectLst>
                <a:glow rad="25400">
                  <a:schemeClr val="bg1"/>
                </a:glow>
              </a:effectLst>
              <a:latin typeface="Meiryo" charset="-128"/>
              <a:ea typeface="Meiryo" charset="-128"/>
              <a:cs typeface="Meiryo" charset="-128"/>
            </a:endParaRPr>
          </a:p>
        </p:txBody>
      </p:sp>
    </p:spTree>
    <p:extLst>
      <p:ext uri="{BB962C8B-B14F-4D97-AF65-F5344CB8AC3E}">
        <p14:creationId xmlns:p14="http://schemas.microsoft.com/office/powerpoint/2010/main" val="28713205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a:spAutoFit/>
      </a:bodyPr>
      <a:lstStyle>
        <a:defPPr algn="l">
          <a:defRPr sz="1800" dirty="0" smtClean="0"/>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3737</Words>
  <Application>Microsoft Office PowerPoint</Application>
  <PresentationFormat>ユーザー設定</PresentationFormat>
  <Paragraphs>412</Paragraphs>
  <Slides>18</Slides>
  <Notes>18</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18</vt:i4>
      </vt:variant>
    </vt:vector>
  </HeadingPairs>
  <TitlesOfParts>
    <vt:vector size="30" baseType="lpstr">
      <vt:lpstr>AoyagiKouzanFontT</vt:lpstr>
      <vt:lpstr>BIZ UDゴシック</vt:lpstr>
      <vt:lpstr>HG創英角ﾎﾟｯﾌﾟ体</vt:lpstr>
      <vt:lpstr>IPAexGothic</vt:lpstr>
      <vt:lpstr>Meiryo UI</vt:lpstr>
      <vt:lpstr>Meiryo</vt:lpstr>
      <vt:lpstr>Meiryo</vt:lpstr>
      <vt:lpstr>游ゴシック</vt:lpstr>
      <vt:lpstr>Calibri</vt:lpstr>
      <vt:lpstr>Times New Roman</vt:lpstr>
      <vt:lpstr>Wingdings</vt:lpstr>
      <vt:lpstr>Office Theme</vt:lpstr>
      <vt:lpstr>PowerPoint プレゼンテーション</vt:lpstr>
      <vt:lpstr>メールの使い方</vt:lpstr>
      <vt:lpstr>PowerPoint プレゼンテーション</vt:lpstr>
      <vt:lpstr>文字の入力の仕方</vt:lpstr>
      <vt:lpstr>キーボードの切り替え</vt:lpstr>
      <vt:lpstr>キーボードの切り替え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2021-06-28T04:49:56Z</dcterms:created>
  <dcterms:modified xsi:type="dcterms:W3CDTF">2021-06-28T04:50:02Z</dcterms:modified>
</cp:coreProperties>
</file>