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6"/>
  </p:notesMasterIdLst>
  <p:sldIdLst>
    <p:sldId id="283" r:id="rId2"/>
    <p:sldId id="297" r:id="rId3"/>
    <p:sldId id="298" r:id="rId4"/>
    <p:sldId id="340" r:id="rId5"/>
    <p:sldId id="262" r:id="rId6"/>
    <p:sldId id="299" r:id="rId7"/>
    <p:sldId id="359" r:id="rId8"/>
    <p:sldId id="349" r:id="rId9"/>
    <p:sldId id="360" r:id="rId10"/>
    <p:sldId id="361" r:id="rId11"/>
    <p:sldId id="365" r:id="rId12"/>
    <p:sldId id="363" r:id="rId13"/>
    <p:sldId id="362" r:id="rId14"/>
    <p:sldId id="364" r:id="rId15"/>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3" autoAdjust="0"/>
    <p:restoredTop sz="69732" autoAdjust="0"/>
  </p:normalViewPr>
  <p:slideViewPr>
    <p:cSldViewPr>
      <p:cViewPr varScale="1">
        <p:scale>
          <a:sx n="73" d="100"/>
          <a:sy n="73" d="100"/>
        </p:scale>
        <p:origin x="2568" y="6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2645"/>
    </p:cViewPr>
  </p:sorterViewPr>
  <p:notesViewPr>
    <p:cSldViewPr>
      <p:cViewPr>
        <p:scale>
          <a:sx n="66" d="100"/>
          <a:sy n="66" d="100"/>
        </p:scale>
        <p:origin x="4146" y="3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2021/5/26</a:t>
            </a:fld>
            <a:endParaRPr kumimoji="1" lang="ja-JP" altLang="en-US"/>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7" name="ノート プレースホルダー 2">
            <a:extLst>
              <a:ext uri="{FF2B5EF4-FFF2-40B4-BE49-F238E27FC236}">
                <a16:creationId xmlns:a16="http://schemas.microsoft.com/office/drawing/2014/main" id="{0827C075-02B0-4930-9146-837729553008}"/>
              </a:ext>
            </a:extLst>
          </p:cNvPr>
          <p:cNvSpPr>
            <a:spLocks noGrp="1"/>
          </p:cNvSpPr>
          <p:nvPr>
            <p:ph type="body" sz="quarter" idx="3"/>
          </p:nvPr>
        </p:nvSpPr>
        <p:spPr>
          <a:xfrm>
            <a:off x="757238" y="5146675"/>
            <a:ext cx="6048375" cy="4211638"/>
          </a:xfrm>
        </p:spPr>
        <p:txBody>
          <a:bodyPr/>
          <a:lstStyle/>
          <a:p>
            <a:pPr indent="89398"/>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今日は</a:t>
            </a:r>
            <a:r>
              <a:rPr kumimoji="1" lang="ja-JP" altLang="en-US" dirty="0">
                <a:latin typeface="Meiryo UI" panose="020B0604030504040204" pitchFamily="50" charset="-128"/>
                <a:ea typeface="Meiryo UI" panose="020B0604030504040204" pitchFamily="50" charset="-128"/>
              </a:rPr>
              <a:t>スマートフォンをまだ買われてまだあまり操作方法をよくご存じではない方を対象として、</a:t>
            </a:r>
            <a:r>
              <a:rPr kumimoji="1" lang="en-US" altLang="ja-JP" dirty="0">
                <a:latin typeface="Meiryo UI" panose="020B0604030504040204" pitchFamily="50" charset="-128"/>
                <a:ea typeface="Meiryo UI" panose="020B0604030504040204" pitchFamily="50" charset="-128"/>
              </a:rPr>
              <a:t>Map</a:t>
            </a:r>
            <a:r>
              <a:rPr kumimoji="1" lang="ja-JP" altLang="en-US" dirty="0">
                <a:latin typeface="Meiryo UI" panose="020B0604030504040204" pitchFamily="50" charset="-128"/>
                <a:ea typeface="Meiryo UI" panose="020B0604030504040204" pitchFamily="50" charset="-128"/>
              </a:rPr>
              <a:t>の使い方のご説明を致したいと存じますのでよろしくお願い致します。</a:t>
            </a:r>
            <a:endParaRPr kumimoji="1"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kumimoji="1" lang="ja-JP" altLang="en-US" dirty="0">
                <a:latin typeface="Meiryo UI" panose="020B0604030504040204" pitchFamily="50" charset="-128"/>
                <a:ea typeface="Meiryo UI" panose="020B0604030504040204" pitchFamily="50" charset="-128"/>
              </a:rPr>
              <a:t>本日</a:t>
            </a:r>
            <a:r>
              <a:rPr lang="ja-JP" altLang="en-US" dirty="0">
                <a:latin typeface="Meiryo UI" panose="020B0604030504040204" pitchFamily="50" charset="-128"/>
                <a:ea typeface="Meiryo UI" panose="020B0604030504040204" pitchFamily="50" charset="-128"/>
              </a:rPr>
              <a:t>ご紹介する</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でも</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でも使えますが、ご自分のマートフォンにこのアプリが入っていない方は、講習する前にアプリをインストールする必要がありますのでご承知願います。</a:t>
            </a: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A9FF8643-FEBF-4CFF-8F8A-25404F9720DB}"/>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また、前頁のメニューの中で❶の「交通状況」をタップすると、現在の交通状況を知ることが出来ます。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➋の地図において</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・緑表示の道路は、渋滞は無し</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・橙色の道路は、やや渋滞</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・赤色の道路は、渋滞　　　　　</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ということを表示しています。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❸の「地図の表示」アイコンをタップしてメニュー画面に戻り、❹の「地形」アイコンをタップしてみて下さい。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❺のような地形図が表示されます。</a:t>
            </a:r>
          </a:p>
        </p:txBody>
      </p:sp>
    </p:spTree>
    <p:extLst>
      <p:ext uri="{BB962C8B-B14F-4D97-AF65-F5344CB8AC3E}">
        <p14:creationId xmlns:p14="http://schemas.microsoft.com/office/powerpoint/2010/main" val="96065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A9FF8643-FEBF-4CFF-8F8A-25404F9720DB}"/>
              </a:ext>
            </a:extLst>
          </p:cNvPr>
          <p:cNvSpPr>
            <a:spLocks noGrp="1"/>
          </p:cNvSpPr>
          <p:nvPr>
            <p:ph type="body" sz="quarter" idx="3"/>
          </p:nvPr>
        </p:nvSpPr>
        <p:spPr>
          <a:xfrm>
            <a:off x="756734" y="5141679"/>
            <a:ext cx="6049382" cy="2643422"/>
          </a:xfrm>
        </p:spPr>
        <p:txBody>
          <a:bodyPr/>
          <a:lstStyle/>
          <a:p>
            <a:pPr indent="92075"/>
            <a:r>
              <a:rPr lang="ja-JP" altLang="en-US" dirty="0">
                <a:latin typeface="Meiryo UI" panose="020B0604030504040204" pitchFamily="50" charset="-128"/>
                <a:ea typeface="Meiryo UI" panose="020B0604030504040204" pitchFamily="50" charset="-128"/>
              </a:rPr>
              <a:t>次に、メニューの中で①の「ストリートビュー」をタップすると目的地のあたりの風景が見ることが出来るので、実際に現地に行く前にどのような場所か確認することが出来ます。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②の地図において、</a:t>
            </a:r>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目的地付近の見たい場所をタップします。</a:t>
            </a:r>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青い線の上をタップすると道路上の風景が見られます。</a:t>
            </a:r>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ここでその画面上の風景を上下左右にスワイプすると風景を引きずるように画像が移動します。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画面上の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をタップするとあたかも自分がその方向に移動するように風景を見ることができるという大変すばらしい機能です。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後ろを振り返ったり、拡大もできますので、どうやるのか、いろいろ試してみて下さい。</a:t>
            </a:r>
          </a:p>
        </p:txBody>
      </p:sp>
    </p:spTree>
    <p:extLst>
      <p:ext uri="{BB962C8B-B14F-4D97-AF65-F5344CB8AC3E}">
        <p14:creationId xmlns:p14="http://schemas.microsoft.com/office/powerpoint/2010/main" val="267888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07074F03-B301-49D0-9220-1B07ACCD0BD6}"/>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それでは近くにある様々な施設を探してみましょう。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もし目的のお店とか施設の名前が分かっているのなら、❶に名前を入力してタップをすると、すぐに❹のように目的としたお店の概要とか地図が表示されます。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また、目的とする施設等の名前が不明な場合は、➋のように「レストラン」とか「コンビニ」等いろいろ表示してあるアイコンの中で、今回は「レストラン」をタップして下さい。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❸のようにレストランの一覧が地図とリスト一覧で表示されますので、地図またはレストランの一覧の中から目的のお店をタップしてして下さい。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❹のようにそのお店の営業時間とかメニューとか評判が表示されますので、どんなところか内容を確認することが出来ます。</a:t>
            </a:r>
          </a:p>
        </p:txBody>
      </p:sp>
    </p:spTree>
    <p:extLst>
      <p:ext uri="{BB962C8B-B14F-4D97-AF65-F5344CB8AC3E}">
        <p14:creationId xmlns:p14="http://schemas.microsoft.com/office/powerpoint/2010/main" val="164925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0A56F4FE-2980-4715-A386-8AAB10085A0F}"/>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それではそこまでの経路を調べましょう。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❶先程の前頁の画面において「経路」というアイコンをタップして下さい。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色々な経路が出てきますが、ここで➋のように、「出発地」、車とか電車とか「徒歩」とか交通手段、出発（到着）時間等が選択できますので、必要に応じてタップして探索条件を変更できます。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❸のように現在地を違う場所からに変更とか、出発日時を今日ではなく明日に変えたり、出発時間の代わりに到着時間に変更したりすることが可能です。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また、交通手段についても「車」、「電車」、「徒歩」のアイコンを選んで、タップして変更して下さい。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探索条件の変更が終了したら、❹でおすすめの経路を選択しタップして下さい。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969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6847518F-2B54-4124-ADCD-27299414230D}"/>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前頁の画面を下にスクロールし、❺の「ナビ開始」をタップすると、これ以降移動中に音声で色をガイダンスしてくれます。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またこの例で、三越駅を降りた後に表示してある　＞アイコンをタップすると、❻のように三越駅から目的地までの徒歩順路を指示してくれますので大変便利です。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確認後に、画面左上にある ← マークをタップすると❺の画面に戻れます。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また、電車の乗車位置なども教えてくれるので乗り換えの時に便利です。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これで今回の</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を使用してのマップの利用の仕方の講習を修了させていただきます。</a:t>
            </a:r>
          </a:p>
        </p:txBody>
      </p:sp>
    </p:spTree>
    <p:extLst>
      <p:ext uri="{BB962C8B-B14F-4D97-AF65-F5344CB8AC3E}">
        <p14:creationId xmlns:p14="http://schemas.microsoft.com/office/powerpoint/2010/main" val="407578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075"/>
            <a:r>
              <a:rPr lang="ja-JP" altLang="en-US" dirty="0">
                <a:latin typeface="Meiryo UI" panose="020B0604030504040204" pitchFamily="50" charset="-128"/>
                <a:ea typeface="Meiryo UI" panose="020B0604030504040204" pitchFamily="50" charset="-128"/>
              </a:rPr>
              <a:t>これからスマホで利用できるマップについてご説明いたしたいと思います。有名なものとしては</a:t>
            </a:r>
            <a:r>
              <a:rPr lang="en-US" altLang="ja-JP" dirty="0">
                <a:latin typeface="Meiryo UI" panose="020B0604030504040204" pitchFamily="50" charset="-128"/>
                <a:ea typeface="Meiryo UI" panose="020B0604030504040204" pitchFamily="50" charset="-128"/>
              </a:rPr>
              <a:t>Google Map </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Map</a:t>
            </a:r>
            <a:r>
              <a:rPr lang="ja-JP" altLang="en-US" dirty="0">
                <a:latin typeface="Meiryo UI" panose="020B0604030504040204" pitchFamily="50" charset="-128"/>
                <a:ea typeface="Meiryo UI" panose="020B0604030504040204" pitchFamily="50" charset="-128"/>
              </a:rPr>
              <a:t>等が世界的には多く使われています。あとは最近では</a:t>
            </a:r>
            <a:r>
              <a:rPr lang="en-US" altLang="ja-JP" dirty="0">
                <a:latin typeface="Meiryo UI" panose="020B0604030504040204" pitchFamily="50" charset="-128"/>
                <a:ea typeface="Meiryo UI" panose="020B0604030504040204" pitchFamily="50" charset="-128"/>
              </a:rPr>
              <a:t>Yahoo Map</a:t>
            </a:r>
            <a:r>
              <a:rPr lang="ja-JP" altLang="en-US" dirty="0">
                <a:latin typeface="Meiryo UI" panose="020B0604030504040204" pitchFamily="50" charset="-128"/>
                <a:ea typeface="Meiryo UI" panose="020B0604030504040204" pitchFamily="50" charset="-128"/>
              </a:rPr>
              <a:t>なども大変良いアプリだと思います。今回の</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スマホの両方で使えるのですが、</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Map</a:t>
            </a:r>
            <a:r>
              <a:rPr lang="ja-JP" altLang="en-US" dirty="0">
                <a:latin typeface="Meiryo UI" panose="020B0604030504040204" pitchFamily="50" charset="-128"/>
                <a:ea typeface="Meiryo UI" panose="020B0604030504040204" pitchFamily="50" charset="-128"/>
              </a:rPr>
              <a:t>については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しか使用できませんまで、この講習では</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のご説明をさせていただきます。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というのは、もともと</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社員のボランティア活動を支援していて、ある社員がアメリカのカリフォルニアかどこかの森にダムを造る計画を知って、その環境上の影響を調べるために作ったものが、そもそもの最初なのだそうです。そんなボランティア活動がのちに巨大なビジネスを生んだということ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最初に申し上げましたように、まず最初にこのアブリをダウンロードしてインストールする必要があります。</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スマホの一部の機種では最初からスマホの中に入っている機種もございます。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このスライドのようなアイコンがホーム画面に表示されていればインストールは不要です。</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ダウンロード：インターネットのページからソフトを手に入れること</a:t>
            </a:r>
          </a:p>
          <a:p>
            <a:r>
              <a:rPr lang="ja-JP" altLang="en-US" dirty="0">
                <a:latin typeface="Meiryo UI" panose="020B0604030504040204" pitchFamily="50" charset="-128"/>
                <a:ea typeface="Meiryo UI" panose="020B0604030504040204" pitchFamily="50" charset="-128"/>
              </a:rPr>
              <a:t>インストール：ソフトをスマートフォン等の中で動けるようにすること</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9965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613E9054-C3F4-4733-90D3-5F696DBB2736}"/>
              </a:ext>
            </a:extLst>
          </p:cNvPr>
          <p:cNvSpPr>
            <a:spLocks noGrp="1"/>
          </p:cNvSpPr>
          <p:nvPr>
            <p:ph type="body" sz="quarter" idx="3"/>
          </p:nvPr>
        </p:nvSpPr>
        <p:spPr/>
        <p:txBody>
          <a:bodyPr/>
          <a:lstStyle/>
          <a:p>
            <a:pPr indent="92075"/>
            <a:r>
              <a:rPr kumimoji="1" lang="ja-JP" altLang="en-US" dirty="0">
                <a:latin typeface="Meiryo UI" panose="020B0604030504040204" pitchFamily="50" charset="-128"/>
                <a:ea typeface="Meiryo UI" panose="020B0604030504040204" pitchFamily="50" charset="-128"/>
              </a:rPr>
              <a:t>それでは、</a:t>
            </a:r>
            <a:r>
              <a:rPr kumimoji="1"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のアプリの入手とインストールの仕方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スマホの場合）についてです。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スマートフォンの電源を入れ、①の</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ストアをタップしてください。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②「アプリやゲームを検索」をタップしてください。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③検索文章の入力箇所に「</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」と入力します。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」に関連した候補アプリのリストが表示されますので、「</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を見つけ「</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」と書いてあるところをタップしてください。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マップ」とか似たようなものが出てきますが、どれをタップしても大丈夫です。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⑤「</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」をインストールするかどうかの画面が表示されますので、「開く」のところをタップしてください。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すぐに、インストールが始まります。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708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D54B141F-6F3D-470D-8D7E-216F473435BE}"/>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次は、 </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での「</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」の入手およびインストールの仕方についてです。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①スマートフォンの電源を入れ、</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②次に検索をタップしてください。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③検索文章の入力箇所に「</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」と入力します。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」に関連した候補のアプリケーションのリストが表示されるので、「</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」を見つけたらタップしてください。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他にも「</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マップ」とか似たようなものがあるかも知れませんが、どれをタップしても大丈夫です。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⑤「</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アプリ」をインストールするかどうかの画面が表示されますので、「入手」のところをタップしてください。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インストールが始まります。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83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3722CEBB-CDE7-4BD3-82C0-CC0FC64FABBA}"/>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それではまず</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の講習を始める前にしておかなければならないことが有ります。それは自分の位置情報の設定がちゃんと出来ているかということです。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まずは、ホーム画面上で①の「設定」をタップして下さい。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②設定の画面が出ましたら「位置情報」を探してタップして下さい。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かなり下の方にある場合は下から上に画面をスクロールすれば見つかると思います。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位置情報の画面が出ますので③のように画面がＯＮになっていればＯＫです。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もしなっていなければ、スイッチボタンを左から右にスライドしてＯＮにして下さい。</a:t>
            </a:r>
          </a:p>
        </p:txBody>
      </p:sp>
    </p:spTree>
    <p:extLst>
      <p:ext uri="{BB962C8B-B14F-4D97-AF65-F5344CB8AC3E}">
        <p14:creationId xmlns:p14="http://schemas.microsoft.com/office/powerpoint/2010/main" val="232674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86CB9D63-D62E-484D-9D57-FA27EA72357B}"/>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それではホーム画面上で❶の</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のアイコンをタップして下さい。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➋のように自分が今いるあたりの地図が画面に表示されます。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地図の真ん中あたりにある青い</a:t>
            </a:r>
            <a:r>
              <a:rPr lang="ja-JP" altLang="en-US" dirty="0">
                <a:solidFill>
                  <a:schemeClr val="accent5">
                    <a:lumMod val="75000"/>
                  </a:schemeClr>
                </a:solidFill>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が現在今いる地点です。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この画面において❸のように画面上を親指と人差し指を閉じた状態から広げると画面を拡大することが出来ます。逆に広げた状態から閉じるように画面をスライドすると逆に地図は縮小します。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また、指で上下左右にスライドすることにより、画面の中の地図を引きずるように移動させることが出来ます。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指の間隔を拡げるように動かして画面を大きくする方（拡大）を、ピンチアウト</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指の間隔を狭めるように動かして画面を小さくする方（縮小）を、ピンチイン　</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と言います。</a:t>
            </a:r>
          </a:p>
        </p:txBody>
      </p:sp>
    </p:spTree>
    <p:extLst>
      <p:ext uri="{BB962C8B-B14F-4D97-AF65-F5344CB8AC3E}">
        <p14:creationId xmlns:p14="http://schemas.microsoft.com/office/powerpoint/2010/main" val="299651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A3ED08CA-87F9-4FCD-A3D8-CD18F9902239}"/>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次にこの地図は航空写真の表示に変更することが出来ます。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❶の書類を積み重ねたような「地図の種類」アイコンをタップして下さい。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画面に重なってメニュー画面が表示されますので、➋の「航空写真」をタップしてみてください。航空写真が表示されます。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前頁での説明のように「ピンチアウト」（画面に触れながら親指と人差し指の間隔を開く）してゆくと、どんどん画面が大きくなりますよ。これは何年前に撮影された航空写真でしょうかね？</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❸をタップするともとのメニュー画面に戻りますのでここで❹の「デフォルト」をタップすればもとの地図表示になります。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地図とか航空写真の画面表示の上には「レストラン」とか「コンビニ」とかのアイコンが有りますので、これをタップすれば付近にあるレストランとかコンビニの情報を知ることが出来、大変便利で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068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93900" y="207835"/>
            <a:ext cx="0" cy="6947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514217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3.jpeg"/><Relationship Id="rId7" Type="http://schemas.openxmlformats.org/officeDocument/2006/relationships/image" Target="../media/image12.emf"/><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1.emf"/><Relationship Id="rId11" Type="http://schemas.openxmlformats.org/officeDocument/2006/relationships/image" Target="../media/image14.png"/><Relationship Id="rId5" Type="http://schemas.openxmlformats.org/officeDocument/2006/relationships/image" Target="../media/image10.emf"/><Relationship Id="rId10" Type="http://schemas.openxmlformats.org/officeDocument/2006/relationships/image" Target="../media/image35.jpg"/><Relationship Id="rId4" Type="http://schemas.openxmlformats.org/officeDocument/2006/relationships/image" Target="../media/image32.jpg"/><Relationship Id="rId9" Type="http://schemas.openxmlformats.org/officeDocument/2006/relationships/image" Target="../media/image34.emf"/></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13" Type="http://schemas.microsoft.com/office/2007/relationships/hdphoto" Target="../media/hdphoto1.wdp"/><Relationship Id="rId3" Type="http://schemas.openxmlformats.org/officeDocument/2006/relationships/image" Target="../media/image32.jpg"/><Relationship Id="rId7" Type="http://schemas.openxmlformats.org/officeDocument/2006/relationships/image" Target="../media/image38.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13.emf"/><Relationship Id="rId5" Type="http://schemas.openxmlformats.org/officeDocument/2006/relationships/image" Target="../media/image24.png"/><Relationship Id="rId10" Type="http://schemas.openxmlformats.org/officeDocument/2006/relationships/image" Target="../media/image12.emf"/><Relationship Id="rId4" Type="http://schemas.openxmlformats.org/officeDocument/2006/relationships/image" Target="../media/image36.png"/><Relationship Id="rId9"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9.png"/><Relationship Id="rId7" Type="http://schemas.openxmlformats.org/officeDocument/2006/relationships/image" Target="../media/image10.emf"/><Relationship Id="rId12"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14.png"/><Relationship Id="rId5" Type="http://schemas.openxmlformats.org/officeDocument/2006/relationships/image" Target="../media/image41.png"/><Relationship Id="rId10" Type="http://schemas.openxmlformats.org/officeDocument/2006/relationships/image" Target="../media/image13.emf"/><Relationship Id="rId4" Type="http://schemas.openxmlformats.org/officeDocument/2006/relationships/image" Target="../media/image40.png"/><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42.png"/><Relationship Id="rId7"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2.emf"/><Relationship Id="rId4" Type="http://schemas.openxmlformats.org/officeDocument/2006/relationships/image" Target="../media/image21.jpeg"/><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13"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28.jpe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12.emf"/><Relationship Id="rId4" Type="http://schemas.openxmlformats.org/officeDocument/2006/relationships/image" Target="../media/image26.jpeg"/><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30.png"/><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2.jpg"/><Relationship Id="rId11" Type="http://schemas.microsoft.com/office/2007/relationships/hdphoto" Target="../media/hdphoto1.wdp"/><Relationship Id="rId5" Type="http://schemas.openxmlformats.org/officeDocument/2006/relationships/image" Target="../media/image31.jpeg"/><Relationship Id="rId10" Type="http://schemas.openxmlformats.org/officeDocument/2006/relationships/image" Target="../media/image14.png"/><Relationship Id="rId4" Type="http://schemas.openxmlformats.org/officeDocument/2006/relationships/image" Target="../media/image10.emf"/><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 name="サブタイトル 2"/>
          <p:cNvSpPr txBox="1">
            <a:spLocks/>
          </p:cNvSpPr>
          <p:nvPr/>
        </p:nvSpPr>
        <p:spPr>
          <a:xfrm>
            <a:off x="2984500" y="2409825"/>
            <a:ext cx="7931999" cy="147391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マップの使い方</a:t>
            </a:r>
          </a:p>
        </p:txBody>
      </p:sp>
      <p:sp>
        <p:nvSpPr>
          <p:cNvPr id="4" name="テキスト ボックス 3">
            <a:extLst>
              <a:ext uri="{FF2B5EF4-FFF2-40B4-BE49-F238E27FC236}">
                <a16:creationId xmlns:a16="http://schemas.microsoft.com/office/drawing/2014/main" id="{C666ED79-23D4-4339-9F1D-786E0861D5BA}"/>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Android iPhone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スマートフォンを使う猫のキャラクター">
            <a:extLst>
              <a:ext uri="{FF2B5EF4-FFF2-40B4-BE49-F238E27FC236}">
                <a16:creationId xmlns:a16="http://schemas.microsoft.com/office/drawing/2014/main" id="{B9715C55-CB89-4D9A-B474-02D973396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399" y="4135127"/>
            <a:ext cx="2514600" cy="272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Ｆ</a:t>
            </a:r>
            <a:endParaRPr lang="en-US" altLang="ja-JP" dirty="0"/>
          </a:p>
        </p:txBody>
      </p:sp>
      <p:sp>
        <p:nvSpPr>
          <p:cNvPr id="26" name="タイトル 9">
            <a:extLst>
              <a:ext uri="{FF2B5EF4-FFF2-40B4-BE49-F238E27FC236}">
                <a16:creationId xmlns:a16="http://schemas.microsoft.com/office/drawing/2014/main" id="{50C9AB2B-419D-445B-8FC7-DD1AEE96A696}"/>
              </a:ext>
            </a:extLst>
          </p:cNvPr>
          <p:cNvSpPr txBox="1">
            <a:spLocks/>
          </p:cNvSpPr>
          <p:nvPr/>
        </p:nvSpPr>
        <p:spPr>
          <a:xfrm>
            <a:off x="2520000" y="360000"/>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～交通状況等を確認～</a:t>
            </a:r>
          </a:p>
        </p:txBody>
      </p:sp>
      <p:sp>
        <p:nvSpPr>
          <p:cNvPr id="36" name="テキスト ボックス 35">
            <a:extLst>
              <a:ext uri="{FF2B5EF4-FFF2-40B4-BE49-F238E27FC236}">
                <a16:creationId xmlns:a16="http://schemas.microsoft.com/office/drawing/2014/main" id="{BF15CE27-CB31-4CB9-81D0-562272B88EDD}"/>
              </a:ext>
            </a:extLst>
          </p:cNvPr>
          <p:cNvSpPr txBox="1"/>
          <p:nvPr/>
        </p:nvSpPr>
        <p:spPr>
          <a:xfrm>
            <a:off x="6794500" y="962890"/>
            <a:ext cx="3429000" cy="369332"/>
          </a:xfrm>
          <a:prstGeom prst="rect">
            <a:avLst/>
          </a:prstGeom>
          <a:noFill/>
        </p:spPr>
        <p:txBody>
          <a:bodyPr wrap="square">
            <a:spAutoFit/>
          </a:bodyPr>
          <a:lstStyle/>
          <a:p>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道路の込み具合が確認できます</a:t>
            </a:r>
            <a:endParaRPr lang="ja-JP" altLang="en-US" b="1" dirty="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0E8DA57E-CE77-464D-925F-843062B33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139" y="2518193"/>
            <a:ext cx="2040657" cy="4081314"/>
          </a:xfrm>
          <a:prstGeom prst="rect">
            <a:avLst/>
          </a:prstGeom>
        </p:spPr>
      </p:pic>
      <p:sp>
        <p:nvSpPr>
          <p:cNvPr id="29" name="字幕 5">
            <a:extLst>
              <a:ext uri="{FF2B5EF4-FFF2-40B4-BE49-F238E27FC236}">
                <a16:creationId xmlns:a16="http://schemas.microsoft.com/office/drawing/2014/main" id="{F09D5B0D-556E-4FF4-B943-A62870F8AEB1}"/>
              </a:ext>
            </a:extLst>
          </p:cNvPr>
          <p:cNvSpPr txBox="1">
            <a:spLocks/>
          </p:cNvSpPr>
          <p:nvPr/>
        </p:nvSpPr>
        <p:spPr>
          <a:xfrm>
            <a:off x="505200" y="1512000"/>
            <a:ext cx="5711051" cy="430887"/>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pPr marL="8975">
              <a:spcBef>
                <a:spcPts val="71"/>
              </a:spcBef>
            </a:pPr>
            <a:r>
              <a:rPr kumimoji="0" lang="ja-JP" altLang="en-US" sz="2800" kern="0" spc="-21" dirty="0">
                <a:latin typeface="AoyagiKouzanFontT"/>
                <a:cs typeface="AoyagiKouzanFontT"/>
              </a:rPr>
              <a:t>交通状況や地形等が確認できます。</a:t>
            </a:r>
            <a:endParaRPr kumimoji="0" lang="ja-JP" altLang="en-US" kern="0" dirty="0"/>
          </a:p>
        </p:txBody>
      </p:sp>
      <p:sp>
        <p:nvSpPr>
          <p:cNvPr id="30" name="正方形/長方形 29">
            <a:extLst>
              <a:ext uri="{FF2B5EF4-FFF2-40B4-BE49-F238E27FC236}">
                <a16:creationId xmlns:a16="http://schemas.microsoft.com/office/drawing/2014/main" id="{81F298EF-ED9B-476C-ACFD-793C1B2F08CF}"/>
              </a:ext>
            </a:extLst>
          </p:cNvPr>
          <p:cNvSpPr/>
          <p:nvPr/>
        </p:nvSpPr>
        <p:spPr>
          <a:xfrm>
            <a:off x="432000" y="2198806"/>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1" name="テキスト ボックス 30">
            <a:extLst>
              <a:ext uri="{FF2B5EF4-FFF2-40B4-BE49-F238E27FC236}">
                <a16:creationId xmlns:a16="http://schemas.microsoft.com/office/drawing/2014/main" id="{42B31456-1962-422D-BAB2-C8FA1F76C2A7}"/>
              </a:ext>
            </a:extLst>
          </p:cNvPr>
          <p:cNvSpPr txBox="1"/>
          <p:nvPr/>
        </p:nvSpPr>
        <p:spPr>
          <a:xfrm>
            <a:off x="907259" y="2297530"/>
            <a:ext cx="2492990" cy="369332"/>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「交通状況」をタップ</a:t>
            </a:r>
            <a:endParaRPr lang="ja-JP" altLang="en-US" b="1" dirty="0">
              <a:latin typeface="メイリオ" panose="020B0604030504040204" pitchFamily="50" charset="-128"/>
              <a:ea typeface="メイリオ" panose="020B0604030504040204" pitchFamily="50" charset="-128"/>
            </a:endParaRPr>
          </a:p>
        </p:txBody>
      </p:sp>
      <p:sp>
        <p:nvSpPr>
          <p:cNvPr id="37" name="object 10">
            <a:extLst>
              <a:ext uri="{FF2B5EF4-FFF2-40B4-BE49-F238E27FC236}">
                <a16:creationId xmlns:a16="http://schemas.microsoft.com/office/drawing/2014/main" id="{B88A20CD-6924-4D16-A443-8BC63C1F8524}"/>
              </a:ext>
            </a:extLst>
          </p:cNvPr>
          <p:cNvSpPr/>
          <p:nvPr/>
        </p:nvSpPr>
        <p:spPr>
          <a:xfrm>
            <a:off x="3276129" y="3037632"/>
            <a:ext cx="1452179" cy="2834867"/>
          </a:xfrm>
          <a:prstGeom prst="rect">
            <a:avLst/>
          </a:prstGeom>
          <a:blipFill>
            <a:blip r:embed="rId4" cstate="print"/>
            <a:stretch>
              <a:fillRect/>
            </a:stretch>
          </a:blipFill>
          <a:ln>
            <a:solidFill>
              <a:schemeClr val="tx1"/>
            </a:solidFill>
          </a:ln>
        </p:spPr>
        <p:txBody>
          <a:bodyPr wrap="square" lIns="0" tIns="0" rIns="0" bIns="0" rtlCol="0"/>
          <a:lstStyle/>
          <a:p>
            <a:endParaRPr sz="2547"/>
          </a:p>
        </p:txBody>
      </p:sp>
      <p:sp>
        <p:nvSpPr>
          <p:cNvPr id="38" name="object 17">
            <a:extLst>
              <a:ext uri="{FF2B5EF4-FFF2-40B4-BE49-F238E27FC236}">
                <a16:creationId xmlns:a16="http://schemas.microsoft.com/office/drawing/2014/main" id="{A0B6AB32-89F2-4E74-B8F6-46D2A4F0EB71}"/>
              </a:ext>
            </a:extLst>
          </p:cNvPr>
          <p:cNvSpPr/>
          <p:nvPr/>
        </p:nvSpPr>
        <p:spPr>
          <a:xfrm>
            <a:off x="6656088" y="4374038"/>
            <a:ext cx="572795" cy="373328"/>
          </a:xfrm>
          <a:custGeom>
            <a:avLst/>
            <a:gdLst/>
            <a:ahLst/>
            <a:cxnLst/>
            <a:rect l="l" t="t" r="r" b="b"/>
            <a:pathLst>
              <a:path w="574675" h="352425">
                <a:moveTo>
                  <a:pt x="126908" y="351853"/>
                </a:moveTo>
                <a:lnTo>
                  <a:pt x="84343" y="346644"/>
                </a:lnTo>
                <a:lnTo>
                  <a:pt x="22217" y="317081"/>
                </a:lnTo>
                <a:lnTo>
                  <a:pt x="0" y="263747"/>
                </a:lnTo>
                <a:lnTo>
                  <a:pt x="6131" y="232124"/>
                </a:lnTo>
                <a:lnTo>
                  <a:pt x="49184" y="165163"/>
                </a:lnTo>
                <a:lnTo>
                  <a:pt x="84248" y="131825"/>
                </a:lnTo>
                <a:lnTo>
                  <a:pt x="127099" y="99917"/>
                </a:lnTo>
                <a:lnTo>
                  <a:pt x="176807" y="70437"/>
                </a:lnTo>
                <a:lnTo>
                  <a:pt x="232445" y="44386"/>
                </a:lnTo>
                <a:lnTo>
                  <a:pt x="290298" y="23226"/>
                </a:lnTo>
                <a:lnTo>
                  <a:pt x="346364" y="8834"/>
                </a:lnTo>
                <a:lnTo>
                  <a:pt x="399288" y="1122"/>
                </a:lnTo>
                <a:lnTo>
                  <a:pt x="447710" y="0"/>
                </a:lnTo>
                <a:lnTo>
                  <a:pt x="490275" y="5378"/>
                </a:lnTo>
                <a:lnTo>
                  <a:pt x="525625" y="17168"/>
                </a:lnTo>
                <a:lnTo>
                  <a:pt x="552402" y="35281"/>
                </a:lnTo>
                <a:lnTo>
                  <a:pt x="569249" y="59626"/>
                </a:lnTo>
                <a:lnTo>
                  <a:pt x="574619" y="88240"/>
                </a:lnTo>
                <a:lnTo>
                  <a:pt x="568487" y="119657"/>
                </a:lnTo>
                <a:lnTo>
                  <a:pt x="525434" y="186689"/>
                </a:lnTo>
                <a:lnTo>
                  <a:pt x="490370" y="220197"/>
                </a:lnTo>
                <a:lnTo>
                  <a:pt x="447520" y="252293"/>
                </a:lnTo>
                <a:lnTo>
                  <a:pt x="397811" y="281925"/>
                </a:lnTo>
                <a:lnTo>
                  <a:pt x="342173" y="308038"/>
                </a:lnTo>
                <a:lnTo>
                  <a:pt x="284321" y="328761"/>
                </a:lnTo>
                <a:lnTo>
                  <a:pt x="228254" y="342947"/>
                </a:lnTo>
                <a:lnTo>
                  <a:pt x="175331" y="350633"/>
                </a:lnTo>
                <a:lnTo>
                  <a:pt x="126908" y="351853"/>
                </a:lnTo>
                <a:close/>
              </a:path>
            </a:pathLst>
          </a:custGeom>
          <a:solidFill>
            <a:srgbClr val="4F80BC"/>
          </a:solidFill>
        </p:spPr>
        <p:txBody>
          <a:bodyPr wrap="square" lIns="0" tIns="0" rIns="0" bIns="0" rtlCol="0"/>
          <a:lstStyle/>
          <a:p>
            <a:endParaRPr sz="2547"/>
          </a:p>
        </p:txBody>
      </p:sp>
      <p:sp>
        <p:nvSpPr>
          <p:cNvPr id="40" name="object 18">
            <a:extLst>
              <a:ext uri="{FF2B5EF4-FFF2-40B4-BE49-F238E27FC236}">
                <a16:creationId xmlns:a16="http://schemas.microsoft.com/office/drawing/2014/main" id="{3D28C2B7-748A-4306-AAA1-75D609B07970}"/>
              </a:ext>
            </a:extLst>
          </p:cNvPr>
          <p:cNvSpPr/>
          <p:nvPr/>
        </p:nvSpPr>
        <p:spPr>
          <a:xfrm>
            <a:off x="6656088" y="4374038"/>
            <a:ext cx="572795" cy="373328"/>
          </a:xfrm>
          <a:custGeom>
            <a:avLst/>
            <a:gdLst/>
            <a:ahLst/>
            <a:cxnLst/>
            <a:rect l="l" t="t" r="r" b="b"/>
            <a:pathLst>
              <a:path w="574675" h="352425">
                <a:moveTo>
                  <a:pt x="5369" y="292798"/>
                </a:moveTo>
                <a:lnTo>
                  <a:pt x="6131" y="232124"/>
                </a:lnTo>
                <a:lnTo>
                  <a:pt x="49184" y="165163"/>
                </a:lnTo>
                <a:lnTo>
                  <a:pt x="84248" y="131825"/>
                </a:lnTo>
                <a:lnTo>
                  <a:pt x="127099" y="99917"/>
                </a:lnTo>
                <a:lnTo>
                  <a:pt x="176807" y="70437"/>
                </a:lnTo>
                <a:lnTo>
                  <a:pt x="232445" y="44386"/>
                </a:lnTo>
                <a:lnTo>
                  <a:pt x="290298" y="23226"/>
                </a:lnTo>
                <a:lnTo>
                  <a:pt x="346364" y="8834"/>
                </a:lnTo>
                <a:lnTo>
                  <a:pt x="399288" y="1122"/>
                </a:lnTo>
                <a:lnTo>
                  <a:pt x="447710" y="0"/>
                </a:lnTo>
                <a:lnTo>
                  <a:pt x="490275" y="5378"/>
                </a:lnTo>
                <a:lnTo>
                  <a:pt x="525625" y="17168"/>
                </a:lnTo>
                <a:lnTo>
                  <a:pt x="552402" y="35281"/>
                </a:lnTo>
                <a:lnTo>
                  <a:pt x="569249" y="59626"/>
                </a:lnTo>
                <a:lnTo>
                  <a:pt x="574619" y="88240"/>
                </a:lnTo>
                <a:lnTo>
                  <a:pt x="568487" y="119657"/>
                </a:lnTo>
                <a:lnTo>
                  <a:pt x="525434" y="186689"/>
                </a:lnTo>
                <a:lnTo>
                  <a:pt x="490370" y="220197"/>
                </a:lnTo>
                <a:lnTo>
                  <a:pt x="447520" y="252293"/>
                </a:lnTo>
                <a:lnTo>
                  <a:pt x="397811" y="281925"/>
                </a:lnTo>
                <a:lnTo>
                  <a:pt x="342173" y="308038"/>
                </a:lnTo>
                <a:lnTo>
                  <a:pt x="284321" y="328761"/>
                </a:lnTo>
                <a:lnTo>
                  <a:pt x="228254" y="342947"/>
                </a:lnTo>
                <a:lnTo>
                  <a:pt x="175331" y="350633"/>
                </a:lnTo>
                <a:lnTo>
                  <a:pt x="126908" y="351853"/>
                </a:lnTo>
                <a:lnTo>
                  <a:pt x="84343" y="346644"/>
                </a:lnTo>
                <a:lnTo>
                  <a:pt x="48994" y="335041"/>
                </a:lnTo>
                <a:lnTo>
                  <a:pt x="22217" y="317081"/>
                </a:lnTo>
                <a:lnTo>
                  <a:pt x="5369" y="292798"/>
                </a:lnTo>
              </a:path>
            </a:pathLst>
          </a:custGeom>
          <a:ln w="9144">
            <a:solidFill>
              <a:srgbClr val="D8D8D8"/>
            </a:solidFill>
          </a:ln>
        </p:spPr>
        <p:txBody>
          <a:bodyPr wrap="square" lIns="0" tIns="0" rIns="0" bIns="0" rtlCol="0"/>
          <a:lstStyle/>
          <a:p>
            <a:endParaRPr sz="2547"/>
          </a:p>
        </p:txBody>
      </p:sp>
      <p:sp>
        <p:nvSpPr>
          <p:cNvPr id="47" name="object 25">
            <a:extLst>
              <a:ext uri="{FF2B5EF4-FFF2-40B4-BE49-F238E27FC236}">
                <a16:creationId xmlns:a16="http://schemas.microsoft.com/office/drawing/2014/main" id="{E92681DC-0203-43B5-B6C8-86ED34CB7A5F}"/>
              </a:ext>
            </a:extLst>
          </p:cNvPr>
          <p:cNvSpPr txBox="1">
            <a:spLocks/>
          </p:cNvSpPr>
          <p:nvPr/>
        </p:nvSpPr>
        <p:spPr>
          <a:xfrm>
            <a:off x="7225536" y="4835038"/>
            <a:ext cx="217646" cy="190916"/>
          </a:xfrm>
          <a:prstGeom prst="rect">
            <a:avLst/>
          </a:prstGeom>
        </p:spPr>
        <p:txBody>
          <a:bodyPr vert="horz" wrap="square" lIns="0" tIns="15276"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53915">
              <a:spcBef>
                <a:spcPts val="120"/>
              </a:spcBef>
            </a:pPr>
            <a:fld id="{81D60167-4931-47E6-BA6A-407CBD079E47}" type="slidenum">
              <a:rPr lang="en-US" altLang="ja-JP" smtClean="0"/>
              <a:pPr marL="53915">
                <a:spcBef>
                  <a:spcPts val="120"/>
                </a:spcBef>
              </a:pPr>
              <a:t>10</a:t>
            </a:fld>
            <a:endParaRPr lang="en-US" altLang="ja-JP" dirty="0"/>
          </a:p>
        </p:txBody>
      </p:sp>
      <p:sp>
        <p:nvSpPr>
          <p:cNvPr id="50" name="四角形: 角を丸くする 49">
            <a:extLst>
              <a:ext uri="{FF2B5EF4-FFF2-40B4-BE49-F238E27FC236}">
                <a16:creationId xmlns:a16="http://schemas.microsoft.com/office/drawing/2014/main" id="{EC3FAE96-4BC7-421A-B488-18DE27C48FBD}"/>
              </a:ext>
            </a:extLst>
          </p:cNvPr>
          <p:cNvSpPr/>
          <p:nvPr/>
        </p:nvSpPr>
        <p:spPr>
          <a:xfrm>
            <a:off x="3804374" y="4284925"/>
            <a:ext cx="436737" cy="583892"/>
          </a:xfrm>
          <a:prstGeom prst="roundRect">
            <a:avLst>
              <a:gd name="adj" fmla="val 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83B7F1DB-D69C-4298-90BD-0F7895B7723F}"/>
              </a:ext>
            </a:extLst>
          </p:cNvPr>
          <p:cNvSpPr txBox="1"/>
          <p:nvPr/>
        </p:nvSpPr>
        <p:spPr>
          <a:xfrm>
            <a:off x="907259" y="5125976"/>
            <a:ext cx="2031325" cy="369332"/>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「地形」をタップ</a:t>
            </a:r>
          </a:p>
        </p:txBody>
      </p:sp>
      <p:sp>
        <p:nvSpPr>
          <p:cNvPr id="62" name="四角形: 角を丸くする 61">
            <a:extLst>
              <a:ext uri="{FF2B5EF4-FFF2-40B4-BE49-F238E27FC236}">
                <a16:creationId xmlns:a16="http://schemas.microsoft.com/office/drawing/2014/main" id="{8FDF69E3-6C65-40C0-B420-D0D565FA7387}"/>
              </a:ext>
            </a:extLst>
          </p:cNvPr>
          <p:cNvSpPr/>
          <p:nvPr/>
        </p:nvSpPr>
        <p:spPr>
          <a:xfrm>
            <a:off x="4342109" y="3303060"/>
            <a:ext cx="436737" cy="583892"/>
          </a:xfrm>
          <a:prstGeom prst="roundRect">
            <a:avLst>
              <a:gd name="adj" fmla="val 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52111E7F-F713-4910-A957-5FBBA7B391F9}"/>
              </a:ext>
            </a:extLst>
          </p:cNvPr>
          <p:cNvSpPr/>
          <p:nvPr/>
        </p:nvSpPr>
        <p:spPr>
          <a:xfrm>
            <a:off x="432000" y="5023444"/>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67" name="矢印: 右 66">
            <a:extLst>
              <a:ext uri="{FF2B5EF4-FFF2-40B4-BE49-F238E27FC236}">
                <a16:creationId xmlns:a16="http://schemas.microsoft.com/office/drawing/2014/main" id="{464FD310-81D4-4300-96F7-99E3FA43193A}"/>
              </a:ext>
            </a:extLst>
          </p:cNvPr>
          <p:cNvSpPr/>
          <p:nvPr/>
        </p:nvSpPr>
        <p:spPr>
          <a:xfrm>
            <a:off x="4886073" y="4026757"/>
            <a:ext cx="498772"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D384D243-A547-48AF-AA23-775CD42C3AC0}"/>
              </a:ext>
            </a:extLst>
          </p:cNvPr>
          <p:cNvSpPr/>
          <p:nvPr/>
        </p:nvSpPr>
        <p:spPr>
          <a:xfrm>
            <a:off x="7089919" y="3248025"/>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1A9AE9CA-1E6E-4797-80DB-98FE15A2FAD0}"/>
              </a:ext>
            </a:extLst>
          </p:cNvPr>
          <p:cNvSpPr/>
          <p:nvPr/>
        </p:nvSpPr>
        <p:spPr>
          <a:xfrm>
            <a:off x="432000" y="2897187"/>
            <a:ext cx="596929"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1B6D4B14-54FD-4D20-84FF-61ACA266D76A}"/>
              </a:ext>
            </a:extLst>
          </p:cNvPr>
          <p:cNvSpPr txBox="1"/>
          <p:nvPr/>
        </p:nvSpPr>
        <p:spPr>
          <a:xfrm>
            <a:off x="907259" y="2971119"/>
            <a:ext cx="2031325" cy="646331"/>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道路の込み具合を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確認できます</a:t>
            </a:r>
            <a:endParaRPr lang="ja-JP" altLang="en-US" b="1" dirty="0">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FD19931D-2B1B-4FF6-8CCD-D6B590D1F56F}"/>
              </a:ext>
            </a:extLst>
          </p:cNvPr>
          <p:cNvSpPr/>
          <p:nvPr/>
        </p:nvSpPr>
        <p:spPr>
          <a:xfrm>
            <a:off x="432000" y="3714109"/>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5" name="テキスト ボックス 44">
            <a:extLst>
              <a:ext uri="{FF2B5EF4-FFF2-40B4-BE49-F238E27FC236}">
                <a16:creationId xmlns:a16="http://schemas.microsoft.com/office/drawing/2014/main" id="{77E94A39-215C-4E6F-A2E5-042290F99DB5}"/>
              </a:ext>
            </a:extLst>
          </p:cNvPr>
          <p:cNvSpPr txBox="1"/>
          <p:nvPr/>
        </p:nvSpPr>
        <p:spPr>
          <a:xfrm>
            <a:off x="907259" y="3779419"/>
            <a:ext cx="2031325" cy="1200329"/>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「地図の表示」の</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アイコンをタップ</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b="1" dirty="0">
                <a:latin typeface="メイリオ" panose="020B0604030504040204" pitchFamily="50" charset="-128"/>
                <a:ea typeface="メイリオ" panose="020B0604030504040204" pitchFamily="50" charset="-128"/>
              </a:rPr>
              <a:t>メニュー画面に</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戻ります</a:t>
            </a:r>
          </a:p>
        </p:txBody>
      </p:sp>
      <p:sp>
        <p:nvSpPr>
          <p:cNvPr id="48" name="正方形/長方形 47">
            <a:extLst>
              <a:ext uri="{FF2B5EF4-FFF2-40B4-BE49-F238E27FC236}">
                <a16:creationId xmlns:a16="http://schemas.microsoft.com/office/drawing/2014/main" id="{C555B216-372D-461D-9C9E-B884D61E4989}"/>
              </a:ext>
            </a:extLst>
          </p:cNvPr>
          <p:cNvSpPr/>
          <p:nvPr/>
        </p:nvSpPr>
        <p:spPr>
          <a:xfrm flipH="1">
            <a:off x="432000" y="5762625"/>
            <a:ext cx="595036"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D3F7002-F7C6-4176-B88F-8DADE2875FDE}"/>
              </a:ext>
            </a:extLst>
          </p:cNvPr>
          <p:cNvSpPr txBox="1"/>
          <p:nvPr/>
        </p:nvSpPr>
        <p:spPr>
          <a:xfrm>
            <a:off x="907259" y="5816749"/>
            <a:ext cx="1569660" cy="646331"/>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地形図が</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表示されます</a:t>
            </a:r>
          </a:p>
        </p:txBody>
      </p:sp>
      <p:pic>
        <p:nvPicPr>
          <p:cNvPr id="53" name="図 52">
            <a:extLst>
              <a:ext uri="{FF2B5EF4-FFF2-40B4-BE49-F238E27FC236}">
                <a16:creationId xmlns:a16="http://schemas.microsoft.com/office/drawing/2014/main" id="{7CE1CA89-39B8-4D42-9C86-6E393B6EA055}"/>
              </a:ext>
            </a:extLst>
          </p:cNvPr>
          <p:cNvPicPr>
            <a:picLocks noChangeAspect="1"/>
          </p:cNvPicPr>
          <p:nvPr/>
        </p:nvPicPr>
        <p:blipFill>
          <a:blip r:embed="rId5"/>
          <a:stretch>
            <a:fillRect/>
          </a:stretch>
        </p:blipFill>
        <p:spPr>
          <a:xfrm>
            <a:off x="3950096" y="4810027"/>
            <a:ext cx="577209" cy="550617"/>
          </a:xfrm>
          <a:prstGeom prst="rect">
            <a:avLst/>
          </a:prstGeom>
        </p:spPr>
      </p:pic>
      <p:pic>
        <p:nvPicPr>
          <p:cNvPr id="54" name="図 53">
            <a:extLst>
              <a:ext uri="{FF2B5EF4-FFF2-40B4-BE49-F238E27FC236}">
                <a16:creationId xmlns:a16="http://schemas.microsoft.com/office/drawing/2014/main" id="{8C5DB8ED-D602-44E5-B726-1236A2F06327}"/>
              </a:ext>
            </a:extLst>
          </p:cNvPr>
          <p:cNvPicPr>
            <a:picLocks noChangeAspect="1"/>
          </p:cNvPicPr>
          <p:nvPr/>
        </p:nvPicPr>
        <p:blipFill>
          <a:blip r:embed="rId6"/>
          <a:stretch>
            <a:fillRect/>
          </a:stretch>
        </p:blipFill>
        <p:spPr>
          <a:xfrm>
            <a:off x="6232791" y="2177588"/>
            <a:ext cx="562356" cy="536448"/>
          </a:xfrm>
          <a:prstGeom prst="rect">
            <a:avLst/>
          </a:prstGeom>
        </p:spPr>
      </p:pic>
      <p:pic>
        <p:nvPicPr>
          <p:cNvPr id="65" name="図 64">
            <a:extLst>
              <a:ext uri="{FF2B5EF4-FFF2-40B4-BE49-F238E27FC236}">
                <a16:creationId xmlns:a16="http://schemas.microsoft.com/office/drawing/2014/main" id="{29C03591-B961-4E68-85A6-CBAF84674B9D}"/>
              </a:ext>
            </a:extLst>
          </p:cNvPr>
          <p:cNvPicPr>
            <a:picLocks noChangeAspect="1"/>
          </p:cNvPicPr>
          <p:nvPr/>
        </p:nvPicPr>
        <p:blipFill>
          <a:blip r:embed="rId7"/>
          <a:stretch>
            <a:fillRect/>
          </a:stretch>
        </p:blipFill>
        <p:spPr>
          <a:xfrm>
            <a:off x="7410163" y="3004954"/>
            <a:ext cx="562356" cy="536448"/>
          </a:xfrm>
          <a:prstGeom prst="rect">
            <a:avLst/>
          </a:prstGeom>
        </p:spPr>
      </p:pic>
      <p:pic>
        <p:nvPicPr>
          <p:cNvPr id="74" name="図 73">
            <a:extLst>
              <a:ext uri="{FF2B5EF4-FFF2-40B4-BE49-F238E27FC236}">
                <a16:creationId xmlns:a16="http://schemas.microsoft.com/office/drawing/2014/main" id="{A28F848B-ECE4-4E5C-9199-DF20E3AC3DE6}"/>
              </a:ext>
            </a:extLst>
          </p:cNvPr>
          <p:cNvPicPr>
            <a:picLocks noChangeAspect="1"/>
          </p:cNvPicPr>
          <p:nvPr/>
        </p:nvPicPr>
        <p:blipFill>
          <a:blip r:embed="rId8"/>
          <a:stretch>
            <a:fillRect/>
          </a:stretch>
        </p:blipFill>
        <p:spPr>
          <a:xfrm>
            <a:off x="4639825" y="3004954"/>
            <a:ext cx="562356" cy="536448"/>
          </a:xfrm>
          <a:prstGeom prst="rect">
            <a:avLst/>
          </a:prstGeom>
        </p:spPr>
      </p:pic>
      <p:pic>
        <p:nvPicPr>
          <p:cNvPr id="75" name="図 74">
            <a:extLst>
              <a:ext uri="{FF2B5EF4-FFF2-40B4-BE49-F238E27FC236}">
                <a16:creationId xmlns:a16="http://schemas.microsoft.com/office/drawing/2014/main" id="{F312DFD6-D67B-46AA-B895-6B54F85E6BC8}"/>
              </a:ext>
            </a:extLst>
          </p:cNvPr>
          <p:cNvPicPr>
            <a:picLocks noChangeAspect="1"/>
          </p:cNvPicPr>
          <p:nvPr/>
        </p:nvPicPr>
        <p:blipFill>
          <a:blip r:embed="rId9"/>
          <a:stretch>
            <a:fillRect/>
          </a:stretch>
        </p:blipFill>
        <p:spPr>
          <a:xfrm>
            <a:off x="8744579" y="2198962"/>
            <a:ext cx="562356" cy="536448"/>
          </a:xfrm>
          <a:prstGeom prst="rect">
            <a:avLst/>
          </a:prstGeom>
        </p:spPr>
      </p:pic>
      <p:grpSp>
        <p:nvGrpSpPr>
          <p:cNvPr id="3" name="グループ化 2">
            <a:extLst>
              <a:ext uri="{FF2B5EF4-FFF2-40B4-BE49-F238E27FC236}">
                <a16:creationId xmlns:a16="http://schemas.microsoft.com/office/drawing/2014/main" id="{825B2FD8-74AE-4F6D-8651-E3E2B63E3307}"/>
              </a:ext>
            </a:extLst>
          </p:cNvPr>
          <p:cNvGrpSpPr/>
          <p:nvPr/>
        </p:nvGrpSpPr>
        <p:grpSpPr>
          <a:xfrm>
            <a:off x="8000529" y="2551936"/>
            <a:ext cx="2143330" cy="4048889"/>
            <a:chOff x="8000529" y="2551936"/>
            <a:chExt cx="2143330" cy="4048889"/>
          </a:xfrm>
        </p:grpSpPr>
        <p:sp>
          <p:nvSpPr>
            <p:cNvPr id="46" name="object 23">
              <a:extLst>
                <a:ext uri="{FF2B5EF4-FFF2-40B4-BE49-F238E27FC236}">
                  <a16:creationId xmlns:a16="http://schemas.microsoft.com/office/drawing/2014/main" id="{41DB5CFA-132A-4E5C-955E-E4BEC85C9A0A}"/>
                </a:ext>
              </a:extLst>
            </p:cNvPr>
            <p:cNvSpPr/>
            <p:nvPr/>
          </p:nvSpPr>
          <p:spPr>
            <a:xfrm>
              <a:off x="8000529" y="2551936"/>
              <a:ext cx="2143330" cy="4048889"/>
            </a:xfrm>
            <a:prstGeom prst="rect">
              <a:avLst/>
            </a:prstGeom>
            <a:blipFill>
              <a:blip r:embed="rId10" cstate="print"/>
              <a:stretch>
                <a:fillRect/>
              </a:stretch>
            </a:blipFill>
            <a:ln>
              <a:solidFill>
                <a:schemeClr val="tx1"/>
              </a:solidFill>
            </a:ln>
          </p:spPr>
          <p:txBody>
            <a:bodyPr wrap="square" lIns="0" tIns="0" rIns="0" bIns="0" rtlCol="0"/>
            <a:lstStyle/>
            <a:p>
              <a:endParaRPr sz="2547"/>
            </a:p>
          </p:txBody>
        </p:sp>
        <p:sp>
          <p:nvSpPr>
            <p:cNvPr id="2" name="テキスト ボックス 1">
              <a:extLst>
                <a:ext uri="{FF2B5EF4-FFF2-40B4-BE49-F238E27FC236}">
                  <a16:creationId xmlns:a16="http://schemas.microsoft.com/office/drawing/2014/main" id="{BFA88030-2B20-4728-9A1F-3CBED946EF1F}"/>
                </a:ext>
              </a:extLst>
            </p:cNvPr>
            <p:cNvSpPr txBox="1"/>
            <p:nvPr/>
          </p:nvSpPr>
          <p:spPr>
            <a:xfrm>
              <a:off x="9204343" y="4517364"/>
              <a:ext cx="192360" cy="138499"/>
            </a:xfrm>
            <a:prstGeom prst="rect">
              <a:avLst/>
            </a:prstGeom>
            <a:noFill/>
          </p:spPr>
          <p:txBody>
            <a:bodyPr wrap="none" lIns="0" tIns="0" rIns="0" bIns="0" rtlCol="0">
              <a:spAutoFit/>
            </a:bodyPr>
            <a:lstStyle/>
            <a:p>
              <a:r>
                <a:rPr kumimoji="1" lang="ja-JP" altLang="en-US" sz="900" spc="-150" dirty="0">
                  <a:solidFill>
                    <a:srgbClr val="FF0000"/>
                  </a:solidFill>
                  <a:effectLst>
                    <a:glow rad="38100">
                      <a:schemeClr val="bg1"/>
                    </a:glow>
                  </a:effectLst>
                </a:rPr>
                <a:t>日光</a:t>
              </a:r>
            </a:p>
          </p:txBody>
        </p:sp>
      </p:grpSp>
      <p:pic>
        <p:nvPicPr>
          <p:cNvPr id="33" name="図 32">
            <a:extLst>
              <a:ext uri="{FF2B5EF4-FFF2-40B4-BE49-F238E27FC236}">
                <a16:creationId xmlns:a16="http://schemas.microsoft.com/office/drawing/2014/main" id="{EF2D7F9D-EF7D-4DFC-A610-FC8225578362}"/>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p:blipFill>
        <p:spPr>
          <a:xfrm>
            <a:off x="7109418" y="2714036"/>
            <a:ext cx="261720" cy="229577"/>
          </a:xfrm>
          <a:prstGeom prst="rect">
            <a:avLst/>
          </a:prstGeom>
          <a:ln>
            <a:noFill/>
          </a:ln>
        </p:spPr>
      </p:pic>
    </p:spTree>
    <p:extLst>
      <p:ext uri="{BB962C8B-B14F-4D97-AF65-F5344CB8AC3E}">
        <p14:creationId xmlns:p14="http://schemas.microsoft.com/office/powerpoint/2010/main" val="256322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04000" y="1512000"/>
            <a:ext cx="8205708" cy="430887"/>
          </a:xfrm>
        </p:spPr>
        <p:txBody>
          <a:bodyPr wrap="none"/>
          <a:lstStyle/>
          <a:p>
            <a:pPr marL="8975">
              <a:spcBef>
                <a:spcPts val="71"/>
              </a:spcBef>
            </a:pPr>
            <a:r>
              <a:rPr lang="ja-JP" altLang="en-US" sz="2800" spc="-21" dirty="0">
                <a:latin typeface="AoyagiKouzanFontT"/>
                <a:cs typeface="AoyagiKouzanFontT"/>
              </a:rPr>
              <a:t>ストリートビューを使って景色を見てみましょう。</a:t>
            </a:r>
            <a:endParaRPr lang="ja-JP" altLang="en-US"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Ｇ</a:t>
            </a:r>
            <a:endParaRPr lang="en-US" altLang="ja-JP" dirty="0"/>
          </a:p>
        </p:txBody>
      </p:sp>
      <p:sp>
        <p:nvSpPr>
          <p:cNvPr id="48" name="正方形/長方形 47">
            <a:extLst>
              <a:ext uri="{FF2B5EF4-FFF2-40B4-BE49-F238E27FC236}">
                <a16:creationId xmlns:a16="http://schemas.microsoft.com/office/drawing/2014/main" id="{F62032F3-9635-4076-BB70-5903F698C08F}"/>
              </a:ext>
            </a:extLst>
          </p:cNvPr>
          <p:cNvSpPr/>
          <p:nvPr/>
        </p:nvSpPr>
        <p:spPr>
          <a:xfrm>
            <a:off x="486461" y="2067971"/>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6" name="タイトル 9">
            <a:extLst>
              <a:ext uri="{FF2B5EF4-FFF2-40B4-BE49-F238E27FC236}">
                <a16:creationId xmlns:a16="http://schemas.microsoft.com/office/drawing/2014/main" id="{50C9AB2B-419D-445B-8FC7-DD1AEE96A696}"/>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～ストリートビューの表示～</a:t>
            </a:r>
          </a:p>
        </p:txBody>
      </p:sp>
      <p:sp>
        <p:nvSpPr>
          <p:cNvPr id="79" name="テキスト ボックス 78">
            <a:extLst>
              <a:ext uri="{FF2B5EF4-FFF2-40B4-BE49-F238E27FC236}">
                <a16:creationId xmlns:a16="http://schemas.microsoft.com/office/drawing/2014/main" id="{BF15CE27-CB31-4CB9-81D0-562272B88EDD}"/>
              </a:ext>
            </a:extLst>
          </p:cNvPr>
          <p:cNvSpPr txBox="1"/>
          <p:nvPr/>
        </p:nvSpPr>
        <p:spPr>
          <a:xfrm>
            <a:off x="950942" y="2136187"/>
            <a:ext cx="2262158" cy="646331"/>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「ストリービュー」</a:t>
            </a:r>
          </a:p>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en-US" b="1" dirty="0">
              <a:latin typeface="メイリオ" panose="020B0604030504040204" pitchFamily="50" charset="-128"/>
              <a:ea typeface="メイリオ" panose="020B0604030504040204" pitchFamily="50" charset="-128"/>
            </a:endParaRPr>
          </a:p>
        </p:txBody>
      </p:sp>
      <p:sp>
        <p:nvSpPr>
          <p:cNvPr id="34" name="object 10">
            <a:extLst>
              <a:ext uri="{FF2B5EF4-FFF2-40B4-BE49-F238E27FC236}">
                <a16:creationId xmlns:a16="http://schemas.microsoft.com/office/drawing/2014/main" id="{C4371832-8281-4EE2-8B5C-C1784084D53F}"/>
              </a:ext>
            </a:extLst>
          </p:cNvPr>
          <p:cNvSpPr/>
          <p:nvPr/>
        </p:nvSpPr>
        <p:spPr>
          <a:xfrm>
            <a:off x="1197620" y="3068390"/>
            <a:ext cx="1452179" cy="2834867"/>
          </a:xfrm>
          <a:prstGeom prst="rect">
            <a:avLst/>
          </a:prstGeom>
          <a:blipFill>
            <a:blip r:embed="rId3" cstate="print"/>
            <a:stretch>
              <a:fillRect/>
            </a:stretch>
          </a:blipFill>
          <a:ln>
            <a:solidFill>
              <a:schemeClr val="tx1"/>
            </a:solidFill>
          </a:ln>
        </p:spPr>
        <p:txBody>
          <a:bodyPr wrap="square" lIns="0" tIns="0" rIns="0" bIns="0" rtlCol="0"/>
          <a:lstStyle/>
          <a:p>
            <a:endParaRPr sz="2547" dirty="0"/>
          </a:p>
        </p:txBody>
      </p:sp>
      <p:sp>
        <p:nvSpPr>
          <p:cNvPr id="82" name="正方形/長方形 81">
            <a:extLst>
              <a:ext uri="{FF2B5EF4-FFF2-40B4-BE49-F238E27FC236}">
                <a16:creationId xmlns:a16="http://schemas.microsoft.com/office/drawing/2014/main" id="{30042AF4-1F30-406D-BA43-5B45E483D435}"/>
              </a:ext>
            </a:extLst>
          </p:cNvPr>
          <p:cNvSpPr/>
          <p:nvPr/>
        </p:nvSpPr>
        <p:spPr>
          <a:xfrm>
            <a:off x="3015604" y="2067971"/>
            <a:ext cx="862742"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4" name="テキスト ボックス 53">
            <a:extLst>
              <a:ext uri="{FF2B5EF4-FFF2-40B4-BE49-F238E27FC236}">
                <a16:creationId xmlns:a16="http://schemas.microsoft.com/office/drawing/2014/main" id="{7FFEDEAF-41AF-422A-A268-24FE5D34BA55}"/>
              </a:ext>
            </a:extLst>
          </p:cNvPr>
          <p:cNvSpPr txBox="1"/>
          <p:nvPr/>
        </p:nvSpPr>
        <p:spPr>
          <a:xfrm>
            <a:off x="8432663" y="4672800"/>
            <a:ext cx="1790837"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風景をタップやスワイプすると画面の中で視点を移動できます</a:t>
            </a:r>
          </a:p>
        </p:txBody>
      </p:sp>
      <p:sp>
        <p:nvSpPr>
          <p:cNvPr id="56" name="四角形: 角を丸くする 55">
            <a:extLst>
              <a:ext uri="{FF2B5EF4-FFF2-40B4-BE49-F238E27FC236}">
                <a16:creationId xmlns:a16="http://schemas.microsoft.com/office/drawing/2014/main" id="{0E4451A8-42EB-48A5-BE21-DF2C47E24DA3}"/>
              </a:ext>
            </a:extLst>
          </p:cNvPr>
          <p:cNvSpPr/>
          <p:nvPr/>
        </p:nvSpPr>
        <p:spPr>
          <a:xfrm>
            <a:off x="1197621" y="5229225"/>
            <a:ext cx="491480" cy="674032"/>
          </a:xfrm>
          <a:prstGeom prst="roundRect">
            <a:avLst>
              <a:gd name="adj" fmla="val 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B1FFC6CC-7A1E-4576-8EF0-637B3E4A371B}"/>
              </a:ext>
            </a:extLst>
          </p:cNvPr>
          <p:cNvSpPr/>
          <p:nvPr/>
        </p:nvSpPr>
        <p:spPr>
          <a:xfrm>
            <a:off x="8318226" y="4455065"/>
            <a:ext cx="228874" cy="242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7793BBE0-05E6-403E-9A65-A90B15F23EFF}"/>
              </a:ext>
            </a:extLst>
          </p:cNvPr>
          <p:cNvSpPr/>
          <p:nvPr/>
        </p:nvSpPr>
        <p:spPr>
          <a:xfrm flipH="1">
            <a:off x="7962848" y="4603032"/>
            <a:ext cx="61102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64" name="矢印: 右 63">
            <a:extLst>
              <a:ext uri="{FF2B5EF4-FFF2-40B4-BE49-F238E27FC236}">
                <a16:creationId xmlns:a16="http://schemas.microsoft.com/office/drawing/2014/main" id="{04980A1D-4FB6-4FE6-8E70-5D98EF322F12}"/>
              </a:ext>
            </a:extLst>
          </p:cNvPr>
          <p:cNvSpPr/>
          <p:nvPr/>
        </p:nvSpPr>
        <p:spPr>
          <a:xfrm>
            <a:off x="2769849" y="3994194"/>
            <a:ext cx="66883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F60165B-73FC-431E-8B11-B62C180502B0}"/>
              </a:ext>
            </a:extLst>
          </p:cNvPr>
          <p:cNvSpPr/>
          <p:nvPr/>
        </p:nvSpPr>
        <p:spPr>
          <a:xfrm>
            <a:off x="5873461" y="2067971"/>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AD1A5193-87DD-419D-B97B-6B6E47CB8F17}"/>
              </a:ext>
            </a:extLst>
          </p:cNvPr>
          <p:cNvSpPr txBox="1"/>
          <p:nvPr/>
        </p:nvSpPr>
        <p:spPr>
          <a:xfrm>
            <a:off x="6337300" y="2136187"/>
            <a:ext cx="2262158" cy="369332"/>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風景が表示されます</a:t>
            </a:r>
            <a:endParaRPr lang="ja-JP" altLang="en-US" b="1"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941B3363-BB24-4E9D-AD9B-1F3D7BC61D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59" y="2672279"/>
            <a:ext cx="1963421" cy="3926841"/>
          </a:xfrm>
          <a:prstGeom prst="rect">
            <a:avLst/>
          </a:prstGeom>
          <a:ln>
            <a:solidFill>
              <a:schemeClr val="tx1"/>
            </a:solidFill>
          </a:ln>
        </p:spPr>
      </p:pic>
      <p:pic>
        <p:nvPicPr>
          <p:cNvPr id="43" name="Picture 4" descr="人差し指を立てた手のイラスト（甲）">
            <a:extLst>
              <a:ext uri="{FF2B5EF4-FFF2-40B4-BE49-F238E27FC236}">
                <a16:creationId xmlns:a16="http://schemas.microsoft.com/office/drawing/2014/main" id="{3FDE92FF-3644-4430-9270-966DBDCF7C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570087">
            <a:off x="4235404" y="4102165"/>
            <a:ext cx="591929" cy="7673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B94EF744-DFA1-4E52-BFF8-5FA9193777A5}"/>
              </a:ext>
            </a:extLst>
          </p:cNvPr>
          <p:cNvGrpSpPr/>
          <p:nvPr/>
        </p:nvGrpSpPr>
        <p:grpSpPr>
          <a:xfrm>
            <a:off x="4242261" y="3876401"/>
            <a:ext cx="1667741" cy="125372"/>
            <a:chOff x="1633097" y="3454750"/>
            <a:chExt cx="5161403" cy="356205"/>
          </a:xfrm>
        </p:grpSpPr>
        <p:sp>
          <p:nvSpPr>
            <p:cNvPr id="13" name="涙形 12">
              <a:extLst>
                <a:ext uri="{FF2B5EF4-FFF2-40B4-BE49-F238E27FC236}">
                  <a16:creationId xmlns:a16="http://schemas.microsoft.com/office/drawing/2014/main" id="{9C0BEA7E-8CA2-456B-BDBD-813970851344}"/>
                </a:ext>
              </a:extLst>
            </p:cNvPr>
            <p:cNvSpPr/>
            <p:nvPr/>
          </p:nvSpPr>
          <p:spPr>
            <a:xfrm rot="7884795">
              <a:off x="1632785" y="3455062"/>
              <a:ext cx="356205" cy="355581"/>
            </a:xfrm>
            <a:prstGeom prst="teardrop">
              <a:avLst>
                <a:gd name="adj" fmla="val 1483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ECB9BC76-7814-4AAD-9507-0F707028DD39}"/>
                </a:ext>
              </a:extLst>
            </p:cNvPr>
            <p:cNvSpPr/>
            <p:nvPr/>
          </p:nvSpPr>
          <p:spPr>
            <a:xfrm>
              <a:off x="6681412" y="3552825"/>
              <a:ext cx="113088" cy="1106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B95519D9-AC19-4E8F-AE9B-122857F9B6A2}"/>
              </a:ext>
            </a:extLst>
          </p:cNvPr>
          <p:cNvSpPr txBox="1"/>
          <p:nvPr/>
        </p:nvSpPr>
        <p:spPr>
          <a:xfrm>
            <a:off x="3486956" y="2136187"/>
            <a:ext cx="2262158" cy="369332"/>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見たい地点をタップ</a:t>
            </a:r>
            <a:endParaRPr lang="ja-JP" altLang="en-US" b="1"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1A424043-2FB4-49B0-B3F0-CC6B4902B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0493" y="2672279"/>
            <a:ext cx="1958417" cy="3926840"/>
          </a:xfrm>
          <a:prstGeom prst="rect">
            <a:avLst/>
          </a:prstGeom>
        </p:spPr>
      </p:pic>
      <p:sp>
        <p:nvSpPr>
          <p:cNvPr id="18" name="楕円 17">
            <a:extLst>
              <a:ext uri="{FF2B5EF4-FFF2-40B4-BE49-F238E27FC236}">
                <a16:creationId xmlns:a16="http://schemas.microsoft.com/office/drawing/2014/main" id="{DB99B1D7-921A-4470-92B6-37B50E8BA699}"/>
              </a:ext>
            </a:extLst>
          </p:cNvPr>
          <p:cNvSpPr/>
          <p:nvPr/>
        </p:nvSpPr>
        <p:spPr>
          <a:xfrm>
            <a:off x="4264083" y="3933825"/>
            <a:ext cx="45719" cy="45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5EFC767A-FBAA-467D-9B6A-04C8BA9A122B}"/>
              </a:ext>
            </a:extLst>
          </p:cNvPr>
          <p:cNvPicPr>
            <a:picLocks noChangeAspect="1"/>
          </p:cNvPicPr>
          <p:nvPr/>
        </p:nvPicPr>
        <p:blipFill>
          <a:blip r:embed="rId7"/>
          <a:stretch>
            <a:fillRect/>
          </a:stretch>
        </p:blipFill>
        <p:spPr>
          <a:xfrm>
            <a:off x="8227196" y="2854212"/>
            <a:ext cx="1765485" cy="1353702"/>
          </a:xfrm>
          <a:prstGeom prst="rect">
            <a:avLst/>
          </a:prstGeom>
        </p:spPr>
      </p:pic>
      <p:sp>
        <p:nvSpPr>
          <p:cNvPr id="57" name="矢印: 上 56">
            <a:extLst>
              <a:ext uri="{FF2B5EF4-FFF2-40B4-BE49-F238E27FC236}">
                <a16:creationId xmlns:a16="http://schemas.microsoft.com/office/drawing/2014/main" id="{92945B5B-842C-4DB5-8ACC-A1621FB8C996}"/>
              </a:ext>
            </a:extLst>
          </p:cNvPr>
          <p:cNvSpPr/>
          <p:nvPr/>
        </p:nvSpPr>
        <p:spPr>
          <a:xfrm rot="5400000">
            <a:off x="8034410" y="3183129"/>
            <a:ext cx="338329" cy="891513"/>
          </a:xfrm>
          <a:prstGeom prst="upArrow">
            <a:avLst/>
          </a:prstGeom>
          <a:gradFill>
            <a:gsLst>
              <a:gs pos="0">
                <a:schemeClr val="accent1">
                  <a:lumMod val="20000"/>
                  <a:lumOff val="80000"/>
                </a:schemeClr>
              </a:gs>
              <a:gs pos="33000">
                <a:schemeClr val="accent1">
                  <a:lumMod val="75000"/>
                  <a:lumOff val="25000"/>
                </a:schemeClr>
              </a:gs>
              <a:gs pos="22000">
                <a:schemeClr val="accent1">
                  <a:lumMod val="20000"/>
                  <a:lumOff val="80000"/>
                </a:schemeClr>
              </a:gs>
              <a:gs pos="11000">
                <a:schemeClr val="accent1">
                  <a:lumMod val="80000"/>
                  <a:lumOff val="20000"/>
                </a:schemeClr>
              </a:gs>
              <a:gs pos="88000">
                <a:schemeClr val="accent1">
                  <a:lumMod val="20000"/>
                  <a:lumOff val="80000"/>
                </a:schemeClr>
              </a:gs>
              <a:gs pos="77000">
                <a:schemeClr val="accent1">
                  <a:lumMod val="65000"/>
                  <a:lumOff val="35000"/>
                </a:schemeClr>
              </a:gs>
              <a:gs pos="66000">
                <a:schemeClr val="accent1">
                  <a:lumMod val="20000"/>
                  <a:lumOff val="80000"/>
                </a:schemeClr>
              </a:gs>
              <a:gs pos="55000">
                <a:schemeClr val="accent1">
                  <a:lumMod val="70000"/>
                  <a:lumOff val="30000"/>
                </a:schemeClr>
              </a:gs>
              <a:gs pos="45000">
                <a:schemeClr val="accent1">
                  <a:lumMod val="20000"/>
                  <a:lumOff val="80000"/>
                </a:schemeClr>
              </a:gs>
              <a:gs pos="99000">
                <a:schemeClr val="accent1">
                  <a:lumMod val="60000"/>
                  <a:lumOff val="40000"/>
                </a:schemeClr>
              </a:gs>
            </a:gsLst>
            <a:lin ang="5400000" scaled="1"/>
          </a:gradFill>
          <a:ln w="12700">
            <a:solidFill>
              <a:schemeClr val="accent1"/>
            </a:solidFill>
          </a:ln>
          <a:effectLst>
            <a:glow rad="50800">
              <a:schemeClr val="bg1">
                <a:alpha val="80000"/>
              </a:schemeClr>
            </a:glow>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pic>
        <p:nvPicPr>
          <p:cNvPr id="58" name="Picture 4" descr="人差し指を立てた手のイラスト（甲）">
            <a:extLst>
              <a:ext uri="{FF2B5EF4-FFF2-40B4-BE49-F238E27FC236}">
                <a16:creationId xmlns:a16="http://schemas.microsoft.com/office/drawing/2014/main" id="{EC0677EB-86D1-4EA6-9357-7B13921E9B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23371">
            <a:off x="7895491" y="3629752"/>
            <a:ext cx="591929" cy="7673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矢印: 右 58">
            <a:extLst>
              <a:ext uri="{FF2B5EF4-FFF2-40B4-BE49-F238E27FC236}">
                <a16:creationId xmlns:a16="http://schemas.microsoft.com/office/drawing/2014/main" id="{CEB0803C-05D1-4A4E-B2C3-F3743FCD52CC}"/>
              </a:ext>
            </a:extLst>
          </p:cNvPr>
          <p:cNvSpPr/>
          <p:nvPr/>
        </p:nvSpPr>
        <p:spPr>
          <a:xfrm>
            <a:off x="5482434" y="4041395"/>
            <a:ext cx="66883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420D3624-7CEC-4CEB-8F68-7CDBCE6E2C96}"/>
              </a:ext>
            </a:extLst>
          </p:cNvPr>
          <p:cNvPicPr>
            <a:picLocks noChangeAspect="1"/>
          </p:cNvPicPr>
          <p:nvPr/>
        </p:nvPicPr>
        <p:blipFill>
          <a:blip r:embed="rId8"/>
          <a:stretch>
            <a:fillRect/>
          </a:stretch>
        </p:blipFill>
        <p:spPr>
          <a:xfrm>
            <a:off x="755878" y="5329227"/>
            <a:ext cx="562356" cy="536448"/>
          </a:xfrm>
          <a:prstGeom prst="rect">
            <a:avLst/>
          </a:prstGeom>
        </p:spPr>
      </p:pic>
      <p:pic>
        <p:nvPicPr>
          <p:cNvPr id="38" name="図 37">
            <a:extLst>
              <a:ext uri="{FF2B5EF4-FFF2-40B4-BE49-F238E27FC236}">
                <a16:creationId xmlns:a16="http://schemas.microsoft.com/office/drawing/2014/main" id="{6B53A603-0D90-4763-980D-52882C39A2D7}"/>
              </a:ext>
            </a:extLst>
          </p:cNvPr>
          <p:cNvPicPr>
            <a:picLocks noChangeAspect="1"/>
          </p:cNvPicPr>
          <p:nvPr/>
        </p:nvPicPr>
        <p:blipFill>
          <a:blip r:embed="rId9"/>
          <a:stretch>
            <a:fillRect/>
          </a:stretch>
        </p:blipFill>
        <p:spPr>
          <a:xfrm>
            <a:off x="3841272" y="3642696"/>
            <a:ext cx="562356" cy="536448"/>
          </a:xfrm>
          <a:prstGeom prst="rect">
            <a:avLst/>
          </a:prstGeom>
        </p:spPr>
      </p:pic>
      <p:pic>
        <p:nvPicPr>
          <p:cNvPr id="39" name="図 38">
            <a:extLst>
              <a:ext uri="{FF2B5EF4-FFF2-40B4-BE49-F238E27FC236}">
                <a16:creationId xmlns:a16="http://schemas.microsoft.com/office/drawing/2014/main" id="{8EB937B5-1EE6-4F92-B82B-6B023158CC08}"/>
              </a:ext>
            </a:extLst>
          </p:cNvPr>
          <p:cNvPicPr>
            <a:picLocks noChangeAspect="1"/>
          </p:cNvPicPr>
          <p:nvPr/>
        </p:nvPicPr>
        <p:blipFill>
          <a:blip r:embed="rId10"/>
          <a:stretch>
            <a:fillRect/>
          </a:stretch>
        </p:blipFill>
        <p:spPr>
          <a:xfrm>
            <a:off x="6805249" y="3952648"/>
            <a:ext cx="562356" cy="536448"/>
          </a:xfrm>
          <a:prstGeom prst="rect">
            <a:avLst/>
          </a:prstGeom>
        </p:spPr>
      </p:pic>
      <p:pic>
        <p:nvPicPr>
          <p:cNvPr id="40" name="図 39">
            <a:extLst>
              <a:ext uri="{FF2B5EF4-FFF2-40B4-BE49-F238E27FC236}">
                <a16:creationId xmlns:a16="http://schemas.microsoft.com/office/drawing/2014/main" id="{25495E68-E6ED-4E38-8A14-E7331C265487}"/>
              </a:ext>
            </a:extLst>
          </p:cNvPr>
          <p:cNvPicPr>
            <a:picLocks noChangeAspect="1"/>
          </p:cNvPicPr>
          <p:nvPr/>
        </p:nvPicPr>
        <p:blipFill>
          <a:blip r:embed="rId11"/>
          <a:stretch>
            <a:fillRect/>
          </a:stretch>
        </p:blipFill>
        <p:spPr>
          <a:xfrm>
            <a:off x="9853752" y="3360661"/>
            <a:ext cx="562356" cy="536448"/>
          </a:xfrm>
          <a:prstGeom prst="rect">
            <a:avLst/>
          </a:prstGeom>
        </p:spPr>
      </p:pic>
      <p:pic>
        <p:nvPicPr>
          <p:cNvPr id="32" name="図 31">
            <a:extLst>
              <a:ext uri="{FF2B5EF4-FFF2-40B4-BE49-F238E27FC236}">
                <a16:creationId xmlns:a16="http://schemas.microsoft.com/office/drawing/2014/main" id="{EF2D7F9D-EF7D-4DFC-A610-FC822557836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artisticBlur/>
                    </a14:imgEffect>
                  </a14:imgLayer>
                </a14:imgProps>
              </a:ext>
              <a:ext uri="{28A0092B-C50C-407E-A947-70E740481C1C}">
                <a14:useLocalDpi xmlns:a14="http://schemas.microsoft.com/office/drawing/2010/main" val="0"/>
              </a:ext>
            </a:extLst>
          </a:blip>
          <a:srcRect/>
          <a:stretch/>
        </p:blipFill>
        <p:spPr>
          <a:xfrm>
            <a:off x="5152250" y="2865177"/>
            <a:ext cx="261720" cy="229577"/>
          </a:xfrm>
          <a:prstGeom prst="rect">
            <a:avLst/>
          </a:prstGeom>
          <a:ln>
            <a:noFill/>
          </a:ln>
        </p:spPr>
      </p:pic>
    </p:spTree>
    <p:extLst>
      <p:ext uri="{BB962C8B-B14F-4D97-AF65-F5344CB8AC3E}">
        <p14:creationId xmlns:p14="http://schemas.microsoft.com/office/powerpoint/2010/main" val="321556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449665" y="3063960"/>
            <a:ext cx="2019300" cy="3695700"/>
          </a:xfrm>
          <a:prstGeom prst="rect">
            <a:avLst/>
          </a:prstGeom>
        </p:spPr>
      </p:pic>
      <p:pic>
        <p:nvPicPr>
          <p:cNvPr id="2" name="図 1"/>
          <p:cNvPicPr>
            <a:picLocks noChangeAspect="1"/>
          </p:cNvPicPr>
          <p:nvPr/>
        </p:nvPicPr>
        <p:blipFill>
          <a:blip r:embed="rId4"/>
          <a:stretch>
            <a:fillRect/>
          </a:stretch>
        </p:blipFill>
        <p:spPr>
          <a:xfrm>
            <a:off x="4451144" y="2772489"/>
            <a:ext cx="2047875" cy="4086225"/>
          </a:xfrm>
          <a:prstGeom prst="rect">
            <a:avLst/>
          </a:prstGeom>
        </p:spPr>
      </p:pic>
      <p:sp>
        <p:nvSpPr>
          <p:cNvPr id="73" name="テキスト ボックス 72">
            <a:extLst>
              <a:ext uri="{FF2B5EF4-FFF2-40B4-BE49-F238E27FC236}">
                <a16:creationId xmlns:a16="http://schemas.microsoft.com/office/drawing/2014/main" id="{6E122559-8B4A-49F1-BA90-7AADBD99B987}"/>
              </a:ext>
            </a:extLst>
          </p:cNvPr>
          <p:cNvSpPr txBox="1"/>
          <p:nvPr/>
        </p:nvSpPr>
        <p:spPr>
          <a:xfrm>
            <a:off x="4521679" y="1647825"/>
            <a:ext cx="2551843" cy="923330"/>
          </a:xfrm>
          <a:prstGeom prst="rect">
            <a:avLst/>
          </a:prstGeom>
          <a:solidFill>
            <a:schemeClr val="bg1"/>
          </a:solidFill>
        </p:spPr>
        <p:txBody>
          <a:bodyPr wrap="squar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地図上又は下のリストから目的の店を選択してタップ</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業種をタップ</a:t>
            </a:r>
            <a:endParaRPr lang="ja-JP" altLang="en-US" b="1" dirty="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7571E5AF-5B07-4DF4-A634-46583C6137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8449" y="3184897"/>
            <a:ext cx="2119367" cy="3673191"/>
          </a:xfrm>
          <a:prstGeom prst="rect">
            <a:avLst/>
          </a:prstGeom>
          <a:ln>
            <a:solidFill>
              <a:schemeClr val="tx1"/>
            </a:solidFill>
          </a:ln>
        </p:spPr>
      </p:pic>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Ｈ</a:t>
            </a:r>
            <a:endParaRPr lang="en-US" altLang="ja-JP" dirty="0"/>
          </a:p>
        </p:txBody>
      </p:sp>
      <p:sp>
        <p:nvSpPr>
          <p:cNvPr id="26" name="タイトル 9">
            <a:extLst>
              <a:ext uri="{FF2B5EF4-FFF2-40B4-BE49-F238E27FC236}">
                <a16:creationId xmlns:a16="http://schemas.microsoft.com/office/drawing/2014/main" id="{50C9AB2B-419D-445B-8FC7-DD1AEE96A696}"/>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～付近の店や施設を調べる～</a:t>
            </a:r>
          </a:p>
        </p:txBody>
      </p:sp>
      <p:sp>
        <p:nvSpPr>
          <p:cNvPr id="63" name="テキスト ボックス 62">
            <a:extLst>
              <a:ext uri="{FF2B5EF4-FFF2-40B4-BE49-F238E27FC236}">
                <a16:creationId xmlns:a16="http://schemas.microsoft.com/office/drawing/2014/main" id="{839621CE-F3B7-4B69-B604-93AEF67F5AF7}"/>
              </a:ext>
            </a:extLst>
          </p:cNvPr>
          <p:cNvSpPr txBox="1"/>
          <p:nvPr/>
        </p:nvSpPr>
        <p:spPr>
          <a:xfrm>
            <a:off x="1021510" y="1512000"/>
            <a:ext cx="3018421" cy="923330"/>
          </a:xfrm>
          <a:prstGeom prst="rect">
            <a:avLst/>
          </a:prstGeom>
          <a:noFill/>
        </p:spPr>
        <p:txBody>
          <a:bodyPr wrap="square">
            <a:spAutoFit/>
          </a:bodyPr>
          <a:lstStyle/>
          <a:p>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お店や施設の名前が分かっている場合は「検索ボックス」</a:t>
            </a:r>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に</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入力します</a:t>
            </a:r>
            <a:endParaRPr lang="ja-JP" altLang="en-US" b="1" dirty="0">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ABE8BBD8-82DD-4BD5-AE21-C431D4E44C78}"/>
              </a:ext>
            </a:extLst>
          </p:cNvPr>
          <p:cNvSpPr/>
          <p:nvPr/>
        </p:nvSpPr>
        <p:spPr>
          <a:xfrm>
            <a:off x="546100" y="15120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65" name="四角形: 角を丸くする 64">
            <a:extLst>
              <a:ext uri="{FF2B5EF4-FFF2-40B4-BE49-F238E27FC236}">
                <a16:creationId xmlns:a16="http://schemas.microsoft.com/office/drawing/2014/main" id="{A6C06515-21CC-4F34-AC1D-D526E8C68DDD}"/>
              </a:ext>
            </a:extLst>
          </p:cNvPr>
          <p:cNvSpPr/>
          <p:nvPr/>
        </p:nvSpPr>
        <p:spPr>
          <a:xfrm>
            <a:off x="1345611" y="3321213"/>
            <a:ext cx="1129296" cy="21572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1021509" y="2480404"/>
            <a:ext cx="3018421" cy="648512"/>
          </a:xfrm>
          <a:noFill/>
        </p:spPr>
        <p:txBody>
          <a:bodyPr wrap="square" lIns="90000" tIns="46800" rIns="90000" bIns="46800">
            <a:spAutoFit/>
          </a:bodyPr>
          <a:lstStyle/>
          <a:p>
            <a:pPr rtl="0"/>
            <a:r>
              <a:rPr kumimoji="1"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業種や施設で探す場合は</a:t>
            </a:r>
            <a:endParaRPr kumimoji="1"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endParaRPr>
          </a:p>
          <a:p>
            <a:pPr rtl="0"/>
            <a:r>
              <a:rPr kumimoji="1"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分野別のアイコンを</a:t>
            </a:r>
            <a:r>
              <a:rPr kumimoji="1"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タップ</a:t>
            </a:r>
            <a:endParaRPr kumimoji="1"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四角形: 角を丸くする 67">
            <a:extLst>
              <a:ext uri="{FF2B5EF4-FFF2-40B4-BE49-F238E27FC236}">
                <a16:creationId xmlns:a16="http://schemas.microsoft.com/office/drawing/2014/main" id="{7C73400F-BBC9-4E74-9808-5EA869B7F5A1}"/>
              </a:ext>
            </a:extLst>
          </p:cNvPr>
          <p:cNvSpPr/>
          <p:nvPr/>
        </p:nvSpPr>
        <p:spPr>
          <a:xfrm>
            <a:off x="1329512" y="3620369"/>
            <a:ext cx="2173593" cy="23729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1C77509C-56F3-4539-8EE3-BC4AFF58C0AC}"/>
              </a:ext>
            </a:extLst>
          </p:cNvPr>
          <p:cNvSpPr/>
          <p:nvPr/>
        </p:nvSpPr>
        <p:spPr>
          <a:xfrm>
            <a:off x="546100" y="2434650"/>
            <a:ext cx="596929"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 name="楕円 4">
            <a:extLst>
              <a:ext uri="{FF2B5EF4-FFF2-40B4-BE49-F238E27FC236}">
                <a16:creationId xmlns:a16="http://schemas.microsoft.com/office/drawing/2014/main" id="{6DDB4E61-8117-4949-9382-F6857D20EE39}"/>
              </a:ext>
            </a:extLst>
          </p:cNvPr>
          <p:cNvSpPr/>
          <p:nvPr/>
        </p:nvSpPr>
        <p:spPr>
          <a:xfrm>
            <a:off x="5544845" y="5649498"/>
            <a:ext cx="245142" cy="2548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7FCDC2A6-2F57-485A-B9A1-D9CEF1690CD5}"/>
              </a:ext>
            </a:extLst>
          </p:cNvPr>
          <p:cNvSpPr/>
          <p:nvPr/>
        </p:nvSpPr>
        <p:spPr>
          <a:xfrm>
            <a:off x="4051300" y="1647825"/>
            <a:ext cx="52552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74" name="矢印: 右 73">
            <a:extLst>
              <a:ext uri="{FF2B5EF4-FFF2-40B4-BE49-F238E27FC236}">
                <a16:creationId xmlns:a16="http://schemas.microsoft.com/office/drawing/2014/main" id="{8670A42E-87D8-4B77-AE00-39A3EC8F8929}"/>
              </a:ext>
            </a:extLst>
          </p:cNvPr>
          <p:cNvSpPr/>
          <p:nvPr/>
        </p:nvSpPr>
        <p:spPr>
          <a:xfrm>
            <a:off x="6634170" y="4233999"/>
            <a:ext cx="615641" cy="355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5CD8865B-8A0C-4CF1-8A0B-03BCB45DDE67}"/>
              </a:ext>
            </a:extLst>
          </p:cNvPr>
          <p:cNvSpPr/>
          <p:nvPr/>
        </p:nvSpPr>
        <p:spPr>
          <a:xfrm>
            <a:off x="7175500" y="16478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pic>
        <p:nvPicPr>
          <p:cNvPr id="35" name="Picture 4" descr="人差し指を立てた手のイラスト（甲）">
            <a:extLst>
              <a:ext uri="{FF2B5EF4-FFF2-40B4-BE49-F238E27FC236}">
                <a16:creationId xmlns:a16="http://schemas.microsoft.com/office/drawing/2014/main" id="{DE144B60-D22A-4158-B192-75027E37F6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847003">
            <a:off x="2174345" y="3726343"/>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53" name="object 14">
            <a:extLst>
              <a:ext uri="{FF2B5EF4-FFF2-40B4-BE49-F238E27FC236}">
                <a16:creationId xmlns:a16="http://schemas.microsoft.com/office/drawing/2014/main" id="{78247315-1AF7-479C-8A46-2AF94C013EF3}"/>
              </a:ext>
            </a:extLst>
          </p:cNvPr>
          <p:cNvSpPr/>
          <p:nvPr/>
        </p:nvSpPr>
        <p:spPr>
          <a:xfrm>
            <a:off x="4506939" y="5215382"/>
            <a:ext cx="1861030" cy="571114"/>
          </a:xfrm>
          <a:custGeom>
            <a:avLst/>
            <a:gdLst/>
            <a:ahLst/>
            <a:cxnLst/>
            <a:rect l="l" t="t" r="r" b="b"/>
            <a:pathLst>
              <a:path w="504825" h="516889">
                <a:moveTo>
                  <a:pt x="0" y="0"/>
                </a:moveTo>
                <a:lnTo>
                  <a:pt x="504443" y="0"/>
                </a:lnTo>
                <a:lnTo>
                  <a:pt x="504443" y="516635"/>
                </a:lnTo>
                <a:lnTo>
                  <a:pt x="0" y="516635"/>
                </a:lnTo>
                <a:lnTo>
                  <a:pt x="0" y="0"/>
                </a:lnTo>
                <a:close/>
              </a:path>
            </a:pathLst>
          </a:custGeom>
          <a:ln w="38100">
            <a:solidFill>
              <a:srgbClr val="FF0000"/>
            </a:solidFill>
            <a:prstDash val="sysDash"/>
          </a:ln>
        </p:spPr>
        <p:txBody>
          <a:bodyPr wrap="square" lIns="0" tIns="0" rIns="0" bIns="0" rtlCol="0"/>
          <a:lstStyle/>
          <a:p>
            <a:endParaRPr sz="2547" dirty="0"/>
          </a:p>
        </p:txBody>
      </p:sp>
      <p:sp>
        <p:nvSpPr>
          <p:cNvPr id="31" name="object 6">
            <a:extLst>
              <a:ext uri="{FF2B5EF4-FFF2-40B4-BE49-F238E27FC236}">
                <a16:creationId xmlns:a16="http://schemas.microsoft.com/office/drawing/2014/main" id="{92173481-3093-4ACE-8F28-43EE4A83E8DA}"/>
              </a:ext>
            </a:extLst>
          </p:cNvPr>
          <p:cNvSpPr/>
          <p:nvPr/>
        </p:nvSpPr>
        <p:spPr>
          <a:xfrm>
            <a:off x="4533834" y="3556432"/>
            <a:ext cx="1877925" cy="776086"/>
          </a:xfrm>
          <a:custGeom>
            <a:avLst/>
            <a:gdLst/>
            <a:ahLst/>
            <a:cxnLst/>
            <a:rect l="l" t="t" r="r" b="b"/>
            <a:pathLst>
              <a:path w="2364104" h="1477010">
                <a:moveTo>
                  <a:pt x="0" y="0"/>
                </a:moveTo>
                <a:lnTo>
                  <a:pt x="2363724" y="0"/>
                </a:lnTo>
                <a:lnTo>
                  <a:pt x="2363724" y="1476756"/>
                </a:lnTo>
                <a:lnTo>
                  <a:pt x="0" y="1476756"/>
                </a:lnTo>
                <a:lnTo>
                  <a:pt x="0" y="0"/>
                </a:lnTo>
                <a:close/>
              </a:path>
            </a:pathLst>
          </a:custGeom>
          <a:ln w="25908">
            <a:solidFill>
              <a:srgbClr val="FF0000"/>
            </a:solidFill>
            <a:prstDash val="sysDash"/>
          </a:ln>
        </p:spPr>
        <p:txBody>
          <a:bodyPr wrap="square" lIns="0" tIns="0" rIns="0" bIns="0" rtlCol="0"/>
          <a:lstStyle/>
          <a:p>
            <a:endParaRPr sz="2547" dirty="0"/>
          </a:p>
        </p:txBody>
      </p:sp>
      <p:sp>
        <p:nvSpPr>
          <p:cNvPr id="36" name="矢印: 上 35">
            <a:extLst>
              <a:ext uri="{FF2B5EF4-FFF2-40B4-BE49-F238E27FC236}">
                <a16:creationId xmlns:a16="http://schemas.microsoft.com/office/drawing/2014/main" id="{310B23F4-61DE-4389-9153-170BE384F9E1}"/>
              </a:ext>
            </a:extLst>
          </p:cNvPr>
          <p:cNvSpPr/>
          <p:nvPr/>
        </p:nvSpPr>
        <p:spPr>
          <a:xfrm>
            <a:off x="5935167" y="5522419"/>
            <a:ext cx="381000" cy="1178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32B83D2C-5A1D-4E3E-938C-335F07DDA032}"/>
              </a:ext>
            </a:extLst>
          </p:cNvPr>
          <p:cNvSpPr/>
          <p:nvPr/>
        </p:nvSpPr>
        <p:spPr>
          <a:xfrm>
            <a:off x="3564314" y="4278520"/>
            <a:ext cx="615641" cy="3110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9D27A8F2-7274-441C-A433-EAC812EDE546}"/>
              </a:ext>
            </a:extLst>
          </p:cNvPr>
          <p:cNvSpPr txBox="1"/>
          <p:nvPr/>
        </p:nvSpPr>
        <p:spPr>
          <a:xfrm>
            <a:off x="7649087" y="1647825"/>
            <a:ext cx="2298569" cy="646331"/>
          </a:xfrm>
          <a:prstGeom prst="rect">
            <a:avLst/>
          </a:prstGeom>
          <a:noFill/>
        </p:spPr>
        <p:txBody>
          <a:bodyPr wrap="square">
            <a:spAutoFit/>
          </a:bodyPr>
          <a:lstStyle/>
          <a:p>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目的の</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お店</a:t>
            </a:r>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の概要</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や</a:t>
            </a:r>
            <a:endPar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地図に表示されます</a:t>
            </a:r>
            <a:endParaRPr lang="ja-JP" altLang="en-US" b="1" dirty="0">
              <a:latin typeface="メイリオ" panose="020B0604030504040204" pitchFamily="50" charset="-128"/>
              <a:ea typeface="メイリオ" panose="020B0604030504040204" pitchFamily="50" charset="-128"/>
            </a:endParaRPr>
          </a:p>
        </p:txBody>
      </p:sp>
      <p:pic>
        <p:nvPicPr>
          <p:cNvPr id="38" name="図 37">
            <a:extLst>
              <a:ext uri="{FF2B5EF4-FFF2-40B4-BE49-F238E27FC236}">
                <a16:creationId xmlns:a16="http://schemas.microsoft.com/office/drawing/2014/main" id="{AB7E41A1-B8AA-4BDA-AF71-37E2A64C2CD9}"/>
              </a:ext>
            </a:extLst>
          </p:cNvPr>
          <p:cNvPicPr>
            <a:picLocks noChangeAspect="1"/>
          </p:cNvPicPr>
          <p:nvPr/>
        </p:nvPicPr>
        <p:blipFill>
          <a:blip r:embed="rId7"/>
          <a:stretch>
            <a:fillRect/>
          </a:stretch>
        </p:blipFill>
        <p:spPr>
          <a:xfrm>
            <a:off x="925123" y="3239765"/>
            <a:ext cx="562356" cy="536448"/>
          </a:xfrm>
          <a:prstGeom prst="rect">
            <a:avLst/>
          </a:prstGeom>
        </p:spPr>
      </p:pic>
      <p:pic>
        <p:nvPicPr>
          <p:cNvPr id="39" name="図 38">
            <a:extLst>
              <a:ext uri="{FF2B5EF4-FFF2-40B4-BE49-F238E27FC236}">
                <a16:creationId xmlns:a16="http://schemas.microsoft.com/office/drawing/2014/main" id="{6F230659-633F-4E53-832C-DB71C890BFA7}"/>
              </a:ext>
            </a:extLst>
          </p:cNvPr>
          <p:cNvPicPr>
            <a:picLocks noChangeAspect="1"/>
          </p:cNvPicPr>
          <p:nvPr/>
        </p:nvPicPr>
        <p:blipFill>
          <a:blip r:embed="rId8"/>
          <a:stretch>
            <a:fillRect/>
          </a:stretch>
        </p:blipFill>
        <p:spPr>
          <a:xfrm>
            <a:off x="3407876" y="3548514"/>
            <a:ext cx="562356" cy="536448"/>
          </a:xfrm>
          <a:prstGeom prst="rect">
            <a:avLst/>
          </a:prstGeom>
        </p:spPr>
      </p:pic>
      <p:pic>
        <p:nvPicPr>
          <p:cNvPr id="40" name="図 39">
            <a:extLst>
              <a:ext uri="{FF2B5EF4-FFF2-40B4-BE49-F238E27FC236}">
                <a16:creationId xmlns:a16="http://schemas.microsoft.com/office/drawing/2014/main" id="{C9CF8623-A696-4CE6-95FE-D2DF655B14CB}"/>
              </a:ext>
            </a:extLst>
          </p:cNvPr>
          <p:cNvPicPr>
            <a:picLocks noChangeAspect="1"/>
          </p:cNvPicPr>
          <p:nvPr/>
        </p:nvPicPr>
        <p:blipFill>
          <a:blip r:embed="rId9"/>
          <a:stretch>
            <a:fillRect/>
          </a:stretch>
        </p:blipFill>
        <p:spPr>
          <a:xfrm>
            <a:off x="4045266" y="3548514"/>
            <a:ext cx="562356" cy="536448"/>
          </a:xfrm>
          <a:prstGeom prst="rect">
            <a:avLst/>
          </a:prstGeom>
        </p:spPr>
      </p:pic>
      <p:pic>
        <p:nvPicPr>
          <p:cNvPr id="46" name="図 45">
            <a:extLst>
              <a:ext uri="{FF2B5EF4-FFF2-40B4-BE49-F238E27FC236}">
                <a16:creationId xmlns:a16="http://schemas.microsoft.com/office/drawing/2014/main" id="{C8CBD2E8-B67C-42EF-9941-2F07678D1370}"/>
              </a:ext>
            </a:extLst>
          </p:cNvPr>
          <p:cNvPicPr>
            <a:picLocks noChangeAspect="1"/>
          </p:cNvPicPr>
          <p:nvPr/>
        </p:nvPicPr>
        <p:blipFill>
          <a:blip r:embed="rId10"/>
          <a:stretch>
            <a:fillRect/>
          </a:stretch>
        </p:blipFill>
        <p:spPr>
          <a:xfrm>
            <a:off x="9385300" y="3549532"/>
            <a:ext cx="562356" cy="536448"/>
          </a:xfrm>
          <a:prstGeom prst="rect">
            <a:avLst/>
          </a:prstGeom>
        </p:spPr>
      </p:pic>
      <p:pic>
        <p:nvPicPr>
          <p:cNvPr id="29" name="図 28">
            <a:extLst>
              <a:ext uri="{FF2B5EF4-FFF2-40B4-BE49-F238E27FC236}">
                <a16:creationId xmlns:a16="http://schemas.microsoft.com/office/drawing/2014/main" id="{EF2D7F9D-EF7D-4DFC-A610-FC8225578362}"/>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p:blipFill>
        <p:spPr>
          <a:xfrm>
            <a:off x="2955819" y="3340020"/>
            <a:ext cx="261720" cy="229577"/>
          </a:xfrm>
          <a:prstGeom prst="rect">
            <a:avLst/>
          </a:prstGeom>
          <a:ln>
            <a:noFill/>
          </a:ln>
        </p:spPr>
      </p:pic>
    </p:spTree>
    <p:extLst>
      <p:ext uri="{BB962C8B-B14F-4D97-AF65-F5344CB8AC3E}">
        <p14:creationId xmlns:p14="http://schemas.microsoft.com/office/powerpoint/2010/main" val="229430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332887" y="2886075"/>
            <a:ext cx="2095500" cy="3867150"/>
          </a:xfrm>
          <a:prstGeom prst="rect">
            <a:avLst/>
          </a:prstGeom>
        </p:spPr>
      </p:pic>
      <p:pic>
        <p:nvPicPr>
          <p:cNvPr id="2" name="図 1"/>
          <p:cNvPicPr>
            <a:picLocks noChangeAspect="1"/>
          </p:cNvPicPr>
          <p:nvPr/>
        </p:nvPicPr>
        <p:blipFill>
          <a:blip r:embed="rId4"/>
          <a:stretch>
            <a:fillRect/>
          </a:stretch>
        </p:blipFill>
        <p:spPr>
          <a:xfrm>
            <a:off x="1064301" y="3019425"/>
            <a:ext cx="2038350" cy="3733800"/>
          </a:xfrm>
          <a:prstGeom prst="rect">
            <a:avLst/>
          </a:prstGeom>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04000" y="1512000"/>
            <a:ext cx="5446363" cy="407356"/>
          </a:xfrm>
        </p:spPr>
        <p:txBody>
          <a:bodyPr wrap="none"/>
          <a:lstStyle/>
          <a:p>
            <a:pPr marL="8975">
              <a:spcBef>
                <a:spcPts val="71"/>
              </a:spcBef>
            </a:pPr>
            <a:r>
              <a:rPr lang="ja-JP" altLang="en-US" dirty="0"/>
              <a:t>目的地までの経路を調べましょう。</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Ｉ</a:t>
            </a:r>
            <a:endParaRPr lang="en-US" altLang="ja-JP" dirty="0"/>
          </a:p>
        </p:txBody>
      </p:sp>
      <p:sp>
        <p:nvSpPr>
          <p:cNvPr id="26" name="タイトル 9">
            <a:extLst>
              <a:ext uri="{FF2B5EF4-FFF2-40B4-BE49-F238E27FC236}">
                <a16:creationId xmlns:a16="http://schemas.microsoft.com/office/drawing/2014/main" id="{50C9AB2B-419D-445B-8FC7-DD1AEE96A696}"/>
              </a:ext>
            </a:extLst>
          </p:cNvPr>
          <p:cNvSpPr txBox="1">
            <a:spLocks/>
          </p:cNvSpPr>
          <p:nvPr/>
        </p:nvSpPr>
        <p:spPr>
          <a:xfrm>
            <a:off x="2520000" y="360000"/>
            <a:ext cx="6155531"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～目的地までの経路を調べよう～</a:t>
            </a:r>
          </a:p>
        </p:txBody>
      </p:sp>
      <p:sp>
        <p:nvSpPr>
          <p:cNvPr id="68" name="正方形/長方形 67">
            <a:extLst>
              <a:ext uri="{FF2B5EF4-FFF2-40B4-BE49-F238E27FC236}">
                <a16:creationId xmlns:a16="http://schemas.microsoft.com/office/drawing/2014/main" id="{F6F66A6C-04CE-43B0-B122-559D26511984}"/>
              </a:ext>
            </a:extLst>
          </p:cNvPr>
          <p:cNvSpPr/>
          <p:nvPr/>
        </p:nvSpPr>
        <p:spPr>
          <a:xfrm>
            <a:off x="489689" y="205420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69" name="テキスト ボックス 68">
            <a:extLst>
              <a:ext uri="{FF2B5EF4-FFF2-40B4-BE49-F238E27FC236}">
                <a16:creationId xmlns:a16="http://schemas.microsoft.com/office/drawing/2014/main" id="{20FA2B0F-27FB-4CF9-8592-E4FDB66292C5}"/>
              </a:ext>
            </a:extLst>
          </p:cNvPr>
          <p:cNvSpPr txBox="1"/>
          <p:nvPr/>
        </p:nvSpPr>
        <p:spPr>
          <a:xfrm>
            <a:off x="4443521" y="2054205"/>
            <a:ext cx="2262158" cy="646331"/>
          </a:xfrm>
          <a:prstGeom prst="rect">
            <a:avLst/>
          </a:prstGeom>
          <a:noFill/>
        </p:spPr>
        <p:txBody>
          <a:bodyPr wrap="none">
            <a:spAutoFit/>
          </a:bodyPr>
          <a:lstStyle/>
          <a:p>
            <a:r>
              <a:rPr lang="ja-JP" altLang="en-US" b="1" kern="100" dirty="0">
                <a:effectLst/>
                <a:latin typeface="メイリオ" panose="020B0604030504040204" pitchFamily="50" charset="-128"/>
                <a:ea typeface="メイリオ" panose="020B0604030504040204" pitchFamily="50" charset="-128"/>
                <a:cs typeface="メイリオ" panose="020B0604030504040204" pitchFamily="50" charset="-128"/>
              </a:rPr>
              <a:t>出発地、交通手段、</a:t>
            </a:r>
            <a:endParaRPr lang="en-US" altLang="ja-JP"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kern="100" dirty="0">
                <a:effectLst/>
                <a:latin typeface="メイリオ" panose="020B0604030504040204" pitchFamily="50" charset="-128"/>
                <a:ea typeface="メイリオ" panose="020B0604030504040204" pitchFamily="50" charset="-128"/>
                <a:cs typeface="メイリオ" panose="020B0604030504040204" pitchFamily="50" charset="-128"/>
              </a:rPr>
              <a:t>出発時間等をタップ</a:t>
            </a:r>
            <a:endParaRPr lang="ja-JP" altLang="en-US" b="1" dirty="0">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A25D870A-A4C1-4415-ADFC-090192FCEAFD}"/>
              </a:ext>
            </a:extLst>
          </p:cNvPr>
          <p:cNvSpPr txBox="1"/>
          <p:nvPr/>
        </p:nvSpPr>
        <p:spPr>
          <a:xfrm>
            <a:off x="965092" y="2054205"/>
            <a:ext cx="2583288" cy="646331"/>
          </a:xfrm>
          <a:prstGeom prst="rect">
            <a:avLst/>
          </a:prstGeom>
          <a:noFill/>
        </p:spPr>
        <p:txBody>
          <a:bodyPr wrap="square">
            <a:spAutoFit/>
          </a:bodyPr>
          <a:lstStyle/>
          <a:p>
            <a:r>
              <a:rPr lang="ja-JP" altLang="en-US" sz="1800" b="1"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前頁のお店紹介の下にある「経路」</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b="1" dirty="0">
              <a:latin typeface="メイリオ" panose="020B0604030504040204" pitchFamily="50" charset="-128"/>
              <a:ea typeface="メイリオ" panose="020B0604030504040204" pitchFamily="50" charset="-128"/>
            </a:endParaRPr>
          </a:p>
        </p:txBody>
      </p:sp>
      <p:sp>
        <p:nvSpPr>
          <p:cNvPr id="89" name="正方形/長方形 88">
            <a:extLst>
              <a:ext uri="{FF2B5EF4-FFF2-40B4-BE49-F238E27FC236}">
                <a16:creationId xmlns:a16="http://schemas.microsoft.com/office/drawing/2014/main" id="{96F9AA31-8263-4F93-A524-7F9DA9514E44}"/>
              </a:ext>
            </a:extLst>
          </p:cNvPr>
          <p:cNvSpPr/>
          <p:nvPr/>
        </p:nvSpPr>
        <p:spPr>
          <a:xfrm>
            <a:off x="5470836" y="5604786"/>
            <a:ext cx="543739" cy="523220"/>
          </a:xfrm>
          <a:prstGeom prst="rect">
            <a:avLst/>
          </a:prstGeom>
        </p:spPr>
        <p:txBody>
          <a:bodyPr wrap="none">
            <a:spAutoFit/>
          </a:bodyPr>
          <a:lstStyle/>
          <a:p>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91" name="矢印: 右 90">
            <a:extLst>
              <a:ext uri="{FF2B5EF4-FFF2-40B4-BE49-F238E27FC236}">
                <a16:creationId xmlns:a16="http://schemas.microsoft.com/office/drawing/2014/main" id="{03E570BB-5184-43EE-8264-F08B89A531D8}"/>
              </a:ext>
            </a:extLst>
          </p:cNvPr>
          <p:cNvSpPr/>
          <p:nvPr/>
        </p:nvSpPr>
        <p:spPr>
          <a:xfrm>
            <a:off x="3235342" y="3382614"/>
            <a:ext cx="964990" cy="3937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11CC24CB-EF02-45D9-8963-75EA206CF1AB}"/>
              </a:ext>
            </a:extLst>
          </p:cNvPr>
          <p:cNvSpPr/>
          <p:nvPr/>
        </p:nvSpPr>
        <p:spPr>
          <a:xfrm>
            <a:off x="1079500" y="4958136"/>
            <a:ext cx="550595" cy="49968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8D6C966D-FD88-452E-8571-AC86C677683F}"/>
              </a:ext>
            </a:extLst>
          </p:cNvPr>
          <p:cNvSpPr/>
          <p:nvPr/>
        </p:nvSpPr>
        <p:spPr>
          <a:xfrm>
            <a:off x="4750950" y="3051199"/>
            <a:ext cx="860610" cy="25761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四角形: 角を丸くする 72">
            <a:extLst>
              <a:ext uri="{FF2B5EF4-FFF2-40B4-BE49-F238E27FC236}">
                <a16:creationId xmlns:a16="http://schemas.microsoft.com/office/drawing/2014/main" id="{6AD0B58A-7256-49F7-8F0E-BE9366AC5E60}"/>
              </a:ext>
            </a:extLst>
          </p:cNvPr>
          <p:cNvSpPr/>
          <p:nvPr/>
        </p:nvSpPr>
        <p:spPr>
          <a:xfrm>
            <a:off x="4318563" y="4458037"/>
            <a:ext cx="2071999" cy="46928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F0BD3E3B-0FB6-47F3-B65E-84901CB90D7D}"/>
              </a:ext>
            </a:extLst>
          </p:cNvPr>
          <p:cNvSpPr txBox="1"/>
          <p:nvPr/>
        </p:nvSpPr>
        <p:spPr>
          <a:xfrm>
            <a:off x="7569393" y="2169548"/>
            <a:ext cx="2492990" cy="369332"/>
          </a:xfrm>
          <a:prstGeom prst="rect">
            <a:avLst/>
          </a:prstGeom>
          <a:solidFill>
            <a:schemeClr val="bg1"/>
          </a:solidFill>
        </p:spPr>
        <p:txBody>
          <a:bodyPr wrap="none">
            <a:spAutoFit/>
          </a:bodyPr>
          <a:lstStyle/>
          <a:p>
            <a:r>
              <a:rPr lang="ja-JP" altLang="en-US" sz="1800" b="1"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経路の探索条件を決定</a:t>
            </a:r>
            <a:endParaRPr lang="ja-JP" altLang="en-US" b="1" dirty="0">
              <a:latin typeface="メイリオ" panose="020B0604030504040204" pitchFamily="50" charset="-128"/>
              <a:ea typeface="メイリオ" panose="020B0604030504040204" pitchFamily="50" charset="-128"/>
            </a:endParaRPr>
          </a:p>
        </p:txBody>
      </p:sp>
      <p:sp>
        <p:nvSpPr>
          <p:cNvPr id="41" name="四角形: 角を丸くする 40">
            <a:extLst>
              <a:ext uri="{FF2B5EF4-FFF2-40B4-BE49-F238E27FC236}">
                <a16:creationId xmlns:a16="http://schemas.microsoft.com/office/drawing/2014/main" id="{7FBA3962-B344-4014-A669-302DCD184475}"/>
              </a:ext>
            </a:extLst>
          </p:cNvPr>
          <p:cNvSpPr/>
          <p:nvPr/>
        </p:nvSpPr>
        <p:spPr>
          <a:xfrm>
            <a:off x="4360585" y="3859498"/>
            <a:ext cx="860610" cy="25761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5551768-6B9E-4553-B47E-CF543B56D562}"/>
              </a:ext>
            </a:extLst>
          </p:cNvPr>
          <p:cNvPicPr>
            <a:picLocks noChangeAspect="1"/>
          </p:cNvPicPr>
          <p:nvPr/>
        </p:nvPicPr>
        <p:blipFill>
          <a:blip r:embed="rId5"/>
          <a:stretch>
            <a:fillRect/>
          </a:stretch>
        </p:blipFill>
        <p:spPr>
          <a:xfrm>
            <a:off x="7792382" y="2638425"/>
            <a:ext cx="1278673" cy="1457432"/>
          </a:xfrm>
          <a:prstGeom prst="rect">
            <a:avLst/>
          </a:prstGeom>
          <a:ln>
            <a:solidFill>
              <a:schemeClr val="tx1"/>
            </a:solidFill>
          </a:ln>
        </p:spPr>
      </p:pic>
      <p:pic>
        <p:nvPicPr>
          <p:cNvPr id="7" name="図 6">
            <a:extLst>
              <a:ext uri="{FF2B5EF4-FFF2-40B4-BE49-F238E27FC236}">
                <a16:creationId xmlns:a16="http://schemas.microsoft.com/office/drawing/2014/main" id="{513FEC16-CED0-48F0-A6DC-76429687C821}"/>
              </a:ext>
            </a:extLst>
          </p:cNvPr>
          <p:cNvPicPr>
            <a:picLocks noChangeAspect="1"/>
          </p:cNvPicPr>
          <p:nvPr/>
        </p:nvPicPr>
        <p:blipFill>
          <a:blip r:embed="rId6"/>
          <a:stretch>
            <a:fillRect/>
          </a:stretch>
        </p:blipFill>
        <p:spPr>
          <a:xfrm>
            <a:off x="7785100" y="4236278"/>
            <a:ext cx="1460815" cy="2253190"/>
          </a:xfrm>
          <a:prstGeom prst="rect">
            <a:avLst/>
          </a:prstGeom>
        </p:spPr>
      </p:pic>
      <p:sp>
        <p:nvSpPr>
          <p:cNvPr id="71" name="正方形/長方形 70">
            <a:extLst>
              <a:ext uri="{FF2B5EF4-FFF2-40B4-BE49-F238E27FC236}">
                <a16:creationId xmlns:a16="http://schemas.microsoft.com/office/drawing/2014/main" id="{86535A8E-6E75-41E9-A1C0-C03CC23FC56C}"/>
              </a:ext>
            </a:extLst>
          </p:cNvPr>
          <p:cNvSpPr/>
          <p:nvPr/>
        </p:nvSpPr>
        <p:spPr>
          <a:xfrm>
            <a:off x="3975100" y="2054205"/>
            <a:ext cx="595035" cy="584775"/>
          </a:xfrm>
          <a:prstGeom prst="rect">
            <a:avLst/>
          </a:prstGeom>
          <a:noFill/>
        </p:spPr>
        <p:txBody>
          <a:bodyPr wrap="non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cxnSp>
        <p:nvCxnSpPr>
          <p:cNvPr id="9" name="直線矢印コネクタ 8">
            <a:extLst>
              <a:ext uri="{FF2B5EF4-FFF2-40B4-BE49-F238E27FC236}">
                <a16:creationId xmlns:a16="http://schemas.microsoft.com/office/drawing/2014/main" id="{B10C6787-6337-408A-81A3-AB80E99AFD91}"/>
              </a:ext>
            </a:extLst>
          </p:cNvPr>
          <p:cNvCxnSpPr>
            <a:cxnSpLocks/>
            <a:stCxn id="80" idx="3"/>
            <a:endCxn id="5" idx="1"/>
          </p:cNvCxnSpPr>
          <p:nvPr/>
        </p:nvCxnSpPr>
        <p:spPr>
          <a:xfrm>
            <a:off x="5611560" y="3180009"/>
            <a:ext cx="2180822" cy="18713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47DA187A-89C7-4022-B535-0563B6279738}"/>
              </a:ext>
            </a:extLst>
          </p:cNvPr>
          <p:cNvCxnSpPr>
            <a:cxnSpLocks/>
          </p:cNvCxnSpPr>
          <p:nvPr/>
        </p:nvCxnSpPr>
        <p:spPr>
          <a:xfrm>
            <a:off x="5237922" y="4053840"/>
            <a:ext cx="2554460" cy="80563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C32186B2-F665-4659-BF9D-B28585AF5089}"/>
              </a:ext>
            </a:extLst>
          </p:cNvPr>
          <p:cNvSpPr/>
          <p:nvPr/>
        </p:nvSpPr>
        <p:spPr>
          <a:xfrm>
            <a:off x="7099300" y="205420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pic>
        <p:nvPicPr>
          <p:cNvPr id="33" name="図 32">
            <a:extLst>
              <a:ext uri="{FF2B5EF4-FFF2-40B4-BE49-F238E27FC236}">
                <a16:creationId xmlns:a16="http://schemas.microsoft.com/office/drawing/2014/main" id="{65A99A47-C967-4F23-8760-FB3D6CBBEC07}"/>
              </a:ext>
            </a:extLst>
          </p:cNvPr>
          <p:cNvPicPr>
            <a:picLocks noChangeAspect="1"/>
          </p:cNvPicPr>
          <p:nvPr/>
        </p:nvPicPr>
        <p:blipFill>
          <a:blip r:embed="rId7"/>
          <a:stretch>
            <a:fillRect/>
          </a:stretch>
        </p:blipFill>
        <p:spPr>
          <a:xfrm>
            <a:off x="627683" y="4952784"/>
            <a:ext cx="613857" cy="585576"/>
          </a:xfrm>
          <a:prstGeom prst="rect">
            <a:avLst/>
          </a:prstGeom>
        </p:spPr>
      </p:pic>
      <p:pic>
        <p:nvPicPr>
          <p:cNvPr id="34" name="図 33">
            <a:extLst>
              <a:ext uri="{FF2B5EF4-FFF2-40B4-BE49-F238E27FC236}">
                <a16:creationId xmlns:a16="http://schemas.microsoft.com/office/drawing/2014/main" id="{66B9C220-CEB7-4E24-A2CD-EE7DE2325EC0}"/>
              </a:ext>
            </a:extLst>
          </p:cNvPr>
          <p:cNvPicPr>
            <a:picLocks noChangeAspect="1"/>
          </p:cNvPicPr>
          <p:nvPr/>
        </p:nvPicPr>
        <p:blipFill>
          <a:blip r:embed="rId8"/>
          <a:stretch>
            <a:fillRect/>
          </a:stretch>
        </p:blipFill>
        <p:spPr>
          <a:xfrm>
            <a:off x="5441433" y="3190643"/>
            <a:ext cx="562356" cy="536448"/>
          </a:xfrm>
          <a:prstGeom prst="rect">
            <a:avLst/>
          </a:prstGeom>
        </p:spPr>
      </p:pic>
      <p:sp>
        <p:nvSpPr>
          <p:cNvPr id="27" name="正方形/長方形 26">
            <a:extLst>
              <a:ext uri="{FF2B5EF4-FFF2-40B4-BE49-F238E27FC236}">
                <a16:creationId xmlns:a16="http://schemas.microsoft.com/office/drawing/2014/main" id="{20159D59-1E63-40C4-9F5D-F226DFEDE269}"/>
              </a:ext>
            </a:extLst>
          </p:cNvPr>
          <p:cNvSpPr/>
          <p:nvPr/>
        </p:nvSpPr>
        <p:spPr>
          <a:xfrm>
            <a:off x="6461820" y="4619540"/>
            <a:ext cx="256480" cy="307777"/>
          </a:xfrm>
          <a:prstGeom prst="rect">
            <a:avLst/>
          </a:prstGeom>
        </p:spPr>
        <p:txBody>
          <a:bodyPr wrap="none" lIns="0" tIns="0" rIns="0" bIns="0">
            <a:spAutoFit/>
          </a:bodyPr>
          <a:lstStyle/>
          <a:p>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sp>
        <p:nvSpPr>
          <p:cNvPr id="30" name="テキスト ボックス 29">
            <a:extLst>
              <a:ext uri="{FF2B5EF4-FFF2-40B4-BE49-F238E27FC236}">
                <a16:creationId xmlns:a16="http://schemas.microsoft.com/office/drawing/2014/main" id="{345AFA17-FD0D-4DA6-9CD4-B941B6D54294}"/>
              </a:ext>
            </a:extLst>
          </p:cNvPr>
          <p:cNvSpPr txBox="1"/>
          <p:nvPr/>
        </p:nvSpPr>
        <p:spPr>
          <a:xfrm>
            <a:off x="7569393" y="6612225"/>
            <a:ext cx="2492990" cy="369332"/>
          </a:xfrm>
          <a:prstGeom prst="rect">
            <a:avLst/>
          </a:prstGeom>
          <a:solidFill>
            <a:schemeClr val="bg1"/>
          </a:solidFill>
        </p:spPr>
        <p:txBody>
          <a:bodyPr wrap="none">
            <a:spAutoFit/>
          </a:bodyPr>
          <a:lstStyle/>
          <a:p>
            <a:r>
              <a:rPr lang="ja-JP" altLang="en-US" sz="1800" b="1"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おすすめの経路を選択</a:t>
            </a:r>
            <a:endParaRPr lang="ja-JP" altLang="en-US" b="1"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02A8E51B-0406-42BC-BE6C-55F3588AB114}"/>
              </a:ext>
            </a:extLst>
          </p:cNvPr>
          <p:cNvSpPr/>
          <p:nvPr/>
        </p:nvSpPr>
        <p:spPr>
          <a:xfrm>
            <a:off x="7099300" y="6496882"/>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260436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145467" y="2714625"/>
            <a:ext cx="2314575" cy="4057650"/>
          </a:xfrm>
          <a:prstGeom prst="rect">
            <a:avLst/>
          </a:prstGeom>
        </p:spPr>
      </p:pic>
      <p:pic>
        <p:nvPicPr>
          <p:cNvPr id="18" name="図 17">
            <a:extLst>
              <a:ext uri="{FF2B5EF4-FFF2-40B4-BE49-F238E27FC236}">
                <a16:creationId xmlns:a16="http://schemas.microsoft.com/office/drawing/2014/main" id="{4F85BA25-1CEB-43B9-83DC-145DD383A99B}"/>
              </a:ext>
            </a:extLst>
          </p:cNvPr>
          <p:cNvPicPr>
            <a:picLocks noChangeAspect="1"/>
          </p:cNvPicPr>
          <p:nvPr/>
        </p:nvPicPr>
        <p:blipFill>
          <a:blip r:embed="rId4"/>
          <a:stretch>
            <a:fillRect/>
          </a:stretch>
        </p:blipFill>
        <p:spPr>
          <a:xfrm>
            <a:off x="1689100" y="6093029"/>
            <a:ext cx="562356" cy="536448"/>
          </a:xfrm>
          <a:prstGeom prst="rect">
            <a:avLst/>
          </a:prstGeom>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05200" y="1512000"/>
            <a:ext cx="4766690" cy="407356"/>
          </a:xfrm>
        </p:spPr>
        <p:txBody>
          <a:bodyPr wrap="none"/>
          <a:lstStyle/>
          <a:p>
            <a:pPr marL="8975">
              <a:spcBef>
                <a:spcPts val="71"/>
              </a:spcBef>
            </a:pPr>
            <a:r>
              <a:rPr lang="ja-JP" altLang="en-US" dirty="0"/>
              <a:t>目的地までの経路を調べます。</a:t>
            </a:r>
          </a:p>
        </p:txBody>
      </p:sp>
      <p:sp>
        <p:nvSpPr>
          <p:cNvPr id="26" name="タイトル 9">
            <a:extLst>
              <a:ext uri="{FF2B5EF4-FFF2-40B4-BE49-F238E27FC236}">
                <a16:creationId xmlns:a16="http://schemas.microsoft.com/office/drawing/2014/main" id="{50C9AB2B-419D-445B-8FC7-DD1AEE96A696}"/>
              </a:ext>
            </a:extLst>
          </p:cNvPr>
          <p:cNvSpPr txBox="1">
            <a:spLocks/>
          </p:cNvSpPr>
          <p:nvPr/>
        </p:nvSpPr>
        <p:spPr>
          <a:xfrm>
            <a:off x="2520000" y="360000"/>
            <a:ext cx="6155531"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～目的地までの経路を調べよう～</a:t>
            </a:r>
          </a:p>
        </p:txBody>
      </p:sp>
      <p:sp>
        <p:nvSpPr>
          <p:cNvPr id="81" name="テキスト ボックス 80">
            <a:extLst>
              <a:ext uri="{FF2B5EF4-FFF2-40B4-BE49-F238E27FC236}">
                <a16:creationId xmlns:a16="http://schemas.microsoft.com/office/drawing/2014/main" id="{A25D870A-A4C1-4415-ADFC-090192FCEAFD}"/>
              </a:ext>
            </a:extLst>
          </p:cNvPr>
          <p:cNvSpPr txBox="1"/>
          <p:nvPr/>
        </p:nvSpPr>
        <p:spPr>
          <a:xfrm>
            <a:off x="2024380" y="2028825"/>
            <a:ext cx="3249427" cy="646331"/>
          </a:xfrm>
          <a:prstGeom prst="rect">
            <a:avLst/>
          </a:prstGeom>
          <a:noFill/>
        </p:spPr>
        <p:txBody>
          <a:bodyPr wrap="square">
            <a:spAutoFit/>
          </a:bodyPr>
          <a:lstStyle/>
          <a:p>
            <a:r>
              <a:rPr lang="ja-JP" altLang="en-US" sz="1800" b="1"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「ナビ開始」をタップ</a:t>
            </a:r>
            <a:r>
              <a:rPr lang="ja-JP" altLang="en-US"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すると音声でナビが開始されます</a:t>
            </a:r>
            <a:endParaRPr lang="ja-JP" altLang="en-US" b="1" dirty="0">
              <a:latin typeface="メイリオ" panose="020B0604030504040204" pitchFamily="50" charset="-128"/>
              <a:ea typeface="メイリオ" panose="020B0604030504040204" pitchFamily="50" charset="-128"/>
            </a:endParaRPr>
          </a:p>
        </p:txBody>
      </p:sp>
      <p:sp>
        <p:nvSpPr>
          <p:cNvPr id="53" name="Title 1">
            <a:extLst>
              <a:ext uri="{FF2B5EF4-FFF2-40B4-BE49-F238E27FC236}">
                <a16:creationId xmlns:a16="http://schemas.microsoft.com/office/drawing/2014/main" id="{2A91580E-1ADE-4E07-BDFB-3EFB2F35EACF}"/>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Ｉ</a:t>
            </a:r>
            <a:endParaRPr lang="en-US" altLang="ja-JP" dirty="0"/>
          </a:p>
        </p:txBody>
      </p:sp>
      <p:pic>
        <p:nvPicPr>
          <p:cNvPr id="7" name="図 6">
            <a:extLst>
              <a:ext uri="{FF2B5EF4-FFF2-40B4-BE49-F238E27FC236}">
                <a16:creationId xmlns:a16="http://schemas.microsoft.com/office/drawing/2014/main" id="{95CC4684-02F0-4DCD-987E-4D66AB2F5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6827" y="2792402"/>
            <a:ext cx="2295691" cy="4037023"/>
          </a:xfrm>
          <a:prstGeom prst="rect">
            <a:avLst/>
          </a:prstGeom>
          <a:ln>
            <a:solidFill>
              <a:schemeClr val="tx1"/>
            </a:solidFill>
          </a:ln>
        </p:spPr>
      </p:pic>
      <p:sp>
        <p:nvSpPr>
          <p:cNvPr id="37" name="四角形: 角を丸くする 36">
            <a:extLst>
              <a:ext uri="{FF2B5EF4-FFF2-40B4-BE49-F238E27FC236}">
                <a16:creationId xmlns:a16="http://schemas.microsoft.com/office/drawing/2014/main" id="{7ACE01FC-02C5-4B98-863C-2DD27FFCEB93}"/>
              </a:ext>
            </a:extLst>
          </p:cNvPr>
          <p:cNvSpPr/>
          <p:nvPr/>
        </p:nvSpPr>
        <p:spPr>
          <a:xfrm>
            <a:off x="2181543" y="6170454"/>
            <a:ext cx="874746" cy="35538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88DDDC1-9FB9-413F-AC3E-A14D190C3EF5}"/>
              </a:ext>
            </a:extLst>
          </p:cNvPr>
          <p:cNvSpPr/>
          <p:nvPr/>
        </p:nvSpPr>
        <p:spPr>
          <a:xfrm>
            <a:off x="1557341" y="20288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30" name="四角形: 角を丸くする 29">
            <a:extLst>
              <a:ext uri="{FF2B5EF4-FFF2-40B4-BE49-F238E27FC236}">
                <a16:creationId xmlns:a16="http://schemas.microsoft.com/office/drawing/2014/main" id="{121B836B-6860-4255-BB6F-D4746A304AA4}"/>
              </a:ext>
            </a:extLst>
          </p:cNvPr>
          <p:cNvSpPr/>
          <p:nvPr/>
        </p:nvSpPr>
        <p:spPr>
          <a:xfrm>
            <a:off x="4049997" y="5154240"/>
            <a:ext cx="385846" cy="304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左右 7">
            <a:extLst>
              <a:ext uri="{FF2B5EF4-FFF2-40B4-BE49-F238E27FC236}">
                <a16:creationId xmlns:a16="http://schemas.microsoft.com/office/drawing/2014/main" id="{E09CF392-3EA8-49BA-BCCE-FD60A5212DBD}"/>
              </a:ext>
            </a:extLst>
          </p:cNvPr>
          <p:cNvSpPr/>
          <p:nvPr/>
        </p:nvSpPr>
        <p:spPr>
          <a:xfrm>
            <a:off x="4786582" y="5191346"/>
            <a:ext cx="1038208" cy="226122"/>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511DD88-E91D-4A75-8C10-5062A595B5C9}"/>
              </a:ext>
            </a:extLst>
          </p:cNvPr>
          <p:cNvSpPr txBox="1"/>
          <p:nvPr/>
        </p:nvSpPr>
        <p:spPr>
          <a:xfrm>
            <a:off x="6089194" y="2028825"/>
            <a:ext cx="2838906" cy="646331"/>
          </a:xfrm>
          <a:prstGeom prst="rect">
            <a:avLst/>
          </a:prstGeom>
          <a:noFill/>
        </p:spPr>
        <p:txBody>
          <a:bodyPr wrap="square">
            <a:spAutoFit/>
          </a:bodyPr>
          <a:lstStyle/>
          <a:p>
            <a:r>
              <a:rPr lang="ja-JP" altLang="en-US" sz="1800" b="1"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駅から目的地までの徒歩ルートが表示されます</a:t>
            </a:r>
            <a:endParaRPr lang="ja-JP" altLang="en-US"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3356E66D-277A-44F5-AA5F-75B6B764125E}"/>
              </a:ext>
            </a:extLst>
          </p:cNvPr>
          <p:cNvSpPr txBox="1"/>
          <p:nvPr/>
        </p:nvSpPr>
        <p:spPr>
          <a:xfrm>
            <a:off x="4786582" y="4649121"/>
            <a:ext cx="1388158" cy="523220"/>
          </a:xfrm>
          <a:prstGeom prst="rect">
            <a:avLst/>
          </a:prstGeom>
          <a:noFill/>
        </p:spPr>
        <p:txBody>
          <a:bodyPr wrap="square">
            <a:spAutoFit/>
          </a:bodyPr>
          <a:lstStyle/>
          <a:p>
            <a:r>
              <a:rPr lang="en-US" altLang="ja-JP" sz="1400" b="1" kern="100"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&gt; </a:t>
            </a:r>
            <a:r>
              <a:rPr lang="ja-JP" altLang="en-US" sz="1400" b="1" kern="100"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をタップ</a:t>
            </a:r>
          </a:p>
          <a:p>
            <a:r>
              <a:rPr lang="ja-JP" altLang="en-US" sz="1400" b="1" kern="100"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すると</a:t>
            </a:r>
            <a:endParaRPr lang="ja-JP" altLang="en-US" sz="14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C5F5CC85-A2E7-433D-9FDB-59E6C8AFF308}"/>
              </a:ext>
            </a:extLst>
          </p:cNvPr>
          <p:cNvSpPr/>
          <p:nvPr/>
        </p:nvSpPr>
        <p:spPr>
          <a:xfrm>
            <a:off x="3056289" y="5611440"/>
            <a:ext cx="115854" cy="76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C255179-5A3E-4F6D-97B6-DC46A93C16A3}"/>
              </a:ext>
            </a:extLst>
          </p:cNvPr>
          <p:cNvSpPr/>
          <p:nvPr/>
        </p:nvSpPr>
        <p:spPr>
          <a:xfrm flipH="1">
            <a:off x="5619881" y="2028825"/>
            <a:ext cx="595036"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48E343C8-BEBC-43DF-8112-15A2AB06E834}"/>
              </a:ext>
            </a:extLst>
          </p:cNvPr>
          <p:cNvSpPr txBox="1"/>
          <p:nvPr/>
        </p:nvSpPr>
        <p:spPr>
          <a:xfrm>
            <a:off x="3743848" y="5173242"/>
            <a:ext cx="256480" cy="307777"/>
          </a:xfrm>
          <a:prstGeom prst="rect">
            <a:avLst/>
          </a:prstGeom>
          <a:noFill/>
        </p:spPr>
        <p:txBody>
          <a:bodyPr wrap="none" lIns="0" tIns="0" rIns="0" bIns="0">
            <a:spAutoFit/>
          </a:bodyPr>
          <a:lstStyle/>
          <a:p>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sp>
        <p:nvSpPr>
          <p:cNvPr id="24" name="四角形: 角を丸くする 23">
            <a:extLst>
              <a:ext uri="{FF2B5EF4-FFF2-40B4-BE49-F238E27FC236}">
                <a16:creationId xmlns:a16="http://schemas.microsoft.com/office/drawing/2014/main" id="{0F19D307-A563-47AC-B21F-8BB6CE1D7CFF}"/>
              </a:ext>
            </a:extLst>
          </p:cNvPr>
          <p:cNvSpPr/>
          <p:nvPr/>
        </p:nvSpPr>
        <p:spPr>
          <a:xfrm>
            <a:off x="6140300" y="2927009"/>
            <a:ext cx="385846" cy="304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368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84400" y="1521523"/>
            <a:ext cx="7380000" cy="5139869"/>
          </a:xfrm>
          <a:prstGeom prst="rect">
            <a:avLst/>
          </a:prstGeom>
          <a:noFill/>
        </p:spPr>
        <p:txBody>
          <a:bodyPr wrap="square" rtlCol="0">
            <a:spAutoFit/>
          </a:bodyPr>
          <a:lstStyle/>
          <a:p>
            <a:pPr>
              <a:spcAft>
                <a:spcPts val="1200"/>
              </a:spcAft>
            </a:pPr>
            <a:r>
              <a:rPr lang="ja-JP" altLang="en-US" sz="2800" b="1" dirty="0">
                <a:solidFill>
                  <a:srgbClr val="009650"/>
                </a:solidFill>
                <a:latin typeface="Meiryo" charset="-128"/>
                <a:ea typeface="Meiryo" charset="-128"/>
                <a:cs typeface="Meiryo" charset="-128"/>
              </a:rPr>
              <a:t>１．マップの使い方</a:t>
            </a:r>
            <a:endParaRPr lang="en-US" altLang="ja-JP" b="1" dirty="0">
              <a:latin typeface="Meiryo" charset="-128"/>
              <a:ea typeface="Meiryo" charset="-128"/>
              <a:cs typeface="Meiryo" charset="-128"/>
            </a:endParaRPr>
          </a:p>
          <a:p>
            <a:pPr algn="dist">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Ａ </a:t>
            </a:r>
            <a:r>
              <a:rPr lang="en-US" altLang="ja-JP" sz="2400" b="1" dirty="0">
                <a:latin typeface="Meiryo" charset="-128"/>
                <a:ea typeface="Meiryo" charset="-128"/>
                <a:cs typeface="Meiryo" charset="-128"/>
              </a:rPr>
              <a:t>Google Map</a:t>
            </a:r>
            <a:r>
              <a:rPr lang="ja-JP" altLang="en-US" sz="2400" b="1" dirty="0">
                <a:latin typeface="Meiryo" charset="-128"/>
                <a:ea typeface="Meiryo" charset="-128"/>
                <a:cs typeface="Meiryo" charset="-128"/>
              </a:rPr>
              <a:t>とは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Ｐ４</a:t>
            </a:r>
            <a:endParaRPr lang="en-US" altLang="ja-JP" sz="2400" b="1" dirty="0">
              <a:latin typeface="Meiryo" charset="-128"/>
              <a:ea typeface="Meiryo" charset="-128"/>
              <a:cs typeface="Meiryo" charset="-128"/>
            </a:endParaRPr>
          </a:p>
          <a:p>
            <a:pPr>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Ｂ </a:t>
            </a:r>
            <a:r>
              <a:rPr lang="en-US" altLang="ja-JP" sz="2400" b="1" dirty="0">
                <a:latin typeface="Meiryo" charset="-128"/>
                <a:ea typeface="Meiryo" charset="-128"/>
                <a:cs typeface="Meiryo" charset="-128"/>
              </a:rPr>
              <a:t>Google Map</a:t>
            </a:r>
            <a:r>
              <a:rPr lang="ja-JP" altLang="en-US" sz="2400" b="1" dirty="0">
                <a:latin typeface="Meiryo" charset="-128"/>
                <a:ea typeface="Meiryo" charset="-128"/>
                <a:cs typeface="Meiryo" charset="-128"/>
              </a:rPr>
              <a:t>のインストール</a:t>
            </a:r>
          </a:p>
          <a:p>
            <a:pPr marL="892175" indent="-342900" algn="dist" defTabSz="892175">
              <a:spcBef>
                <a:spcPts val="600"/>
              </a:spcBef>
              <a:buFont typeface="Wingdings" panose="05000000000000000000" pitchFamily="2" charset="2"/>
              <a:buChar char="l"/>
              <a:tabLst>
                <a:tab pos="538163" algn="l"/>
              </a:tabLst>
            </a:pPr>
            <a:r>
              <a:rPr lang="en-US" altLang="ja-JP" sz="2400" b="1" dirty="0">
                <a:latin typeface="Meiryo" charset="-128"/>
                <a:ea typeface="Meiryo" charset="-128"/>
                <a:cs typeface="Meiryo" charset="-128"/>
              </a:rPr>
              <a:t>Android</a:t>
            </a:r>
            <a:r>
              <a:rPr lang="ja-JP" altLang="en-US" sz="2400" b="1" dirty="0">
                <a:latin typeface="Meiryo" charset="-128"/>
                <a:ea typeface="Meiryo" charset="-128"/>
                <a:cs typeface="Meiryo" charset="-128"/>
              </a:rPr>
              <a:t>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Ｐ５</a:t>
            </a:r>
            <a:endParaRPr lang="en-US" altLang="ja-JP" sz="2400" b="1" dirty="0">
              <a:latin typeface="Meiryo" charset="-128"/>
              <a:ea typeface="Meiryo" charset="-128"/>
              <a:cs typeface="Meiryo" charset="-128"/>
            </a:endParaRPr>
          </a:p>
          <a:p>
            <a:pPr marL="892175" indent="-342900" algn="dist" defTabSz="892175">
              <a:spcBef>
                <a:spcPts val="600"/>
              </a:spcBef>
              <a:buFont typeface="Wingdings" panose="05000000000000000000" pitchFamily="2" charset="2"/>
              <a:buChar char="l"/>
            </a:pPr>
            <a:r>
              <a:rPr lang="en-US" altLang="ja-JP" sz="2400" b="1" dirty="0">
                <a:latin typeface="Meiryo" charset="-128"/>
                <a:ea typeface="Meiryo" charset="-128"/>
                <a:cs typeface="Meiryo" charset="-128"/>
              </a:rPr>
              <a:t>iOS …………………………………………</a:t>
            </a:r>
            <a:r>
              <a:rPr lang="ja-JP" altLang="en-US" sz="2400" b="1" dirty="0">
                <a:latin typeface="Meiryo" charset="-128"/>
                <a:ea typeface="Meiryo" charset="-128"/>
                <a:cs typeface="Meiryo" charset="-128"/>
              </a:rPr>
              <a:t> Ｐ６</a:t>
            </a:r>
            <a:endParaRPr lang="en-US" altLang="ja-JP" sz="2400" b="1" dirty="0">
              <a:latin typeface="Meiryo" charset="-128"/>
              <a:ea typeface="Meiryo" charset="-128"/>
              <a:cs typeface="Meiryo" charset="-128"/>
            </a:endParaRPr>
          </a:p>
          <a:p>
            <a:pPr algn="dist">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Ｃ 開始する前に位置情報を確認しましょう</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Ｐ７</a:t>
            </a:r>
            <a:endParaRPr lang="en-US" altLang="ja-JP" sz="2400" b="1" dirty="0">
              <a:latin typeface="Meiryo" charset="-128"/>
              <a:ea typeface="Meiryo" charset="-128"/>
              <a:cs typeface="Meiryo" charset="-128"/>
            </a:endParaRPr>
          </a:p>
          <a:p>
            <a:pPr algn="dist">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Ｄ </a:t>
            </a:r>
            <a:r>
              <a:rPr lang="en-US" altLang="ja-JP" sz="2400" b="1" dirty="0">
                <a:latin typeface="Meiryo" charset="-128"/>
                <a:ea typeface="Meiryo" charset="-128"/>
                <a:cs typeface="Meiryo" charset="-128"/>
              </a:rPr>
              <a:t>Google Map</a:t>
            </a:r>
            <a:r>
              <a:rPr lang="ja-JP" altLang="en-US" sz="2400" b="1" dirty="0">
                <a:latin typeface="Meiryo" charset="-128"/>
                <a:ea typeface="Meiryo" charset="-128"/>
                <a:cs typeface="Meiryo" charset="-128"/>
              </a:rPr>
              <a:t>の開始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Ｐ８</a:t>
            </a:r>
            <a:endParaRPr lang="en-US" altLang="ja-JP" sz="2400" b="1" dirty="0">
              <a:latin typeface="Meiryo" charset="-128"/>
              <a:ea typeface="Meiryo" charset="-128"/>
              <a:cs typeface="Meiryo" charset="-128"/>
            </a:endParaRPr>
          </a:p>
          <a:p>
            <a:pPr algn="dist">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Ｅ 地図と航空写真の切り替え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Ｐ９</a:t>
            </a:r>
            <a:endParaRPr lang="en-US" altLang="ja-JP" sz="2400" b="1" dirty="0">
              <a:latin typeface="Meiryo" charset="-128"/>
              <a:ea typeface="Meiryo" charset="-128"/>
              <a:cs typeface="Meiryo" charset="-128"/>
            </a:endParaRPr>
          </a:p>
          <a:p>
            <a:pPr algn="dist">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Ｆ 交通情報の確認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Ｐ１０</a:t>
            </a:r>
            <a:endParaRPr lang="en-US" altLang="ja-JP" sz="2400" b="1" dirty="0">
              <a:latin typeface="Meiryo" charset="-128"/>
              <a:ea typeface="Meiryo" charset="-128"/>
              <a:cs typeface="Meiryo" charset="-128"/>
            </a:endParaRPr>
          </a:p>
          <a:p>
            <a:pPr algn="dist">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Ｇ 付近の店や施設を確認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Ｐ１１</a:t>
            </a:r>
            <a:endParaRPr lang="en-US" altLang="ja-JP" sz="2400" b="1" dirty="0">
              <a:latin typeface="Meiryo" charset="-128"/>
              <a:ea typeface="Meiryo" charset="-128"/>
              <a:cs typeface="Meiryo" charset="-128"/>
            </a:endParaRPr>
          </a:p>
          <a:p>
            <a:pPr algn="dist">
              <a:spcBef>
                <a:spcPts val="600"/>
              </a:spcBef>
            </a:pPr>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Ｈ 目的地を表示して経路を調べよう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Ｐ１２</a:t>
            </a:r>
            <a:endParaRPr lang="ja-JP" altLang="en-US" sz="3200" b="1" dirty="0">
              <a:latin typeface="Meiryo" charset="-128"/>
              <a:ea typeface="Meiryo" charset="-128"/>
              <a:cs typeface="Meiryo" charset="-128"/>
            </a:endParaRPr>
          </a:p>
        </p:txBody>
      </p:sp>
      <p:pic>
        <p:nvPicPr>
          <p:cNvPr id="2" name="Picture 2" descr="スマートフォンを使う猫のキャラクター">
            <a:extLst>
              <a:ext uri="{FF2B5EF4-FFF2-40B4-BE49-F238E27FC236}">
                <a16:creationId xmlns:a16="http://schemas.microsoft.com/office/drawing/2014/main" id="{36956EEE-7066-4974-A553-E76FF40FC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11" y="4557077"/>
            <a:ext cx="1211175" cy="121117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94575"/>
            <a:ext cx="3231654" cy="553998"/>
          </a:xfrm>
        </p:spPr>
        <p:txBody>
          <a:bodyPr wrap="none">
            <a:spAutoFit/>
          </a:bodyPr>
          <a:lstStyle/>
          <a:p>
            <a:r>
              <a:rPr lang="ja-JP" altLang="en-US" sz="3600" dirty="0"/>
              <a:t>マップの使い方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46100" y="1794598"/>
            <a:ext cx="1219200" cy="490904"/>
          </a:xfrm>
          <a:prstGeom prst="rect">
            <a:avLst/>
          </a:prstGeom>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dist"/>
            <a:r>
              <a:rPr lang="ja-JP" altLang="en-US" sz="2800" b="1" dirty="0">
                <a:solidFill>
                  <a:srgbClr val="009650"/>
                </a:solidFill>
                <a:latin typeface="Meiryo" charset="-128"/>
                <a:ea typeface="Meiryo" charset="-128"/>
                <a:cs typeface="Meiryo" charset="-128"/>
              </a:rPr>
              <a:t>目次</a:t>
            </a:r>
          </a:p>
        </p:txBody>
      </p:sp>
      <p:pic>
        <p:nvPicPr>
          <p:cNvPr id="12" name="Picture 2" descr="スマートフォンを使うウサギのキャラクター">
            <a:extLst>
              <a:ext uri="{FF2B5EF4-FFF2-40B4-BE49-F238E27FC236}">
                <a16:creationId xmlns:a16="http://schemas.microsoft.com/office/drawing/2014/main" id="{558166AE-B421-45CE-B39B-0BD7133C4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3" y="420830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967828"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rPr>
              <a:t>1</a:t>
            </a:r>
            <a:endParaRPr lang="ja-JP" altLang="en-US" sz="15439" dirty="0">
              <a:solidFill>
                <a:srgbClr val="009650"/>
              </a:solidFill>
            </a:endParaRPr>
          </a:p>
          <a:p>
            <a:pPr>
              <a:lnSpc>
                <a:spcPct val="100000"/>
              </a:lnSpc>
            </a:pPr>
            <a:r>
              <a:rPr lang="ja-JP" altLang="en-US" sz="5400" spc="-14" dirty="0">
                <a:latin typeface="AoyagiKouzanFontT"/>
                <a:cs typeface="AoyagiKouzanFontT"/>
              </a:rPr>
              <a:t>マップアプリの使い方</a:t>
            </a:r>
            <a:endParaRPr lang="en-US" altLang="ja-JP" sz="5293" dirty="0">
              <a:solidFill>
                <a:srgbClr val="009650"/>
              </a:solidFill>
            </a:endParaRPr>
          </a:p>
        </p:txBody>
      </p:sp>
      <p:pic>
        <p:nvPicPr>
          <p:cNvPr id="1028" name="Picture 4" descr="タブレットでレシピを見る人のイラスト">
            <a:extLst>
              <a:ext uri="{FF2B5EF4-FFF2-40B4-BE49-F238E27FC236}">
                <a16:creationId xmlns:a16="http://schemas.microsoft.com/office/drawing/2014/main" id="{B24223B0-C1CF-4D48-9BCD-96547C61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47720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E31F266-8D1F-412D-94A2-324355C2E923}"/>
              </a:ext>
            </a:extLst>
          </p:cNvPr>
          <p:cNvSpPr/>
          <p:nvPr/>
        </p:nvSpPr>
        <p:spPr>
          <a:xfrm>
            <a:off x="1003300" y="6219825"/>
            <a:ext cx="8839200" cy="457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itle 1"/>
          <p:cNvSpPr txBox="1">
            <a:spLocks/>
          </p:cNvSpPr>
          <p:nvPr/>
        </p:nvSpPr>
        <p:spPr>
          <a:xfrm>
            <a:off x="864000" y="532800"/>
            <a:ext cx="1315081"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05200" y="1512000"/>
            <a:ext cx="9683000" cy="1292662"/>
          </a:xfrm>
        </p:spPr>
        <p:txBody>
          <a:bodyPr/>
          <a:lstStyle/>
          <a:p>
            <a:r>
              <a:rPr lang="ja-JP" altLang="en-US" sz="2800" dirty="0"/>
              <a:t>地図を見るソフト（ブラウザ）としてはいろいろなソフトがありますが今回は</a:t>
            </a:r>
            <a:r>
              <a:rPr lang="en-US" altLang="ja-JP" sz="2800" dirty="0"/>
              <a:t>Google</a:t>
            </a:r>
            <a:r>
              <a:rPr lang="ja-JP" altLang="en-US" sz="2800" dirty="0"/>
              <a:t>（グーグル）社の</a:t>
            </a:r>
            <a:r>
              <a:rPr lang="en-US" altLang="ja-JP" sz="2800" dirty="0"/>
              <a:t>Google Map</a:t>
            </a:r>
            <a:r>
              <a:rPr lang="ja-JP" altLang="en-US" sz="2800" dirty="0"/>
              <a:t>（グーグルマップ）を使用してご説明します</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en-US" altLang="ja-JP" sz="3200" kern="0" dirty="0"/>
              <a:t>Google Map</a:t>
            </a:r>
            <a:r>
              <a:rPr kumimoji="0" lang="ja-JP" altLang="en-US" sz="3200" kern="0" dirty="0"/>
              <a:t>とは</a:t>
            </a:r>
            <a:r>
              <a:rPr lang="ja-JP" altLang="en-US" sz="3200" dirty="0"/>
              <a:t> </a:t>
            </a:r>
            <a:endParaRPr kumimoji="0" lang="ja-JP" altLang="en-US" sz="3200" kern="0" dirty="0"/>
          </a:p>
        </p:txBody>
      </p:sp>
      <p:sp>
        <p:nvSpPr>
          <p:cNvPr id="24" name="字幕 5">
            <a:extLst>
              <a:ext uri="{FF2B5EF4-FFF2-40B4-BE49-F238E27FC236}">
                <a16:creationId xmlns:a16="http://schemas.microsoft.com/office/drawing/2014/main" id="{86E87156-0F19-4B60-A1CD-F71EBB27E12F}"/>
              </a:ext>
            </a:extLst>
          </p:cNvPr>
          <p:cNvSpPr txBox="1">
            <a:spLocks/>
          </p:cNvSpPr>
          <p:nvPr/>
        </p:nvSpPr>
        <p:spPr>
          <a:xfrm>
            <a:off x="674211" y="4934802"/>
            <a:ext cx="9092089" cy="738664"/>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en-US" altLang="ja-JP" sz="2400" kern="0" dirty="0"/>
              <a:t>Google Map</a:t>
            </a:r>
            <a:r>
              <a:rPr kumimoji="0" lang="ja-JP" altLang="en-US" sz="2400" kern="0" dirty="0"/>
              <a:t>には世界各国の地図や、何億もの店舗・場所が表示され、目的地に着くまでの経路などを教えてくれます。</a:t>
            </a:r>
          </a:p>
        </p:txBody>
      </p:sp>
      <p:graphicFrame>
        <p:nvGraphicFramePr>
          <p:cNvPr id="3" name="表 2">
            <a:extLst>
              <a:ext uri="{FF2B5EF4-FFF2-40B4-BE49-F238E27FC236}">
                <a16:creationId xmlns:a16="http://schemas.microsoft.com/office/drawing/2014/main" id="{F255CAC1-CAFF-4141-AF2E-D3B52607BCDC}"/>
              </a:ext>
            </a:extLst>
          </p:cNvPr>
          <p:cNvGraphicFramePr>
            <a:graphicFrameLocks noGrp="1"/>
          </p:cNvGraphicFramePr>
          <p:nvPr>
            <p:extLst>
              <p:ext uri="{D42A27DB-BD31-4B8C-83A1-F6EECF244321}">
                <p14:modId xmlns:p14="http://schemas.microsoft.com/office/powerpoint/2010/main" val="3949424078"/>
              </p:ext>
            </p:extLst>
          </p:nvPr>
        </p:nvGraphicFramePr>
        <p:xfrm>
          <a:off x="1998922" y="3030201"/>
          <a:ext cx="7010400" cy="1728932"/>
        </p:xfrm>
        <a:graphic>
          <a:graphicData uri="http://schemas.openxmlformats.org/drawingml/2006/table">
            <a:tbl>
              <a:tblPr firstRow="1" firstCol="1" bandRow="1"/>
              <a:tblGrid>
                <a:gridCol w="1529879">
                  <a:extLst>
                    <a:ext uri="{9D8B030D-6E8A-4147-A177-3AD203B41FA5}">
                      <a16:colId xmlns:a16="http://schemas.microsoft.com/office/drawing/2014/main" val="1250515700"/>
                    </a:ext>
                  </a:extLst>
                </a:gridCol>
                <a:gridCol w="3880321">
                  <a:extLst>
                    <a:ext uri="{9D8B030D-6E8A-4147-A177-3AD203B41FA5}">
                      <a16:colId xmlns:a16="http://schemas.microsoft.com/office/drawing/2014/main" val="432831749"/>
                    </a:ext>
                  </a:extLst>
                </a:gridCol>
                <a:gridCol w="1600200">
                  <a:extLst>
                    <a:ext uri="{9D8B030D-6E8A-4147-A177-3AD203B41FA5}">
                      <a16:colId xmlns:a16="http://schemas.microsoft.com/office/drawing/2014/main" val="1199478789"/>
                    </a:ext>
                  </a:extLst>
                </a:gridCol>
              </a:tblGrid>
              <a:tr h="371640">
                <a:tc>
                  <a:txBody>
                    <a:bodyPr/>
                    <a:lstStyle/>
                    <a:p>
                      <a:pPr algn="ctr"/>
                      <a:r>
                        <a:rPr lang="ja-JP" sz="1200" b="1" kern="0" dirty="0">
                          <a:effectLst/>
                          <a:latin typeface="メイリオ" panose="020B0604030504040204" pitchFamily="50" charset="-128"/>
                          <a:ea typeface="メイリオ" panose="020B0604030504040204" pitchFamily="50" charset="-128"/>
                          <a:cs typeface="ＭＳ Ｐゴシック" panose="020B0600070205080204" pitchFamily="50" charset="-128"/>
                        </a:rPr>
                        <a:t>「アイコン」</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b="1" kern="0" dirty="0">
                          <a:effectLst/>
                          <a:latin typeface="メイリオ" panose="020B0604030504040204" pitchFamily="50" charset="-128"/>
                          <a:ea typeface="メイリオ" panose="020B0604030504040204" pitchFamily="50" charset="-128"/>
                          <a:cs typeface="ＭＳ Ｐゴシック" panose="020B0600070205080204" pitchFamily="50" charset="-128"/>
                        </a:rPr>
                        <a:t>「　概　　要　」</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b="1" kern="0" dirty="0">
                          <a:effectLst/>
                          <a:latin typeface="メイリオ" panose="020B0604030504040204" pitchFamily="50" charset="-128"/>
                          <a:ea typeface="メイリオ" panose="020B0604030504040204" pitchFamily="50" charset="-128"/>
                          <a:cs typeface="ＭＳ Ｐゴシック" panose="020B0600070205080204" pitchFamily="50" charset="-128"/>
                        </a:rPr>
                        <a:t>「アプリ」</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593497"/>
                  </a:ext>
                </a:extLst>
              </a:tr>
              <a:tr h="1357292">
                <a:tc>
                  <a:txBody>
                    <a:bodyPr/>
                    <a:lstStyle/>
                    <a:p>
                      <a:pPr algn="just"/>
                      <a:endParaRPr lang="en-US"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alt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現在地表示、経路・乗換検索、ナビ機能・道路渋滞・目的地の天気・周辺施設の検索などを行うことができます。地図は、地図・航空写真・立体表示・地形 等の表示ができます</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1350645" algn="l"/>
                        </a:tabLst>
                      </a:pPr>
                      <a:endPar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tabLst>
                          <a:tab pos="1350645" algn="l"/>
                        </a:tabLst>
                      </a:pP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google</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マップ</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39700" algn="just">
                        <a:tabLst>
                          <a:tab pos="1350645" algn="l"/>
                        </a:tabLst>
                      </a:pP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Google LLC</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22225" algn="just">
                        <a:tabLst>
                          <a:tab pos="1350645" algn="l"/>
                        </a:tabLst>
                      </a:pP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(Ver10.62.1)</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22225" algn="just">
                        <a:tabLst>
                          <a:tab pos="1350645" algn="l"/>
                        </a:tabLs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無料</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sz="1200" kern="0" dirty="0">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0022"/>
                  </a:ext>
                </a:extLst>
              </a:tr>
            </a:tbl>
          </a:graphicData>
        </a:graphic>
      </p:graphicFrame>
      <p:pic>
        <p:nvPicPr>
          <p:cNvPr id="2050" name="図 70884">
            <a:extLst>
              <a:ext uri="{FF2B5EF4-FFF2-40B4-BE49-F238E27FC236}">
                <a16:creationId xmlns:a16="http://schemas.microsoft.com/office/drawing/2014/main" id="{92A7BAD5-E6B1-4015-9E5A-3402B20A0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58" y="3565183"/>
            <a:ext cx="969981" cy="1049622"/>
          </a:xfrm>
          <a:prstGeom prst="rect">
            <a:avLst/>
          </a:prstGeom>
          <a:noFill/>
          <a:extLst>
            <a:ext uri="{909E8E84-426E-40DD-AFC4-6F175D3DCCD1}">
              <a14:hiddenFill xmlns:a14="http://schemas.microsoft.com/office/drawing/2010/main">
                <a:solidFill>
                  <a:srgbClr val="FFFFFF"/>
                </a:solidFill>
              </a14:hiddenFill>
            </a:ext>
          </a:extLst>
        </p:spPr>
      </p:pic>
      <p:sp>
        <p:nvSpPr>
          <p:cNvPr id="13" name="字幕 5">
            <a:extLst>
              <a:ext uri="{FF2B5EF4-FFF2-40B4-BE49-F238E27FC236}">
                <a16:creationId xmlns:a16="http://schemas.microsoft.com/office/drawing/2014/main" id="{B421020A-6126-4899-88D5-6D52C8627F45}"/>
              </a:ext>
            </a:extLst>
          </p:cNvPr>
          <p:cNvSpPr txBox="1">
            <a:spLocks/>
          </p:cNvSpPr>
          <p:nvPr/>
        </p:nvSpPr>
        <p:spPr>
          <a:xfrm>
            <a:off x="1308100" y="6324975"/>
            <a:ext cx="8458200" cy="276999"/>
          </a:xfrm>
          <a:prstGeom prst="rect">
            <a:avLst/>
          </a:prstGeom>
          <a:noFill/>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en-US" altLang="ja-JP" sz="1800" kern="0" dirty="0">
                <a:solidFill>
                  <a:schemeClr val="bg1"/>
                </a:solidFill>
              </a:rPr>
              <a:t>Google Map</a:t>
            </a:r>
            <a:r>
              <a:rPr kumimoji="0" lang="ja-JP" altLang="en-US" sz="1800" kern="0" dirty="0">
                <a:solidFill>
                  <a:schemeClr val="bg1"/>
                </a:solidFill>
              </a:rPr>
              <a:t>がまだインストールされていないスマホはインストールが必要です</a:t>
            </a:r>
          </a:p>
        </p:txBody>
      </p:sp>
    </p:spTree>
    <p:extLst>
      <p:ext uri="{BB962C8B-B14F-4D97-AF65-F5344CB8AC3E}">
        <p14:creationId xmlns:p14="http://schemas.microsoft.com/office/powerpoint/2010/main" val="78137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6A97A693-F1A0-4740-B21D-5CB37540F880}"/>
              </a:ext>
            </a:extLst>
          </p:cNvPr>
          <p:cNvPicPr>
            <a:picLocks noChangeAspect="1"/>
          </p:cNvPicPr>
          <p:nvPr/>
        </p:nvPicPr>
        <p:blipFill>
          <a:blip r:embed="rId3"/>
          <a:stretch>
            <a:fillRect/>
          </a:stretch>
        </p:blipFill>
        <p:spPr>
          <a:xfrm>
            <a:off x="7826949" y="2112028"/>
            <a:ext cx="2094489" cy="3658182"/>
          </a:xfrm>
          <a:prstGeom prst="rect">
            <a:avLst/>
          </a:prstGeom>
          <a:ln>
            <a:solidFill>
              <a:schemeClr val="tx1"/>
            </a:solidFill>
          </a:ln>
        </p:spPr>
      </p:pic>
      <p:pic>
        <p:nvPicPr>
          <p:cNvPr id="15" name="図 14">
            <a:extLst>
              <a:ext uri="{FF2B5EF4-FFF2-40B4-BE49-F238E27FC236}">
                <a16:creationId xmlns:a16="http://schemas.microsoft.com/office/drawing/2014/main" id="{B1A0CFC5-9DE2-470F-A355-E2A384D380CC}"/>
              </a:ext>
            </a:extLst>
          </p:cNvPr>
          <p:cNvPicPr>
            <a:picLocks noChangeAspect="1"/>
          </p:cNvPicPr>
          <p:nvPr/>
        </p:nvPicPr>
        <p:blipFill>
          <a:blip r:embed="rId4"/>
          <a:stretch>
            <a:fillRect/>
          </a:stretch>
        </p:blipFill>
        <p:spPr>
          <a:xfrm>
            <a:off x="5699121" y="3285395"/>
            <a:ext cx="1805637" cy="1856357"/>
          </a:xfrm>
          <a:prstGeom prst="rect">
            <a:avLst/>
          </a:prstGeom>
          <a:ln>
            <a:solidFill>
              <a:schemeClr val="tx1"/>
            </a:solidFill>
          </a:ln>
        </p:spPr>
      </p:pic>
      <p:sp>
        <p:nvSpPr>
          <p:cNvPr id="2" name="タイトル 1"/>
          <p:cNvSpPr>
            <a:spLocks noGrp="1"/>
          </p:cNvSpPr>
          <p:nvPr>
            <p:ph type="ctrTitle"/>
          </p:nvPr>
        </p:nvSpPr>
        <p:spPr>
          <a:xfrm>
            <a:off x="2520000" y="360000"/>
            <a:ext cx="5413341" cy="984885"/>
          </a:xfrm>
        </p:spPr>
        <p:txBody>
          <a:bodyPr wrap="none">
            <a:spAutoFit/>
          </a:bodyPr>
          <a:lstStyle/>
          <a:p>
            <a:r>
              <a:rPr lang="ja-JP" altLang="en-US" sz="3200" dirty="0"/>
              <a:t>マップアプリの使い方</a:t>
            </a:r>
            <a:br>
              <a:rPr lang="ja-JP" altLang="en-US" sz="3200" dirty="0"/>
            </a:br>
            <a:r>
              <a:rPr lang="en-US" altLang="ja-JP" sz="3200" dirty="0"/>
              <a:t>Google Map</a:t>
            </a:r>
            <a:r>
              <a:rPr lang="ja-JP" altLang="en-US" sz="3200" dirty="0"/>
              <a:t>のインストール</a:t>
            </a:r>
          </a:p>
        </p:txBody>
      </p:sp>
      <p:sp>
        <p:nvSpPr>
          <p:cNvPr id="3" name="サブタイトル 2"/>
          <p:cNvSpPr>
            <a:spLocks noGrp="1"/>
          </p:cNvSpPr>
          <p:nvPr>
            <p:ph type="subTitle" idx="1"/>
          </p:nvPr>
        </p:nvSpPr>
        <p:spPr>
          <a:xfrm>
            <a:off x="504000" y="1512000"/>
            <a:ext cx="6742551" cy="430887"/>
          </a:xfrm>
        </p:spPr>
        <p:txBody>
          <a:bodyPr wrap="none">
            <a:spAutoFit/>
          </a:bodyPr>
          <a:lstStyle/>
          <a:p>
            <a:r>
              <a:rPr lang="en-US" altLang="ja-JP" sz="2800" spc="-165" dirty="0"/>
              <a:t>Google Map</a:t>
            </a:r>
            <a:r>
              <a:rPr lang="ja-JP" altLang="en-US" sz="2800" spc="-165" dirty="0"/>
              <a:t>のインストールをしましょう。</a:t>
            </a:r>
          </a:p>
        </p:txBody>
      </p:sp>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Ｂ</a:t>
            </a:r>
            <a:endParaRPr lang="en-US" altLang="ja-JP" dirty="0"/>
          </a:p>
        </p:txBody>
      </p:sp>
      <p:sp>
        <p:nvSpPr>
          <p:cNvPr id="5" name="テキスト ボックス 4"/>
          <p:cNvSpPr txBox="1"/>
          <p:nvPr/>
        </p:nvSpPr>
        <p:spPr>
          <a:xfrm>
            <a:off x="393700" y="2105025"/>
            <a:ext cx="3763676" cy="4638193"/>
          </a:xfrm>
          <a:prstGeom prst="rect">
            <a:avLst/>
          </a:prstGeom>
          <a:noFill/>
        </p:spPr>
        <p:txBody>
          <a:bodyPr wrap="square" rtlCol="0">
            <a:spAutoFit/>
          </a:bodyPr>
          <a:lstStyle/>
          <a:p>
            <a:r>
              <a:rPr lang="en-US" altLang="ja-JP" sz="1985" b="1" dirty="0">
                <a:solidFill>
                  <a:srgbClr val="009650"/>
                </a:solidFill>
                <a:latin typeface="Meiryo" charset="-128"/>
                <a:ea typeface="Meiryo" charset="-128"/>
                <a:cs typeface="Meiryo" charset="-128"/>
              </a:rPr>
              <a:t>  Android</a:t>
            </a:r>
            <a:r>
              <a:rPr lang="ja-JP" altLang="en-US" sz="1985" b="1" dirty="0">
                <a:solidFill>
                  <a:srgbClr val="009650"/>
                </a:solidFill>
                <a:latin typeface="Meiryo" charset="-128"/>
                <a:ea typeface="Meiryo" charset="-128"/>
                <a:cs typeface="Meiryo" charset="-128"/>
              </a:rPr>
              <a:t>スマホの場合</a:t>
            </a:r>
            <a:endParaRPr lang="en-US" altLang="ja-JP" sz="1985" b="1" dirty="0">
              <a:solidFill>
                <a:srgbClr val="009650"/>
              </a:solidFill>
              <a:latin typeface="Meiryo" charset="-128"/>
              <a:ea typeface="Meiryo" charset="-128"/>
              <a:cs typeface="Meiryo" charset="-128"/>
            </a:endParaRPr>
          </a:p>
          <a:p>
            <a:endParaRPr lang="ja-JP" altLang="en-US" sz="1100" b="1" dirty="0">
              <a:solidFill>
                <a:srgbClr val="009650"/>
              </a:solidFill>
              <a:latin typeface="Meiryo" charset="-128"/>
              <a:ea typeface="Meiryo" charset="-128"/>
              <a:cs typeface="Meiryo" charset="-128"/>
            </a:endParaRPr>
          </a:p>
          <a:p>
            <a:pPr marL="489600" indent="-489600"/>
            <a:r>
              <a:rPr lang="ja-JP" altLang="en-US" sz="3200" b="1" dirty="0">
                <a:solidFill>
                  <a:srgbClr val="009650"/>
                </a:solidFill>
                <a:latin typeface="Meiryo" charset="-128"/>
                <a:ea typeface="Meiryo" charset="-128"/>
                <a:cs typeface="Meiryo" charset="-128"/>
              </a:rPr>
              <a:t>❶</a:t>
            </a:r>
            <a:r>
              <a:rPr lang="ja-JP" altLang="en-US" sz="1985" b="1" dirty="0">
                <a:latin typeface="Meiryo" charset="-128"/>
                <a:ea typeface="Meiryo" charset="-128"/>
                <a:cs typeface="Meiryo" charset="-128"/>
              </a:rPr>
              <a:t>「</a:t>
            </a:r>
            <a:r>
              <a:rPr lang="en-US" altLang="ja-JP" sz="1985" b="1" dirty="0">
                <a:latin typeface="Meiryo" charset="-128"/>
                <a:ea typeface="Meiryo" charset="-128"/>
                <a:cs typeface="Meiryo" charset="-128"/>
              </a:rPr>
              <a:t>Play</a:t>
            </a:r>
            <a:r>
              <a:rPr lang="ja-JP" altLang="en-US" sz="1985" b="1" dirty="0">
                <a:latin typeface="Meiryo" charset="-128"/>
                <a:ea typeface="Meiryo" charset="-128"/>
                <a:cs typeface="Meiryo" charset="-128"/>
              </a:rPr>
              <a:t>ストア</a:t>
            </a:r>
            <a:r>
              <a:rPr lang="ja-JP" altLang="en-US" sz="1985" b="1" spc="-300" dirty="0">
                <a:latin typeface="Meiryo" charset="-128"/>
                <a:ea typeface="Meiryo" charset="-128"/>
                <a:cs typeface="Meiryo" charset="-128"/>
              </a:rPr>
              <a:t>」</a:t>
            </a:r>
            <a:r>
              <a:rPr lang="ja-JP" altLang="en-US" sz="1985" b="1" dirty="0">
                <a:latin typeface="Meiryo" charset="-128"/>
                <a:ea typeface="Meiryo" charset="-128"/>
                <a:cs typeface="Meiryo" charset="-128"/>
              </a:rPr>
              <a:t>をタップ</a:t>
            </a:r>
          </a:p>
          <a:p>
            <a:pPr marL="489600" indent="-489600"/>
            <a:endParaRPr lang="en-US" altLang="ja-JP" sz="1200" b="1" dirty="0">
              <a:solidFill>
                <a:srgbClr val="009650"/>
              </a:solidFill>
              <a:latin typeface="Meiryo" charset="-128"/>
              <a:ea typeface="Meiryo" charset="-128"/>
              <a:cs typeface="Meiryo" charset="-128"/>
            </a:endParaRPr>
          </a:p>
          <a:p>
            <a:pPr marL="489600" indent="-489600"/>
            <a:r>
              <a:rPr lang="ja-JP" altLang="en-US" sz="3200" b="1" dirty="0">
                <a:solidFill>
                  <a:srgbClr val="009650"/>
                </a:solidFill>
                <a:latin typeface="Meiryo" charset="-128"/>
                <a:ea typeface="Meiryo" charset="-128"/>
                <a:cs typeface="Meiryo" charset="-128"/>
              </a:rPr>
              <a:t>❷</a:t>
            </a:r>
            <a:r>
              <a:rPr lang="ja-JP" altLang="en-US" sz="1985" b="1" dirty="0">
                <a:latin typeface="Meiryo" charset="-128"/>
                <a:ea typeface="Meiryo" charset="-128"/>
                <a:cs typeface="Meiryo" charset="-128"/>
              </a:rPr>
              <a:t>「</a:t>
            </a:r>
            <a:r>
              <a:rPr lang="ja-JP" altLang="en-US" sz="1985" b="1" spc="-150" dirty="0">
                <a:latin typeface="Meiryo" charset="-128"/>
                <a:ea typeface="Meiryo" charset="-128"/>
                <a:cs typeface="Meiryo" charset="-128"/>
              </a:rPr>
              <a:t>アプリやゲームを検索」</a:t>
            </a:r>
            <a:endParaRPr lang="en-US" altLang="ja-JP" sz="1985" b="1" spc="-150" dirty="0">
              <a:latin typeface="Meiryo" charset="-128"/>
              <a:ea typeface="Meiryo" charset="-128"/>
              <a:cs typeface="Meiryo" charset="-128"/>
            </a:endParaRPr>
          </a:p>
          <a:p>
            <a:pPr marL="489600" indent="-489600">
              <a:lnSpc>
                <a:spcPts val="1900"/>
              </a:lnSpc>
            </a:pPr>
            <a:r>
              <a:rPr lang="en-US" altLang="ja-JP" sz="1985" b="1" dirty="0">
                <a:latin typeface="Meiryo" charset="-128"/>
                <a:ea typeface="Meiryo" charset="-128"/>
                <a:cs typeface="Meiryo" charset="-128"/>
              </a:rPr>
              <a:t>	</a:t>
            </a:r>
            <a:r>
              <a:rPr lang="ja-JP" altLang="en-US" sz="1985" b="1" dirty="0">
                <a:latin typeface="Meiryo" charset="-128"/>
                <a:ea typeface="Meiryo" charset="-128"/>
                <a:cs typeface="Meiryo" charset="-128"/>
              </a:rPr>
              <a:t>をタップ</a:t>
            </a:r>
          </a:p>
          <a:p>
            <a:pPr marL="489600" indent="-489600"/>
            <a:endParaRPr lang="en-US" altLang="ja-JP" sz="1100" b="1" dirty="0">
              <a:solidFill>
                <a:srgbClr val="009650"/>
              </a:solidFill>
              <a:latin typeface="Meiryo" charset="-128"/>
              <a:ea typeface="Meiryo" charset="-128"/>
              <a:cs typeface="Meiryo" charset="-128"/>
            </a:endParaRPr>
          </a:p>
          <a:p>
            <a:pPr marL="489600" indent="-489600"/>
            <a:r>
              <a:rPr lang="ja-JP" altLang="en-US" sz="3200" b="1" dirty="0">
                <a:solidFill>
                  <a:srgbClr val="009650"/>
                </a:solidFill>
                <a:latin typeface="Meiryo" charset="-128"/>
                <a:ea typeface="Meiryo" charset="-128"/>
                <a:cs typeface="Meiryo" charset="-128"/>
              </a:rPr>
              <a:t>❸</a:t>
            </a:r>
            <a:r>
              <a:rPr lang="ja-JP" altLang="en-US" sz="1985" b="1" dirty="0">
                <a:latin typeface="Meiryo" charset="-128"/>
                <a:ea typeface="Meiryo" charset="-128"/>
                <a:cs typeface="Meiryo" charset="-128"/>
              </a:rPr>
              <a:t>「</a:t>
            </a:r>
            <a:r>
              <a:rPr lang="en-US" altLang="ja-JP" sz="1985" b="1" dirty="0">
                <a:latin typeface="Meiryo" charset="-128"/>
                <a:ea typeface="Meiryo" charset="-128"/>
                <a:cs typeface="Meiryo" charset="-128"/>
              </a:rPr>
              <a:t>google map</a:t>
            </a:r>
            <a:r>
              <a:rPr lang="ja-JP" altLang="en-US" sz="1985" b="1" spc="-300" dirty="0">
                <a:latin typeface="Meiryo" charset="-128"/>
                <a:ea typeface="Meiryo" charset="-128"/>
                <a:cs typeface="Meiryo" charset="-128"/>
              </a:rPr>
              <a:t>」</a:t>
            </a:r>
            <a:r>
              <a:rPr lang="ja-JP" altLang="en-US" sz="1985" b="1" dirty="0">
                <a:latin typeface="Meiryo" charset="-128"/>
                <a:ea typeface="Meiryo" charset="-128"/>
                <a:cs typeface="Meiryo" charset="-128"/>
              </a:rPr>
              <a:t>と入力</a:t>
            </a:r>
          </a:p>
          <a:p>
            <a:pPr marL="489600" indent="-489600"/>
            <a:endParaRPr lang="en-US" altLang="ja-JP" sz="1100" b="1" dirty="0">
              <a:solidFill>
                <a:srgbClr val="009650"/>
              </a:solidFill>
              <a:latin typeface="Meiryo" charset="-128"/>
              <a:ea typeface="Meiryo" charset="-128"/>
              <a:cs typeface="Meiryo" charset="-128"/>
            </a:endParaRPr>
          </a:p>
          <a:p>
            <a:pPr marL="489600" indent="-489600"/>
            <a:r>
              <a:rPr lang="ja-JP" altLang="en-US" sz="3200" b="1" dirty="0">
                <a:solidFill>
                  <a:srgbClr val="009650"/>
                </a:solidFill>
                <a:latin typeface="Meiryo" charset="-128"/>
                <a:ea typeface="Meiryo" charset="-128"/>
                <a:cs typeface="Meiryo" charset="-128"/>
              </a:rPr>
              <a:t>❹</a:t>
            </a:r>
            <a:r>
              <a:rPr lang="ja-JP" altLang="en-US" sz="1985" b="1" dirty="0">
                <a:latin typeface="Meiryo" charset="-128"/>
                <a:ea typeface="Meiryo" charset="-128"/>
                <a:cs typeface="Meiryo" charset="-128"/>
              </a:rPr>
              <a:t>「</a:t>
            </a:r>
            <a:r>
              <a:rPr lang="en-US" altLang="ja-JP" sz="1985" b="1" dirty="0">
                <a:latin typeface="Meiryo" charset="-128"/>
                <a:ea typeface="Meiryo" charset="-128"/>
                <a:cs typeface="Meiryo" charset="-128"/>
              </a:rPr>
              <a:t>Google map</a:t>
            </a:r>
            <a:r>
              <a:rPr lang="ja-JP" altLang="en-US" sz="1985" b="1" spc="-300" dirty="0">
                <a:latin typeface="Meiryo" charset="-128"/>
                <a:ea typeface="Meiryo" charset="-128"/>
                <a:cs typeface="Meiryo" charset="-128"/>
              </a:rPr>
              <a:t>」</a:t>
            </a:r>
            <a:r>
              <a:rPr lang="ja-JP" altLang="en-US" sz="1985" b="1" dirty="0">
                <a:latin typeface="Meiryo" charset="-128"/>
                <a:ea typeface="Meiryo" charset="-128"/>
                <a:cs typeface="Meiryo" charset="-128"/>
              </a:rPr>
              <a:t>を</a:t>
            </a:r>
            <a:endParaRPr lang="en-US" altLang="ja-JP" sz="1985" b="1" dirty="0">
              <a:latin typeface="Meiryo" charset="-128"/>
              <a:ea typeface="Meiryo" charset="-128"/>
              <a:cs typeface="Meiryo" charset="-128"/>
            </a:endParaRPr>
          </a:p>
          <a:p>
            <a:pPr marL="489600" indent="-489600">
              <a:lnSpc>
                <a:spcPts val="1900"/>
              </a:lnSpc>
            </a:pPr>
            <a:r>
              <a:rPr lang="en-US" altLang="ja-JP" sz="1985" b="1" dirty="0">
                <a:latin typeface="Meiryo" charset="-128"/>
                <a:ea typeface="Meiryo" charset="-128"/>
                <a:cs typeface="Meiryo" charset="-128"/>
              </a:rPr>
              <a:t>	</a:t>
            </a:r>
            <a:r>
              <a:rPr lang="ja-JP" altLang="en-US" sz="1985" b="1" dirty="0">
                <a:latin typeface="Meiryo" charset="-128"/>
                <a:ea typeface="Meiryo" charset="-128"/>
                <a:cs typeface="Meiryo" charset="-128"/>
              </a:rPr>
              <a:t>リスト一覧から見つけて</a:t>
            </a:r>
            <a:endParaRPr lang="en-US" altLang="ja-JP" sz="1985" b="1" dirty="0">
              <a:latin typeface="Meiryo" charset="-128"/>
              <a:ea typeface="Meiryo" charset="-128"/>
              <a:cs typeface="Meiryo" charset="-128"/>
            </a:endParaRPr>
          </a:p>
          <a:p>
            <a:pPr marL="489600" indent="-489600">
              <a:spcBef>
                <a:spcPts val="200"/>
              </a:spcBef>
            </a:pPr>
            <a:r>
              <a:rPr lang="en-US" altLang="ja-JP" sz="1985" b="1" dirty="0">
                <a:latin typeface="Meiryo" charset="-128"/>
                <a:ea typeface="Meiryo" charset="-128"/>
                <a:cs typeface="Meiryo" charset="-128"/>
              </a:rPr>
              <a:t>	</a:t>
            </a:r>
            <a:r>
              <a:rPr lang="ja-JP" altLang="en-US" sz="1985" b="1" dirty="0">
                <a:latin typeface="Meiryo" charset="-128"/>
                <a:ea typeface="Meiryo" charset="-128"/>
                <a:cs typeface="Meiryo" charset="-128"/>
              </a:rPr>
              <a:t>タップ</a:t>
            </a:r>
            <a:endParaRPr lang="en-US" altLang="ja-JP" sz="1985" b="1" dirty="0">
              <a:latin typeface="Meiryo" charset="-128"/>
              <a:ea typeface="Meiryo" charset="-128"/>
              <a:cs typeface="Meiryo" charset="-128"/>
            </a:endParaRPr>
          </a:p>
          <a:p>
            <a:pPr marL="489600" indent="-489600"/>
            <a:endParaRPr lang="en-US" altLang="ja-JP" sz="1100" b="1" dirty="0">
              <a:solidFill>
                <a:srgbClr val="009650"/>
              </a:solidFill>
              <a:latin typeface="Meiryo" charset="-128"/>
              <a:ea typeface="Meiryo" charset="-128"/>
              <a:cs typeface="Meiryo" charset="-128"/>
            </a:endParaRPr>
          </a:p>
          <a:p>
            <a:pPr marL="489600" indent="-489600"/>
            <a:r>
              <a:rPr lang="ja-JP" altLang="en-US" sz="3200" b="1" dirty="0">
                <a:solidFill>
                  <a:srgbClr val="009650"/>
                </a:solidFill>
                <a:latin typeface="Meiryo" charset="-128"/>
                <a:ea typeface="Meiryo" charset="-128"/>
                <a:cs typeface="Meiryo" charset="-128"/>
              </a:rPr>
              <a:t>❺</a:t>
            </a:r>
            <a:r>
              <a:rPr lang="ja-JP" altLang="en-US" sz="1985" b="1" dirty="0">
                <a:latin typeface="Meiryo" charset="-128"/>
                <a:ea typeface="Meiryo" charset="-128"/>
                <a:cs typeface="Meiryo" charset="-128"/>
              </a:rPr>
              <a:t>「インストール</a:t>
            </a:r>
            <a:r>
              <a:rPr lang="ja-JP" altLang="en-US" sz="1985" b="1" spc="-300" dirty="0">
                <a:latin typeface="Meiryo" charset="-128"/>
                <a:ea typeface="Meiryo" charset="-128"/>
                <a:cs typeface="Meiryo" charset="-128"/>
              </a:rPr>
              <a:t>」</a:t>
            </a:r>
            <a:r>
              <a:rPr lang="ja-JP" altLang="en-US" sz="1985" b="1" dirty="0">
                <a:latin typeface="Meiryo" charset="-128"/>
                <a:ea typeface="Meiryo" charset="-128"/>
                <a:cs typeface="Meiryo" charset="-128"/>
              </a:rPr>
              <a:t>をタップ</a:t>
            </a:r>
          </a:p>
        </p:txBody>
      </p:sp>
      <p:sp>
        <p:nvSpPr>
          <p:cNvPr id="14" name="object 15"/>
          <p:cNvSpPr/>
          <p:nvPr/>
        </p:nvSpPr>
        <p:spPr>
          <a:xfrm>
            <a:off x="3932467" y="2585630"/>
            <a:ext cx="1420134" cy="2525992"/>
          </a:xfrm>
          <a:prstGeom prst="rect">
            <a:avLst/>
          </a:prstGeom>
          <a:blipFill>
            <a:blip r:embed="rId5" cstate="print"/>
            <a:stretch>
              <a:fillRect/>
            </a:stretch>
          </a:blipFill>
        </p:spPr>
        <p:txBody>
          <a:bodyPr wrap="square" lIns="0" tIns="0" rIns="0" bIns="0" rtlCol="0"/>
          <a:lstStyle/>
          <a:p>
            <a:endParaRPr sz="1985" dirty="0"/>
          </a:p>
        </p:txBody>
      </p:sp>
      <p:grpSp>
        <p:nvGrpSpPr>
          <p:cNvPr id="22" name="object 8"/>
          <p:cNvGrpSpPr>
            <a:grpSpLocks noChangeAspect="1"/>
          </p:cNvGrpSpPr>
          <p:nvPr/>
        </p:nvGrpSpPr>
        <p:grpSpPr>
          <a:xfrm>
            <a:off x="5668635" y="2540350"/>
            <a:ext cx="1814292" cy="510364"/>
            <a:chOff x="3846576" y="2942844"/>
            <a:chExt cx="1501140" cy="422275"/>
          </a:xfrm>
        </p:grpSpPr>
        <p:sp>
          <p:nvSpPr>
            <p:cNvPr id="23" name="object 9"/>
            <p:cNvSpPr/>
            <p:nvPr/>
          </p:nvSpPr>
          <p:spPr>
            <a:xfrm>
              <a:off x="3888942" y="2951988"/>
              <a:ext cx="1449620" cy="403860"/>
            </a:xfrm>
            <a:prstGeom prst="rect">
              <a:avLst/>
            </a:prstGeom>
            <a:blipFill>
              <a:blip r:embed="rId6" cstate="print"/>
              <a:stretch>
                <a:fillRect/>
              </a:stretch>
            </a:blipFill>
          </p:spPr>
          <p:txBody>
            <a:bodyPr wrap="square" lIns="0" tIns="0" rIns="0" bIns="0" rtlCol="0"/>
            <a:lstStyle/>
            <a:p>
              <a:endParaRPr sz="1985" dirty="0"/>
            </a:p>
          </p:txBody>
        </p:sp>
        <p:sp>
          <p:nvSpPr>
            <p:cNvPr id="24" name="object 10"/>
            <p:cNvSpPr/>
            <p:nvPr/>
          </p:nvSpPr>
          <p:spPr>
            <a:xfrm>
              <a:off x="3846576" y="2942844"/>
              <a:ext cx="1501140" cy="422275"/>
            </a:xfrm>
            <a:custGeom>
              <a:avLst/>
              <a:gdLst/>
              <a:ahLst/>
              <a:cxnLst/>
              <a:rect l="l" t="t" r="r" b="b"/>
              <a:pathLst>
                <a:path w="1501139" h="422275">
                  <a:moveTo>
                    <a:pt x="1498092" y="422148"/>
                  </a:moveTo>
                  <a:lnTo>
                    <a:pt x="1524" y="422148"/>
                  </a:lnTo>
                  <a:lnTo>
                    <a:pt x="0" y="420624"/>
                  </a:lnTo>
                  <a:lnTo>
                    <a:pt x="0" y="1524"/>
                  </a:lnTo>
                  <a:lnTo>
                    <a:pt x="1524" y="0"/>
                  </a:lnTo>
                  <a:lnTo>
                    <a:pt x="1498092" y="0"/>
                  </a:lnTo>
                  <a:lnTo>
                    <a:pt x="1501140" y="1524"/>
                  </a:lnTo>
                  <a:lnTo>
                    <a:pt x="1501140" y="4572"/>
                  </a:lnTo>
                  <a:lnTo>
                    <a:pt x="9144" y="4572"/>
                  </a:lnTo>
                  <a:lnTo>
                    <a:pt x="4572" y="9144"/>
                  </a:lnTo>
                  <a:lnTo>
                    <a:pt x="9144" y="9144"/>
                  </a:lnTo>
                  <a:lnTo>
                    <a:pt x="9144" y="413004"/>
                  </a:lnTo>
                  <a:lnTo>
                    <a:pt x="4572" y="413004"/>
                  </a:lnTo>
                  <a:lnTo>
                    <a:pt x="9144" y="417576"/>
                  </a:lnTo>
                  <a:lnTo>
                    <a:pt x="1501140" y="417576"/>
                  </a:lnTo>
                  <a:lnTo>
                    <a:pt x="1501140" y="420624"/>
                  </a:lnTo>
                  <a:lnTo>
                    <a:pt x="1498092" y="422148"/>
                  </a:lnTo>
                  <a:close/>
                </a:path>
                <a:path w="1501139" h="422275">
                  <a:moveTo>
                    <a:pt x="9144" y="9144"/>
                  </a:moveTo>
                  <a:lnTo>
                    <a:pt x="4572" y="9144"/>
                  </a:lnTo>
                  <a:lnTo>
                    <a:pt x="9144" y="4572"/>
                  </a:lnTo>
                  <a:lnTo>
                    <a:pt x="9144" y="9144"/>
                  </a:lnTo>
                  <a:close/>
                </a:path>
                <a:path w="1501139" h="422275">
                  <a:moveTo>
                    <a:pt x="1491996" y="9144"/>
                  </a:moveTo>
                  <a:lnTo>
                    <a:pt x="9144" y="9144"/>
                  </a:lnTo>
                  <a:lnTo>
                    <a:pt x="9144" y="4572"/>
                  </a:lnTo>
                  <a:lnTo>
                    <a:pt x="1491996" y="4572"/>
                  </a:lnTo>
                  <a:lnTo>
                    <a:pt x="1491996" y="9144"/>
                  </a:lnTo>
                  <a:close/>
                </a:path>
                <a:path w="1501139" h="422275">
                  <a:moveTo>
                    <a:pt x="1491996" y="417576"/>
                  </a:moveTo>
                  <a:lnTo>
                    <a:pt x="1491996" y="4572"/>
                  </a:lnTo>
                  <a:lnTo>
                    <a:pt x="1496568" y="9144"/>
                  </a:lnTo>
                  <a:lnTo>
                    <a:pt x="1501140" y="9144"/>
                  </a:lnTo>
                  <a:lnTo>
                    <a:pt x="1501140" y="413004"/>
                  </a:lnTo>
                  <a:lnTo>
                    <a:pt x="1496568" y="413004"/>
                  </a:lnTo>
                  <a:lnTo>
                    <a:pt x="1491996" y="417576"/>
                  </a:lnTo>
                  <a:close/>
                </a:path>
                <a:path w="1501139" h="422275">
                  <a:moveTo>
                    <a:pt x="1501140" y="9144"/>
                  </a:moveTo>
                  <a:lnTo>
                    <a:pt x="1496568" y="9144"/>
                  </a:lnTo>
                  <a:lnTo>
                    <a:pt x="1491996" y="4572"/>
                  </a:lnTo>
                  <a:lnTo>
                    <a:pt x="1501140" y="4572"/>
                  </a:lnTo>
                  <a:lnTo>
                    <a:pt x="1501140" y="9144"/>
                  </a:lnTo>
                  <a:close/>
                </a:path>
                <a:path w="1501139" h="422275">
                  <a:moveTo>
                    <a:pt x="9144" y="417576"/>
                  </a:moveTo>
                  <a:lnTo>
                    <a:pt x="4572" y="413004"/>
                  </a:lnTo>
                  <a:lnTo>
                    <a:pt x="9144" y="413004"/>
                  </a:lnTo>
                  <a:lnTo>
                    <a:pt x="9144" y="417576"/>
                  </a:lnTo>
                  <a:close/>
                </a:path>
                <a:path w="1501139" h="422275">
                  <a:moveTo>
                    <a:pt x="1491996" y="417576"/>
                  </a:moveTo>
                  <a:lnTo>
                    <a:pt x="9144" y="417576"/>
                  </a:lnTo>
                  <a:lnTo>
                    <a:pt x="9144" y="413004"/>
                  </a:lnTo>
                  <a:lnTo>
                    <a:pt x="1491996" y="413004"/>
                  </a:lnTo>
                  <a:lnTo>
                    <a:pt x="1491996" y="417576"/>
                  </a:lnTo>
                  <a:close/>
                </a:path>
                <a:path w="1501139" h="422275">
                  <a:moveTo>
                    <a:pt x="1501140" y="417576"/>
                  </a:moveTo>
                  <a:lnTo>
                    <a:pt x="1491996" y="417576"/>
                  </a:lnTo>
                  <a:lnTo>
                    <a:pt x="1496568" y="413004"/>
                  </a:lnTo>
                  <a:lnTo>
                    <a:pt x="1501140" y="413004"/>
                  </a:lnTo>
                  <a:lnTo>
                    <a:pt x="1501140" y="417576"/>
                  </a:lnTo>
                  <a:close/>
                </a:path>
              </a:pathLst>
            </a:custGeom>
            <a:solidFill>
              <a:srgbClr val="000000"/>
            </a:solidFill>
          </p:spPr>
          <p:txBody>
            <a:bodyPr wrap="square" lIns="0" tIns="0" rIns="0" bIns="0" rtlCol="0"/>
            <a:lstStyle/>
            <a:p>
              <a:endParaRPr sz="1985" dirty="0"/>
            </a:p>
          </p:txBody>
        </p:sp>
      </p:grpSp>
      <p:sp>
        <p:nvSpPr>
          <p:cNvPr id="33" name="角丸四角形 32"/>
          <p:cNvSpPr/>
          <p:nvPr/>
        </p:nvSpPr>
        <p:spPr>
          <a:xfrm>
            <a:off x="5730966" y="3396385"/>
            <a:ext cx="1389500" cy="238200"/>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6" name="角丸四角形 35"/>
          <p:cNvSpPr/>
          <p:nvPr/>
        </p:nvSpPr>
        <p:spPr>
          <a:xfrm>
            <a:off x="5726462" y="2607272"/>
            <a:ext cx="1667400" cy="357300"/>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9" name="正方形/長方形 38"/>
          <p:cNvSpPr/>
          <p:nvPr/>
        </p:nvSpPr>
        <p:spPr>
          <a:xfrm>
            <a:off x="4615074" y="3740345"/>
            <a:ext cx="476400" cy="3573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40" name="角丸四角形 39"/>
          <p:cNvSpPr/>
          <p:nvPr/>
        </p:nvSpPr>
        <p:spPr>
          <a:xfrm>
            <a:off x="5730966" y="3722430"/>
            <a:ext cx="1389500" cy="1356538"/>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cxnSp>
        <p:nvCxnSpPr>
          <p:cNvPr id="46" name="カギ線コネクタ 45"/>
          <p:cNvCxnSpPr>
            <a:cxnSpLocks/>
          </p:cNvCxnSpPr>
          <p:nvPr/>
        </p:nvCxnSpPr>
        <p:spPr>
          <a:xfrm flipV="1">
            <a:off x="5116020" y="2814288"/>
            <a:ext cx="595500" cy="1111600"/>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カギ線コネクタ 45">
            <a:extLst>
              <a:ext uri="{FF2B5EF4-FFF2-40B4-BE49-F238E27FC236}">
                <a16:creationId xmlns:a16="http://schemas.microsoft.com/office/drawing/2014/main" id="{E6CBE020-3D1C-4338-A651-31F6649323E6}"/>
              </a:ext>
            </a:extLst>
          </p:cNvPr>
          <p:cNvCxnSpPr>
            <a:cxnSpLocks/>
          </p:cNvCxnSpPr>
          <p:nvPr/>
        </p:nvCxnSpPr>
        <p:spPr>
          <a:xfrm flipV="1">
            <a:off x="7342000" y="2790825"/>
            <a:ext cx="595500" cy="1111600"/>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6A97A693-F1A0-4740-B21D-5CB37540F880}"/>
              </a:ext>
            </a:extLst>
          </p:cNvPr>
          <p:cNvPicPr>
            <a:picLocks noChangeAspect="1"/>
          </p:cNvPicPr>
          <p:nvPr/>
        </p:nvPicPr>
        <p:blipFill rotWithShape="1">
          <a:blip r:embed="rId3"/>
          <a:srcRect l="59850" t="70822" r="3768" b="22929"/>
          <a:stretch/>
        </p:blipFill>
        <p:spPr>
          <a:xfrm>
            <a:off x="9080500" y="2701185"/>
            <a:ext cx="762000" cy="228600"/>
          </a:xfrm>
          <a:prstGeom prst="rect">
            <a:avLst/>
          </a:prstGeom>
          <a:ln>
            <a:noFill/>
          </a:ln>
        </p:spPr>
      </p:pic>
      <p:sp>
        <p:nvSpPr>
          <p:cNvPr id="42" name="角丸四角形 41"/>
          <p:cNvSpPr/>
          <p:nvPr/>
        </p:nvSpPr>
        <p:spPr>
          <a:xfrm>
            <a:off x="9018494" y="2665325"/>
            <a:ext cx="900206" cy="277900"/>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8" name="正方形/長方形 37"/>
          <p:cNvSpPr/>
          <p:nvPr/>
        </p:nvSpPr>
        <p:spPr>
          <a:xfrm>
            <a:off x="8784597" y="2333625"/>
            <a:ext cx="441146"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pic>
        <p:nvPicPr>
          <p:cNvPr id="29" name="図 28">
            <a:extLst>
              <a:ext uri="{FF2B5EF4-FFF2-40B4-BE49-F238E27FC236}">
                <a16:creationId xmlns:a16="http://schemas.microsoft.com/office/drawing/2014/main" id="{93D9CD89-1159-4CAA-ABBF-2DA3D82131F1}"/>
              </a:ext>
            </a:extLst>
          </p:cNvPr>
          <p:cNvPicPr>
            <a:picLocks noChangeAspect="1"/>
          </p:cNvPicPr>
          <p:nvPr/>
        </p:nvPicPr>
        <p:blipFill>
          <a:blip r:embed="rId7"/>
          <a:stretch>
            <a:fillRect/>
          </a:stretch>
        </p:blipFill>
        <p:spPr>
          <a:xfrm>
            <a:off x="5201987" y="3706917"/>
            <a:ext cx="562356" cy="536448"/>
          </a:xfrm>
          <a:prstGeom prst="rect">
            <a:avLst/>
          </a:prstGeom>
        </p:spPr>
      </p:pic>
      <p:pic>
        <p:nvPicPr>
          <p:cNvPr id="30" name="図 29">
            <a:extLst>
              <a:ext uri="{FF2B5EF4-FFF2-40B4-BE49-F238E27FC236}">
                <a16:creationId xmlns:a16="http://schemas.microsoft.com/office/drawing/2014/main" id="{2C6C3557-D3AC-4A7E-A8BF-E46ECD75FC0E}"/>
              </a:ext>
            </a:extLst>
          </p:cNvPr>
          <p:cNvPicPr>
            <a:picLocks noChangeAspect="1"/>
          </p:cNvPicPr>
          <p:nvPr/>
        </p:nvPicPr>
        <p:blipFill>
          <a:blip r:embed="rId8"/>
          <a:stretch>
            <a:fillRect/>
          </a:stretch>
        </p:blipFill>
        <p:spPr>
          <a:xfrm>
            <a:off x="5957969" y="2283177"/>
            <a:ext cx="562356" cy="536448"/>
          </a:xfrm>
          <a:prstGeom prst="rect">
            <a:avLst/>
          </a:prstGeom>
        </p:spPr>
      </p:pic>
      <p:pic>
        <p:nvPicPr>
          <p:cNvPr id="31" name="図 30">
            <a:extLst>
              <a:ext uri="{FF2B5EF4-FFF2-40B4-BE49-F238E27FC236}">
                <a16:creationId xmlns:a16="http://schemas.microsoft.com/office/drawing/2014/main" id="{993B6056-5087-46A3-8870-0575F9066D26}"/>
              </a:ext>
            </a:extLst>
          </p:cNvPr>
          <p:cNvPicPr>
            <a:picLocks noChangeAspect="1"/>
          </p:cNvPicPr>
          <p:nvPr/>
        </p:nvPicPr>
        <p:blipFill>
          <a:blip r:embed="rId9"/>
          <a:stretch>
            <a:fillRect/>
          </a:stretch>
        </p:blipFill>
        <p:spPr>
          <a:xfrm>
            <a:off x="5934424" y="3078401"/>
            <a:ext cx="562356" cy="536448"/>
          </a:xfrm>
          <a:prstGeom prst="rect">
            <a:avLst/>
          </a:prstGeom>
        </p:spPr>
      </p:pic>
      <p:pic>
        <p:nvPicPr>
          <p:cNvPr id="32" name="図 31">
            <a:extLst>
              <a:ext uri="{FF2B5EF4-FFF2-40B4-BE49-F238E27FC236}">
                <a16:creationId xmlns:a16="http://schemas.microsoft.com/office/drawing/2014/main" id="{9AF76EA1-68AD-4727-88F3-107A043D32AC}"/>
              </a:ext>
            </a:extLst>
          </p:cNvPr>
          <p:cNvPicPr>
            <a:picLocks noChangeAspect="1"/>
          </p:cNvPicPr>
          <p:nvPr/>
        </p:nvPicPr>
        <p:blipFill>
          <a:blip r:embed="rId10"/>
          <a:stretch>
            <a:fillRect/>
          </a:stretch>
        </p:blipFill>
        <p:spPr>
          <a:xfrm>
            <a:off x="5907105" y="5111622"/>
            <a:ext cx="586970" cy="559928"/>
          </a:xfrm>
          <a:prstGeom prst="rect">
            <a:avLst/>
          </a:prstGeom>
        </p:spPr>
      </p:pic>
      <p:pic>
        <p:nvPicPr>
          <p:cNvPr id="25" name="図 24">
            <a:extLst>
              <a:ext uri="{FF2B5EF4-FFF2-40B4-BE49-F238E27FC236}">
                <a16:creationId xmlns:a16="http://schemas.microsoft.com/office/drawing/2014/main" id="{EF2D7F9D-EF7D-4DFC-A610-FC8225578362}"/>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p:blipFill>
        <p:spPr>
          <a:xfrm>
            <a:off x="7059788" y="2634050"/>
            <a:ext cx="261720" cy="229577"/>
          </a:xfrm>
          <a:prstGeom prst="rect">
            <a:avLst/>
          </a:prstGeom>
          <a:ln>
            <a:noFill/>
          </a:ln>
        </p:spPr>
      </p:pic>
    </p:spTree>
    <p:extLst>
      <p:ext uri="{BB962C8B-B14F-4D97-AF65-F5344CB8AC3E}">
        <p14:creationId xmlns:p14="http://schemas.microsoft.com/office/powerpoint/2010/main" val="4297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CED71A9-82A8-4756-8FC4-B1B9FD73ED03}"/>
              </a:ext>
            </a:extLst>
          </p:cNvPr>
          <p:cNvPicPr>
            <a:picLocks noChangeAspect="1"/>
          </p:cNvPicPr>
          <p:nvPr/>
        </p:nvPicPr>
        <p:blipFill>
          <a:blip r:embed="rId3"/>
          <a:stretch>
            <a:fillRect/>
          </a:stretch>
        </p:blipFill>
        <p:spPr>
          <a:xfrm>
            <a:off x="7867049" y="2165182"/>
            <a:ext cx="2036134" cy="3631849"/>
          </a:xfrm>
          <a:prstGeom prst="rect">
            <a:avLst/>
          </a:prstGeom>
          <a:ln>
            <a:solidFill>
              <a:schemeClr val="tx1"/>
            </a:solidFill>
          </a:ln>
        </p:spPr>
      </p:pic>
      <p:pic>
        <p:nvPicPr>
          <p:cNvPr id="9" name="図 8">
            <a:extLst>
              <a:ext uri="{FF2B5EF4-FFF2-40B4-BE49-F238E27FC236}">
                <a16:creationId xmlns:a16="http://schemas.microsoft.com/office/drawing/2014/main" id="{B122BCBE-5BB1-4B2D-BFA0-0ABE9FAB487D}"/>
              </a:ext>
            </a:extLst>
          </p:cNvPr>
          <p:cNvPicPr>
            <a:picLocks noChangeAspect="1"/>
          </p:cNvPicPr>
          <p:nvPr/>
        </p:nvPicPr>
        <p:blipFill>
          <a:blip r:embed="rId4"/>
          <a:stretch>
            <a:fillRect/>
          </a:stretch>
        </p:blipFill>
        <p:spPr>
          <a:xfrm>
            <a:off x="5741001" y="3026355"/>
            <a:ext cx="1733330" cy="1517002"/>
          </a:xfrm>
          <a:prstGeom prst="rect">
            <a:avLst/>
          </a:prstGeom>
          <a:ln>
            <a:solidFill>
              <a:schemeClr val="tx1"/>
            </a:solidFill>
          </a:ln>
        </p:spPr>
      </p:pic>
      <p:sp>
        <p:nvSpPr>
          <p:cNvPr id="50" name="object 5"/>
          <p:cNvSpPr/>
          <p:nvPr/>
        </p:nvSpPr>
        <p:spPr>
          <a:xfrm>
            <a:off x="3983655" y="2313110"/>
            <a:ext cx="1420135" cy="2519269"/>
          </a:xfrm>
          <a:prstGeom prst="rect">
            <a:avLst/>
          </a:prstGeom>
          <a:blipFill>
            <a:blip r:embed="rId5" cstate="print"/>
            <a:stretch>
              <a:fillRect/>
            </a:stretch>
          </a:blipFill>
        </p:spPr>
        <p:txBody>
          <a:bodyPr wrap="square" lIns="0" tIns="0" rIns="0" bIns="0" rtlCol="0"/>
          <a:lstStyle/>
          <a:p>
            <a:endParaRPr sz="1985" dirty="0"/>
          </a:p>
        </p:txBody>
      </p:sp>
      <p:grpSp>
        <p:nvGrpSpPr>
          <p:cNvPr id="20" name="図形グループ 19"/>
          <p:cNvGrpSpPr/>
          <p:nvPr/>
        </p:nvGrpSpPr>
        <p:grpSpPr>
          <a:xfrm>
            <a:off x="5730916" y="2310675"/>
            <a:ext cx="1736654" cy="428562"/>
            <a:chOff x="4084665" y="1655751"/>
            <a:chExt cx="1574800" cy="388620"/>
          </a:xfrm>
        </p:grpSpPr>
        <p:sp>
          <p:nvSpPr>
            <p:cNvPr id="59" name="object 28"/>
            <p:cNvSpPr/>
            <p:nvPr/>
          </p:nvSpPr>
          <p:spPr>
            <a:xfrm>
              <a:off x="4093810" y="1664895"/>
              <a:ext cx="1556004" cy="370332"/>
            </a:xfrm>
            <a:prstGeom prst="rect">
              <a:avLst/>
            </a:prstGeom>
            <a:blipFill>
              <a:blip r:embed="rId6" cstate="print"/>
              <a:stretch>
                <a:fillRect/>
              </a:stretch>
            </a:blipFill>
          </p:spPr>
          <p:txBody>
            <a:bodyPr wrap="square" lIns="0" tIns="0" rIns="0" bIns="0" rtlCol="0"/>
            <a:lstStyle/>
            <a:p>
              <a:endParaRPr sz="1985" dirty="0"/>
            </a:p>
          </p:txBody>
        </p:sp>
        <p:sp>
          <p:nvSpPr>
            <p:cNvPr id="60" name="object 29"/>
            <p:cNvSpPr/>
            <p:nvPr/>
          </p:nvSpPr>
          <p:spPr>
            <a:xfrm>
              <a:off x="4084665" y="1655751"/>
              <a:ext cx="1574800" cy="388620"/>
            </a:xfrm>
            <a:custGeom>
              <a:avLst/>
              <a:gdLst/>
              <a:ahLst/>
              <a:cxnLst/>
              <a:rect l="l" t="t" r="r" b="b"/>
              <a:pathLst>
                <a:path w="1574800" h="388619">
                  <a:moveTo>
                    <a:pt x="1572768" y="388620"/>
                  </a:moveTo>
                  <a:lnTo>
                    <a:pt x="1524" y="388620"/>
                  </a:lnTo>
                  <a:lnTo>
                    <a:pt x="0" y="387096"/>
                  </a:lnTo>
                  <a:lnTo>
                    <a:pt x="0" y="1524"/>
                  </a:lnTo>
                  <a:lnTo>
                    <a:pt x="1524" y="0"/>
                  </a:lnTo>
                  <a:lnTo>
                    <a:pt x="1572768" y="0"/>
                  </a:lnTo>
                  <a:lnTo>
                    <a:pt x="1574292" y="1524"/>
                  </a:lnTo>
                  <a:lnTo>
                    <a:pt x="1574292" y="4572"/>
                  </a:lnTo>
                  <a:lnTo>
                    <a:pt x="9144" y="4572"/>
                  </a:lnTo>
                  <a:lnTo>
                    <a:pt x="4572" y="9144"/>
                  </a:lnTo>
                  <a:lnTo>
                    <a:pt x="9144" y="9144"/>
                  </a:lnTo>
                  <a:lnTo>
                    <a:pt x="9144" y="379476"/>
                  </a:lnTo>
                  <a:lnTo>
                    <a:pt x="4572" y="379476"/>
                  </a:lnTo>
                  <a:lnTo>
                    <a:pt x="9144" y="384048"/>
                  </a:lnTo>
                  <a:lnTo>
                    <a:pt x="1574292" y="384048"/>
                  </a:lnTo>
                  <a:lnTo>
                    <a:pt x="1574292" y="387096"/>
                  </a:lnTo>
                  <a:lnTo>
                    <a:pt x="1572768" y="388620"/>
                  </a:lnTo>
                  <a:close/>
                </a:path>
                <a:path w="1574800" h="388619">
                  <a:moveTo>
                    <a:pt x="9144" y="9144"/>
                  </a:moveTo>
                  <a:lnTo>
                    <a:pt x="4572" y="9144"/>
                  </a:lnTo>
                  <a:lnTo>
                    <a:pt x="9144" y="4572"/>
                  </a:lnTo>
                  <a:lnTo>
                    <a:pt x="9144" y="9144"/>
                  </a:lnTo>
                  <a:close/>
                </a:path>
                <a:path w="1574800" h="388619">
                  <a:moveTo>
                    <a:pt x="1565148" y="9144"/>
                  </a:moveTo>
                  <a:lnTo>
                    <a:pt x="9144" y="9144"/>
                  </a:lnTo>
                  <a:lnTo>
                    <a:pt x="9144" y="4572"/>
                  </a:lnTo>
                  <a:lnTo>
                    <a:pt x="1565148" y="4572"/>
                  </a:lnTo>
                  <a:lnTo>
                    <a:pt x="1565148" y="9144"/>
                  </a:lnTo>
                  <a:close/>
                </a:path>
                <a:path w="1574800" h="388619">
                  <a:moveTo>
                    <a:pt x="1565148" y="384048"/>
                  </a:moveTo>
                  <a:lnTo>
                    <a:pt x="1565148" y="4572"/>
                  </a:lnTo>
                  <a:lnTo>
                    <a:pt x="1569720" y="9144"/>
                  </a:lnTo>
                  <a:lnTo>
                    <a:pt x="1574292" y="9144"/>
                  </a:lnTo>
                  <a:lnTo>
                    <a:pt x="1574292" y="379476"/>
                  </a:lnTo>
                  <a:lnTo>
                    <a:pt x="1569720" y="379476"/>
                  </a:lnTo>
                  <a:lnTo>
                    <a:pt x="1565148" y="384048"/>
                  </a:lnTo>
                  <a:close/>
                </a:path>
                <a:path w="1574800" h="388619">
                  <a:moveTo>
                    <a:pt x="1574292" y="9144"/>
                  </a:moveTo>
                  <a:lnTo>
                    <a:pt x="1569720" y="9144"/>
                  </a:lnTo>
                  <a:lnTo>
                    <a:pt x="1565148" y="4572"/>
                  </a:lnTo>
                  <a:lnTo>
                    <a:pt x="1574292" y="4572"/>
                  </a:lnTo>
                  <a:lnTo>
                    <a:pt x="1574292" y="9144"/>
                  </a:lnTo>
                  <a:close/>
                </a:path>
                <a:path w="1574800" h="388619">
                  <a:moveTo>
                    <a:pt x="9144" y="384048"/>
                  </a:moveTo>
                  <a:lnTo>
                    <a:pt x="4572" y="379476"/>
                  </a:lnTo>
                  <a:lnTo>
                    <a:pt x="9144" y="379476"/>
                  </a:lnTo>
                  <a:lnTo>
                    <a:pt x="9144" y="384048"/>
                  </a:lnTo>
                  <a:close/>
                </a:path>
                <a:path w="1574800" h="388619">
                  <a:moveTo>
                    <a:pt x="1565148" y="384048"/>
                  </a:moveTo>
                  <a:lnTo>
                    <a:pt x="9144" y="384048"/>
                  </a:lnTo>
                  <a:lnTo>
                    <a:pt x="9144" y="379476"/>
                  </a:lnTo>
                  <a:lnTo>
                    <a:pt x="1565148" y="379476"/>
                  </a:lnTo>
                  <a:lnTo>
                    <a:pt x="1565148" y="384048"/>
                  </a:lnTo>
                  <a:close/>
                </a:path>
                <a:path w="1574800" h="388619">
                  <a:moveTo>
                    <a:pt x="1574292" y="384048"/>
                  </a:moveTo>
                  <a:lnTo>
                    <a:pt x="1565148" y="384048"/>
                  </a:lnTo>
                  <a:lnTo>
                    <a:pt x="1569720" y="379476"/>
                  </a:lnTo>
                  <a:lnTo>
                    <a:pt x="1574292" y="379476"/>
                  </a:lnTo>
                  <a:lnTo>
                    <a:pt x="1574292" y="384048"/>
                  </a:lnTo>
                  <a:close/>
                </a:path>
              </a:pathLst>
            </a:custGeom>
            <a:solidFill>
              <a:srgbClr val="000000"/>
            </a:solidFill>
          </p:spPr>
          <p:txBody>
            <a:bodyPr wrap="square" lIns="0" tIns="0" rIns="0" bIns="0" rtlCol="0"/>
            <a:lstStyle/>
            <a:p>
              <a:endParaRPr sz="1985" dirty="0"/>
            </a:p>
          </p:txBody>
        </p:sp>
      </p:grpSp>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Ｂ</a:t>
            </a:r>
            <a:endParaRPr lang="en-US" altLang="ja-JP" dirty="0"/>
          </a:p>
        </p:txBody>
      </p:sp>
      <p:sp>
        <p:nvSpPr>
          <p:cNvPr id="37" name="角丸四角形 36"/>
          <p:cNvSpPr/>
          <p:nvPr/>
        </p:nvSpPr>
        <p:spPr>
          <a:xfrm>
            <a:off x="5730966" y="3188133"/>
            <a:ext cx="1389500" cy="158800"/>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8" name="正方形/長方形 37"/>
          <p:cNvSpPr/>
          <p:nvPr/>
        </p:nvSpPr>
        <p:spPr>
          <a:xfrm>
            <a:off x="3503373" y="3450871"/>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
        <p:nvSpPr>
          <p:cNvPr id="40" name="正方形/長方形 39"/>
          <p:cNvSpPr/>
          <p:nvPr/>
        </p:nvSpPr>
        <p:spPr>
          <a:xfrm>
            <a:off x="3935513" y="3554017"/>
            <a:ext cx="476400" cy="3573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41" name="角丸四角形 40"/>
          <p:cNvSpPr/>
          <p:nvPr/>
        </p:nvSpPr>
        <p:spPr>
          <a:xfrm>
            <a:off x="5730966" y="3857625"/>
            <a:ext cx="1389500" cy="158800"/>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46" name="正方形/長方形 45"/>
          <p:cNvSpPr/>
          <p:nvPr/>
        </p:nvSpPr>
        <p:spPr>
          <a:xfrm>
            <a:off x="5346701" y="309562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61" name="テキスト ボックス 60"/>
          <p:cNvSpPr txBox="1"/>
          <p:nvPr/>
        </p:nvSpPr>
        <p:spPr>
          <a:xfrm>
            <a:off x="370298" y="1653851"/>
            <a:ext cx="3604802" cy="4697440"/>
          </a:xfrm>
          <a:prstGeom prst="rect">
            <a:avLst/>
          </a:prstGeom>
          <a:noFill/>
        </p:spPr>
        <p:txBody>
          <a:bodyPr wrap="square" rtlCol="0">
            <a:spAutoFit/>
          </a:bodyPr>
          <a:lstStyle/>
          <a:p>
            <a:r>
              <a:rPr lang="en-US" altLang="ja-JP" sz="1985" b="1" dirty="0">
                <a:solidFill>
                  <a:srgbClr val="009650"/>
                </a:solidFill>
                <a:latin typeface="Meiryo" charset="-128"/>
                <a:ea typeface="Meiryo" charset="-128"/>
                <a:cs typeface="Meiryo" charset="-128"/>
              </a:rPr>
              <a:t>  iOS</a:t>
            </a:r>
            <a:r>
              <a:rPr lang="ja-JP" altLang="en-US" sz="1985" b="1" dirty="0">
                <a:solidFill>
                  <a:srgbClr val="009650"/>
                </a:solidFill>
                <a:latin typeface="Meiryo" charset="-128"/>
                <a:ea typeface="Meiryo" charset="-128"/>
                <a:cs typeface="Meiryo" charset="-128"/>
              </a:rPr>
              <a:t>スマホの場合</a:t>
            </a:r>
            <a:endParaRPr lang="en-US" altLang="ja-JP" sz="1985" b="1" dirty="0">
              <a:solidFill>
                <a:srgbClr val="009650"/>
              </a:solidFill>
              <a:latin typeface="Meiryo" charset="-128"/>
              <a:ea typeface="Meiryo" charset="-128"/>
              <a:cs typeface="Meiryo" charset="-128"/>
            </a:endParaRPr>
          </a:p>
          <a:p>
            <a:endParaRPr lang="ja-JP" altLang="en-US" sz="1985" b="1" dirty="0">
              <a:solidFill>
                <a:srgbClr val="009650"/>
              </a:solidFill>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❶</a:t>
            </a:r>
            <a:r>
              <a:rPr lang="ja-JP" altLang="en-US" sz="1985" b="1" dirty="0">
                <a:latin typeface="Meiryo" charset="-128"/>
                <a:ea typeface="Meiryo" charset="-128"/>
                <a:cs typeface="Meiryo" charset="-128"/>
              </a:rPr>
              <a:t>「</a:t>
            </a:r>
            <a:r>
              <a:rPr lang="en-US" altLang="ja-JP" sz="1985" b="1" dirty="0">
                <a:latin typeface="Meiryo" charset="-128"/>
                <a:ea typeface="Meiryo" charset="-128"/>
                <a:cs typeface="Meiryo" charset="-128"/>
              </a:rPr>
              <a:t>App Store</a:t>
            </a:r>
            <a:r>
              <a:rPr lang="ja-JP" altLang="en-US" sz="1985" b="1" dirty="0">
                <a:latin typeface="Meiryo" charset="-128"/>
                <a:ea typeface="Meiryo" charset="-128"/>
                <a:cs typeface="Meiryo" charset="-128"/>
              </a:rPr>
              <a:t>」をタップ</a:t>
            </a:r>
          </a:p>
          <a:p>
            <a:pPr>
              <a:spcBef>
                <a:spcPts val="1200"/>
              </a:spcBef>
            </a:pPr>
            <a:r>
              <a:rPr lang="ja-JP" altLang="en-US" sz="3200" b="1" dirty="0">
                <a:solidFill>
                  <a:srgbClr val="009650"/>
                </a:solidFill>
                <a:latin typeface="Meiryo" charset="-128"/>
                <a:ea typeface="Meiryo" charset="-128"/>
                <a:cs typeface="Meiryo" charset="-128"/>
              </a:rPr>
              <a:t>❷</a:t>
            </a:r>
            <a:r>
              <a:rPr lang="ja-JP" altLang="en-US" sz="1985" b="1" dirty="0">
                <a:latin typeface="Meiryo" charset="-128"/>
                <a:ea typeface="Meiryo" charset="-128"/>
                <a:cs typeface="Meiryo" charset="-128"/>
              </a:rPr>
              <a:t>「検索」をタップ</a:t>
            </a:r>
          </a:p>
          <a:p>
            <a:pPr>
              <a:spcBef>
                <a:spcPts val="1200"/>
              </a:spcBef>
            </a:pPr>
            <a:r>
              <a:rPr lang="ja-JP" altLang="en-US" sz="3200" b="1" dirty="0">
                <a:solidFill>
                  <a:srgbClr val="009650"/>
                </a:solidFill>
                <a:latin typeface="Meiryo" charset="-128"/>
                <a:ea typeface="Meiryo" charset="-128"/>
                <a:cs typeface="Meiryo" charset="-128"/>
              </a:rPr>
              <a:t>❸</a:t>
            </a:r>
            <a:r>
              <a:rPr lang="ja-JP" altLang="en-US" sz="1985" b="1" dirty="0">
                <a:latin typeface="Meiryo" charset="-128"/>
                <a:ea typeface="Meiryo" charset="-128"/>
                <a:cs typeface="Meiryo" charset="-128"/>
              </a:rPr>
              <a:t>「</a:t>
            </a:r>
            <a:r>
              <a:rPr lang="en-US" altLang="ja-JP" sz="1985" b="1" dirty="0">
                <a:latin typeface="Meiryo" charset="-128"/>
                <a:ea typeface="Meiryo" charset="-128"/>
                <a:cs typeface="Meiryo" charset="-128"/>
              </a:rPr>
              <a:t>google map</a:t>
            </a:r>
            <a:r>
              <a:rPr lang="ja-JP" altLang="en-US" sz="1985" b="1" dirty="0">
                <a:latin typeface="Meiryo" charset="-128"/>
                <a:ea typeface="Meiryo" charset="-128"/>
                <a:cs typeface="Meiryo" charset="-128"/>
              </a:rPr>
              <a:t>」と</a:t>
            </a:r>
            <a:endParaRPr lang="en-US" altLang="ja-JP" sz="1985" b="1" dirty="0">
              <a:latin typeface="Meiryo" charset="-128"/>
              <a:ea typeface="Meiryo" charset="-128"/>
              <a:cs typeface="Meiryo" charset="-128"/>
            </a:endParaRPr>
          </a:p>
          <a:p>
            <a:r>
              <a:rPr lang="en-US" altLang="ja-JP" sz="1985" b="1" dirty="0">
                <a:latin typeface="Meiryo" charset="-128"/>
                <a:ea typeface="Meiryo" charset="-128"/>
                <a:cs typeface="Meiryo" charset="-128"/>
              </a:rPr>
              <a:t>    </a:t>
            </a:r>
            <a:r>
              <a:rPr lang="ja-JP" altLang="en-US" sz="1985" b="1" dirty="0">
                <a:latin typeface="Meiryo" charset="-128"/>
                <a:ea typeface="Meiryo" charset="-128"/>
                <a:cs typeface="Meiryo" charset="-128"/>
              </a:rPr>
              <a:t>入力</a:t>
            </a:r>
          </a:p>
          <a:p>
            <a:pPr>
              <a:spcBef>
                <a:spcPts val="1200"/>
              </a:spcBef>
            </a:pPr>
            <a:r>
              <a:rPr lang="ja-JP" altLang="en-US" sz="3200" b="1" dirty="0">
                <a:solidFill>
                  <a:srgbClr val="009650"/>
                </a:solidFill>
                <a:latin typeface="Meiryo" charset="-128"/>
                <a:ea typeface="Meiryo" charset="-128"/>
                <a:cs typeface="Meiryo" charset="-128"/>
              </a:rPr>
              <a:t>❹</a:t>
            </a:r>
            <a:r>
              <a:rPr lang="ja-JP" altLang="en-US" sz="1985" b="1" dirty="0">
                <a:latin typeface="Meiryo" charset="-128"/>
                <a:ea typeface="Meiryo" charset="-128"/>
                <a:cs typeface="Meiryo" charset="-128"/>
              </a:rPr>
              <a:t>「</a:t>
            </a:r>
            <a:r>
              <a:rPr lang="en-US" altLang="ja-JP" sz="1985" b="1" dirty="0">
                <a:latin typeface="Meiryo" charset="-128"/>
                <a:ea typeface="Meiryo" charset="-128"/>
                <a:cs typeface="Meiryo" charset="-128"/>
              </a:rPr>
              <a:t>google </a:t>
            </a:r>
            <a:r>
              <a:rPr lang="ja-JP" altLang="en-US" sz="1985" b="1" dirty="0">
                <a:latin typeface="Meiryo" charset="-128"/>
                <a:ea typeface="Meiryo" charset="-128"/>
                <a:cs typeface="Meiryo" charset="-128"/>
              </a:rPr>
              <a:t>マップ」を</a:t>
            </a:r>
            <a:endParaRPr lang="en-US" altLang="ja-JP" sz="1985" b="1" dirty="0">
              <a:latin typeface="Meiryo" charset="-128"/>
              <a:ea typeface="Meiryo" charset="-128"/>
              <a:cs typeface="Meiryo" charset="-128"/>
            </a:endParaRPr>
          </a:p>
          <a:p>
            <a:r>
              <a:rPr lang="en-US" altLang="ja-JP" sz="1985" b="1" dirty="0">
                <a:latin typeface="Meiryo" charset="-128"/>
                <a:ea typeface="Meiryo" charset="-128"/>
                <a:cs typeface="Meiryo" charset="-128"/>
              </a:rPr>
              <a:t>   </a:t>
            </a:r>
            <a:r>
              <a:rPr lang="ja-JP" altLang="en-US" sz="1985" b="1" dirty="0">
                <a:latin typeface="Meiryo" charset="-128"/>
                <a:ea typeface="Meiryo" charset="-128"/>
                <a:cs typeface="Meiryo" charset="-128"/>
              </a:rPr>
              <a:t>リスト一覧から見つけて</a:t>
            </a:r>
            <a:endParaRPr lang="en-US" altLang="ja-JP" sz="1985" b="1" dirty="0">
              <a:latin typeface="Meiryo" charset="-128"/>
              <a:ea typeface="Meiryo" charset="-128"/>
              <a:cs typeface="Meiryo" charset="-128"/>
            </a:endParaRPr>
          </a:p>
          <a:p>
            <a:r>
              <a:rPr lang="ja-JP" altLang="en-US" sz="1985" b="1" dirty="0">
                <a:latin typeface="Meiryo" charset="-128"/>
                <a:ea typeface="Meiryo" charset="-128"/>
                <a:cs typeface="Meiryo" charset="-128"/>
              </a:rPr>
              <a:t>　タップ</a:t>
            </a:r>
          </a:p>
          <a:p>
            <a:pPr>
              <a:spcBef>
                <a:spcPts val="1200"/>
              </a:spcBef>
            </a:pPr>
            <a:r>
              <a:rPr lang="ja-JP" altLang="en-US" sz="3200" b="1" dirty="0">
                <a:solidFill>
                  <a:srgbClr val="009650"/>
                </a:solidFill>
                <a:latin typeface="Meiryo" charset="-128"/>
                <a:ea typeface="Meiryo" charset="-128"/>
                <a:cs typeface="Meiryo" charset="-128"/>
              </a:rPr>
              <a:t>❺</a:t>
            </a:r>
            <a:r>
              <a:rPr lang="ja-JP" altLang="en-US" sz="1985" b="1" dirty="0">
                <a:latin typeface="Meiryo" charset="-128"/>
                <a:ea typeface="Meiryo" charset="-128"/>
                <a:cs typeface="Meiryo" charset="-128"/>
              </a:rPr>
              <a:t>「開く」をタップ</a:t>
            </a:r>
          </a:p>
        </p:txBody>
      </p:sp>
      <p:sp>
        <p:nvSpPr>
          <p:cNvPr id="63" name="角丸四角形 62"/>
          <p:cNvSpPr/>
          <p:nvPr/>
        </p:nvSpPr>
        <p:spPr>
          <a:xfrm>
            <a:off x="5756543" y="2468387"/>
            <a:ext cx="1667400" cy="238200"/>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64" name="正方形/長方形 63"/>
          <p:cNvSpPr/>
          <p:nvPr/>
        </p:nvSpPr>
        <p:spPr>
          <a:xfrm>
            <a:off x="9553754" y="248602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cxnSp>
        <p:nvCxnSpPr>
          <p:cNvPr id="65" name="カギ線コネクタ 64"/>
          <p:cNvCxnSpPr/>
          <p:nvPr/>
        </p:nvCxnSpPr>
        <p:spPr>
          <a:xfrm flipV="1">
            <a:off x="7474329" y="3101265"/>
            <a:ext cx="476400" cy="595500"/>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p:nvPr/>
        </p:nvCxnSpPr>
        <p:spPr>
          <a:xfrm flipV="1">
            <a:off x="4411913" y="2583556"/>
            <a:ext cx="1310100" cy="1151300"/>
          </a:xfrm>
          <a:prstGeom prst="bentConnector3">
            <a:avLst>
              <a:gd name="adj1" fmla="val 39774"/>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346701" y="376231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sp>
        <p:nvSpPr>
          <p:cNvPr id="68" name="正方形/長方形 67"/>
          <p:cNvSpPr/>
          <p:nvPr/>
        </p:nvSpPr>
        <p:spPr>
          <a:xfrm>
            <a:off x="5362754" y="223831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30" name="タイトル 1">
            <a:extLst>
              <a:ext uri="{FF2B5EF4-FFF2-40B4-BE49-F238E27FC236}">
                <a16:creationId xmlns:a16="http://schemas.microsoft.com/office/drawing/2014/main" id="{3C742854-3EC3-4640-A47C-FF1C1461BD8E}"/>
              </a:ext>
            </a:extLst>
          </p:cNvPr>
          <p:cNvSpPr>
            <a:spLocks noGrp="1"/>
          </p:cNvSpPr>
          <p:nvPr>
            <p:ph type="ctrTitle"/>
          </p:nvPr>
        </p:nvSpPr>
        <p:spPr>
          <a:xfrm>
            <a:off x="2520000" y="360000"/>
            <a:ext cx="5413341" cy="984885"/>
          </a:xfrm>
        </p:spPr>
        <p:txBody>
          <a:bodyPr wrap="none">
            <a:spAutoFit/>
          </a:bodyPr>
          <a:lstStyle/>
          <a:p>
            <a:r>
              <a:rPr lang="ja-JP" altLang="en-US" sz="3200" dirty="0"/>
              <a:t>マップアプリの使い方</a:t>
            </a:r>
            <a:br>
              <a:rPr lang="ja-JP" altLang="en-US" sz="3200" dirty="0"/>
            </a:br>
            <a:r>
              <a:rPr lang="en-US" altLang="ja-JP" sz="3200" dirty="0"/>
              <a:t>Google Map</a:t>
            </a:r>
            <a:r>
              <a:rPr lang="ja-JP" altLang="en-US" sz="3200" dirty="0"/>
              <a:t>のインストール</a:t>
            </a:r>
          </a:p>
        </p:txBody>
      </p:sp>
      <p:pic>
        <p:nvPicPr>
          <p:cNvPr id="8" name="図 7">
            <a:extLst>
              <a:ext uri="{FF2B5EF4-FFF2-40B4-BE49-F238E27FC236}">
                <a16:creationId xmlns:a16="http://schemas.microsoft.com/office/drawing/2014/main" id="{A93623B3-F05F-4338-9C16-094ABD863436}"/>
              </a:ext>
            </a:extLst>
          </p:cNvPr>
          <p:cNvPicPr>
            <a:picLocks noChangeAspect="1"/>
          </p:cNvPicPr>
          <p:nvPr/>
        </p:nvPicPr>
        <p:blipFill>
          <a:blip r:embed="rId7"/>
          <a:stretch>
            <a:fillRect/>
          </a:stretch>
        </p:blipFill>
        <p:spPr>
          <a:xfrm>
            <a:off x="9309100" y="2790825"/>
            <a:ext cx="576918" cy="335303"/>
          </a:xfrm>
          <a:prstGeom prst="rect">
            <a:avLst/>
          </a:prstGeom>
        </p:spPr>
      </p:pic>
      <p:sp>
        <p:nvSpPr>
          <p:cNvPr id="43" name="角丸四角形 42"/>
          <p:cNvSpPr/>
          <p:nvPr/>
        </p:nvSpPr>
        <p:spPr>
          <a:xfrm>
            <a:off x="9309100" y="2790825"/>
            <a:ext cx="576918" cy="335303"/>
          </a:xfrm>
          <a:prstGeom prst="round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Tree>
    <p:extLst>
      <p:ext uri="{BB962C8B-B14F-4D97-AF65-F5344CB8AC3E}">
        <p14:creationId xmlns:p14="http://schemas.microsoft.com/office/powerpoint/2010/main" val="149513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Ｃ</a:t>
            </a:r>
            <a:endParaRPr lang="en-US" altLang="ja-JP"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04000" y="1512000"/>
            <a:ext cx="9683000" cy="430887"/>
          </a:xfrm>
        </p:spPr>
        <p:txBody>
          <a:bodyPr wrap="none"/>
          <a:lstStyle/>
          <a:p>
            <a:r>
              <a:rPr lang="en-US" altLang="ja-JP" sz="2800" dirty="0"/>
              <a:t>Google Map </a:t>
            </a:r>
            <a:r>
              <a:rPr lang="ja-JP" altLang="en-US" sz="2800" dirty="0"/>
              <a:t>をはじめる前に位置情報を確認しましょう。</a:t>
            </a:r>
            <a:endParaRPr lang="en-US" altLang="ja-JP" sz="2800" dirty="0"/>
          </a:p>
        </p:txBody>
      </p:sp>
      <p:sp>
        <p:nvSpPr>
          <p:cNvPr id="44" name="正方形/長方形 43">
            <a:extLst>
              <a:ext uri="{FF2B5EF4-FFF2-40B4-BE49-F238E27FC236}">
                <a16:creationId xmlns:a16="http://schemas.microsoft.com/office/drawing/2014/main" id="{8DB34C51-379F-43A2-AF71-34179AB0D3DD}"/>
              </a:ext>
            </a:extLst>
          </p:cNvPr>
          <p:cNvSpPr/>
          <p:nvPr/>
        </p:nvSpPr>
        <p:spPr>
          <a:xfrm>
            <a:off x="1242931" y="3683980"/>
            <a:ext cx="550595" cy="499689"/>
          </a:xfrm>
          <a:prstGeom prst="rect">
            <a:avLst/>
          </a:prstGeom>
        </p:spPr>
        <p:txBody>
          <a:bodyPr wrap="square">
            <a:spAutoFit/>
          </a:bodyPr>
          <a:lstStyle/>
          <a:p>
            <a:r>
              <a:rPr lang="ja-JP" altLang="en-US" sz="2647" b="1" dirty="0">
                <a:solidFill>
                  <a:srgbClr val="009650"/>
                </a:solidFill>
                <a:latin typeface="Meiryo" charset="-128"/>
                <a:ea typeface="Meiryo" charset="-128"/>
                <a:cs typeface="Meiryo" charset="-128"/>
              </a:rPr>
              <a:t>❶</a:t>
            </a:r>
            <a:endParaRPr lang="en-US" altLang="ja-JP" sz="2647"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473761" y="2062384"/>
            <a:ext cx="2398634"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「設定</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のアイコン</a:t>
            </a: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875854" y="204381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0" name="タイトル 9">
            <a:extLst>
              <a:ext uri="{FF2B5EF4-FFF2-40B4-BE49-F238E27FC236}">
                <a16:creationId xmlns:a16="http://schemas.microsoft.com/office/drawing/2014/main" id="{E61A1AC7-D85C-4537-B0B7-5D9689EFAA38}"/>
              </a:ext>
            </a:extLst>
          </p:cNvPr>
          <p:cNvSpPr txBox="1">
            <a:spLocks/>
          </p:cNvSpPr>
          <p:nvPr/>
        </p:nvSpPr>
        <p:spPr>
          <a:xfrm>
            <a:off x="2520000" y="360000"/>
            <a:ext cx="7489230" cy="984885"/>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開始する前に位置情報を確認しましょう</a:t>
            </a:r>
            <a:r>
              <a:rPr lang="ja-JP" altLang="en-US" sz="2400" dirty="0"/>
              <a:t> </a:t>
            </a:r>
            <a:endParaRPr kumimoji="0" lang="ja-JP" altLang="en-US" sz="3200" kern="0" dirty="0"/>
          </a:p>
        </p:txBody>
      </p:sp>
      <p:grpSp>
        <p:nvGrpSpPr>
          <p:cNvPr id="14" name="グループ化 13">
            <a:extLst>
              <a:ext uri="{FF2B5EF4-FFF2-40B4-BE49-F238E27FC236}">
                <a16:creationId xmlns:a16="http://schemas.microsoft.com/office/drawing/2014/main" id="{03816C8E-31EB-4AA8-864E-00E7184AA07D}"/>
              </a:ext>
            </a:extLst>
          </p:cNvPr>
          <p:cNvGrpSpPr/>
          <p:nvPr/>
        </p:nvGrpSpPr>
        <p:grpSpPr>
          <a:xfrm>
            <a:off x="1224000" y="2844000"/>
            <a:ext cx="2276475" cy="4082879"/>
            <a:chOff x="1683177" y="2402065"/>
            <a:chExt cx="2276475" cy="4105275"/>
          </a:xfrm>
        </p:grpSpPr>
        <p:grpSp>
          <p:nvGrpSpPr>
            <p:cNvPr id="20" name="グループ化 19">
              <a:extLst>
                <a:ext uri="{FF2B5EF4-FFF2-40B4-BE49-F238E27FC236}">
                  <a16:creationId xmlns:a16="http://schemas.microsoft.com/office/drawing/2014/main" id="{712AD6C9-9D13-42B3-844A-58AC5F6BBD0D}"/>
                </a:ext>
              </a:extLst>
            </p:cNvPr>
            <p:cNvGrpSpPr/>
            <p:nvPr/>
          </p:nvGrpSpPr>
          <p:grpSpPr>
            <a:xfrm>
              <a:off x="1683177" y="2402065"/>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pic>
          <p:nvPicPr>
            <p:cNvPr id="11" name="図 10">
              <a:extLst>
                <a:ext uri="{FF2B5EF4-FFF2-40B4-BE49-F238E27FC236}">
                  <a16:creationId xmlns:a16="http://schemas.microsoft.com/office/drawing/2014/main" id="{8D34A3E1-D557-4828-8A5F-D20B920D2AD5}"/>
                </a:ext>
              </a:extLst>
            </p:cNvPr>
            <p:cNvPicPr>
              <a:picLocks noChangeAspect="1"/>
            </p:cNvPicPr>
            <p:nvPr/>
          </p:nvPicPr>
          <p:blipFill>
            <a:blip r:embed="rId5"/>
            <a:stretch>
              <a:fillRect/>
            </a:stretch>
          </p:blipFill>
          <p:spPr>
            <a:xfrm>
              <a:off x="1938867" y="2908644"/>
              <a:ext cx="1816039" cy="3131429"/>
            </a:xfrm>
            <a:prstGeom prst="rect">
              <a:avLst/>
            </a:prstGeom>
          </p:spPr>
        </p:pic>
      </p:grpSp>
      <p:sp>
        <p:nvSpPr>
          <p:cNvPr id="10" name="四角形: 角を丸くする 9">
            <a:extLst>
              <a:ext uri="{FF2B5EF4-FFF2-40B4-BE49-F238E27FC236}">
                <a16:creationId xmlns:a16="http://schemas.microsoft.com/office/drawing/2014/main" id="{6B11F281-5C63-4678-91D3-BED1B35F3FB2}"/>
              </a:ext>
            </a:extLst>
          </p:cNvPr>
          <p:cNvSpPr/>
          <p:nvPr/>
        </p:nvSpPr>
        <p:spPr>
          <a:xfrm>
            <a:off x="2874847" y="5110163"/>
            <a:ext cx="296977" cy="403516"/>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3CD78115-78FE-4DE1-87E8-476C37BEF5A1}"/>
              </a:ext>
            </a:extLst>
          </p:cNvPr>
          <p:cNvSpPr/>
          <p:nvPr/>
        </p:nvSpPr>
        <p:spPr>
          <a:xfrm>
            <a:off x="4006330" y="2028825"/>
            <a:ext cx="574904" cy="584775"/>
          </a:xfrm>
          <a:prstGeom prst="rect">
            <a:avLst/>
          </a:prstGeom>
          <a:solidFill>
            <a:schemeClr val="bg1"/>
          </a:solid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0F24D406-6D11-4143-9F15-5D767C49FFE7}"/>
              </a:ext>
            </a:extLst>
          </p:cNvPr>
          <p:cNvSpPr txBox="1"/>
          <p:nvPr/>
        </p:nvSpPr>
        <p:spPr>
          <a:xfrm>
            <a:off x="4472066" y="2062384"/>
            <a:ext cx="1800493" cy="646331"/>
          </a:xfrm>
          <a:prstGeom prst="rect">
            <a:avLst/>
          </a:prstGeom>
          <a:noFill/>
        </p:spPr>
        <p:txBody>
          <a:bodyPr wrap="non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「位置情報」を</a:t>
            </a:r>
          </a:p>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1BABB07A-74A1-47FA-BED3-BFE2B0232F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9698" y="2977639"/>
            <a:ext cx="1925893" cy="3851786"/>
          </a:xfrm>
          <a:prstGeom prst="rect">
            <a:avLst/>
          </a:prstGeom>
          <a:ln>
            <a:solidFill>
              <a:schemeClr val="tx1"/>
            </a:solidFill>
          </a:ln>
        </p:spPr>
      </p:pic>
      <p:sp>
        <p:nvSpPr>
          <p:cNvPr id="48" name="正方形/長方形 47">
            <a:extLst>
              <a:ext uri="{FF2B5EF4-FFF2-40B4-BE49-F238E27FC236}">
                <a16:creationId xmlns:a16="http://schemas.microsoft.com/office/drawing/2014/main" id="{B30BB150-5E5B-4AE5-B5DD-71A1726A25D1}"/>
              </a:ext>
            </a:extLst>
          </p:cNvPr>
          <p:cNvSpPr/>
          <p:nvPr/>
        </p:nvSpPr>
        <p:spPr>
          <a:xfrm>
            <a:off x="5304441" y="4700914"/>
            <a:ext cx="533640"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28" name="四角形: 角を丸くする 27">
            <a:extLst>
              <a:ext uri="{FF2B5EF4-FFF2-40B4-BE49-F238E27FC236}">
                <a16:creationId xmlns:a16="http://schemas.microsoft.com/office/drawing/2014/main" id="{5EBC7552-3B8E-4C9C-8CF1-2BFF8F3657F3}"/>
              </a:ext>
            </a:extLst>
          </p:cNvPr>
          <p:cNvSpPr/>
          <p:nvPr/>
        </p:nvSpPr>
        <p:spPr>
          <a:xfrm>
            <a:off x="4327739" y="4913878"/>
            <a:ext cx="1032859" cy="35177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上 4">
            <a:extLst>
              <a:ext uri="{FF2B5EF4-FFF2-40B4-BE49-F238E27FC236}">
                <a16:creationId xmlns:a16="http://schemas.microsoft.com/office/drawing/2014/main" id="{423A1D79-7746-4C9F-A384-9A6C14D4B26D}"/>
              </a:ext>
            </a:extLst>
          </p:cNvPr>
          <p:cNvSpPr/>
          <p:nvPr/>
        </p:nvSpPr>
        <p:spPr>
          <a:xfrm>
            <a:off x="5595862" y="4409359"/>
            <a:ext cx="381000" cy="1009037"/>
          </a:xfrm>
          <a:prstGeom prst="upArrow">
            <a:avLst/>
          </a:prstGeom>
          <a:gradFill>
            <a:gsLst>
              <a:gs pos="0">
                <a:schemeClr val="accent1">
                  <a:lumMod val="20000"/>
                  <a:lumOff val="80000"/>
                </a:schemeClr>
              </a:gs>
              <a:gs pos="33000">
                <a:schemeClr val="accent1">
                  <a:lumMod val="75000"/>
                  <a:lumOff val="25000"/>
                </a:schemeClr>
              </a:gs>
              <a:gs pos="22000">
                <a:schemeClr val="accent1">
                  <a:lumMod val="20000"/>
                  <a:lumOff val="80000"/>
                </a:schemeClr>
              </a:gs>
              <a:gs pos="11000">
                <a:schemeClr val="accent1">
                  <a:lumMod val="80000"/>
                  <a:lumOff val="20000"/>
                </a:schemeClr>
              </a:gs>
              <a:gs pos="88000">
                <a:schemeClr val="accent1">
                  <a:lumMod val="20000"/>
                  <a:lumOff val="80000"/>
                </a:schemeClr>
              </a:gs>
              <a:gs pos="77000">
                <a:schemeClr val="accent1">
                  <a:lumMod val="65000"/>
                  <a:lumOff val="35000"/>
                </a:schemeClr>
              </a:gs>
              <a:gs pos="66000">
                <a:schemeClr val="accent1">
                  <a:lumMod val="20000"/>
                  <a:lumOff val="80000"/>
                </a:schemeClr>
              </a:gs>
              <a:gs pos="55000">
                <a:schemeClr val="accent1">
                  <a:lumMod val="70000"/>
                  <a:lumOff val="30000"/>
                </a:schemeClr>
              </a:gs>
              <a:gs pos="45000">
                <a:schemeClr val="accent1">
                  <a:lumMod val="20000"/>
                  <a:lumOff val="80000"/>
                </a:schemeClr>
              </a:gs>
              <a:gs pos="99000">
                <a:schemeClr val="accent1">
                  <a:lumMod val="60000"/>
                  <a:lumOff val="40000"/>
                </a:schemeClr>
              </a:gs>
            </a:gsLst>
            <a:lin ang="5400000" scaled="1"/>
          </a:gradFill>
          <a:ln w="12700">
            <a:solidFill>
              <a:schemeClr val="accent1"/>
            </a:solidFill>
          </a:ln>
          <a:effectLst>
            <a:glow rad="25400">
              <a:schemeClr val="bg1">
                <a:alpha val="70000"/>
              </a:schemeClr>
            </a:glow>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30" name="テキスト ボックス 29">
            <a:extLst>
              <a:ext uri="{FF2B5EF4-FFF2-40B4-BE49-F238E27FC236}">
                <a16:creationId xmlns:a16="http://schemas.microsoft.com/office/drawing/2014/main" id="{98681DEB-502D-4C17-AC53-98A160CC011E}"/>
              </a:ext>
            </a:extLst>
          </p:cNvPr>
          <p:cNvSpPr txBox="1"/>
          <p:nvPr/>
        </p:nvSpPr>
        <p:spPr>
          <a:xfrm>
            <a:off x="4362748" y="5382947"/>
            <a:ext cx="2736552" cy="923330"/>
          </a:xfrm>
          <a:prstGeom prst="rect">
            <a:avLst/>
          </a:prstGeom>
          <a:solidFill>
            <a:schemeClr val="bg1"/>
          </a:solid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「位置情報」が</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見つからない場合は、下から上にスクロールしてください</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1" name="Picture 4" descr="人差し指を立てた手のイラスト（甲）">
            <a:extLst>
              <a:ext uri="{FF2B5EF4-FFF2-40B4-BE49-F238E27FC236}">
                <a16:creationId xmlns:a16="http://schemas.microsoft.com/office/drawing/2014/main" id="{A7F94F1A-5503-44B9-9EF7-993D0B0151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611559">
            <a:off x="5855588" y="4769203"/>
            <a:ext cx="591929" cy="76731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E88E01A5-FE8B-42BB-A181-F54DE3D0F0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5327" y="3053404"/>
            <a:ext cx="1955827" cy="3776021"/>
          </a:xfrm>
          <a:prstGeom prst="rect">
            <a:avLst/>
          </a:prstGeom>
          <a:ln>
            <a:solidFill>
              <a:schemeClr val="tx1"/>
            </a:solidFill>
          </a:ln>
        </p:spPr>
      </p:pic>
      <p:sp>
        <p:nvSpPr>
          <p:cNvPr id="34" name="正方形/長方形 33">
            <a:extLst>
              <a:ext uri="{FF2B5EF4-FFF2-40B4-BE49-F238E27FC236}">
                <a16:creationId xmlns:a16="http://schemas.microsoft.com/office/drawing/2014/main" id="{69777C5B-C73D-4FA1-88B1-52931B68CAA9}"/>
              </a:ext>
            </a:extLst>
          </p:cNvPr>
          <p:cNvSpPr/>
          <p:nvPr/>
        </p:nvSpPr>
        <p:spPr>
          <a:xfrm>
            <a:off x="1005982" y="20288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5" name="四角形: 角を丸くする 34">
            <a:extLst>
              <a:ext uri="{FF2B5EF4-FFF2-40B4-BE49-F238E27FC236}">
                <a16:creationId xmlns:a16="http://schemas.microsoft.com/office/drawing/2014/main" id="{96DC0558-DE26-4D95-A3E4-437243596E31}"/>
              </a:ext>
            </a:extLst>
          </p:cNvPr>
          <p:cNvSpPr/>
          <p:nvPr/>
        </p:nvSpPr>
        <p:spPr>
          <a:xfrm>
            <a:off x="7426313" y="3459199"/>
            <a:ext cx="1955827" cy="37018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43B7F155-FA4C-42FA-B302-CEBB1D051A4A}"/>
              </a:ext>
            </a:extLst>
          </p:cNvPr>
          <p:cNvSpPr txBox="1"/>
          <p:nvPr/>
        </p:nvSpPr>
        <p:spPr>
          <a:xfrm>
            <a:off x="7345477" y="2096095"/>
            <a:ext cx="2954655" cy="923330"/>
          </a:xfrm>
          <a:prstGeom prst="rect">
            <a:avLst/>
          </a:prstGeom>
          <a:noFill/>
        </p:spPr>
        <p:txBody>
          <a:bodyPr wrap="non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「位置情報」</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が</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ON</a:t>
            </a:r>
            <a:r>
              <a:rPr lang="ja-JP" altLang="en-US" b="1" kern="100" dirty="0" err="1">
                <a:latin typeface="メイリオ" panose="020B0604030504040204" pitchFamily="50" charset="-128"/>
                <a:ea typeface="メイリオ" panose="020B0604030504040204" pitchFamily="50" charset="-128"/>
                <a:cs typeface="Times New Roman" panose="02020603050405020304" pitchFamily="18" charset="0"/>
              </a:rPr>
              <a:t>になっ</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ているかを確認し、なって</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いなければ</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ON</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に</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3" name="図 32">
            <a:extLst>
              <a:ext uri="{FF2B5EF4-FFF2-40B4-BE49-F238E27FC236}">
                <a16:creationId xmlns:a16="http://schemas.microsoft.com/office/drawing/2014/main" id="{4224CAB0-AD50-45BE-A947-03EAB975D44B}"/>
              </a:ext>
            </a:extLst>
          </p:cNvPr>
          <p:cNvPicPr>
            <a:picLocks noChangeAspect="1"/>
          </p:cNvPicPr>
          <p:nvPr/>
        </p:nvPicPr>
        <p:blipFill>
          <a:blip r:embed="rId9"/>
          <a:stretch>
            <a:fillRect/>
          </a:stretch>
        </p:blipFill>
        <p:spPr>
          <a:xfrm>
            <a:off x="3213100" y="5133943"/>
            <a:ext cx="579164" cy="552482"/>
          </a:xfrm>
          <a:prstGeom prst="rect">
            <a:avLst/>
          </a:prstGeom>
        </p:spPr>
      </p:pic>
      <p:pic>
        <p:nvPicPr>
          <p:cNvPr id="38" name="図 37">
            <a:extLst>
              <a:ext uri="{FF2B5EF4-FFF2-40B4-BE49-F238E27FC236}">
                <a16:creationId xmlns:a16="http://schemas.microsoft.com/office/drawing/2014/main" id="{A3531ECD-D0FF-47F8-938E-BDC21C08F445}"/>
              </a:ext>
            </a:extLst>
          </p:cNvPr>
          <p:cNvPicPr>
            <a:picLocks noChangeAspect="1"/>
          </p:cNvPicPr>
          <p:nvPr/>
        </p:nvPicPr>
        <p:blipFill>
          <a:blip r:embed="rId10"/>
          <a:stretch>
            <a:fillRect/>
          </a:stretch>
        </p:blipFill>
        <p:spPr>
          <a:xfrm>
            <a:off x="7002287" y="3425746"/>
            <a:ext cx="562356" cy="536448"/>
          </a:xfrm>
          <a:prstGeom prst="rect">
            <a:avLst/>
          </a:prstGeom>
        </p:spPr>
      </p:pic>
    </p:spTree>
    <p:extLst>
      <p:ext uri="{BB962C8B-B14F-4D97-AF65-F5344CB8AC3E}">
        <p14:creationId xmlns:p14="http://schemas.microsoft.com/office/powerpoint/2010/main" val="244719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Ｄ</a:t>
            </a:r>
            <a:endParaRPr lang="en-US" altLang="ja-JP"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04000" y="1512000"/>
            <a:ext cx="5573642" cy="430887"/>
          </a:xfrm>
        </p:spPr>
        <p:txBody>
          <a:bodyPr wrap="none"/>
          <a:lstStyle/>
          <a:p>
            <a:r>
              <a:rPr lang="en-US" altLang="ja-JP" sz="2800" dirty="0"/>
              <a:t>Google Map </a:t>
            </a:r>
            <a:r>
              <a:rPr lang="ja-JP" altLang="en-US" sz="2800" dirty="0"/>
              <a:t>をはじめましょう。</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927100" y="2027154"/>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397870" y="2103354"/>
            <a:ext cx="2743165"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「マップ</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のアイコン</a:t>
            </a: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タイトル 9">
            <a:extLst>
              <a:ext uri="{FF2B5EF4-FFF2-40B4-BE49-F238E27FC236}">
                <a16:creationId xmlns:a16="http://schemas.microsoft.com/office/drawing/2014/main" id="{E61A1AC7-D85C-4537-B0B7-5D9689EFAA38}"/>
              </a:ext>
            </a:extLst>
          </p:cNvPr>
          <p:cNvSpPr txBox="1">
            <a:spLocks/>
          </p:cNvSpPr>
          <p:nvPr/>
        </p:nvSpPr>
        <p:spPr>
          <a:xfrm>
            <a:off x="2520000" y="360000"/>
            <a:ext cx="472885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a:t>
            </a:r>
            <a:r>
              <a:rPr kumimoji="0" lang="en-US" altLang="ja-JP" sz="3200" kern="0" dirty="0"/>
              <a:t>Google Map</a:t>
            </a:r>
            <a:r>
              <a:rPr kumimoji="0" lang="ja-JP" altLang="en-US" sz="3200" kern="0" dirty="0"/>
              <a:t>の開始～</a:t>
            </a:r>
            <a:r>
              <a:rPr lang="ja-JP" altLang="en-US" sz="3200" dirty="0"/>
              <a:t> </a:t>
            </a:r>
            <a:endParaRPr kumimoji="0" lang="ja-JP" altLang="en-US" sz="3200" kern="0" dirty="0"/>
          </a:p>
        </p:txBody>
      </p:sp>
      <p:grpSp>
        <p:nvGrpSpPr>
          <p:cNvPr id="14" name="グループ化 13">
            <a:extLst>
              <a:ext uri="{FF2B5EF4-FFF2-40B4-BE49-F238E27FC236}">
                <a16:creationId xmlns:a16="http://schemas.microsoft.com/office/drawing/2014/main" id="{03816C8E-31EB-4AA8-864E-00E7184AA07D}"/>
              </a:ext>
            </a:extLst>
          </p:cNvPr>
          <p:cNvGrpSpPr/>
          <p:nvPr/>
        </p:nvGrpSpPr>
        <p:grpSpPr>
          <a:xfrm>
            <a:off x="1224000" y="2759813"/>
            <a:ext cx="2276475" cy="4105275"/>
            <a:chOff x="1683177" y="2402065"/>
            <a:chExt cx="2276475" cy="4105275"/>
          </a:xfrm>
        </p:grpSpPr>
        <p:grpSp>
          <p:nvGrpSpPr>
            <p:cNvPr id="20" name="グループ化 19">
              <a:extLst>
                <a:ext uri="{FF2B5EF4-FFF2-40B4-BE49-F238E27FC236}">
                  <a16:creationId xmlns:a16="http://schemas.microsoft.com/office/drawing/2014/main" id="{712AD6C9-9D13-42B3-844A-58AC5F6BBD0D}"/>
                </a:ext>
              </a:extLst>
            </p:cNvPr>
            <p:cNvGrpSpPr/>
            <p:nvPr/>
          </p:nvGrpSpPr>
          <p:grpSpPr>
            <a:xfrm>
              <a:off x="1683177" y="2402065"/>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pic>
          <p:nvPicPr>
            <p:cNvPr id="11" name="図 10">
              <a:extLst>
                <a:ext uri="{FF2B5EF4-FFF2-40B4-BE49-F238E27FC236}">
                  <a16:creationId xmlns:a16="http://schemas.microsoft.com/office/drawing/2014/main" id="{8D34A3E1-D557-4828-8A5F-D20B920D2AD5}"/>
                </a:ext>
              </a:extLst>
            </p:cNvPr>
            <p:cNvPicPr>
              <a:picLocks noChangeAspect="1"/>
            </p:cNvPicPr>
            <p:nvPr/>
          </p:nvPicPr>
          <p:blipFill>
            <a:blip r:embed="rId5"/>
            <a:stretch>
              <a:fillRect/>
            </a:stretch>
          </p:blipFill>
          <p:spPr>
            <a:xfrm>
              <a:off x="1938867" y="2908644"/>
              <a:ext cx="1816039" cy="3131429"/>
            </a:xfrm>
            <a:prstGeom prst="rect">
              <a:avLst/>
            </a:prstGeom>
          </p:spPr>
        </p:pic>
      </p:grpSp>
      <p:sp>
        <p:nvSpPr>
          <p:cNvPr id="10" name="四角形: 角を丸くする 9">
            <a:extLst>
              <a:ext uri="{FF2B5EF4-FFF2-40B4-BE49-F238E27FC236}">
                <a16:creationId xmlns:a16="http://schemas.microsoft.com/office/drawing/2014/main" id="{6B11F281-5C63-4678-91D3-BED1B35F3FB2}"/>
              </a:ext>
            </a:extLst>
          </p:cNvPr>
          <p:cNvSpPr/>
          <p:nvPr/>
        </p:nvSpPr>
        <p:spPr>
          <a:xfrm>
            <a:off x="1953129" y="3290025"/>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3CD78115-78FE-4DE1-87E8-476C37BEF5A1}"/>
              </a:ext>
            </a:extLst>
          </p:cNvPr>
          <p:cNvSpPr/>
          <p:nvPr/>
        </p:nvSpPr>
        <p:spPr>
          <a:xfrm>
            <a:off x="3975100" y="2027154"/>
            <a:ext cx="596929" cy="584775"/>
          </a:xfrm>
          <a:prstGeom prst="rect">
            <a:avLst/>
          </a:prstGeom>
          <a:solidFill>
            <a:schemeClr val="bg1"/>
          </a:solid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0F24D406-6D11-4143-9F15-5D767C49FFE7}"/>
              </a:ext>
            </a:extLst>
          </p:cNvPr>
          <p:cNvSpPr txBox="1"/>
          <p:nvPr/>
        </p:nvSpPr>
        <p:spPr>
          <a:xfrm>
            <a:off x="4442460" y="2103354"/>
            <a:ext cx="2590800" cy="369332"/>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地図が表示されました</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3CD78115-78FE-4DE1-87E8-476C37BEF5A1}"/>
              </a:ext>
            </a:extLst>
          </p:cNvPr>
          <p:cNvSpPr/>
          <p:nvPr/>
        </p:nvSpPr>
        <p:spPr>
          <a:xfrm>
            <a:off x="7175500" y="2027154"/>
            <a:ext cx="596929" cy="584775"/>
          </a:xfrm>
          <a:prstGeom prst="rect">
            <a:avLst/>
          </a:prstGeom>
          <a:solidFill>
            <a:schemeClr val="bg1"/>
          </a:solidFill>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1" name="テキスト ボックス 30">
            <a:extLst>
              <a:ext uri="{FF2B5EF4-FFF2-40B4-BE49-F238E27FC236}">
                <a16:creationId xmlns:a16="http://schemas.microsoft.com/office/drawing/2014/main" id="{0F24D406-6D11-4143-9F15-5D767C49FFE7}"/>
              </a:ext>
            </a:extLst>
          </p:cNvPr>
          <p:cNvSpPr txBox="1"/>
          <p:nvPr/>
        </p:nvSpPr>
        <p:spPr>
          <a:xfrm>
            <a:off x="7642860" y="2103354"/>
            <a:ext cx="2108269" cy="369332"/>
          </a:xfrm>
          <a:prstGeom prst="rect">
            <a:avLst/>
          </a:prstGeom>
          <a:noFill/>
        </p:spPr>
        <p:txBody>
          <a:bodyPr wrap="non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地図</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を拡大します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3" name="図 32">
            <a:extLst>
              <a:ext uri="{FF2B5EF4-FFF2-40B4-BE49-F238E27FC236}">
                <a16:creationId xmlns:a16="http://schemas.microsoft.com/office/drawing/2014/main" id="{BF327295-8C3B-48C8-9BAE-6A768511C3C1}"/>
              </a:ext>
            </a:extLst>
          </p:cNvPr>
          <p:cNvPicPr>
            <a:picLocks noChangeAspect="1"/>
          </p:cNvPicPr>
          <p:nvPr/>
        </p:nvPicPr>
        <p:blipFill>
          <a:blip r:embed="rId6"/>
          <a:stretch>
            <a:fillRect/>
          </a:stretch>
        </p:blipFill>
        <p:spPr>
          <a:xfrm>
            <a:off x="7112114" y="2674521"/>
            <a:ext cx="2869971" cy="3002246"/>
          </a:xfrm>
          <a:prstGeom prst="rect">
            <a:avLst/>
          </a:prstGeom>
          <a:ln>
            <a:solidFill>
              <a:schemeClr val="tx1"/>
            </a:solidFill>
          </a:ln>
        </p:spPr>
      </p:pic>
      <p:sp>
        <p:nvSpPr>
          <p:cNvPr id="39" name="テキスト ボックス 38">
            <a:extLst>
              <a:ext uri="{FF2B5EF4-FFF2-40B4-BE49-F238E27FC236}">
                <a16:creationId xmlns:a16="http://schemas.microsoft.com/office/drawing/2014/main" id="{82C9E920-1AE6-4364-9261-A5285F251CBE}"/>
              </a:ext>
            </a:extLst>
          </p:cNvPr>
          <p:cNvSpPr txBox="1"/>
          <p:nvPr/>
        </p:nvSpPr>
        <p:spPr>
          <a:xfrm>
            <a:off x="6642100" y="5866377"/>
            <a:ext cx="3384260" cy="584775"/>
          </a:xfrm>
          <a:prstGeom prst="rect">
            <a:avLst/>
          </a:prstGeom>
          <a:noFill/>
        </p:spPr>
        <p:txBody>
          <a:bodyPr wrap="none">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地図の拡大</a:t>
            </a:r>
            <a:r>
              <a:rPr lang="en-US" altLang="ja-JP" sz="1600" b="1" dirty="0">
                <a:solidFill>
                  <a:srgbClr val="FF0000"/>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縮小はピンチアウト、</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ピンチインで行います。</a:t>
            </a:r>
          </a:p>
        </p:txBody>
      </p:sp>
      <p:pic>
        <p:nvPicPr>
          <p:cNvPr id="52" name="図 51" descr="ログアウト">
            <a:extLst>
              <a:ext uri="{FF2B5EF4-FFF2-40B4-BE49-F238E27FC236}">
                <a16:creationId xmlns:a16="http://schemas.microsoft.com/office/drawing/2014/main" id="{179E1811-01E3-497C-9F80-01937A3A0E6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2094" y="4836693"/>
            <a:ext cx="928541" cy="1446059"/>
          </a:xfrm>
          <a:prstGeom prst="rect">
            <a:avLst/>
          </a:prstGeom>
          <a:noFill/>
          <a:ln>
            <a:noFill/>
          </a:ln>
        </p:spPr>
      </p:pic>
      <p:sp>
        <p:nvSpPr>
          <p:cNvPr id="54" name="四角形: 角を丸くする 53">
            <a:extLst>
              <a:ext uri="{FF2B5EF4-FFF2-40B4-BE49-F238E27FC236}">
                <a16:creationId xmlns:a16="http://schemas.microsoft.com/office/drawing/2014/main" id="{2BA6CD06-1791-47A3-9DCB-2317576A8986}"/>
              </a:ext>
            </a:extLst>
          </p:cNvPr>
          <p:cNvSpPr/>
          <p:nvPr/>
        </p:nvSpPr>
        <p:spPr>
          <a:xfrm>
            <a:off x="6032500" y="3119695"/>
            <a:ext cx="211848" cy="1512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024B2594-33BE-4501-A22E-AF719331CD39}"/>
              </a:ext>
            </a:extLst>
          </p:cNvPr>
          <p:cNvSpPr/>
          <p:nvPr/>
        </p:nvSpPr>
        <p:spPr>
          <a:xfrm rot="19176027">
            <a:off x="6269769" y="4604840"/>
            <a:ext cx="1226128" cy="5280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1A97DE87-2B2A-4B6E-8C0B-689EE9EF22F2}"/>
              </a:ext>
            </a:extLst>
          </p:cNvPr>
          <p:cNvPicPr>
            <a:picLocks noChangeAspect="1"/>
          </p:cNvPicPr>
          <p:nvPr/>
        </p:nvPicPr>
        <p:blipFill>
          <a:blip r:embed="rId8"/>
          <a:stretch>
            <a:fillRect/>
          </a:stretch>
        </p:blipFill>
        <p:spPr>
          <a:xfrm>
            <a:off x="2127504" y="3541637"/>
            <a:ext cx="562356" cy="536448"/>
          </a:xfrm>
          <a:prstGeom prst="rect">
            <a:avLst/>
          </a:prstGeom>
        </p:spPr>
      </p:pic>
      <p:pic>
        <p:nvPicPr>
          <p:cNvPr id="57" name="図 56">
            <a:extLst>
              <a:ext uri="{FF2B5EF4-FFF2-40B4-BE49-F238E27FC236}">
                <a16:creationId xmlns:a16="http://schemas.microsoft.com/office/drawing/2014/main" id="{AF217C39-DB20-44D7-8BD8-5833085CC088}"/>
              </a:ext>
            </a:extLst>
          </p:cNvPr>
          <p:cNvPicPr>
            <a:picLocks noChangeAspect="1"/>
          </p:cNvPicPr>
          <p:nvPr/>
        </p:nvPicPr>
        <p:blipFill>
          <a:blip r:embed="rId9"/>
          <a:stretch>
            <a:fillRect/>
          </a:stretch>
        </p:blipFill>
        <p:spPr>
          <a:xfrm>
            <a:off x="3833294" y="3541637"/>
            <a:ext cx="562356" cy="536448"/>
          </a:xfrm>
          <a:prstGeom prst="rect">
            <a:avLst/>
          </a:prstGeom>
        </p:spPr>
      </p:pic>
      <p:pic>
        <p:nvPicPr>
          <p:cNvPr id="58" name="図 57">
            <a:extLst>
              <a:ext uri="{FF2B5EF4-FFF2-40B4-BE49-F238E27FC236}">
                <a16:creationId xmlns:a16="http://schemas.microsoft.com/office/drawing/2014/main" id="{694A0012-CB77-4590-96DA-0CAF8D07EE29}"/>
              </a:ext>
            </a:extLst>
          </p:cNvPr>
          <p:cNvPicPr>
            <a:picLocks noChangeAspect="1"/>
          </p:cNvPicPr>
          <p:nvPr/>
        </p:nvPicPr>
        <p:blipFill>
          <a:blip r:embed="rId10"/>
          <a:stretch>
            <a:fillRect/>
          </a:stretch>
        </p:blipFill>
        <p:spPr>
          <a:xfrm>
            <a:off x="5936842" y="4786079"/>
            <a:ext cx="562356" cy="536448"/>
          </a:xfrm>
          <a:prstGeom prst="rect">
            <a:avLst/>
          </a:prstGeom>
        </p:spPr>
      </p:pic>
      <p:sp>
        <p:nvSpPr>
          <p:cNvPr id="42" name="テキスト ボックス 41">
            <a:extLst>
              <a:ext uri="{FF2B5EF4-FFF2-40B4-BE49-F238E27FC236}">
                <a16:creationId xmlns:a16="http://schemas.microsoft.com/office/drawing/2014/main" id="{0E569A44-95E7-4CDF-8E67-5966E0FBCFD9}"/>
              </a:ext>
            </a:extLst>
          </p:cNvPr>
          <p:cNvSpPr txBox="1"/>
          <p:nvPr/>
        </p:nvSpPr>
        <p:spPr>
          <a:xfrm>
            <a:off x="6173197" y="5366071"/>
            <a:ext cx="1410314" cy="338554"/>
          </a:xfrm>
          <a:prstGeom prst="rect">
            <a:avLst/>
          </a:prstGeom>
          <a:noFill/>
        </p:spPr>
        <p:txBody>
          <a:bodyPr wrap="square">
            <a:spAutoFit/>
          </a:bodyPr>
          <a:lstStyle/>
          <a:p>
            <a:pPr algn="ctr"/>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地図を拡大</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8" name="図 47">
            <a:extLst>
              <a:ext uri="{FF2B5EF4-FFF2-40B4-BE49-F238E27FC236}">
                <a16:creationId xmlns:a16="http://schemas.microsoft.com/office/drawing/2014/main" id="{EF2D7F9D-EF7D-4DFC-A610-FC82255783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55620" y="2674521"/>
            <a:ext cx="2111559" cy="4223117"/>
          </a:xfrm>
          <a:prstGeom prst="rect">
            <a:avLst/>
          </a:prstGeom>
          <a:ln>
            <a:solidFill>
              <a:schemeClr val="tx1"/>
            </a:solidFill>
          </a:ln>
        </p:spPr>
      </p:pic>
      <p:pic>
        <p:nvPicPr>
          <p:cNvPr id="28" name="図 27">
            <a:extLst>
              <a:ext uri="{FF2B5EF4-FFF2-40B4-BE49-F238E27FC236}">
                <a16:creationId xmlns:a16="http://schemas.microsoft.com/office/drawing/2014/main" id="{EF2D7F9D-EF7D-4DFC-A610-FC822557836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artisticBlur/>
                    </a14:imgEffect>
                  </a14:imgLayer>
                </a14:imgProps>
              </a:ext>
              <a:ext uri="{28A0092B-C50C-407E-A947-70E740481C1C}">
                <a14:useLocalDpi xmlns:a14="http://schemas.microsoft.com/office/drawing/2010/main" val="0"/>
              </a:ext>
            </a:extLst>
          </a:blip>
          <a:srcRect/>
          <a:stretch/>
        </p:blipFill>
        <p:spPr>
          <a:xfrm>
            <a:off x="5993698" y="2892711"/>
            <a:ext cx="261720" cy="229577"/>
          </a:xfrm>
          <a:prstGeom prst="rect">
            <a:avLst/>
          </a:prstGeom>
          <a:ln>
            <a:noFill/>
          </a:ln>
        </p:spPr>
      </p:pic>
    </p:spTree>
    <p:extLst>
      <p:ext uri="{BB962C8B-B14F-4D97-AF65-F5344CB8AC3E}">
        <p14:creationId xmlns:p14="http://schemas.microsoft.com/office/powerpoint/2010/main" val="150918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66899" y="1545544"/>
            <a:ext cx="7492949" cy="430887"/>
          </a:xfrm>
        </p:spPr>
        <p:txBody>
          <a:bodyPr wrap="none"/>
          <a:lstStyle/>
          <a:p>
            <a:pPr marL="8975">
              <a:spcBef>
                <a:spcPts val="71"/>
              </a:spcBef>
            </a:pPr>
            <a:r>
              <a:rPr lang="ja-JP" altLang="en-US" sz="2800" spc="-21" dirty="0">
                <a:latin typeface="AoyagiKouzanFontT"/>
                <a:cs typeface="AoyagiKouzanFontT"/>
              </a:rPr>
              <a:t>地図と航空写真を切り替えることが出来ます。</a:t>
            </a:r>
            <a:endParaRPr lang="ja-JP" altLang="en-US" sz="28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Ｅ</a:t>
            </a:r>
            <a:endParaRPr lang="en-US" altLang="ja-JP" dirty="0"/>
          </a:p>
        </p:txBody>
      </p:sp>
      <p:sp>
        <p:nvSpPr>
          <p:cNvPr id="48" name="正方形/長方形 47">
            <a:extLst>
              <a:ext uri="{FF2B5EF4-FFF2-40B4-BE49-F238E27FC236}">
                <a16:creationId xmlns:a16="http://schemas.microsoft.com/office/drawing/2014/main" id="{F62032F3-9635-4076-BB70-5903F698C08F}"/>
              </a:ext>
            </a:extLst>
          </p:cNvPr>
          <p:cNvSpPr/>
          <p:nvPr/>
        </p:nvSpPr>
        <p:spPr>
          <a:xfrm>
            <a:off x="698500" y="200067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3961556" y="2001722"/>
            <a:ext cx="596929" cy="584775"/>
          </a:xfrm>
          <a:prstGeom prst="rect">
            <a:avLst/>
          </a:prstGeom>
          <a:noFill/>
        </p:spPr>
        <p:txBody>
          <a:bodyPr wrap="non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6" name="タイトル 9">
            <a:extLst>
              <a:ext uri="{FF2B5EF4-FFF2-40B4-BE49-F238E27FC236}">
                <a16:creationId xmlns:a16="http://schemas.microsoft.com/office/drawing/2014/main" id="{50C9AB2B-419D-445B-8FC7-DD1AEE96A696}"/>
              </a:ext>
            </a:extLst>
          </p:cNvPr>
          <p:cNvSpPr txBox="1">
            <a:spLocks/>
          </p:cNvSpPr>
          <p:nvPr/>
        </p:nvSpPr>
        <p:spPr>
          <a:xfrm>
            <a:off x="2520000" y="360000"/>
            <a:ext cx="5745163"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マップアプリの使い方</a:t>
            </a:r>
          </a:p>
          <a:p>
            <a:r>
              <a:rPr kumimoji="0" lang="ja-JP" altLang="en-US" sz="3200" kern="0" dirty="0"/>
              <a:t>～地図と航空写真の切り替え～</a:t>
            </a:r>
            <a:endParaRPr kumimoji="0" lang="en-US" altLang="ja-JP" sz="3200" kern="0" dirty="0"/>
          </a:p>
        </p:txBody>
      </p:sp>
      <p:sp>
        <p:nvSpPr>
          <p:cNvPr id="73" name="テキスト ボックス 72">
            <a:extLst>
              <a:ext uri="{FF2B5EF4-FFF2-40B4-BE49-F238E27FC236}">
                <a16:creationId xmlns:a16="http://schemas.microsoft.com/office/drawing/2014/main" id="{D9A016C3-6B72-4A01-B82B-627304F508B5}"/>
              </a:ext>
            </a:extLst>
          </p:cNvPr>
          <p:cNvSpPr txBox="1"/>
          <p:nvPr/>
        </p:nvSpPr>
        <p:spPr>
          <a:xfrm>
            <a:off x="1166036" y="2042445"/>
            <a:ext cx="2723823" cy="646331"/>
          </a:xfrm>
          <a:prstGeom prst="rect">
            <a:avLst/>
          </a:prstGeom>
          <a:noFill/>
        </p:spPr>
        <p:txBody>
          <a:bodyPr wrap="none">
            <a:spAutoFit/>
          </a:bodyPr>
          <a:lstStyle/>
          <a:p>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「地図の種類」アイコン</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74" name="図 73">
            <a:extLst>
              <a:ext uri="{FF2B5EF4-FFF2-40B4-BE49-F238E27FC236}">
                <a16:creationId xmlns:a16="http://schemas.microsoft.com/office/drawing/2014/main" id="{A3E1D521-5177-4064-B39D-C0AB414B6AB5}"/>
              </a:ext>
            </a:extLst>
          </p:cNvPr>
          <p:cNvPicPr/>
          <p:nvPr/>
        </p:nvPicPr>
        <p:blipFill>
          <a:blip r:embed="rId3"/>
          <a:stretch>
            <a:fillRect/>
          </a:stretch>
        </p:blipFill>
        <p:spPr>
          <a:xfrm>
            <a:off x="1361901" y="2905936"/>
            <a:ext cx="2134879" cy="3951476"/>
          </a:xfrm>
          <a:prstGeom prst="rect">
            <a:avLst/>
          </a:prstGeom>
          <a:ln>
            <a:solidFill>
              <a:schemeClr val="tx1"/>
            </a:solidFill>
          </a:ln>
        </p:spPr>
      </p:pic>
      <p:sp>
        <p:nvSpPr>
          <p:cNvPr id="75" name="四角形: 角を丸くする 74">
            <a:extLst>
              <a:ext uri="{FF2B5EF4-FFF2-40B4-BE49-F238E27FC236}">
                <a16:creationId xmlns:a16="http://schemas.microsoft.com/office/drawing/2014/main" id="{EF483306-2179-4784-B5B5-284916B8A314}"/>
              </a:ext>
            </a:extLst>
          </p:cNvPr>
          <p:cNvSpPr/>
          <p:nvPr/>
        </p:nvSpPr>
        <p:spPr>
          <a:xfrm>
            <a:off x="3118681" y="3465414"/>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矢印: 右 84">
            <a:extLst>
              <a:ext uri="{FF2B5EF4-FFF2-40B4-BE49-F238E27FC236}">
                <a16:creationId xmlns:a16="http://schemas.microsoft.com/office/drawing/2014/main" id="{87972182-CDD8-48DC-9B94-A10BFABB58B0}"/>
              </a:ext>
            </a:extLst>
          </p:cNvPr>
          <p:cNvSpPr/>
          <p:nvPr/>
        </p:nvSpPr>
        <p:spPr>
          <a:xfrm rot="10800000">
            <a:off x="3590530" y="4177611"/>
            <a:ext cx="841770"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35FE4B65-6135-480C-B255-B6B33C027C5E}"/>
              </a:ext>
            </a:extLst>
          </p:cNvPr>
          <p:cNvPicPr>
            <a:picLocks noChangeAspect="1"/>
          </p:cNvPicPr>
          <p:nvPr/>
        </p:nvPicPr>
        <p:blipFill>
          <a:blip r:embed="rId4"/>
          <a:stretch>
            <a:fillRect/>
          </a:stretch>
        </p:blipFill>
        <p:spPr>
          <a:xfrm>
            <a:off x="3447990" y="3425972"/>
            <a:ext cx="562356" cy="536448"/>
          </a:xfrm>
          <a:prstGeom prst="rect">
            <a:avLst/>
          </a:prstGeom>
        </p:spPr>
      </p:pic>
      <p:pic>
        <p:nvPicPr>
          <p:cNvPr id="27" name="図 26">
            <a:extLst>
              <a:ext uri="{FF2B5EF4-FFF2-40B4-BE49-F238E27FC236}">
                <a16:creationId xmlns:a16="http://schemas.microsoft.com/office/drawing/2014/main" id="{B9A23D39-58E9-4C46-8B01-46B8823E4A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7207" y="2867025"/>
            <a:ext cx="2000656" cy="4001311"/>
          </a:xfrm>
          <a:prstGeom prst="rect">
            <a:avLst/>
          </a:prstGeom>
        </p:spPr>
      </p:pic>
      <p:sp>
        <p:nvSpPr>
          <p:cNvPr id="30" name="テキスト ボックス 29">
            <a:extLst>
              <a:ext uri="{FF2B5EF4-FFF2-40B4-BE49-F238E27FC236}">
                <a16:creationId xmlns:a16="http://schemas.microsoft.com/office/drawing/2014/main" id="{7D5736DC-1138-4E37-8AFA-1352643869EC}"/>
              </a:ext>
            </a:extLst>
          </p:cNvPr>
          <p:cNvSpPr txBox="1"/>
          <p:nvPr/>
        </p:nvSpPr>
        <p:spPr>
          <a:xfrm>
            <a:off x="4448674" y="2050987"/>
            <a:ext cx="2723823" cy="369332"/>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をタップすると航空写真</a:t>
            </a:r>
            <a:endParaRPr lang="ja-JP" altLang="en-US"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1417737F-F517-4D22-8ADC-2700EEDD1AC9}"/>
              </a:ext>
            </a:extLst>
          </p:cNvPr>
          <p:cNvSpPr txBox="1"/>
          <p:nvPr/>
        </p:nvSpPr>
        <p:spPr>
          <a:xfrm>
            <a:off x="7636337" y="2042445"/>
            <a:ext cx="2764333" cy="646331"/>
          </a:xfrm>
          <a:prstGeom prst="rect">
            <a:avLst/>
          </a:prstGeom>
          <a:noFill/>
        </p:spPr>
        <p:txBody>
          <a:bodyPr wrap="squar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をタップすると前の画面に戻ります</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39" name="object 8">
            <a:extLst>
              <a:ext uri="{FF2B5EF4-FFF2-40B4-BE49-F238E27FC236}">
                <a16:creationId xmlns:a16="http://schemas.microsoft.com/office/drawing/2014/main" id="{D5175BA2-78E7-49E1-815A-DC9ABCE37E18}"/>
              </a:ext>
            </a:extLst>
          </p:cNvPr>
          <p:cNvGrpSpPr/>
          <p:nvPr/>
        </p:nvGrpSpPr>
        <p:grpSpPr>
          <a:xfrm>
            <a:off x="4585485" y="2905936"/>
            <a:ext cx="1751815" cy="2806350"/>
            <a:chOff x="3192339" y="4222459"/>
            <a:chExt cx="1456943" cy="2677668"/>
          </a:xfrm>
        </p:grpSpPr>
        <p:sp>
          <p:nvSpPr>
            <p:cNvPr id="41" name="object 9">
              <a:extLst>
                <a:ext uri="{FF2B5EF4-FFF2-40B4-BE49-F238E27FC236}">
                  <a16:creationId xmlns:a16="http://schemas.microsoft.com/office/drawing/2014/main" id="{D907C5D5-AD6C-4956-8F6C-A3964F2D6445}"/>
                </a:ext>
              </a:extLst>
            </p:cNvPr>
            <p:cNvSpPr/>
            <p:nvPr/>
          </p:nvSpPr>
          <p:spPr>
            <a:xfrm>
              <a:off x="3192339" y="4222459"/>
              <a:ext cx="1456943" cy="2677668"/>
            </a:xfrm>
            <a:prstGeom prst="rect">
              <a:avLst/>
            </a:prstGeom>
            <a:blipFill>
              <a:blip r:embed="rId6" cstate="print"/>
              <a:stretch>
                <a:fillRect/>
              </a:stretch>
            </a:blipFill>
            <a:ln>
              <a:solidFill>
                <a:schemeClr val="tx1"/>
              </a:solidFill>
            </a:ln>
          </p:spPr>
          <p:txBody>
            <a:bodyPr wrap="square" lIns="0" tIns="0" rIns="0" bIns="0" rtlCol="0"/>
            <a:lstStyle/>
            <a:p>
              <a:endParaRPr sz="2547"/>
            </a:p>
          </p:txBody>
        </p:sp>
        <p:sp>
          <p:nvSpPr>
            <p:cNvPr id="42" name="object 11">
              <a:extLst>
                <a:ext uri="{FF2B5EF4-FFF2-40B4-BE49-F238E27FC236}">
                  <a16:creationId xmlns:a16="http://schemas.microsoft.com/office/drawing/2014/main" id="{3F880BC2-82F0-4BFB-B933-BB3334CD4B54}"/>
                </a:ext>
              </a:extLst>
            </p:cNvPr>
            <p:cNvSpPr/>
            <p:nvPr/>
          </p:nvSpPr>
          <p:spPr>
            <a:xfrm>
              <a:off x="3211942" y="4474017"/>
              <a:ext cx="929274" cy="403716"/>
            </a:xfrm>
            <a:custGeom>
              <a:avLst/>
              <a:gdLst/>
              <a:ahLst/>
              <a:cxnLst/>
              <a:rect l="l" t="t" r="r" b="b"/>
              <a:pathLst>
                <a:path w="911860" h="570229">
                  <a:moveTo>
                    <a:pt x="0" y="0"/>
                  </a:moveTo>
                  <a:lnTo>
                    <a:pt x="417575" y="0"/>
                  </a:lnTo>
                  <a:lnTo>
                    <a:pt x="417575" y="569976"/>
                  </a:lnTo>
                  <a:lnTo>
                    <a:pt x="0" y="569976"/>
                  </a:lnTo>
                  <a:lnTo>
                    <a:pt x="0" y="0"/>
                  </a:lnTo>
                  <a:close/>
                </a:path>
                <a:path w="911860" h="570229">
                  <a:moveTo>
                    <a:pt x="493775" y="0"/>
                  </a:moveTo>
                  <a:lnTo>
                    <a:pt x="911351" y="0"/>
                  </a:lnTo>
                  <a:lnTo>
                    <a:pt x="911351" y="568451"/>
                  </a:lnTo>
                  <a:lnTo>
                    <a:pt x="493775" y="568451"/>
                  </a:lnTo>
                  <a:lnTo>
                    <a:pt x="493775" y="0"/>
                  </a:lnTo>
                  <a:close/>
                </a:path>
              </a:pathLst>
            </a:custGeom>
            <a:ln w="38100">
              <a:solidFill>
                <a:srgbClr val="FF0000"/>
              </a:solidFill>
              <a:prstDash val="sysDash"/>
            </a:ln>
          </p:spPr>
          <p:txBody>
            <a:bodyPr wrap="square" lIns="0" tIns="0" rIns="0" bIns="0" rtlCol="0"/>
            <a:lstStyle/>
            <a:p>
              <a:endParaRPr sz="2547"/>
            </a:p>
          </p:txBody>
        </p:sp>
      </p:grpSp>
      <p:sp>
        <p:nvSpPr>
          <p:cNvPr id="43" name="矢印: 右 42">
            <a:extLst>
              <a:ext uri="{FF2B5EF4-FFF2-40B4-BE49-F238E27FC236}">
                <a16:creationId xmlns:a16="http://schemas.microsoft.com/office/drawing/2014/main" id="{02657FED-A7DB-48BD-AA8A-72EFDA1A85DA}"/>
              </a:ext>
            </a:extLst>
          </p:cNvPr>
          <p:cNvSpPr/>
          <p:nvPr/>
        </p:nvSpPr>
        <p:spPr>
          <a:xfrm>
            <a:off x="6527604" y="4181997"/>
            <a:ext cx="84177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79790B42-40E7-496D-8A8E-D83BA3310360}"/>
              </a:ext>
            </a:extLst>
          </p:cNvPr>
          <p:cNvSpPr/>
          <p:nvPr/>
        </p:nvSpPr>
        <p:spPr>
          <a:xfrm>
            <a:off x="9137569" y="3587062"/>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67291481-3D1B-4A19-9EA6-54CC6134A8AD}"/>
              </a:ext>
            </a:extLst>
          </p:cNvPr>
          <p:cNvSpPr/>
          <p:nvPr/>
        </p:nvSpPr>
        <p:spPr>
          <a:xfrm>
            <a:off x="3961556" y="5926211"/>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50" name="正方形/長方形 49">
            <a:extLst>
              <a:ext uri="{FF2B5EF4-FFF2-40B4-BE49-F238E27FC236}">
                <a16:creationId xmlns:a16="http://schemas.microsoft.com/office/drawing/2014/main" id="{B08BC84A-B07D-4D05-B9AB-2914DB901EAE}"/>
              </a:ext>
            </a:extLst>
          </p:cNvPr>
          <p:cNvSpPr/>
          <p:nvPr/>
        </p:nvSpPr>
        <p:spPr>
          <a:xfrm>
            <a:off x="7175500" y="2000675"/>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44A9A9CE-B014-426B-A2A8-455A7B7CB9C2}"/>
              </a:ext>
            </a:extLst>
          </p:cNvPr>
          <p:cNvSpPr txBox="1"/>
          <p:nvPr/>
        </p:nvSpPr>
        <p:spPr>
          <a:xfrm>
            <a:off x="4448674" y="5982295"/>
            <a:ext cx="2764333" cy="923330"/>
          </a:xfrm>
          <a:prstGeom prst="rect">
            <a:avLst/>
          </a:prstGeom>
          <a:noFill/>
        </p:spPr>
        <p:txBody>
          <a:bodyPr wrap="square">
            <a:spAutoFit/>
          </a:bodyPr>
          <a:lstStyle/>
          <a:p>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の「デフォルト」をタップすると元の地図に切り替わります</a:t>
            </a:r>
            <a:endParaRPr lang="ja-JP" altLang="en-US" b="1" dirty="0">
              <a:latin typeface="メイリオ" panose="020B0604030504040204" pitchFamily="50" charset="-128"/>
              <a:ea typeface="メイリオ" panose="020B0604030504040204" pitchFamily="50" charset="-128"/>
            </a:endParaRPr>
          </a:p>
        </p:txBody>
      </p:sp>
      <p:pic>
        <p:nvPicPr>
          <p:cNvPr id="53" name="図 52">
            <a:extLst>
              <a:ext uri="{FF2B5EF4-FFF2-40B4-BE49-F238E27FC236}">
                <a16:creationId xmlns:a16="http://schemas.microsoft.com/office/drawing/2014/main" id="{132D4E31-2BE4-4C46-AEC4-E4601A3CB924}"/>
              </a:ext>
            </a:extLst>
          </p:cNvPr>
          <p:cNvPicPr>
            <a:picLocks noChangeAspect="1"/>
          </p:cNvPicPr>
          <p:nvPr/>
        </p:nvPicPr>
        <p:blipFill>
          <a:blip r:embed="rId7"/>
          <a:stretch>
            <a:fillRect/>
          </a:stretch>
        </p:blipFill>
        <p:spPr>
          <a:xfrm>
            <a:off x="5498224" y="3189803"/>
            <a:ext cx="562356" cy="536448"/>
          </a:xfrm>
          <a:prstGeom prst="rect">
            <a:avLst/>
          </a:prstGeom>
        </p:spPr>
      </p:pic>
      <p:pic>
        <p:nvPicPr>
          <p:cNvPr id="54" name="図 53">
            <a:extLst>
              <a:ext uri="{FF2B5EF4-FFF2-40B4-BE49-F238E27FC236}">
                <a16:creationId xmlns:a16="http://schemas.microsoft.com/office/drawing/2014/main" id="{7CDBEA5C-3F0C-4602-A97F-C4162F19D0FF}"/>
              </a:ext>
            </a:extLst>
          </p:cNvPr>
          <p:cNvPicPr>
            <a:picLocks noChangeAspect="1"/>
          </p:cNvPicPr>
          <p:nvPr/>
        </p:nvPicPr>
        <p:blipFill>
          <a:blip r:embed="rId8"/>
          <a:stretch>
            <a:fillRect/>
          </a:stretch>
        </p:blipFill>
        <p:spPr>
          <a:xfrm>
            <a:off x="9461500" y="3682308"/>
            <a:ext cx="654367" cy="624220"/>
          </a:xfrm>
          <a:prstGeom prst="rect">
            <a:avLst/>
          </a:prstGeom>
        </p:spPr>
      </p:pic>
      <p:pic>
        <p:nvPicPr>
          <p:cNvPr id="56" name="図 55">
            <a:extLst>
              <a:ext uri="{FF2B5EF4-FFF2-40B4-BE49-F238E27FC236}">
                <a16:creationId xmlns:a16="http://schemas.microsoft.com/office/drawing/2014/main" id="{E5EC5D1B-AF80-49CA-BF07-D28E7651D652}"/>
              </a:ext>
            </a:extLst>
          </p:cNvPr>
          <p:cNvPicPr>
            <a:picLocks noChangeAspect="1"/>
          </p:cNvPicPr>
          <p:nvPr/>
        </p:nvPicPr>
        <p:blipFill>
          <a:blip r:embed="rId9"/>
          <a:stretch>
            <a:fillRect/>
          </a:stretch>
        </p:blipFill>
        <p:spPr>
          <a:xfrm>
            <a:off x="4314312" y="3693763"/>
            <a:ext cx="562356" cy="536448"/>
          </a:xfrm>
          <a:prstGeom prst="rect">
            <a:avLst/>
          </a:prstGeom>
        </p:spPr>
      </p:pic>
      <p:pic>
        <p:nvPicPr>
          <p:cNvPr id="28" name="図 27">
            <a:extLst>
              <a:ext uri="{FF2B5EF4-FFF2-40B4-BE49-F238E27FC236}">
                <a16:creationId xmlns:a16="http://schemas.microsoft.com/office/drawing/2014/main" id="{EF2D7F9D-EF7D-4DFC-A610-FC822557836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artisticBlur/>
                    </a14:imgEffect>
                  </a14:imgLayer>
                </a14:imgProps>
              </a:ext>
              <a:ext uri="{28A0092B-C50C-407E-A947-70E740481C1C}">
                <a14:useLocalDpi xmlns:a14="http://schemas.microsoft.com/office/drawing/2010/main" val="0"/>
              </a:ext>
            </a:extLst>
          </a:blip>
          <a:srcRect/>
          <a:stretch/>
        </p:blipFill>
        <p:spPr>
          <a:xfrm>
            <a:off x="9174855" y="3070753"/>
            <a:ext cx="261720" cy="229577"/>
          </a:xfrm>
          <a:prstGeom prst="rect">
            <a:avLst/>
          </a:prstGeom>
          <a:ln>
            <a:noFill/>
          </a:ln>
        </p:spPr>
      </p:pic>
    </p:spTree>
    <p:extLst>
      <p:ext uri="{BB962C8B-B14F-4D97-AF65-F5344CB8AC3E}">
        <p14:creationId xmlns:p14="http://schemas.microsoft.com/office/powerpoint/2010/main" val="764730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2770</Words>
  <Application>Microsoft Office PowerPoint</Application>
  <PresentationFormat>ユーザー設定</PresentationFormat>
  <Paragraphs>320</Paragraphs>
  <Slides>14</Slides>
  <Notes>14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AoyagiKouzanFontT</vt:lpstr>
      <vt:lpstr>BIZ UDPゴシック</vt:lpstr>
      <vt:lpstr>Meiryo UI</vt:lpstr>
      <vt:lpstr>ＭＳ Ｐゴシック</vt:lpstr>
      <vt:lpstr>Meiryo</vt:lpstr>
      <vt:lpstr>Meiryo</vt:lpstr>
      <vt:lpstr>游ゴシック</vt:lpstr>
      <vt:lpstr>Calibri</vt:lpstr>
      <vt:lpstr>Times New Roman</vt:lpstr>
      <vt:lpstr>Wingdings</vt:lpstr>
      <vt:lpstr>Office Theme</vt:lpstr>
      <vt:lpstr>PowerPoint プレゼンテーション</vt:lpstr>
      <vt:lpstr>マップの使い方</vt:lpstr>
      <vt:lpstr>PowerPoint プレゼンテーション</vt:lpstr>
      <vt:lpstr>PowerPoint プレゼンテーション</vt:lpstr>
      <vt:lpstr>マップアプリの使い方 Google Mapのインストール</vt:lpstr>
      <vt:lpstr>マップアプリの使い方 Google Mapのインストール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2021-05-26T11:33:06Z</dcterms:created>
  <dcterms:modified xsi:type="dcterms:W3CDTF">2021-05-26T11:33:13Z</dcterms:modified>
</cp:coreProperties>
</file>