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 id="2147483672" r:id="rId5"/>
  </p:sldMasterIdLst>
  <p:notesMasterIdLst>
    <p:notesMasterId r:id="rId22"/>
  </p:notesMasterIdLst>
  <p:handoutMasterIdLst>
    <p:handoutMasterId r:id="rId23"/>
  </p:handoutMasterIdLst>
  <p:sldIdLst>
    <p:sldId id="358" r:id="rId6"/>
    <p:sldId id="456" r:id="rId7"/>
    <p:sldId id="356" r:id="rId8"/>
    <p:sldId id="299" r:id="rId9"/>
    <p:sldId id="458" r:id="rId10"/>
    <p:sldId id="300" r:id="rId11"/>
    <p:sldId id="460" r:id="rId12"/>
    <p:sldId id="491" r:id="rId13"/>
    <p:sldId id="494" r:id="rId14"/>
    <p:sldId id="493" r:id="rId15"/>
    <p:sldId id="292" r:id="rId16"/>
    <p:sldId id="361" r:id="rId17"/>
    <p:sldId id="488" r:id="rId18"/>
    <p:sldId id="492" r:id="rId19"/>
    <p:sldId id="490" r:id="rId20"/>
    <p:sldId id="343" r:id="rId21"/>
  </p:sldIdLst>
  <p:sldSz cx="9144000" cy="6858000" type="screen4x3"/>
  <p:notesSz cx="6807200" cy="9939338"/>
  <p:defaultTextStyle>
    <a:defPPr>
      <a:defRPr lang="ja-JP"/>
    </a:defPPr>
    <a:lvl1pPr marL="0" algn="l" defTabSz="829178" rtl="0" eaLnBrk="1" latinLnBrk="0" hangingPunct="1">
      <a:defRPr kumimoji="1" sz="1632" kern="1200">
        <a:solidFill>
          <a:schemeClr val="tx1"/>
        </a:solidFill>
        <a:latin typeface="+mn-lt"/>
        <a:ea typeface="+mn-ea"/>
        <a:cs typeface="+mn-cs"/>
      </a:defRPr>
    </a:lvl1pPr>
    <a:lvl2pPr marL="414589" algn="l" defTabSz="829178" rtl="0" eaLnBrk="1" latinLnBrk="0" hangingPunct="1">
      <a:defRPr kumimoji="1" sz="1632" kern="1200">
        <a:solidFill>
          <a:schemeClr val="tx1"/>
        </a:solidFill>
        <a:latin typeface="+mn-lt"/>
        <a:ea typeface="+mn-ea"/>
        <a:cs typeface="+mn-cs"/>
      </a:defRPr>
    </a:lvl2pPr>
    <a:lvl3pPr marL="829178" algn="l" defTabSz="829178" rtl="0" eaLnBrk="1" latinLnBrk="0" hangingPunct="1">
      <a:defRPr kumimoji="1" sz="1632" kern="1200">
        <a:solidFill>
          <a:schemeClr val="tx1"/>
        </a:solidFill>
        <a:latin typeface="+mn-lt"/>
        <a:ea typeface="+mn-ea"/>
        <a:cs typeface="+mn-cs"/>
      </a:defRPr>
    </a:lvl3pPr>
    <a:lvl4pPr marL="1243767" algn="l" defTabSz="829178" rtl="0" eaLnBrk="1" latinLnBrk="0" hangingPunct="1">
      <a:defRPr kumimoji="1" sz="1632" kern="1200">
        <a:solidFill>
          <a:schemeClr val="tx1"/>
        </a:solidFill>
        <a:latin typeface="+mn-lt"/>
        <a:ea typeface="+mn-ea"/>
        <a:cs typeface="+mn-cs"/>
      </a:defRPr>
    </a:lvl4pPr>
    <a:lvl5pPr marL="1658356" algn="l" defTabSz="829178" rtl="0" eaLnBrk="1" latinLnBrk="0" hangingPunct="1">
      <a:defRPr kumimoji="1" sz="1632" kern="1200">
        <a:solidFill>
          <a:schemeClr val="tx1"/>
        </a:solidFill>
        <a:latin typeface="+mn-lt"/>
        <a:ea typeface="+mn-ea"/>
        <a:cs typeface="+mn-cs"/>
      </a:defRPr>
    </a:lvl5pPr>
    <a:lvl6pPr marL="2072945" algn="l" defTabSz="829178" rtl="0" eaLnBrk="1" latinLnBrk="0" hangingPunct="1">
      <a:defRPr kumimoji="1" sz="1632" kern="1200">
        <a:solidFill>
          <a:schemeClr val="tx1"/>
        </a:solidFill>
        <a:latin typeface="+mn-lt"/>
        <a:ea typeface="+mn-ea"/>
        <a:cs typeface="+mn-cs"/>
      </a:defRPr>
    </a:lvl6pPr>
    <a:lvl7pPr marL="2487534" algn="l" defTabSz="829178" rtl="0" eaLnBrk="1" latinLnBrk="0" hangingPunct="1">
      <a:defRPr kumimoji="1" sz="1632" kern="1200">
        <a:solidFill>
          <a:schemeClr val="tx1"/>
        </a:solidFill>
        <a:latin typeface="+mn-lt"/>
        <a:ea typeface="+mn-ea"/>
        <a:cs typeface="+mn-cs"/>
      </a:defRPr>
    </a:lvl7pPr>
    <a:lvl8pPr marL="2902123" algn="l" defTabSz="829178" rtl="0" eaLnBrk="1" latinLnBrk="0" hangingPunct="1">
      <a:defRPr kumimoji="1" sz="1632" kern="1200">
        <a:solidFill>
          <a:schemeClr val="tx1"/>
        </a:solidFill>
        <a:latin typeface="+mn-lt"/>
        <a:ea typeface="+mn-ea"/>
        <a:cs typeface="+mn-cs"/>
      </a:defRPr>
    </a:lvl8pPr>
    <a:lvl9pPr marL="3316712" algn="l" defTabSz="829178" rtl="0" eaLnBrk="1" latinLnBrk="0" hangingPunct="1">
      <a:defRPr kumimoji="1" sz="163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2880" userDrawn="1">
          <p15:clr>
            <a:srgbClr val="A4A3A4"/>
          </p15:clr>
        </p15:guide>
        <p15:guide id="3" pos="1860" userDrawn="1">
          <p15:clr>
            <a:srgbClr val="A4A3A4"/>
          </p15:clr>
        </p15:guide>
        <p15:guide id="4" pos="1008" userDrawn="1">
          <p15:clr>
            <a:srgbClr val="A4A3A4"/>
          </p15:clr>
        </p15:guide>
        <p15:guide id="5" pos="3900" userDrawn="1">
          <p15:clr>
            <a:srgbClr val="A4A3A4"/>
          </p15:clr>
        </p15:guide>
        <p15:guide id="6" pos="493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9650"/>
    <a:srgbClr val="FB5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0" autoAdjust="0"/>
    <p:restoredTop sz="83170" autoAdjust="0"/>
  </p:normalViewPr>
  <p:slideViewPr>
    <p:cSldViewPr>
      <p:cViewPr varScale="1">
        <p:scale>
          <a:sx n="83" d="100"/>
          <a:sy n="83" d="100"/>
        </p:scale>
        <p:origin x="1704" y="78"/>
      </p:cViewPr>
      <p:guideLst>
        <p:guide orient="horz" pos="2112"/>
        <p:guide pos="2880"/>
        <p:guide pos="1860"/>
        <p:guide pos="1008"/>
        <p:guide pos="3900"/>
        <p:guide pos="4936"/>
      </p:guideLst>
    </p:cSldViewPr>
  </p:slideViewPr>
  <p:outlineViewPr>
    <p:cViewPr>
      <p:scale>
        <a:sx n="33" d="100"/>
        <a:sy n="33" d="100"/>
      </p:scale>
      <p:origin x="0" y="-36624"/>
    </p:cViewPr>
  </p:outlineViewPr>
  <p:notesTextViewPr>
    <p:cViewPr>
      <p:scale>
        <a:sx n="100" d="100"/>
        <a:sy n="100" d="100"/>
      </p:scale>
      <p:origin x="0" y="0"/>
    </p:cViewPr>
  </p:notesTextViewPr>
  <p:sorterViewPr>
    <p:cViewPr varScale="1">
      <p:scale>
        <a:sx n="100" d="100"/>
        <a:sy n="100" d="100"/>
      </p:scale>
      <p:origin x="0" y="-26420"/>
    </p:cViewPr>
  </p:sorterViewPr>
  <p:notesViewPr>
    <p:cSldViewPr>
      <p:cViewPr varScale="1">
        <p:scale>
          <a:sx n="45" d="100"/>
          <a:sy n="45" d="100"/>
        </p:scale>
        <p:origin x="283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B1CF1F0-73BC-4403-83B4-E71843A26B8E}" type="datetimeFigureOut">
              <a:rPr kumimoji="1" lang="ja-JP" altLang="en-US" smtClean="0"/>
              <a:t>2021/11/16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71D8998-86D0-44B3-94F7-C25B5271E52B}" type="slidenum">
              <a:rPr kumimoji="1" lang="ja-JP" altLang="en-US" smtClean="0"/>
              <a:t>‹#›</a:t>
            </a:fld>
            <a:endParaRPr kumimoji="1" lang="ja-JP" altLang="en-US"/>
          </a:p>
        </p:txBody>
      </p:sp>
    </p:spTree>
    <p:extLst>
      <p:ext uri="{BB962C8B-B14F-4D97-AF65-F5344CB8AC3E}">
        <p14:creationId xmlns:p14="http://schemas.microsoft.com/office/powerpoint/2010/main" val="1800271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854" cy="498636"/>
          </a:xfrm>
          <a:prstGeom prst="rect">
            <a:avLst/>
          </a:prstGeom>
        </p:spPr>
        <p:txBody>
          <a:bodyPr vert="horz" lIns="83878" tIns="41939" rIns="83878" bIns="41939"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6337" y="1"/>
            <a:ext cx="2948843" cy="498636"/>
          </a:xfrm>
          <a:prstGeom prst="rect">
            <a:avLst/>
          </a:prstGeom>
        </p:spPr>
        <p:txBody>
          <a:bodyPr vert="horz" lIns="83878" tIns="41939" rIns="83878" bIns="41939" rtlCol="0"/>
          <a:lstStyle>
            <a:lvl1pPr algn="r">
              <a:defRPr sz="1100"/>
            </a:lvl1pPr>
          </a:lstStyle>
          <a:p>
            <a:fld id="{2053EECF-6E38-4A9F-A42A-194BE4369BD3}" type="datetimeFigureOut">
              <a:rPr kumimoji="1" lang="ja-JP" altLang="en-US" smtClean="0"/>
              <a:t>2021/11/16</a:t>
            </a:fld>
            <a:endParaRPr kumimoji="1" lang="ja-JP" altLang="en-US"/>
          </a:p>
        </p:txBody>
      </p:sp>
      <p:sp>
        <p:nvSpPr>
          <p:cNvPr id="4" name="スライド イメージ プレースホルダー 3"/>
          <p:cNvSpPr>
            <a:spLocks noGrp="1" noRot="1" noChangeAspect="1"/>
          </p:cNvSpPr>
          <p:nvPr>
            <p:ph type="sldImg" idx="2"/>
          </p:nvPr>
        </p:nvSpPr>
        <p:spPr>
          <a:xfrm>
            <a:off x="1169988" y="1244600"/>
            <a:ext cx="4467225" cy="3351213"/>
          </a:xfrm>
          <a:prstGeom prst="rect">
            <a:avLst/>
          </a:prstGeom>
          <a:noFill/>
          <a:ln w="12700">
            <a:solidFill>
              <a:prstClr val="black"/>
            </a:solidFill>
          </a:ln>
        </p:spPr>
        <p:txBody>
          <a:bodyPr vert="horz" lIns="83878" tIns="41939" rIns="83878" bIns="41939" rtlCol="0" anchor="ctr"/>
          <a:lstStyle/>
          <a:p>
            <a:endParaRPr lang="ja-JP" altLang="en-US"/>
          </a:p>
        </p:txBody>
      </p:sp>
      <p:sp>
        <p:nvSpPr>
          <p:cNvPr id="5" name="ノート プレースホルダー 4"/>
          <p:cNvSpPr>
            <a:spLocks noGrp="1"/>
          </p:cNvSpPr>
          <p:nvPr>
            <p:ph type="body" sz="quarter" idx="3"/>
          </p:nvPr>
        </p:nvSpPr>
        <p:spPr>
          <a:xfrm>
            <a:off x="681124" y="4783986"/>
            <a:ext cx="5444952" cy="3913979"/>
          </a:xfrm>
          <a:prstGeom prst="rect">
            <a:avLst/>
          </a:prstGeom>
        </p:spPr>
        <p:txBody>
          <a:bodyPr vert="horz" lIns="83878" tIns="41939" rIns="83878" bIns="41939"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440703"/>
            <a:ext cx="2949854" cy="498635"/>
          </a:xfrm>
          <a:prstGeom prst="rect">
            <a:avLst/>
          </a:prstGeom>
        </p:spPr>
        <p:txBody>
          <a:bodyPr vert="horz" lIns="83878" tIns="41939" rIns="83878" bIns="41939"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6337" y="9440703"/>
            <a:ext cx="2948843" cy="498635"/>
          </a:xfrm>
          <a:prstGeom prst="rect">
            <a:avLst/>
          </a:prstGeom>
        </p:spPr>
        <p:txBody>
          <a:bodyPr vert="horz" lIns="83878" tIns="41939" rIns="83878" bIns="41939" rtlCol="0" anchor="b"/>
          <a:lstStyle>
            <a:lvl1pPr algn="r">
              <a:defRPr sz="1100"/>
            </a:lvl1pPr>
          </a:lstStyle>
          <a:p>
            <a:fld id="{963FA24A-B145-4DC5-8F25-2D41A644D22D}" type="slidenum">
              <a:rPr kumimoji="1" lang="ja-JP" altLang="en-US" smtClean="0"/>
              <a:t>‹#›</a:t>
            </a:fld>
            <a:endParaRPr kumimoji="1" lang="ja-JP" altLang="en-US"/>
          </a:p>
        </p:txBody>
      </p:sp>
    </p:spTree>
    <p:extLst>
      <p:ext uri="{BB962C8B-B14F-4D97-AF65-F5344CB8AC3E}">
        <p14:creationId xmlns:p14="http://schemas.microsoft.com/office/powerpoint/2010/main" val="3745828380"/>
      </p:ext>
    </p:extLst>
  </p:cSld>
  <p:clrMap bg1="lt1" tx1="dk1" bg2="lt2" tx2="dk2" accent1="accent1" accent2="accent2" accent3="accent3" accent4="accent4" accent5="accent5" accent6="accent6" hlink="hlink" folHlink="folHlink"/>
  <p:notesStyle>
    <a:lvl1pPr marL="0" algn="l" defTabSz="829178" rtl="0" eaLnBrk="1" latinLnBrk="0" hangingPunct="1">
      <a:defRPr kumimoji="1" sz="1088" kern="1200">
        <a:solidFill>
          <a:schemeClr val="tx1"/>
        </a:solidFill>
        <a:latin typeface="BIZ UDPゴシック" panose="020B0400000000000000" pitchFamily="50" charset="-128"/>
        <a:ea typeface="BIZ UDPゴシック" panose="020B0400000000000000" pitchFamily="50" charset="-128"/>
        <a:cs typeface="+mn-cs"/>
      </a:defRPr>
    </a:lvl1pPr>
    <a:lvl2pPr marL="414589" algn="l" defTabSz="829178" rtl="0" eaLnBrk="1" latinLnBrk="0" hangingPunct="1">
      <a:defRPr kumimoji="1" sz="1088" kern="1200">
        <a:solidFill>
          <a:schemeClr val="tx1"/>
        </a:solidFill>
        <a:latin typeface="+mn-lt"/>
        <a:ea typeface="+mn-ea"/>
        <a:cs typeface="+mn-cs"/>
      </a:defRPr>
    </a:lvl2pPr>
    <a:lvl3pPr marL="829178" algn="l" defTabSz="829178" rtl="0" eaLnBrk="1" latinLnBrk="0" hangingPunct="1">
      <a:defRPr kumimoji="1" sz="1088" kern="1200">
        <a:solidFill>
          <a:schemeClr val="tx1"/>
        </a:solidFill>
        <a:latin typeface="+mn-lt"/>
        <a:ea typeface="+mn-ea"/>
        <a:cs typeface="+mn-cs"/>
      </a:defRPr>
    </a:lvl3pPr>
    <a:lvl4pPr marL="1243767" algn="l" defTabSz="829178" rtl="0" eaLnBrk="1" latinLnBrk="0" hangingPunct="1">
      <a:defRPr kumimoji="1" sz="1088" kern="1200">
        <a:solidFill>
          <a:schemeClr val="tx1"/>
        </a:solidFill>
        <a:latin typeface="+mn-lt"/>
        <a:ea typeface="+mn-ea"/>
        <a:cs typeface="+mn-cs"/>
      </a:defRPr>
    </a:lvl4pPr>
    <a:lvl5pPr marL="1658356" algn="l" defTabSz="829178" rtl="0" eaLnBrk="1" latinLnBrk="0" hangingPunct="1">
      <a:defRPr kumimoji="1" sz="1088" kern="1200">
        <a:solidFill>
          <a:schemeClr val="tx1"/>
        </a:solidFill>
        <a:latin typeface="+mn-lt"/>
        <a:ea typeface="+mn-ea"/>
        <a:cs typeface="+mn-cs"/>
      </a:defRPr>
    </a:lvl5pPr>
    <a:lvl6pPr marL="2072945" algn="l" defTabSz="829178" rtl="0" eaLnBrk="1" latinLnBrk="0" hangingPunct="1">
      <a:defRPr kumimoji="1" sz="1088" kern="1200">
        <a:solidFill>
          <a:schemeClr val="tx1"/>
        </a:solidFill>
        <a:latin typeface="+mn-lt"/>
        <a:ea typeface="+mn-ea"/>
        <a:cs typeface="+mn-cs"/>
      </a:defRPr>
    </a:lvl6pPr>
    <a:lvl7pPr marL="2487534" algn="l" defTabSz="829178" rtl="0" eaLnBrk="1" latinLnBrk="0" hangingPunct="1">
      <a:defRPr kumimoji="1" sz="1088" kern="1200">
        <a:solidFill>
          <a:schemeClr val="tx1"/>
        </a:solidFill>
        <a:latin typeface="+mn-lt"/>
        <a:ea typeface="+mn-ea"/>
        <a:cs typeface="+mn-cs"/>
      </a:defRPr>
    </a:lvl7pPr>
    <a:lvl8pPr marL="2902123" algn="l" defTabSz="829178" rtl="0" eaLnBrk="1" latinLnBrk="0" hangingPunct="1">
      <a:defRPr kumimoji="1" sz="1088" kern="1200">
        <a:solidFill>
          <a:schemeClr val="tx1"/>
        </a:solidFill>
        <a:latin typeface="+mn-lt"/>
        <a:ea typeface="+mn-ea"/>
        <a:cs typeface="+mn-cs"/>
      </a:defRPr>
    </a:lvl8pPr>
    <a:lvl9pPr marL="3316712" algn="l" defTabSz="829178" rtl="0" eaLnBrk="1" latinLnBrk="0" hangingPunct="1">
      <a:defRPr kumimoji="1" sz="108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endParaRPr kumimoji="1" lang="en-US" altLang="ja-JP" dirty="0"/>
          </a:p>
          <a:p>
            <a:r>
              <a:rPr kumimoji="1" lang="ja-JP" altLang="en-US" dirty="0"/>
              <a:t>ただいまから、「地域におけるオンライン行政手続きの実施方法」というタイトルで、特に遠隔手話通訳などの手続きについてご説明したいと思います。</a:t>
            </a:r>
            <a:endParaRPr kumimoji="1" lang="en-US" altLang="ja-JP" dirty="0"/>
          </a:p>
          <a:p>
            <a:endParaRPr kumimoji="1" lang="en-US" altLang="ja-JP" dirty="0"/>
          </a:p>
          <a:p>
            <a:r>
              <a:rPr kumimoji="1" lang="ja-JP" altLang="en-US" dirty="0"/>
              <a:t>どうぞよろしくお願い致します。</a:t>
            </a:r>
          </a:p>
        </p:txBody>
      </p:sp>
      <p:sp>
        <p:nvSpPr>
          <p:cNvPr id="4" name="スライド番号プレースホルダー 3"/>
          <p:cNvSpPr>
            <a:spLocks noGrp="1"/>
          </p:cNvSpPr>
          <p:nvPr>
            <p:ph type="sldNum" sz="quarter" idx="10"/>
          </p:nvPr>
        </p:nvSpPr>
        <p:spPr/>
        <p:txBody>
          <a:bodyPr/>
          <a:lstStyle/>
          <a:p>
            <a:fld id="{963FA24A-B145-4DC5-8F25-2D41A644D22D}" type="slidenum">
              <a:rPr kumimoji="1" lang="ja-JP" altLang="en-US" smtClean="0"/>
              <a:t>1</a:t>
            </a:fld>
            <a:endParaRPr kumimoji="1" lang="ja-JP" altLang="en-US"/>
          </a:p>
        </p:txBody>
      </p:sp>
    </p:spTree>
    <p:extLst>
      <p:ext uri="{BB962C8B-B14F-4D97-AF65-F5344CB8AC3E}">
        <p14:creationId xmlns:p14="http://schemas.microsoft.com/office/powerpoint/2010/main" val="1090242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また、今年の</a:t>
            </a:r>
            <a:r>
              <a:rPr kumimoji="1" lang="en-US" altLang="ja-JP" dirty="0"/>
              <a:t>7</a:t>
            </a:r>
            <a:r>
              <a:rPr kumimoji="1" lang="ja-JP" altLang="en-US" dirty="0"/>
              <a:t>月から、公的な電話リレーサービスが開始されています。</a:t>
            </a:r>
            <a:endParaRPr kumimoji="1" lang="en-US" altLang="ja-JP" dirty="0"/>
          </a:p>
          <a:p>
            <a:endParaRPr kumimoji="1" lang="en-US" altLang="ja-JP" dirty="0"/>
          </a:p>
          <a:p>
            <a:r>
              <a:rPr kumimoji="1" lang="ja-JP" altLang="en-US" dirty="0"/>
              <a:t>電話リレーサービスは、聞こえない人が聞こえる人と電話で話をするときに、間に手話通訳あるいは文字通訳が入ってコミュニケーションを行うものです。</a:t>
            </a:r>
            <a:endParaRPr kumimoji="1" lang="en-US" altLang="ja-JP" dirty="0"/>
          </a:p>
          <a:p>
            <a:endParaRPr kumimoji="1" lang="en-US" altLang="ja-JP" dirty="0"/>
          </a:p>
          <a:p>
            <a:r>
              <a:rPr kumimoji="1" lang="ja-JP" altLang="en-US" dirty="0"/>
              <a:t>詳しくは、電話リレーサービスに関する講座がありますのでそちらをごらんください。</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10</a:t>
            </a:fld>
            <a:endParaRPr kumimoji="1" lang="ja-JP" altLang="en-US"/>
          </a:p>
        </p:txBody>
      </p:sp>
    </p:spTree>
    <p:extLst>
      <p:ext uri="{BB962C8B-B14F-4D97-AF65-F5344CB8AC3E}">
        <p14:creationId xmlns:p14="http://schemas.microsoft.com/office/powerpoint/2010/main" val="7956786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遠隔手話通訳と電話リレーサービスは非常によく似ています。</a:t>
            </a:r>
            <a:endParaRPr kumimoji="1" lang="en-US" altLang="ja-JP" dirty="0"/>
          </a:p>
          <a:p>
            <a:endParaRPr kumimoji="1" lang="en-US" altLang="ja-JP" dirty="0"/>
          </a:p>
          <a:p>
            <a:r>
              <a:rPr kumimoji="1" lang="ja-JP" altLang="en-US" dirty="0"/>
              <a:t>これらの二つの違うですが、まず、遠隔手話通訳の場合は、手話通訳者だけが離れた場所にいます。聞こえない人と聞こえるひとは同じ場所にいて、ビデオ通話を通して離れた場所にいる手話通訳を通して会話します。</a:t>
            </a:r>
            <a:endParaRPr kumimoji="1" lang="en-US" altLang="ja-JP" dirty="0"/>
          </a:p>
          <a:p>
            <a:r>
              <a:rPr kumimoji="1" lang="ja-JP" altLang="en-US" dirty="0"/>
              <a:t>それに対して、電話リレーサービスの場合は、聞こえない人・聞こえる人・手話通訳者すべてがお互いに離れた場所にいます。ここが一番大きく違うところになります。</a:t>
            </a:r>
            <a:endParaRPr kumimoji="1" lang="en-US" altLang="ja-JP" dirty="0"/>
          </a:p>
          <a:p>
            <a:endParaRPr kumimoji="1" lang="en-US" altLang="ja-JP" dirty="0"/>
          </a:p>
          <a:p>
            <a:r>
              <a:rPr kumimoji="1" lang="ja-JP" altLang="en-US" dirty="0"/>
              <a:t>また、電話リレーサービスの場合、聞こえる人は電話を使って話をします。ここもビデオ通話、たとえば</a:t>
            </a:r>
            <a:r>
              <a:rPr kumimoji="1" lang="en-US" altLang="ja-JP" dirty="0"/>
              <a:t>LINE</a:t>
            </a:r>
            <a:r>
              <a:rPr kumimoji="1" lang="ja-JP" altLang="en-US" dirty="0"/>
              <a:t>などを使う遠隔手話通訳と違うところになります。</a:t>
            </a:r>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11</a:t>
            </a:fld>
            <a:endParaRPr kumimoji="1" lang="ja-JP" altLang="en-US"/>
          </a:p>
        </p:txBody>
      </p:sp>
    </p:spTree>
    <p:extLst>
      <p:ext uri="{BB962C8B-B14F-4D97-AF65-F5344CB8AC3E}">
        <p14:creationId xmlns:p14="http://schemas.microsoft.com/office/powerpoint/2010/main" val="2489587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いままでご説明したように、電話リレーサービスと遠隔手話通訳は違う部分はありますが、基本的にはおなじ技術を用いています。</a:t>
            </a:r>
            <a:endParaRPr kumimoji="1" lang="en-US" altLang="ja-JP" dirty="0"/>
          </a:p>
          <a:p>
            <a:endParaRPr kumimoji="1" lang="en-US" altLang="ja-JP" dirty="0"/>
          </a:p>
          <a:p>
            <a:r>
              <a:rPr kumimoji="1" lang="ja-JP" altLang="en-US" dirty="0"/>
              <a:t>そのため、使い方によっては電話リレーサービスで遠隔手話通訳と同じようなことをすることも可能です。</a:t>
            </a:r>
            <a:endParaRPr kumimoji="1" lang="en-US" altLang="ja-JP" dirty="0"/>
          </a:p>
          <a:p>
            <a:r>
              <a:rPr kumimoji="1" lang="ja-JP" altLang="en-US" dirty="0"/>
              <a:t>手話で話す聞こえない人が、手話のわからない聞こえない人と対面で会って、話をする必要が出たときに、電話リレーサービスで聞こえる人の電話に連絡することで、遠隔手話通訳と同じことができます。</a:t>
            </a:r>
            <a:endParaRPr kumimoji="1" lang="en-US" altLang="ja-JP" dirty="0"/>
          </a:p>
          <a:p>
            <a:endParaRPr kumimoji="1" lang="en-US" altLang="ja-JP" dirty="0"/>
          </a:p>
          <a:p>
            <a:r>
              <a:rPr kumimoji="1" lang="ja-JP" altLang="en-US" dirty="0"/>
              <a:t>ただし、いまの電話リレーサービスの場合、規約で、電話リレーサービスを遠隔手話通訳として使うことは認められていません。</a:t>
            </a:r>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12</a:t>
            </a:fld>
            <a:endParaRPr kumimoji="1" lang="ja-JP" altLang="en-US"/>
          </a:p>
        </p:txBody>
      </p:sp>
    </p:spTree>
    <p:extLst>
      <p:ext uri="{BB962C8B-B14F-4D97-AF65-F5344CB8AC3E}">
        <p14:creationId xmlns:p14="http://schemas.microsoft.com/office/powerpoint/2010/main" val="3761121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具体的な規約は、ここに示したとおりです。</a:t>
            </a:r>
            <a:endParaRPr kumimoji="1" lang="en-US" altLang="ja-JP" dirty="0"/>
          </a:p>
          <a:p>
            <a:endParaRPr kumimoji="1" lang="en-US" altLang="ja-JP" dirty="0"/>
          </a:p>
          <a:p>
            <a:r>
              <a:rPr kumimoji="1" lang="ja-JP" altLang="en-US" dirty="0"/>
              <a:t>この規約に書いてあるように、聞こえる人と聞こえない人が同じ場所にいるようなときには電話リレーサービスを利用できないことがはっきりと決められています。</a:t>
            </a:r>
            <a:endParaRPr kumimoji="1" lang="en-US" altLang="ja-JP" dirty="0"/>
          </a:p>
          <a:p>
            <a:r>
              <a:rPr kumimoji="1" lang="ja-JP" altLang="en-US" dirty="0"/>
              <a:t>電話リレーサービスは、離れた場所にいるきこえる人と電話をとおして会話をするためのものであるということです。</a:t>
            </a:r>
            <a:endParaRPr kumimoji="1" lang="en-US" altLang="ja-JP" dirty="0"/>
          </a:p>
          <a:p>
            <a:endParaRPr kumimoji="1" lang="en-US" altLang="ja-JP" dirty="0"/>
          </a:p>
          <a:p>
            <a:r>
              <a:rPr kumimoji="1" lang="ja-JP" altLang="en-US" dirty="0"/>
              <a:t>この点、注意をしていただければと思います。</a:t>
            </a:r>
            <a:endParaRPr kumimoji="1" lang="en-US" altLang="ja-JP" dirty="0"/>
          </a:p>
          <a:p>
            <a:endParaRPr kumimoji="1" lang="en-US" altLang="ja-JP" dirty="0"/>
          </a:p>
          <a:p>
            <a:r>
              <a:rPr kumimoji="1" lang="ja-JP" altLang="en-US" dirty="0"/>
              <a:t>以上、</a:t>
            </a:r>
            <a:r>
              <a:rPr kumimoji="1" lang="en-US" altLang="ja-JP" dirty="0"/>
              <a:t>2</a:t>
            </a:r>
            <a:r>
              <a:rPr kumimoji="1" lang="ja-JP" altLang="en-US" dirty="0"/>
              <a:t>番目の遠隔手話通訳を利用するにあたっての注意点についてお話しました。</a:t>
            </a:r>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13</a:t>
            </a:fld>
            <a:endParaRPr kumimoji="1" lang="ja-JP" altLang="en-US"/>
          </a:p>
        </p:txBody>
      </p:sp>
    </p:spTree>
    <p:extLst>
      <p:ext uri="{BB962C8B-B14F-4D97-AF65-F5344CB8AC3E}">
        <p14:creationId xmlns:p14="http://schemas.microsoft.com/office/powerpoint/2010/main" val="2800173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最後に、遠隔手話通訳のこれからについての話です。</a:t>
            </a:r>
          </a:p>
        </p:txBody>
      </p:sp>
      <p:sp>
        <p:nvSpPr>
          <p:cNvPr id="4" name="スライド番号プレースホルダー 3"/>
          <p:cNvSpPr>
            <a:spLocks noGrp="1"/>
          </p:cNvSpPr>
          <p:nvPr>
            <p:ph type="sldNum" sz="quarter" idx="10"/>
          </p:nvPr>
        </p:nvSpPr>
        <p:spPr/>
        <p:txBody>
          <a:bodyPr/>
          <a:lstStyle/>
          <a:p>
            <a:fld id="{963FA24A-B145-4DC5-8F25-2D41A644D22D}" type="slidenum">
              <a:rPr kumimoji="1" lang="ja-JP" altLang="en-US" smtClean="0"/>
              <a:t>14</a:t>
            </a:fld>
            <a:endParaRPr kumimoji="1" lang="ja-JP" altLang="en-US"/>
          </a:p>
        </p:txBody>
      </p:sp>
    </p:spTree>
    <p:extLst>
      <p:ext uri="{BB962C8B-B14F-4D97-AF65-F5344CB8AC3E}">
        <p14:creationId xmlns:p14="http://schemas.microsoft.com/office/powerpoint/2010/main" val="2858308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9988" y="1244600"/>
            <a:ext cx="4467225" cy="3351213"/>
          </a:xfrm>
        </p:spPr>
      </p:sp>
      <p:sp>
        <p:nvSpPr>
          <p:cNvPr id="3" name="ノート プレースホルダー 2"/>
          <p:cNvSpPr>
            <a:spLocks noGrp="1"/>
          </p:cNvSpPr>
          <p:nvPr>
            <p:ph type="body" idx="1"/>
          </p:nvPr>
        </p:nvSpPr>
        <p:spPr>
          <a:xfrm>
            <a:off x="1108814" y="4686364"/>
            <a:ext cx="4589573" cy="7369905"/>
          </a:xfrm>
        </p:spPr>
        <p:txBody>
          <a:bodyPr/>
          <a:lstStyle/>
          <a:p>
            <a:r>
              <a:rPr kumimoji="1" lang="ja-JP" altLang="en-US" dirty="0"/>
              <a:t>コロナが広がったことで、行政において遠隔手話通訳を取り入れるところが非常に増えてきています。遠隔手話通訳はいろいろと便利なところも多く、今後さらに広がっていくことが予想されます。</a:t>
            </a:r>
            <a:endParaRPr kumimoji="1" lang="en-US" altLang="ja-JP" dirty="0"/>
          </a:p>
          <a:p>
            <a:endParaRPr kumimoji="1" lang="en-US" altLang="ja-JP" dirty="0"/>
          </a:p>
          <a:p>
            <a:r>
              <a:rPr kumimoji="1" lang="ja-JP" altLang="en-US" dirty="0"/>
              <a:t>しかし、前にもお話したとおり、遠隔手話通訳のために用いるツールについては、ラインだったりスカイプだったり、いろいろなものが使われていて、統一されていません。</a:t>
            </a:r>
            <a:endParaRPr kumimoji="1" lang="en-US" altLang="ja-JP" dirty="0"/>
          </a:p>
          <a:p>
            <a:r>
              <a:rPr kumimoji="1" lang="ja-JP" altLang="en-US" dirty="0"/>
              <a:t>また、こうしたツールの中には個人情報が洩れる恐れもあったりするなど、安全の面でも不安があったりします。</a:t>
            </a:r>
            <a:endParaRPr kumimoji="1" lang="en-US" altLang="ja-JP" dirty="0"/>
          </a:p>
          <a:p>
            <a:endParaRPr kumimoji="1" lang="en-US" altLang="ja-JP" dirty="0"/>
          </a:p>
          <a:p>
            <a:r>
              <a:rPr kumimoji="1" lang="ja-JP" altLang="en-US" dirty="0"/>
              <a:t>そのため、情報通信技術委員会というところが、遠隔手話通訳に用いるツールを統一する、すなわち「標準化」を行いました。この標準に従って作ったツールを使えば、全国どこでも同じように遠隔手話通訳が使えるようになります。</a:t>
            </a:r>
            <a:endParaRPr kumimoji="1" lang="en-US" altLang="ja-JP" dirty="0"/>
          </a:p>
          <a:p>
            <a:r>
              <a:rPr kumimoji="1" lang="ja-JP" altLang="en-US" dirty="0"/>
              <a:t>１１９番で救急車を呼ぶような場合、前は地域ごとにファクス・メール・ウェブなど様々な方法で１１９を利用するようになっており、地域でやり方がばらばらでした。しかし、いまは</a:t>
            </a:r>
            <a:r>
              <a:rPr kumimoji="1" lang="en-US" altLang="ja-JP" dirty="0"/>
              <a:t>Ne</a:t>
            </a:r>
            <a:r>
              <a:rPr kumimoji="1" lang="ja-JP" altLang="en-US" dirty="0"/>
              <a:t>ｔ１１９が標準として使われるようになり、全国でやりかたが統一されてきており便利になっています。それと同じように、遠隔手話通訳についても情報通信技術委員会で定めた標準に従っていくことになると思います。</a:t>
            </a:r>
          </a:p>
        </p:txBody>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15</a:t>
            </a:fld>
            <a:endParaRPr kumimoji="1" lang="ja-JP" altLang="en-US"/>
          </a:p>
        </p:txBody>
      </p:sp>
    </p:spTree>
    <p:extLst>
      <p:ext uri="{BB962C8B-B14F-4D97-AF65-F5344CB8AC3E}">
        <p14:creationId xmlns:p14="http://schemas.microsoft.com/office/powerpoint/2010/main" val="980356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参考として、こちらが情報通信技術委員会で定めた遠隔手話通訳の標準を決めた文書になります。安全面でも信頼でき、安心して使えるものになっています。</a:t>
            </a:r>
            <a:endParaRPr kumimoji="1" lang="en-US" altLang="ja-JP" dirty="0"/>
          </a:p>
          <a:p>
            <a:endParaRPr kumimoji="1" lang="en-US" altLang="ja-JP" dirty="0"/>
          </a:p>
          <a:p>
            <a:r>
              <a:rPr kumimoji="1" lang="ja-JP" altLang="en-US"/>
              <a:t>以上で、遠隔手話通訳についてお話させていただきました。ごらんいただきどうもありがとうございました。</a:t>
            </a:r>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16</a:t>
            </a:fld>
            <a:endParaRPr kumimoji="1" lang="ja-JP" altLang="en-US"/>
          </a:p>
        </p:txBody>
      </p:sp>
    </p:spTree>
    <p:extLst>
      <p:ext uri="{BB962C8B-B14F-4D97-AF65-F5344CB8AC3E}">
        <p14:creationId xmlns:p14="http://schemas.microsoft.com/office/powerpoint/2010/main" val="1490678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本日、お話しするのは、おおきく、三つになります。</a:t>
            </a:r>
            <a:endParaRPr kumimoji="1" lang="en-US" altLang="ja-JP" dirty="0"/>
          </a:p>
          <a:p>
            <a:endParaRPr kumimoji="1" lang="en-US" altLang="ja-JP" dirty="0"/>
          </a:p>
          <a:p>
            <a:r>
              <a:rPr kumimoji="1" lang="ja-JP" altLang="en-US" dirty="0"/>
              <a:t>ひとつめが、遠隔手話通訳とは何か、について。</a:t>
            </a:r>
            <a:endParaRPr kumimoji="1" lang="en-US" altLang="ja-JP" dirty="0"/>
          </a:p>
          <a:p>
            <a:endParaRPr kumimoji="1" lang="en-US" altLang="ja-JP" dirty="0"/>
          </a:p>
          <a:p>
            <a:r>
              <a:rPr kumimoji="1" lang="ja-JP" altLang="en-US" dirty="0"/>
              <a:t>ふたつめが、遠隔手話通訳を利用するにあたっての注意点。</a:t>
            </a:r>
            <a:endParaRPr kumimoji="1" lang="en-US" altLang="ja-JP" dirty="0"/>
          </a:p>
          <a:p>
            <a:endParaRPr kumimoji="1" lang="en-US" altLang="ja-JP" dirty="0"/>
          </a:p>
          <a:p>
            <a:r>
              <a:rPr kumimoji="1" lang="ja-JP" altLang="en-US" dirty="0"/>
              <a:t>みっつめが、遠隔手話通話の今後について。</a:t>
            </a:r>
            <a:endParaRPr kumimoji="1" lang="en-US" altLang="ja-JP" dirty="0"/>
          </a:p>
          <a:p>
            <a:endParaRPr kumimoji="1" lang="en-US" altLang="ja-JP" dirty="0"/>
          </a:p>
          <a:p>
            <a:r>
              <a:rPr kumimoji="1" lang="ja-JP" altLang="en-US" dirty="0"/>
              <a:t>これから、順番にご説明したいと思います。</a:t>
            </a:r>
          </a:p>
        </p:txBody>
      </p:sp>
      <p:sp>
        <p:nvSpPr>
          <p:cNvPr id="4" name="スライド番号プレースホルダー 3"/>
          <p:cNvSpPr>
            <a:spLocks noGrp="1"/>
          </p:cNvSpPr>
          <p:nvPr>
            <p:ph type="sldNum" sz="quarter" idx="10"/>
          </p:nvPr>
        </p:nvSpPr>
        <p:spPr/>
        <p:txBody>
          <a:bodyPr/>
          <a:lstStyle/>
          <a:p>
            <a:fld id="{963FA24A-B145-4DC5-8F25-2D41A644D22D}" type="slidenum">
              <a:rPr kumimoji="1" lang="ja-JP" altLang="en-US" smtClean="0"/>
              <a:t>2</a:t>
            </a:fld>
            <a:endParaRPr kumimoji="1" lang="ja-JP" altLang="en-US"/>
          </a:p>
        </p:txBody>
      </p:sp>
    </p:spTree>
    <p:extLst>
      <p:ext uri="{BB962C8B-B14F-4D97-AF65-F5344CB8AC3E}">
        <p14:creationId xmlns:p14="http://schemas.microsoft.com/office/powerpoint/2010/main" val="1522584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まず、一番目に、遠隔手話通訳とは何かについてお話致します。</a:t>
            </a:r>
          </a:p>
        </p:txBody>
      </p:sp>
      <p:sp>
        <p:nvSpPr>
          <p:cNvPr id="4" name="スライド番号プレースホルダー 3"/>
          <p:cNvSpPr>
            <a:spLocks noGrp="1"/>
          </p:cNvSpPr>
          <p:nvPr>
            <p:ph type="sldNum" sz="quarter" idx="10"/>
          </p:nvPr>
        </p:nvSpPr>
        <p:spPr/>
        <p:txBody>
          <a:bodyPr/>
          <a:lstStyle/>
          <a:p>
            <a:fld id="{963FA24A-B145-4DC5-8F25-2D41A644D22D}" type="slidenum">
              <a:rPr kumimoji="1" lang="ja-JP" altLang="en-US" smtClean="0"/>
              <a:t>3</a:t>
            </a:fld>
            <a:endParaRPr kumimoji="1" lang="ja-JP" altLang="en-US"/>
          </a:p>
        </p:txBody>
      </p:sp>
    </p:spTree>
    <p:extLst>
      <p:ext uri="{BB962C8B-B14F-4D97-AF65-F5344CB8AC3E}">
        <p14:creationId xmlns:p14="http://schemas.microsoft.com/office/powerpoint/2010/main" val="2385988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9988" y="1244600"/>
            <a:ext cx="4467225" cy="3351213"/>
          </a:xfrm>
        </p:spPr>
      </p:sp>
      <p:sp>
        <p:nvSpPr>
          <p:cNvPr id="3" name="ノート プレースホルダー 2"/>
          <p:cNvSpPr>
            <a:spLocks noGrp="1"/>
          </p:cNvSpPr>
          <p:nvPr>
            <p:ph type="body" idx="1"/>
          </p:nvPr>
        </p:nvSpPr>
        <p:spPr>
          <a:xfrm>
            <a:off x="1108814" y="4757189"/>
            <a:ext cx="4589573" cy="2605516"/>
          </a:xfrm>
        </p:spPr>
        <p:txBody>
          <a:bodyPr/>
          <a:lstStyle/>
          <a:p>
            <a:r>
              <a:rPr lang="ja-JP" altLang="en-US" dirty="0">
                <a:latin typeface="BIZ UDPゴシック" panose="020B0400000000000000" pitchFamily="50" charset="-128"/>
                <a:ea typeface="BIZ UDPゴシック" panose="020B0400000000000000" pitchFamily="50" charset="-128"/>
              </a:rPr>
              <a:t>まず、みなさんも、それぞれの地域での制度を利用して、手話通訳の派遣を依頼して利用したり、市役所に行って設置手話通訳を使って職員とコミュニケーションをとったりした経験があると思います。</a:t>
            </a:r>
            <a:endParaRPr lang="en-US" altLang="ja-JP" dirty="0">
              <a:latin typeface="BIZ UDPゴシック" panose="020B0400000000000000" pitchFamily="50" charset="-128"/>
              <a:ea typeface="BIZ UDPゴシック" panose="020B0400000000000000" pitchFamily="50" charset="-128"/>
            </a:endParaRPr>
          </a:p>
          <a:p>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遠隔手話通訳は、手話通訳派遣制度で手話通訳を派遣する代わりに、みなさんが持っているスマホやパソコンなどを使ったビデオ通話により手話通訳を行うものです。</a:t>
            </a:r>
          </a:p>
          <a:p>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特に、いまは、新型コロナウィルスが広がっており、感染症対策として、役所に行かなくても遠隔手話通訳により行政手続きなどができるところが増えてきています。</a:t>
            </a:r>
          </a:p>
          <a:p>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ご利用にあたっては、</a:t>
            </a:r>
            <a:br>
              <a:rPr lang="ja-JP" altLang="en-US"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高額な機器や難しいシステムは不要です。</a:t>
            </a:r>
          </a:p>
          <a:p>
            <a:r>
              <a:rPr lang="ja-JP" altLang="en-US" dirty="0">
                <a:latin typeface="BIZ UDPゴシック" panose="020B0400000000000000" pitchFamily="50" charset="-128"/>
                <a:ea typeface="BIZ UDPゴシック" panose="020B0400000000000000" pitchFamily="50" charset="-128"/>
              </a:rPr>
              <a:t>ただし、遠隔手話通訳を行っているかどうかは　地域によって違ってきます。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4</a:t>
            </a:fld>
            <a:endParaRPr kumimoji="1" lang="ja-JP" altLang="en-US"/>
          </a:p>
        </p:txBody>
      </p:sp>
    </p:spTree>
    <p:extLst>
      <p:ext uri="{BB962C8B-B14F-4D97-AF65-F5344CB8AC3E}">
        <p14:creationId xmlns:p14="http://schemas.microsoft.com/office/powerpoint/2010/main" val="45148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こちらの図が、遠隔手話通訳がどのように行われるかを示したものになります。</a:t>
            </a:r>
            <a:endParaRPr kumimoji="1" lang="en-US" altLang="ja-JP" dirty="0"/>
          </a:p>
          <a:p>
            <a:endParaRPr kumimoji="1" lang="en-US" altLang="ja-JP" dirty="0"/>
          </a:p>
          <a:p>
            <a:r>
              <a:rPr kumimoji="1" lang="ja-JP" altLang="en-US" dirty="0"/>
              <a:t>手話で話す聞こえない人と、手話がわからない聞こえる人とがお互いに話をするときに、離れた場所にいる手話通訳をスマホやパソコンなどで呼び出し、手話通訳をしてもらうという形になります。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5</a:t>
            </a:fld>
            <a:endParaRPr kumimoji="1" lang="ja-JP" altLang="en-US"/>
          </a:p>
        </p:txBody>
      </p:sp>
    </p:spTree>
    <p:extLst>
      <p:ext uri="{BB962C8B-B14F-4D97-AF65-F5344CB8AC3E}">
        <p14:creationId xmlns:p14="http://schemas.microsoft.com/office/powerpoint/2010/main" val="3860951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9988" y="1244600"/>
            <a:ext cx="4467225" cy="3351213"/>
          </a:xfrm>
        </p:spPr>
      </p:sp>
      <p:sp>
        <p:nvSpPr>
          <p:cNvPr id="3" name="ノート プレースホルダー 2"/>
          <p:cNvSpPr>
            <a:spLocks noGrp="1"/>
          </p:cNvSpPr>
          <p:nvPr>
            <p:ph type="body" idx="1"/>
          </p:nvPr>
        </p:nvSpPr>
        <p:spPr>
          <a:xfrm>
            <a:off x="1108814" y="4686364"/>
            <a:ext cx="4589573" cy="7369905"/>
          </a:xfrm>
        </p:spPr>
        <p:txBody>
          <a:bodyPr/>
          <a:lstStyle/>
          <a:p>
            <a:r>
              <a:rPr lang="ja-JP" altLang="en-US" dirty="0">
                <a:latin typeface="BIZ UDPゴシック" panose="020B0400000000000000" pitchFamily="50" charset="-128"/>
                <a:ea typeface="BIZ UDPゴシック" panose="020B0400000000000000" pitchFamily="50" charset="-128"/>
              </a:rPr>
              <a:t>遠隔手話通訳には、大きくわけて、</a:t>
            </a:r>
            <a:endParaRPr lang="en-US" altLang="ja-JP" dirty="0">
              <a:latin typeface="BIZ UDPゴシック" panose="020B0400000000000000" pitchFamily="50" charset="-128"/>
              <a:ea typeface="BIZ UDPゴシック" panose="020B0400000000000000" pitchFamily="50" charset="-128"/>
            </a:endParaRPr>
          </a:p>
          <a:p>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１　手話対応の窓口、設置通訳者に代わるもの</a:t>
            </a:r>
          </a:p>
          <a:p>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　手話通訳者の派遣に代わるもの</a:t>
            </a:r>
          </a:p>
          <a:p>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の二つがあります。</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まず一番目の手話対応の窓口、設置通訳者に代わるものについてですが、</a:t>
            </a:r>
            <a:endParaRPr lang="en-US" altLang="ja-JP" dirty="0">
              <a:latin typeface="BIZ UDPゴシック" panose="020B0400000000000000" pitchFamily="50" charset="-128"/>
              <a:ea typeface="BIZ UDPゴシック" panose="020B0400000000000000" pitchFamily="50" charset="-128"/>
            </a:endParaRPr>
          </a:p>
          <a:p>
            <a:r>
              <a:rPr lang="ja-JP" altLang="en-US" sz="1100" dirty="0">
                <a:latin typeface="Meiryo" charset="-128"/>
                <a:ea typeface="Meiryo" charset="-128"/>
                <a:cs typeface="Meiryo" charset="-128"/>
              </a:rPr>
              <a:t>市役所・病院・お店等の受付・窓口にタブレットを設置します。そして、受付や窓口などにきこえない人がきたとき、遠隔で手話通訳を呼び出して対応します。</a:t>
            </a:r>
            <a:endParaRPr lang="en-US" altLang="ja-JP" sz="1100" dirty="0">
              <a:latin typeface="Meiryo" charset="-128"/>
              <a:ea typeface="Meiryo" charset="-128"/>
              <a:cs typeface="Meiryo" charset="-128"/>
            </a:endParaRPr>
          </a:p>
          <a:p>
            <a:endParaRPr lang="en-US" altLang="ja-JP" sz="1100" dirty="0">
              <a:latin typeface="Meiryo" charset="-128"/>
              <a:ea typeface="Meiryo" charset="-128"/>
            </a:endParaRPr>
          </a:p>
          <a:p>
            <a:r>
              <a:rPr lang="ja-JP" altLang="en-US" sz="1100" dirty="0">
                <a:latin typeface="Meiryo" charset="-128"/>
                <a:ea typeface="Meiryo" charset="-128"/>
              </a:rPr>
              <a:t>二番目の手話通訳者の派遣に代わるものについて。</a:t>
            </a:r>
            <a:endParaRPr lang="en-US" altLang="ja-JP" sz="1100" dirty="0">
              <a:latin typeface="Meiryo" charset="-128"/>
              <a:ea typeface="Meiryo" charset="-128"/>
            </a:endParaRPr>
          </a:p>
          <a:p>
            <a:r>
              <a:rPr lang="ja-JP" altLang="en-US" sz="1100" dirty="0">
                <a:latin typeface="Meiryo" charset="-128"/>
                <a:ea typeface="Meiryo" charset="-128"/>
              </a:rPr>
              <a:t>聞こえない人が、突然歯が痛くなって歯医者に行く必要が出たなど、いろいろな理由で急に手話通訳が必要になったりすることがあります。そのようなときに、聞こえない人が自分のスマホなどを使って、遠隔で手話通訳を利用します。</a:t>
            </a:r>
            <a:endParaRPr lang="en-US" altLang="ja-JP" sz="1100" dirty="0">
              <a:latin typeface="Meiryo" charset="-128"/>
              <a:ea typeface="Meiryo" charset="-128"/>
            </a:endParaRPr>
          </a:p>
          <a:p>
            <a:endParaRPr lang="en-US" altLang="ja-JP" sz="1100" dirty="0">
              <a:latin typeface="Meiryo" charset="-128"/>
              <a:ea typeface="Meiryo" charset="-128"/>
            </a:endParaRPr>
          </a:p>
          <a:p>
            <a:r>
              <a:rPr lang="ja-JP" altLang="en-US" sz="1100" dirty="0">
                <a:latin typeface="Meiryo" charset="-128"/>
                <a:ea typeface="Meiryo" charset="-128"/>
              </a:rPr>
              <a:t>これらの二つのいずれをやっているかどうかはそれぞれの地域で違ってきます。ですので、どのような遠隔手話通訳を実施しているか、その内容をそれぞれ確認をお願いしたいと思います。</a:t>
            </a:r>
            <a:endParaRPr lang="en-US" altLang="ja-JP" sz="1100" dirty="0">
              <a:latin typeface="Meiryo" charset="-128"/>
              <a:ea typeface="Meiryo" charset="-128"/>
            </a:endParaRPr>
          </a:p>
          <a:p>
            <a:endParaRPr lang="ja-JP" altLang="en-US" dirty="0">
              <a:latin typeface="BIZ UDPゴシック" panose="020B0400000000000000" pitchFamily="50" charset="-128"/>
              <a:ea typeface="BIZ UDPゴシック" panose="020B0400000000000000"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6</a:t>
            </a:fld>
            <a:endParaRPr kumimoji="1" lang="ja-JP" altLang="en-US"/>
          </a:p>
        </p:txBody>
      </p:sp>
    </p:spTree>
    <p:extLst>
      <p:ext uri="{BB962C8B-B14F-4D97-AF65-F5344CB8AC3E}">
        <p14:creationId xmlns:p14="http://schemas.microsoft.com/office/powerpoint/2010/main" val="740910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遠隔手話通訳のために使うツールですが、いまは、地域によっていろいろなものが使われています。</a:t>
            </a:r>
            <a:endParaRPr kumimoji="1" lang="en-US" altLang="ja-JP" dirty="0"/>
          </a:p>
          <a:p>
            <a:endParaRPr kumimoji="1" lang="en-US" altLang="ja-JP" dirty="0"/>
          </a:p>
          <a:p>
            <a:r>
              <a:rPr kumimoji="1" lang="ja-JP" altLang="en-US" dirty="0"/>
              <a:t>たとえば、ライン、スカイプ、ズームなどいろいろありますがほとんど無料で使えるものが多いです。</a:t>
            </a:r>
            <a:endParaRPr kumimoji="1" lang="en-US" altLang="ja-JP" dirty="0"/>
          </a:p>
          <a:p>
            <a:endParaRPr kumimoji="1" lang="en-US" altLang="ja-JP" dirty="0"/>
          </a:p>
          <a:p>
            <a:r>
              <a:rPr kumimoji="1" lang="ja-JP" altLang="en-US" dirty="0"/>
              <a:t>どのツールを使っているかについても、それぞれの地域で各自ご確認をお願いしたいと思います。</a:t>
            </a:r>
            <a:endParaRPr kumimoji="1" lang="en-US" altLang="ja-JP" dirty="0"/>
          </a:p>
          <a:p>
            <a:endParaRPr kumimoji="1" lang="en-US" altLang="ja-JP" dirty="0"/>
          </a:p>
          <a:p>
            <a:r>
              <a:rPr kumimoji="1" lang="ja-JP" altLang="en-US" dirty="0"/>
              <a:t>以上が、遠隔手話通訳についてのご説明になります。</a:t>
            </a:r>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7</a:t>
            </a:fld>
            <a:endParaRPr kumimoji="1" lang="ja-JP" altLang="en-US"/>
          </a:p>
        </p:txBody>
      </p:sp>
    </p:spTree>
    <p:extLst>
      <p:ext uri="{BB962C8B-B14F-4D97-AF65-F5344CB8AC3E}">
        <p14:creationId xmlns:p14="http://schemas.microsoft.com/office/powerpoint/2010/main" val="1898212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つぎに、</a:t>
            </a:r>
            <a:r>
              <a:rPr kumimoji="1" lang="en-US" altLang="ja-JP" dirty="0"/>
              <a:t>2</a:t>
            </a:r>
            <a:r>
              <a:rPr kumimoji="1" lang="ja-JP" altLang="en-US" dirty="0"/>
              <a:t>番目に、遠隔手話通訳を利用するにあたって注意することについてご説明します。</a:t>
            </a:r>
          </a:p>
        </p:txBody>
      </p:sp>
      <p:sp>
        <p:nvSpPr>
          <p:cNvPr id="4" name="スライド番号プレースホルダー 3"/>
          <p:cNvSpPr>
            <a:spLocks noGrp="1"/>
          </p:cNvSpPr>
          <p:nvPr>
            <p:ph type="sldNum" sz="quarter" idx="10"/>
          </p:nvPr>
        </p:nvSpPr>
        <p:spPr/>
        <p:txBody>
          <a:bodyPr/>
          <a:lstStyle/>
          <a:p>
            <a:fld id="{963FA24A-B145-4DC5-8F25-2D41A644D22D}" type="slidenum">
              <a:rPr kumimoji="1" lang="ja-JP" altLang="en-US" smtClean="0"/>
              <a:t>8</a:t>
            </a:fld>
            <a:endParaRPr kumimoji="1" lang="ja-JP" altLang="en-US"/>
          </a:p>
        </p:txBody>
      </p:sp>
    </p:spTree>
    <p:extLst>
      <p:ext uri="{BB962C8B-B14F-4D97-AF65-F5344CB8AC3E}">
        <p14:creationId xmlns:p14="http://schemas.microsoft.com/office/powerpoint/2010/main" val="3943518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遠隔手話通訳を利用するときには、手話通訳者が手話や表情を読み取れるようにする必要があります。具体的には、ビデオ通話の場合、この絵のように自分の映像が出ますので、それを見ながらカメラの位置を調整する必要があります。</a:t>
            </a:r>
            <a:endParaRPr kumimoji="1" lang="en-US" altLang="ja-JP" dirty="0"/>
          </a:p>
          <a:p>
            <a:endParaRPr kumimoji="1" lang="en-US" altLang="ja-JP" dirty="0"/>
          </a:p>
          <a:p>
            <a:r>
              <a:rPr kumimoji="1" lang="ja-JP" altLang="en-US" dirty="0"/>
              <a:t>自分映像の確認のためのポイントですが、</a:t>
            </a:r>
            <a:endParaRPr kumimoji="1" lang="en-US" altLang="ja-JP" dirty="0"/>
          </a:p>
          <a:p>
            <a:endParaRPr kumimoji="1" lang="en-US" altLang="ja-JP" dirty="0"/>
          </a:p>
          <a:p>
            <a:r>
              <a:rPr kumimoji="1" lang="ja-JP" altLang="en-US" dirty="0"/>
              <a:t>まず、上半身がきちんと入っていること。顔が隠れたりしないようにしてください。</a:t>
            </a:r>
            <a:endParaRPr kumimoji="1" lang="en-US" altLang="ja-JP" dirty="0"/>
          </a:p>
          <a:p>
            <a:endParaRPr kumimoji="1" lang="en-US" altLang="ja-JP" dirty="0"/>
          </a:p>
          <a:p>
            <a:r>
              <a:rPr kumimoji="1" lang="ja-JP" altLang="en-US" dirty="0"/>
              <a:t>つぎに、手話で手を動かしますので、両腕の動きが画面からはみ出さないように注意してください。</a:t>
            </a:r>
            <a:endParaRPr kumimoji="1" lang="en-US" altLang="ja-JP" dirty="0"/>
          </a:p>
          <a:p>
            <a:endParaRPr kumimoji="1" lang="en-US" altLang="ja-JP" dirty="0"/>
          </a:p>
          <a:p>
            <a:r>
              <a:rPr kumimoji="1" lang="ja-JP" altLang="en-US" dirty="0"/>
              <a:t>また、じぶんの表情がはっきり見えるよう、明るさなども確認をお願いします。</a:t>
            </a:r>
            <a:endParaRPr kumimoji="1" lang="en-US" altLang="ja-JP" dirty="0"/>
          </a:p>
          <a:p>
            <a:endParaRPr kumimoji="1" lang="en-US" altLang="ja-JP" dirty="0"/>
          </a:p>
          <a:p>
            <a:r>
              <a:rPr kumimoji="1" lang="ja-JP" altLang="en-US" dirty="0"/>
              <a:t>以上、遠隔手話通訳を利用する上で特に大事なことですので、よろしくお願いします。</a:t>
            </a:r>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9</a:t>
            </a:fld>
            <a:endParaRPr kumimoji="1" lang="ja-JP" altLang="en-US"/>
          </a:p>
        </p:txBody>
      </p:sp>
    </p:spTree>
    <p:extLst>
      <p:ext uri="{BB962C8B-B14F-4D97-AF65-F5344CB8AC3E}">
        <p14:creationId xmlns:p14="http://schemas.microsoft.com/office/powerpoint/2010/main" val="3233843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Blank">
    <p:spTree>
      <p:nvGrpSpPr>
        <p:cNvPr id="1" name=""/>
        <p:cNvGrpSpPr/>
        <p:nvPr/>
      </p:nvGrpSpPr>
      <p:grpSpPr>
        <a:xfrm>
          <a:off x="0" y="0"/>
          <a:ext cx="0" cy="0"/>
          <a:chOff x="0" y="0"/>
          <a:chExt cx="0" cy="0"/>
        </a:xfrm>
      </p:grpSpPr>
      <p:cxnSp>
        <p:nvCxnSpPr>
          <p:cNvPr id="2" name="直線コネクタ 1"/>
          <p:cNvCxnSpPr/>
          <p:nvPr userDrawn="1"/>
        </p:nvCxnSpPr>
        <p:spPr>
          <a:xfrm>
            <a:off x="1692275" y="187784"/>
            <a:ext cx="0" cy="630000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Title 1"/>
          <p:cNvSpPr>
            <a:spLocks noGrp="1"/>
          </p:cNvSpPr>
          <p:nvPr>
            <p:ph type="ctrTitle"/>
          </p:nvPr>
        </p:nvSpPr>
        <p:spPr>
          <a:xfrm>
            <a:off x="1784498" y="516168"/>
            <a:ext cx="6682225" cy="540000"/>
          </a:xfrm>
          <a:prstGeom prst="rect">
            <a:avLst/>
          </a:prstGeom>
        </p:spPr>
        <p:txBody>
          <a:bodyPr anchor="b">
            <a:normAutofit/>
          </a:bodyPr>
          <a:lstStyle>
            <a:lvl1pPr algn="l">
              <a:defRPr sz="3018"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789611" y="1409398"/>
            <a:ext cx="6682225" cy="348237"/>
          </a:xfrm>
          <a:prstGeom prst="rect">
            <a:avLst/>
          </a:prstGeom>
        </p:spPr>
        <p:txBody>
          <a:bodyPr/>
          <a:lstStyle>
            <a:lvl1pPr marL="0" indent="0" algn="l">
              <a:buNone/>
              <a:defRPr sz="2263" b="1" i="0">
                <a:latin typeface="Meiryo" charset="-128"/>
                <a:ea typeface="Meiryo" charset="-128"/>
                <a:cs typeface="Meiryo" charset="-128"/>
              </a:defRPr>
            </a:lvl1pPr>
            <a:lvl2pPr marL="431124" indent="0" algn="ctr">
              <a:buNone/>
              <a:defRPr sz="1884"/>
            </a:lvl2pPr>
            <a:lvl3pPr marL="862246" indent="0" algn="ctr">
              <a:buNone/>
              <a:defRPr sz="1697"/>
            </a:lvl3pPr>
            <a:lvl4pPr marL="1293370" indent="0" algn="ctr">
              <a:buNone/>
              <a:defRPr sz="1508"/>
            </a:lvl4pPr>
            <a:lvl5pPr marL="1724493" indent="0" algn="ctr">
              <a:buNone/>
              <a:defRPr sz="1508"/>
            </a:lvl5pPr>
            <a:lvl6pPr marL="2155617" indent="0" algn="ctr">
              <a:buNone/>
              <a:defRPr sz="1508"/>
            </a:lvl6pPr>
            <a:lvl7pPr marL="2586741" indent="0" algn="ctr">
              <a:buNone/>
              <a:defRPr sz="1508"/>
            </a:lvl7pPr>
            <a:lvl8pPr marL="3017863" indent="0" algn="ctr">
              <a:buNone/>
              <a:defRPr sz="1508"/>
            </a:lvl8pPr>
            <a:lvl9pPr marL="3448987" indent="0" algn="ctr">
              <a:buNone/>
              <a:defRPr sz="1508"/>
            </a:lvl9pPr>
          </a:lstStyle>
          <a:p>
            <a:r>
              <a:rPr lang="ja-JP" altLang="en-US" dirty="0"/>
              <a:t>マスター サブタイトルの書式設定</a:t>
            </a:r>
            <a:endParaRPr lang="en-US" dirty="0"/>
          </a:p>
        </p:txBody>
      </p:sp>
      <p:cxnSp>
        <p:nvCxnSpPr>
          <p:cNvPr id="4" name="直線コネクタ 3"/>
          <p:cNvCxnSpPr/>
          <p:nvPr userDrawn="1"/>
        </p:nvCxnSpPr>
        <p:spPr>
          <a:xfrm>
            <a:off x="242164" y="1250617"/>
            <a:ext cx="864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userDrawn="1"/>
        </p:nvCxnSpPr>
        <p:spPr>
          <a:xfrm>
            <a:off x="1690688" y="1265237"/>
            <a:ext cx="0" cy="522000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Title 1"/>
          <p:cNvSpPr>
            <a:spLocks noGrp="1"/>
          </p:cNvSpPr>
          <p:nvPr>
            <p:ph type="ctrTitle"/>
          </p:nvPr>
        </p:nvSpPr>
        <p:spPr>
          <a:xfrm>
            <a:off x="1784498" y="516168"/>
            <a:ext cx="6682225" cy="540000"/>
          </a:xfrm>
          <a:prstGeom prst="rect">
            <a:avLst/>
          </a:prstGeom>
        </p:spPr>
        <p:txBody>
          <a:bodyPr anchor="b">
            <a:normAutofit/>
          </a:bodyPr>
          <a:lstStyle>
            <a:lvl1pPr algn="l">
              <a:defRPr sz="3018"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524337" y="1409398"/>
            <a:ext cx="6682225" cy="348237"/>
          </a:xfrm>
          <a:prstGeom prst="rect">
            <a:avLst/>
          </a:prstGeom>
        </p:spPr>
        <p:txBody>
          <a:bodyPr/>
          <a:lstStyle>
            <a:lvl1pPr marL="0" indent="0" algn="l">
              <a:buNone/>
              <a:defRPr sz="2263" b="1" i="0">
                <a:latin typeface="Meiryo" charset="-128"/>
                <a:ea typeface="Meiryo" charset="-128"/>
                <a:cs typeface="Meiryo" charset="-128"/>
              </a:defRPr>
            </a:lvl1pPr>
            <a:lvl2pPr marL="431124" indent="0" algn="ctr">
              <a:buNone/>
              <a:defRPr sz="1884"/>
            </a:lvl2pPr>
            <a:lvl3pPr marL="862246" indent="0" algn="ctr">
              <a:buNone/>
              <a:defRPr sz="1697"/>
            </a:lvl3pPr>
            <a:lvl4pPr marL="1293370" indent="0" algn="ctr">
              <a:buNone/>
              <a:defRPr sz="1508"/>
            </a:lvl4pPr>
            <a:lvl5pPr marL="1724493" indent="0" algn="ctr">
              <a:buNone/>
              <a:defRPr sz="1508"/>
            </a:lvl5pPr>
            <a:lvl6pPr marL="2155617" indent="0" algn="ctr">
              <a:buNone/>
              <a:defRPr sz="1508"/>
            </a:lvl6pPr>
            <a:lvl7pPr marL="2586741" indent="0" algn="ctr">
              <a:buNone/>
              <a:defRPr sz="1508"/>
            </a:lvl7pPr>
            <a:lvl8pPr marL="3017863" indent="0" algn="ctr">
              <a:buNone/>
              <a:defRPr sz="1508"/>
            </a:lvl8pPr>
            <a:lvl9pPr marL="3448987" indent="0" algn="ctr">
              <a:buNone/>
              <a:defRPr sz="1508"/>
            </a:lvl9pPr>
          </a:lstStyle>
          <a:p>
            <a:r>
              <a:rPr lang="ja-JP" altLang="en-US" dirty="0"/>
              <a:t>マスター サブタイトルの書式設定</a:t>
            </a:r>
            <a:endParaRPr lang="en-US" dirty="0"/>
          </a:p>
        </p:txBody>
      </p:sp>
      <p:cxnSp>
        <p:nvCxnSpPr>
          <p:cNvPr id="4" name="直線コネクタ 3"/>
          <p:cNvCxnSpPr/>
          <p:nvPr userDrawn="1"/>
        </p:nvCxnSpPr>
        <p:spPr>
          <a:xfrm>
            <a:off x="242164" y="1250617"/>
            <a:ext cx="864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11" name="直線コネクタ 10"/>
          <p:cNvCxnSpPr/>
          <p:nvPr userDrawn="1"/>
        </p:nvCxnSpPr>
        <p:spPr>
          <a:xfrm>
            <a:off x="251289" y="1268413"/>
            <a:ext cx="864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297975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cxnSp>
        <p:nvCxnSpPr>
          <p:cNvPr id="9" name="直線コネクタ 8"/>
          <p:cNvCxnSpPr/>
          <p:nvPr userDrawn="1"/>
        </p:nvCxnSpPr>
        <p:spPr>
          <a:xfrm>
            <a:off x="242164" y="1250617"/>
            <a:ext cx="864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userDrawn="1"/>
        </p:nvCxnSpPr>
        <p:spPr>
          <a:xfrm>
            <a:off x="1690688" y="1265237"/>
            <a:ext cx="0" cy="522000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9772244"/>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CF29AE-E97C-4156-A8BE-F35DCB88C09E}" type="datetimeFigureOut">
              <a:rPr kumimoji="1" lang="ja-JP" altLang="en-US" smtClean="0"/>
              <a:t>2021/11/16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5E1147-73B6-4B1A-81BD-B114F6A9D666}" type="slidenum">
              <a:rPr kumimoji="1" lang="ja-JP" altLang="en-US" smtClean="0"/>
              <a:t>‹#›</a:t>
            </a:fld>
            <a:endParaRPr kumimoji="1" lang="ja-JP" altLang="en-US"/>
          </a:p>
        </p:txBody>
      </p:sp>
    </p:spTree>
    <p:extLst>
      <p:ext uri="{BB962C8B-B14F-4D97-AF65-F5344CB8AC3E}">
        <p14:creationId xmlns:p14="http://schemas.microsoft.com/office/powerpoint/2010/main" val="1644725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CF29AE-E97C-4156-A8BE-F35DCB88C09E}" type="datetimeFigureOut">
              <a:rPr kumimoji="1" lang="ja-JP" altLang="en-US" smtClean="0"/>
              <a:t>2021/11/16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5E1147-73B6-4B1A-81BD-B114F6A9D666}" type="slidenum">
              <a:rPr kumimoji="1" lang="ja-JP" altLang="en-US" smtClean="0"/>
              <a:t>‹#›</a:t>
            </a:fld>
            <a:endParaRPr kumimoji="1" lang="ja-JP" altLang="en-US"/>
          </a:p>
        </p:txBody>
      </p:sp>
    </p:spTree>
    <p:extLst>
      <p:ext uri="{BB962C8B-B14F-4D97-AF65-F5344CB8AC3E}">
        <p14:creationId xmlns:p14="http://schemas.microsoft.com/office/powerpoint/2010/main" val="3907269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513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角丸四角形 6"/>
          <p:cNvSpPr/>
          <p:nvPr userDrawn="1"/>
        </p:nvSpPr>
        <p:spPr>
          <a:xfrm>
            <a:off x="251642" y="193535"/>
            <a:ext cx="8640000" cy="63000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97"/>
          </a:p>
        </p:txBody>
      </p:sp>
      <p:sp>
        <p:nvSpPr>
          <p:cNvPr id="8" name="円/楕円 7"/>
          <p:cNvSpPr/>
          <p:nvPr userDrawn="1"/>
        </p:nvSpPr>
        <p:spPr>
          <a:xfrm>
            <a:off x="4397495"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97"/>
          </a:p>
        </p:txBody>
      </p:sp>
      <p:sp>
        <p:nvSpPr>
          <p:cNvPr id="9" name="Slide Number Placeholder 5"/>
          <p:cNvSpPr txBox="1">
            <a:spLocks/>
          </p:cNvSpPr>
          <p:nvPr userDrawn="1"/>
        </p:nvSpPr>
        <p:spPr>
          <a:xfrm>
            <a:off x="4221932" y="6328430"/>
            <a:ext cx="720000" cy="360000"/>
          </a:xfrm>
          <a:prstGeom prst="rect">
            <a:avLst/>
          </a:prstGeom>
        </p:spPr>
        <p:txBody>
          <a:bodyPr vert="horz" lIns="86228" tIns="43114" rIns="86228" bIns="43114"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508" smtClean="0"/>
              <a:pPr/>
              <a:t>‹#›</a:t>
            </a:fld>
            <a:endParaRPr lang="ja-JP" altLang="en-US" sz="1508" dirty="0"/>
          </a:p>
        </p:txBody>
      </p:sp>
    </p:spTree>
  </p:cSld>
  <p:clrMap bg1="lt1" tx1="dk1" bg2="lt2" tx2="dk2" accent1="accent1" accent2="accent2" accent3="accent3" accent4="accent4" accent5="accent5" accent6="accent6" hlink="hlink" folHlink="folHlink"/>
  <p:sldLayoutIdLst>
    <p:sldLayoutId id="2147483665" r:id="rId1"/>
    <p:sldLayoutId id="2147483669" r:id="rId2"/>
    <p:sldLayoutId id="2147483670" r:id="rId3"/>
    <p:sldLayoutId id="2147483671" r:id="rId4"/>
    <p:sldLayoutId id="2147483668" r:id="rId5"/>
    <p:sldLayoutId id="2147483667" r:id="rId6"/>
    <p:sldLayoutId id="2147483680" r:id="rId7"/>
    <p:sldLayoutId id="2147483681" r:id="rId8"/>
  </p:sldLayoutIdLst>
  <p:txStyles>
    <p:titleStyle>
      <a:lvl1pPr>
        <a:defRPr>
          <a:latin typeface="+mj-lt"/>
          <a:ea typeface="+mj-ea"/>
          <a:cs typeface="+mj-cs"/>
        </a:defRPr>
      </a:lvl1pPr>
    </p:titleStyle>
    <p:bodyStyle>
      <a:lvl1pPr marL="0">
        <a:defRPr>
          <a:latin typeface="+mn-lt"/>
          <a:ea typeface="+mn-ea"/>
          <a:cs typeface="+mn-cs"/>
        </a:defRPr>
      </a:lvl1pPr>
      <a:lvl2pPr marL="390958">
        <a:defRPr>
          <a:latin typeface="+mn-lt"/>
          <a:ea typeface="+mn-ea"/>
          <a:cs typeface="+mn-cs"/>
        </a:defRPr>
      </a:lvl2pPr>
      <a:lvl3pPr marL="781915">
        <a:defRPr>
          <a:latin typeface="+mn-lt"/>
          <a:ea typeface="+mn-ea"/>
          <a:cs typeface="+mn-cs"/>
        </a:defRPr>
      </a:lvl3pPr>
      <a:lvl4pPr marL="1172872">
        <a:defRPr>
          <a:latin typeface="+mn-lt"/>
          <a:ea typeface="+mn-ea"/>
          <a:cs typeface="+mn-cs"/>
        </a:defRPr>
      </a:lvl4pPr>
      <a:lvl5pPr marL="1563829">
        <a:defRPr>
          <a:latin typeface="+mn-lt"/>
          <a:ea typeface="+mn-ea"/>
          <a:cs typeface="+mn-cs"/>
        </a:defRPr>
      </a:lvl5pPr>
      <a:lvl6pPr marL="1954787">
        <a:defRPr>
          <a:latin typeface="+mn-lt"/>
          <a:ea typeface="+mn-ea"/>
          <a:cs typeface="+mn-cs"/>
        </a:defRPr>
      </a:lvl6pPr>
      <a:lvl7pPr marL="2345745">
        <a:defRPr>
          <a:latin typeface="+mn-lt"/>
          <a:ea typeface="+mn-ea"/>
          <a:cs typeface="+mn-cs"/>
        </a:defRPr>
      </a:lvl7pPr>
      <a:lvl8pPr marL="2736702">
        <a:defRPr>
          <a:latin typeface="+mn-lt"/>
          <a:ea typeface="+mn-ea"/>
          <a:cs typeface="+mn-cs"/>
        </a:defRPr>
      </a:lvl8pPr>
      <a:lvl9pPr marL="3127659">
        <a:defRPr>
          <a:latin typeface="+mn-lt"/>
          <a:ea typeface="+mn-ea"/>
          <a:cs typeface="+mn-cs"/>
        </a:defRPr>
      </a:lvl9pPr>
    </p:bodyStyle>
    <p:otherStyle>
      <a:lvl1pPr marL="0">
        <a:defRPr>
          <a:latin typeface="+mn-lt"/>
          <a:ea typeface="+mn-ea"/>
          <a:cs typeface="+mn-cs"/>
        </a:defRPr>
      </a:lvl1pPr>
      <a:lvl2pPr marL="390958">
        <a:defRPr>
          <a:latin typeface="+mn-lt"/>
          <a:ea typeface="+mn-ea"/>
          <a:cs typeface="+mn-cs"/>
        </a:defRPr>
      </a:lvl2pPr>
      <a:lvl3pPr marL="781915">
        <a:defRPr>
          <a:latin typeface="+mn-lt"/>
          <a:ea typeface="+mn-ea"/>
          <a:cs typeface="+mn-cs"/>
        </a:defRPr>
      </a:lvl3pPr>
      <a:lvl4pPr marL="1172872">
        <a:defRPr>
          <a:latin typeface="+mn-lt"/>
          <a:ea typeface="+mn-ea"/>
          <a:cs typeface="+mn-cs"/>
        </a:defRPr>
      </a:lvl4pPr>
      <a:lvl5pPr marL="1563829">
        <a:defRPr>
          <a:latin typeface="+mn-lt"/>
          <a:ea typeface="+mn-ea"/>
          <a:cs typeface="+mn-cs"/>
        </a:defRPr>
      </a:lvl5pPr>
      <a:lvl6pPr marL="1954787">
        <a:defRPr>
          <a:latin typeface="+mn-lt"/>
          <a:ea typeface="+mn-ea"/>
          <a:cs typeface="+mn-cs"/>
        </a:defRPr>
      </a:lvl6pPr>
      <a:lvl7pPr marL="2345745">
        <a:defRPr>
          <a:latin typeface="+mn-lt"/>
          <a:ea typeface="+mn-ea"/>
          <a:cs typeface="+mn-cs"/>
        </a:defRPr>
      </a:lvl7pPr>
      <a:lvl8pPr marL="2736702">
        <a:defRPr>
          <a:latin typeface="+mn-lt"/>
          <a:ea typeface="+mn-ea"/>
          <a:cs typeface="+mn-cs"/>
        </a:defRPr>
      </a:lvl8pPr>
      <a:lvl9pPr marL="3127659">
        <a:defRPr>
          <a:latin typeface="+mn-lt"/>
          <a:ea typeface="+mn-ea"/>
          <a:cs typeface="+mn-cs"/>
        </a:defRPr>
      </a:lvl9pPr>
    </p:otherStyle>
  </p:txStyles>
  <p:extLst>
    <p:ext uri="{27BBF7A9-308A-43DC-89C8-2F10F3537804}">
      <p15:sldGuideLst xmlns:p15="http://schemas.microsoft.com/office/powerpoint/2012/main">
        <p15:guide id="1" orient="horz" pos="2163" userDrawn="1">
          <p15:clr>
            <a:srgbClr val="F26B43"/>
          </p15:clr>
        </p15:guide>
        <p15:guide id="2" pos="2880" userDrawn="1">
          <p15:clr>
            <a:srgbClr val="F26B43"/>
          </p15:clr>
        </p15:guide>
        <p15:guide id="3" pos="161" userDrawn="1">
          <p15:clr>
            <a:srgbClr val="F26B43"/>
          </p15:clr>
        </p15:guide>
        <p15:guide id="4" pos="382" userDrawn="1">
          <p15:clr>
            <a:srgbClr val="F26B43"/>
          </p15:clr>
        </p15:guide>
        <p15:guide id="5" pos="1065" userDrawn="1">
          <p15:clr>
            <a:srgbClr val="F26B43"/>
          </p15:clr>
        </p15:guide>
        <p15:guide id="6" pos="1179" userDrawn="1">
          <p15:clr>
            <a:srgbClr val="F26B43"/>
          </p15:clr>
        </p15:guide>
        <p15:guide id="7" pos="5599" userDrawn="1">
          <p15:clr>
            <a:srgbClr val="F26B43"/>
          </p15:clr>
        </p15:guide>
        <p15:guide id="8" pos="5378" userDrawn="1">
          <p15:clr>
            <a:srgbClr val="F26B43"/>
          </p15:clr>
        </p15:guide>
        <p15:guide id="9" orient="horz" pos="121" userDrawn="1">
          <p15:clr>
            <a:srgbClr val="F26B43"/>
          </p15:clr>
        </p15:guide>
        <p15:guide id="10" orient="horz" pos="348" userDrawn="1">
          <p15:clr>
            <a:srgbClr val="F26B43"/>
          </p15:clr>
        </p15:guide>
        <p15:guide id="11" orient="horz" pos="569" userDrawn="1">
          <p15:clr>
            <a:srgbClr val="F26B43"/>
          </p15:clr>
        </p15:guide>
        <p15:guide id="12" orient="horz" pos="800" userDrawn="1">
          <p15:clr>
            <a:srgbClr val="F26B43"/>
          </p15:clr>
        </p15:guide>
        <p15:guide id="13" orient="horz" pos="911" userDrawn="1">
          <p15:clr>
            <a:srgbClr val="F26B43"/>
          </p15:clr>
        </p15:guide>
        <p15:guide id="14" orient="horz" pos="1025" userDrawn="1">
          <p15:clr>
            <a:srgbClr val="F26B43"/>
          </p15:clr>
        </p15:guide>
        <p15:guide id="15" orient="horz" pos="1252" userDrawn="1">
          <p15:clr>
            <a:srgbClr val="F26B43"/>
          </p15:clr>
        </p15:guide>
        <p15:guide id="16" orient="horz" pos="1480" userDrawn="1">
          <p15:clr>
            <a:srgbClr val="F26B43"/>
          </p15:clr>
        </p15:guide>
        <p15:guide id="17" orient="horz" pos="4086" userDrawn="1">
          <p15:clr>
            <a:srgbClr val="F26B43"/>
          </p15:clr>
        </p15:guide>
        <p15:guide id="18" orient="horz" pos="3858" userDrawn="1">
          <p15:clr>
            <a:srgbClr val="F26B43"/>
          </p15:clr>
        </p15:guide>
        <p15:guide id="19" orient="horz" pos="229" userDrawn="1">
          <p15:clr>
            <a:srgbClr val="F26B43"/>
          </p15:clr>
        </p15:guide>
        <p15:guide id="20" orient="horz" pos="68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円/楕円 6"/>
          <p:cNvSpPr/>
          <p:nvPr userDrawn="1"/>
        </p:nvSpPr>
        <p:spPr>
          <a:xfrm>
            <a:off x="4397495"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97"/>
          </a:p>
        </p:txBody>
      </p:sp>
      <p:sp>
        <p:nvSpPr>
          <p:cNvPr id="8" name="Slide Number Placeholder 5"/>
          <p:cNvSpPr txBox="1">
            <a:spLocks/>
          </p:cNvSpPr>
          <p:nvPr userDrawn="1"/>
        </p:nvSpPr>
        <p:spPr>
          <a:xfrm>
            <a:off x="4221932" y="6328430"/>
            <a:ext cx="720000" cy="360000"/>
          </a:xfrm>
          <a:prstGeom prst="rect">
            <a:avLst/>
          </a:prstGeom>
        </p:spPr>
        <p:txBody>
          <a:bodyPr vert="horz" lIns="86228" tIns="43114" rIns="86228" bIns="43114"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508" smtClean="0"/>
              <a:pPr/>
              <a:t>‹#›</a:t>
            </a:fld>
            <a:endParaRPr lang="ja-JP" altLang="en-US" sz="1508" dirty="0"/>
          </a:p>
        </p:txBody>
      </p:sp>
    </p:spTree>
    <p:extLst>
      <p:ext uri="{BB962C8B-B14F-4D97-AF65-F5344CB8AC3E}">
        <p14:creationId xmlns:p14="http://schemas.microsoft.com/office/powerpoint/2010/main" val="244314943"/>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4.jpeg"/><Relationship Id="rId7" Type="http://schemas.openxmlformats.org/officeDocument/2006/relationships/image" Target="../media/image16.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5.jpeg"/><Relationship Id="rId11" Type="http://schemas.openxmlformats.org/officeDocument/2006/relationships/image" Target="../media/image20.jpeg"/><Relationship Id="rId5" Type="http://schemas.openxmlformats.org/officeDocument/2006/relationships/image" Target="../media/image3.png"/><Relationship Id="rId10" Type="http://schemas.openxmlformats.org/officeDocument/2006/relationships/image" Target="../media/image19.png"/><Relationship Id="rId4" Type="http://schemas.openxmlformats.org/officeDocument/2006/relationships/image" Target="../media/image2.png"/><Relationship Id="rId9" Type="http://schemas.openxmlformats.org/officeDocument/2006/relationships/image" Target="../media/image18.jpeg"/></Relationships>
</file>

<file path=ppt/slides/_rels/slide11.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6.jpeg"/><Relationship Id="rId3" Type="http://schemas.openxmlformats.org/officeDocument/2006/relationships/image" Target="../media/image14.jpeg"/><Relationship Id="rId7" Type="http://schemas.openxmlformats.org/officeDocument/2006/relationships/image" Target="../media/image16.jpeg"/><Relationship Id="rId12" Type="http://schemas.openxmlformats.org/officeDocument/2006/relationships/image" Target="../media/image5.jpeg"/><Relationship Id="rId17" Type="http://schemas.openxmlformats.org/officeDocument/2006/relationships/image" Target="../media/image20.jpeg"/><Relationship Id="rId2" Type="http://schemas.openxmlformats.org/officeDocument/2006/relationships/notesSlide" Target="../notesSlides/notesSlide11.xml"/><Relationship Id="rId16"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5.jpeg"/><Relationship Id="rId11"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image" Target="../media/image18.jpeg"/><Relationship Id="rId4" Type="http://schemas.openxmlformats.org/officeDocument/2006/relationships/image" Target="../media/image2.png"/><Relationship Id="rId9" Type="http://schemas.openxmlformats.org/officeDocument/2006/relationships/image" Target="../media/image17.jpeg"/><Relationship Id="rId1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4.jpeg"/><Relationship Id="rId7"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3.png"/><Relationship Id="rId10" Type="http://schemas.openxmlformats.org/officeDocument/2006/relationships/image" Target="../media/image20.jpeg"/><Relationship Id="rId4" Type="http://schemas.openxmlformats.org/officeDocument/2006/relationships/image" Target="../media/image2.png"/><Relationship Id="rId9" Type="http://schemas.openxmlformats.org/officeDocument/2006/relationships/image" Target="../media/image1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hyperlink" Target="https://www.ttc.or.jp/document_db/information/view_express_entity/133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38960" y="1809000"/>
            <a:ext cx="8247840" cy="2153400"/>
          </a:xfrm>
          <a:prstGeom prst="roundRect">
            <a:avLst>
              <a:gd name="adj" fmla="val 9790"/>
            </a:avLst>
          </a:prstGeom>
          <a:solidFill>
            <a:srgbClr val="0096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txBox="1">
            <a:spLocks/>
          </p:cNvSpPr>
          <p:nvPr/>
        </p:nvSpPr>
        <p:spPr>
          <a:xfrm>
            <a:off x="1318024" y="2051720"/>
            <a:ext cx="6517876" cy="1910680"/>
          </a:xfrm>
          <a:prstGeom prst="rect">
            <a:avLst/>
          </a:prstGeom>
        </p:spPr>
        <p:txBody>
          <a:bodyPr>
            <a:noAutofit/>
          </a:bodyPr>
          <a:lstStyle>
            <a:lvl1pPr marL="0" indent="0" algn="l" defTabSz="914400" rtl="0" eaLnBrk="1" latinLnBrk="0" hangingPunct="1">
              <a:lnSpc>
                <a:spcPct val="90000"/>
              </a:lnSpc>
              <a:spcBef>
                <a:spcPts val="1000"/>
              </a:spcBef>
              <a:buFontTx/>
              <a:buNone/>
              <a:defRPr kumimoji="1" sz="2000" b="1" i="0" kern="1200">
                <a:solidFill>
                  <a:schemeClr val="tx1"/>
                </a:solidFill>
                <a:latin typeface="Meiryo" charset="-128"/>
                <a:ea typeface="Meiryo" charset="-128"/>
                <a:cs typeface="Meiryo" charset="-128"/>
              </a:defRPr>
            </a:lvl1pPr>
            <a:lvl2pPr marL="457200" indent="0" algn="l" defTabSz="914400" rtl="0" eaLnBrk="1" latinLnBrk="0" hangingPunct="1">
              <a:lnSpc>
                <a:spcPct val="90000"/>
              </a:lnSpc>
              <a:spcBef>
                <a:spcPts val="500"/>
              </a:spcBef>
              <a:buFontTx/>
              <a:buNone/>
              <a:defRPr kumimoji="1" sz="1600" b="1" i="0" kern="1200">
                <a:solidFill>
                  <a:schemeClr val="tx1"/>
                </a:solidFill>
                <a:latin typeface="Meiryo" charset="-128"/>
                <a:ea typeface="Meiryo" charset="-128"/>
                <a:cs typeface="Meiryo"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b="1" i="0" kern="1200">
                <a:solidFill>
                  <a:schemeClr val="tx1"/>
                </a:solidFill>
                <a:latin typeface="Meiryo" charset="-128"/>
                <a:ea typeface="Meiryo" charset="-128"/>
                <a:cs typeface="Meiryo"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r>
              <a:rPr lang="ja-JP" altLang="en-US" sz="3600" spc="600" dirty="0">
                <a:solidFill>
                  <a:schemeClr val="bg1"/>
                </a:solidFill>
              </a:rPr>
              <a:t>地域におけるオンライン行政手続きの実施方法</a:t>
            </a:r>
            <a:endParaRPr lang="en-US" altLang="ja-JP" sz="3600" spc="600" dirty="0">
              <a:solidFill>
                <a:schemeClr val="bg1"/>
              </a:solidFill>
            </a:endParaRPr>
          </a:p>
          <a:p>
            <a:pPr algn="ctr"/>
            <a:r>
              <a:rPr lang="en-US" altLang="ja-JP" sz="2400" spc="600" dirty="0">
                <a:solidFill>
                  <a:schemeClr val="bg1"/>
                </a:solidFill>
              </a:rPr>
              <a:t>(</a:t>
            </a:r>
            <a:r>
              <a:rPr lang="ja-JP" altLang="en-US" sz="2400" spc="600" dirty="0">
                <a:solidFill>
                  <a:schemeClr val="bg1"/>
                </a:solidFill>
              </a:rPr>
              <a:t>遠隔手話通訳等の手続きについて</a:t>
            </a:r>
            <a:r>
              <a:rPr lang="en-US" altLang="ja-JP" sz="2400" spc="600" dirty="0">
                <a:solidFill>
                  <a:schemeClr val="bg1"/>
                </a:solidFill>
              </a:rPr>
              <a:t>)</a:t>
            </a:r>
            <a:endParaRPr lang="ja-JP" altLang="en-US" sz="2400" spc="600" dirty="0">
              <a:solidFill>
                <a:schemeClr val="bg1"/>
              </a:solidFill>
            </a:endParaRP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7485" y="196467"/>
            <a:ext cx="750231" cy="1113738"/>
          </a:xfrm>
          <a:prstGeom prst="rect">
            <a:avLst/>
          </a:prstGeom>
        </p:spPr>
      </p:pic>
    </p:spTree>
    <p:extLst>
      <p:ext uri="{BB962C8B-B14F-4D97-AF65-F5344CB8AC3E}">
        <p14:creationId xmlns:p14="http://schemas.microsoft.com/office/powerpoint/2010/main" val="113439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プレースホルダー 4">
            <a:extLst>
              <a:ext uri="{FF2B5EF4-FFF2-40B4-BE49-F238E27FC236}">
                <a16:creationId xmlns:a16="http://schemas.microsoft.com/office/drawing/2014/main" id="{E9ADD2AB-793A-45ED-BBB9-76F41A3E487B}"/>
              </a:ext>
            </a:extLst>
          </p:cNvPr>
          <p:cNvSpPr txBox="1">
            <a:spLocks/>
          </p:cNvSpPr>
          <p:nvPr/>
        </p:nvSpPr>
        <p:spPr>
          <a:xfrm>
            <a:off x="2057400" y="188640"/>
            <a:ext cx="5943600" cy="790414"/>
          </a:xfrm>
        </p:spPr>
        <p:txBody>
          <a:bodyPr anchor="b">
            <a:normAutofit fontScale="85000" lnSpcReduction="10000"/>
          </a:bodyPr>
          <a:lstStyle>
            <a:lvl1pPr marL="0" indent="0">
              <a:buNone/>
              <a:defRPr sz="2400" b="1">
                <a:latin typeface="+mn-lt"/>
                <a:ea typeface="+mn-ea"/>
                <a:cs typeface="+mn-cs"/>
              </a:defRPr>
            </a:lvl1pPr>
            <a:lvl2pPr marL="457200" indent="0">
              <a:buNone/>
              <a:defRPr sz="2000" b="1">
                <a:latin typeface="+mn-lt"/>
                <a:ea typeface="+mn-ea"/>
                <a:cs typeface="+mn-cs"/>
              </a:defRPr>
            </a:lvl2pPr>
            <a:lvl3pPr marL="914400" indent="0">
              <a:buNone/>
              <a:defRPr sz="1800" b="1">
                <a:latin typeface="+mn-lt"/>
                <a:ea typeface="+mn-ea"/>
                <a:cs typeface="+mn-cs"/>
              </a:defRPr>
            </a:lvl3pPr>
            <a:lvl4pPr marL="1371600" indent="0">
              <a:buNone/>
              <a:defRPr sz="1600" b="1">
                <a:latin typeface="+mn-lt"/>
                <a:ea typeface="+mn-ea"/>
                <a:cs typeface="+mn-cs"/>
              </a:defRPr>
            </a:lvl4pPr>
            <a:lvl5pPr marL="1828800" indent="0">
              <a:buNone/>
              <a:defRPr sz="1600" b="1">
                <a:latin typeface="+mn-lt"/>
                <a:ea typeface="+mn-ea"/>
                <a:cs typeface="+mn-cs"/>
              </a:defRPr>
            </a:lvl5pPr>
            <a:lvl6pPr marL="2286000" indent="0">
              <a:buNone/>
              <a:defRPr sz="1600" b="1">
                <a:latin typeface="+mn-lt"/>
                <a:ea typeface="+mn-ea"/>
                <a:cs typeface="+mn-cs"/>
              </a:defRPr>
            </a:lvl6pPr>
            <a:lvl7pPr marL="2743200" indent="0">
              <a:buNone/>
              <a:defRPr sz="1600" b="1">
                <a:latin typeface="+mn-lt"/>
                <a:ea typeface="+mn-ea"/>
                <a:cs typeface="+mn-cs"/>
              </a:defRPr>
            </a:lvl7pPr>
            <a:lvl8pPr marL="3200400" indent="0">
              <a:buNone/>
              <a:defRPr sz="1600" b="1">
                <a:latin typeface="+mn-lt"/>
                <a:ea typeface="+mn-ea"/>
                <a:cs typeface="+mn-cs"/>
              </a:defRPr>
            </a:lvl8pPr>
            <a:lvl9pPr marL="3657600" indent="0">
              <a:buNone/>
              <a:defRPr sz="1600" b="1">
                <a:latin typeface="+mn-lt"/>
                <a:ea typeface="+mn-ea"/>
                <a:cs typeface="+mn-cs"/>
              </a:defRPr>
            </a:lvl9pPr>
          </a:lstStyle>
          <a:p>
            <a:pPr defTabSz="914400"/>
            <a:r>
              <a:rPr kumimoji="1" lang="ja-JP" altLang="en-US" sz="4400" kern="0" dirty="0">
                <a:solidFill>
                  <a:srgbClr val="00B050"/>
                </a:solidFill>
              </a:rPr>
              <a:t>電話リレーサービスとの違い</a:t>
            </a:r>
          </a:p>
        </p:txBody>
      </p:sp>
      <p:sp>
        <p:nvSpPr>
          <p:cNvPr id="23" name="Title 1">
            <a:extLst>
              <a:ext uri="{FF2B5EF4-FFF2-40B4-BE49-F238E27FC236}">
                <a16:creationId xmlns:a16="http://schemas.microsoft.com/office/drawing/2014/main" id="{6CA476E4-02D9-4156-A147-097C368F37B1}"/>
              </a:ext>
            </a:extLst>
          </p:cNvPr>
          <p:cNvSpPr txBox="1">
            <a:spLocks/>
          </p:cNvSpPr>
          <p:nvPr/>
        </p:nvSpPr>
        <p:spPr>
          <a:xfrm>
            <a:off x="757130" y="364745"/>
            <a:ext cx="1114533" cy="718311"/>
          </a:xfrm>
          <a:prstGeom prst="rect">
            <a:avLst/>
          </a:prstGeom>
        </p:spPr>
        <p:txBody>
          <a:bodyPr vert="horz" lIns="86228" tIns="43114" rIns="86228" bIns="43114" rtlCol="0" anchor="b">
            <a:no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r>
              <a:rPr lang="en-US" altLang="ja-JP" sz="3600" dirty="0"/>
              <a:t>2-B</a:t>
            </a:r>
            <a:endParaRPr lang="en-US" sz="3600" dirty="0"/>
          </a:p>
        </p:txBody>
      </p:sp>
      <p:sp>
        <p:nvSpPr>
          <p:cNvPr id="4" name="コンテンツ プレースホルダー 3">
            <a:extLst>
              <a:ext uri="{FF2B5EF4-FFF2-40B4-BE49-F238E27FC236}">
                <a16:creationId xmlns:a16="http://schemas.microsoft.com/office/drawing/2014/main" id="{C9963024-A198-48A1-8128-BF052AE2FBF6}"/>
              </a:ext>
            </a:extLst>
          </p:cNvPr>
          <p:cNvSpPr>
            <a:spLocks noGrp="1"/>
          </p:cNvSpPr>
          <p:nvPr>
            <p:ph sz="half" idx="2"/>
          </p:nvPr>
        </p:nvSpPr>
        <p:spPr/>
        <p:txBody>
          <a:bodyPr/>
          <a:lstStyle/>
          <a:p>
            <a:endParaRPr kumimoji="1" lang="ja-JP" altLang="en-US"/>
          </a:p>
        </p:txBody>
      </p:sp>
      <p:pic>
        <p:nvPicPr>
          <p:cNvPr id="25" name="Picture 11" descr="C:\Users\drinoue\AppData\Local\Microsoft\Windows\INetCache\IE\10HHSZMB\gatag-00005651[1].jpg">
            <a:extLst>
              <a:ext uri="{FF2B5EF4-FFF2-40B4-BE49-F238E27FC236}">
                <a16:creationId xmlns:a16="http://schemas.microsoft.com/office/drawing/2014/main" id="{71190B1B-8D71-498B-87E2-FE0ED57C92C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72608" y="4275543"/>
            <a:ext cx="1907704" cy="2132856"/>
          </a:xfrm>
          <a:prstGeom prst="rect">
            <a:avLst/>
          </a:prstGeom>
          <a:noFill/>
          <a:extLst>
            <a:ext uri="{909E8E84-426E-40DD-AFC4-6F175D3DCCD1}">
              <a14:hiddenFill xmlns:a14="http://schemas.microsoft.com/office/drawing/2010/main">
                <a:solidFill>
                  <a:srgbClr val="FFFFFF"/>
                </a:solidFill>
              </a14:hiddenFill>
            </a:ext>
          </a:extLst>
        </p:spPr>
      </p:pic>
      <p:sp>
        <p:nvSpPr>
          <p:cNvPr id="30" name="コンテンツ プレースホルダー 7">
            <a:extLst>
              <a:ext uri="{FF2B5EF4-FFF2-40B4-BE49-F238E27FC236}">
                <a16:creationId xmlns:a16="http://schemas.microsoft.com/office/drawing/2014/main" id="{144BB30A-79D9-4BB0-95C3-C34A45FDDB30}"/>
              </a:ext>
            </a:extLst>
          </p:cNvPr>
          <p:cNvSpPr>
            <a:spLocks noGrp="1"/>
          </p:cNvSpPr>
          <p:nvPr>
            <p:ph sz="quarter" idx="4"/>
          </p:nvPr>
        </p:nvSpPr>
        <p:spPr>
          <a:xfrm>
            <a:off x="4716016" y="1340768"/>
            <a:ext cx="4041775" cy="4785395"/>
          </a:xfrm>
        </p:spPr>
        <p:txBody>
          <a:bodyPr/>
          <a:lstStyle/>
          <a:p>
            <a:endParaRPr kumimoji="1" lang="ja-JP" altLang="en-US" dirty="0"/>
          </a:p>
        </p:txBody>
      </p:sp>
      <p:pic>
        <p:nvPicPr>
          <p:cNvPr id="31" name="Picture 5" descr="C:\Users\drinoue\AppData\Local\Microsoft\Windows\INetCache\IE\S549JPHK\office-building[1].png">
            <a:extLst>
              <a:ext uri="{FF2B5EF4-FFF2-40B4-BE49-F238E27FC236}">
                <a16:creationId xmlns:a16="http://schemas.microsoft.com/office/drawing/2014/main" id="{EEB728B1-A943-4D47-87E0-1FC3B0D0AB1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31840" y="1412776"/>
            <a:ext cx="2600921" cy="2600921"/>
          </a:xfrm>
          <a:prstGeom prst="rect">
            <a:avLst/>
          </a:prstGeom>
          <a:noFill/>
          <a:extLst>
            <a:ext uri="{909E8E84-426E-40DD-AFC4-6F175D3DCCD1}">
              <a14:hiddenFill xmlns:a14="http://schemas.microsoft.com/office/drawing/2010/main">
                <a:solidFill>
                  <a:srgbClr val="FFFFFF"/>
                </a:solidFill>
              </a14:hiddenFill>
            </a:ext>
          </a:extLst>
        </p:spPr>
      </p:pic>
      <p:sp>
        <p:nvSpPr>
          <p:cNvPr id="32" name="円/楕円 14">
            <a:extLst>
              <a:ext uri="{FF2B5EF4-FFF2-40B4-BE49-F238E27FC236}">
                <a16:creationId xmlns:a16="http://schemas.microsoft.com/office/drawing/2014/main" id="{866AB19C-822D-44C6-B5DC-E5A796221243}"/>
              </a:ext>
            </a:extLst>
          </p:cNvPr>
          <p:cNvSpPr/>
          <p:nvPr/>
        </p:nvSpPr>
        <p:spPr>
          <a:xfrm>
            <a:off x="3923928" y="2132856"/>
            <a:ext cx="1008112" cy="144016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33" name="Picture 2" descr="C:\Users\drinoue\AppData\Local\Microsoft\Windows\INetCache\IE\S549JPHK\publicdomainq-0008557fzgapx[1].png">
            <a:extLst>
              <a:ext uri="{FF2B5EF4-FFF2-40B4-BE49-F238E27FC236}">
                <a16:creationId xmlns:a16="http://schemas.microsoft.com/office/drawing/2014/main" id="{58EA1034-4B1C-4DEE-AFA5-DBA01F4F461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6256" y="2202153"/>
            <a:ext cx="792088" cy="1154753"/>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8" descr="C:\Users\drinoue\AppData\Local\Microsoft\Windows\INetCache\IE\3G9ZP02E\gatag-00005817[1].jpg">
            <a:extLst>
              <a:ext uri="{FF2B5EF4-FFF2-40B4-BE49-F238E27FC236}">
                <a16:creationId xmlns:a16="http://schemas.microsoft.com/office/drawing/2014/main" id="{9D3A32E0-08E6-4174-B8E0-216AC7150C3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81069" y="4927533"/>
            <a:ext cx="746683" cy="1156737"/>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2" descr="C:\Users\drinoue\AppData\Local\Microsoft\Windows\INetCache\IE\S549JPHK\lgi01a201501230800[1].jpg">
            <a:extLst>
              <a:ext uri="{FF2B5EF4-FFF2-40B4-BE49-F238E27FC236}">
                <a16:creationId xmlns:a16="http://schemas.microsoft.com/office/drawing/2014/main" id="{9E02A4FA-2243-464D-B19A-435E0A88B59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31640" y="4195106"/>
            <a:ext cx="2236564" cy="2033432"/>
          </a:xfrm>
          <a:prstGeom prst="rect">
            <a:avLst/>
          </a:prstGeom>
          <a:noFill/>
          <a:extLst>
            <a:ext uri="{909E8E84-426E-40DD-AFC4-6F175D3DCCD1}">
              <a14:hiddenFill xmlns:a14="http://schemas.microsoft.com/office/drawing/2010/main">
                <a:solidFill>
                  <a:srgbClr val="FFFFFF"/>
                </a:solidFill>
              </a14:hiddenFill>
            </a:ext>
          </a:extLst>
        </p:spPr>
      </p:pic>
      <p:grpSp>
        <p:nvGrpSpPr>
          <p:cNvPr id="36" name="グループ化 35">
            <a:extLst>
              <a:ext uri="{FF2B5EF4-FFF2-40B4-BE49-F238E27FC236}">
                <a16:creationId xmlns:a16="http://schemas.microsoft.com/office/drawing/2014/main" id="{DEE87903-19A1-4AFD-BC6D-D9DD3860CC6E}"/>
              </a:ext>
            </a:extLst>
          </p:cNvPr>
          <p:cNvGrpSpPr/>
          <p:nvPr/>
        </p:nvGrpSpPr>
        <p:grpSpPr>
          <a:xfrm>
            <a:off x="2317818" y="5335903"/>
            <a:ext cx="958038" cy="892634"/>
            <a:chOff x="1041212" y="3967838"/>
            <a:chExt cx="1440160" cy="1268627"/>
          </a:xfrm>
        </p:grpSpPr>
        <p:pic>
          <p:nvPicPr>
            <p:cNvPr id="37" name="Picture 9" descr="C:\Users\drinoue\AppData\Local\Microsoft\Windows\INetCache\IE\10HHSZMB\lgi01a201308290800[1].jpg">
              <a:extLst>
                <a:ext uri="{FF2B5EF4-FFF2-40B4-BE49-F238E27FC236}">
                  <a16:creationId xmlns:a16="http://schemas.microsoft.com/office/drawing/2014/main" id="{D19FC07E-F849-416A-B05C-538A9B57634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41212" y="4077586"/>
              <a:ext cx="1440160" cy="115887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10" descr="C:\Users\drinoue\AppData\Local\Microsoft\Windows\INetCache\IE\3G9ZP02E\lgi01a201312241700[1].jpg">
              <a:extLst>
                <a:ext uri="{FF2B5EF4-FFF2-40B4-BE49-F238E27FC236}">
                  <a16:creationId xmlns:a16="http://schemas.microsoft.com/office/drawing/2014/main" id="{D24F4C21-B164-4E10-882A-4E0E24896FF7}"/>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rot="330133">
              <a:off x="1858169" y="3967838"/>
              <a:ext cx="330752" cy="248064"/>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drinoue\AppData\Local\Microsoft\Windows\INetCache\IE\S549JPHK\publicdomainq-0008557fzgapx[1].png">
              <a:extLst>
                <a:ext uri="{FF2B5EF4-FFF2-40B4-BE49-F238E27FC236}">
                  <a16:creationId xmlns:a16="http://schemas.microsoft.com/office/drawing/2014/main" id="{9B8E4A63-F734-4752-831D-86D54E03440D}"/>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858947" y="4271951"/>
              <a:ext cx="299159" cy="436132"/>
            </a:xfrm>
            <a:prstGeom prst="rect">
              <a:avLst/>
            </a:prstGeom>
            <a:noFill/>
            <a:extLst>
              <a:ext uri="{909E8E84-426E-40DD-AFC4-6F175D3DCCD1}">
                <a14:hiddenFill xmlns:a14="http://schemas.microsoft.com/office/drawing/2010/main">
                  <a:solidFill>
                    <a:srgbClr val="FFFFFF"/>
                  </a:solidFill>
                </a14:hiddenFill>
              </a:ext>
            </a:extLst>
          </p:spPr>
        </p:pic>
      </p:grpSp>
      <p:pic>
        <p:nvPicPr>
          <p:cNvPr id="40" name="Picture 15" descr="C:\Users\drinoue\Desktop\255350_jpg_wi\255350.jpg">
            <a:extLst>
              <a:ext uri="{FF2B5EF4-FFF2-40B4-BE49-F238E27FC236}">
                <a16:creationId xmlns:a16="http://schemas.microsoft.com/office/drawing/2014/main" id="{CF8484B0-F8AB-4510-A997-88E659DE224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619672" y="5148417"/>
            <a:ext cx="775838" cy="738850"/>
          </a:xfrm>
          <a:prstGeom prst="rect">
            <a:avLst/>
          </a:prstGeom>
          <a:noFill/>
          <a:extLst>
            <a:ext uri="{909E8E84-426E-40DD-AFC4-6F175D3DCCD1}">
              <a14:hiddenFill xmlns:a14="http://schemas.microsoft.com/office/drawing/2010/main">
                <a:solidFill>
                  <a:srgbClr val="FFFFFF"/>
                </a:solidFill>
              </a14:hiddenFill>
            </a:ext>
          </a:extLst>
        </p:spPr>
      </p:pic>
      <p:sp>
        <p:nvSpPr>
          <p:cNvPr id="41" name="上下矢印 10">
            <a:extLst>
              <a:ext uri="{FF2B5EF4-FFF2-40B4-BE49-F238E27FC236}">
                <a16:creationId xmlns:a16="http://schemas.microsoft.com/office/drawing/2014/main" id="{B75A643E-E07D-434C-8CF0-10E567678488}"/>
              </a:ext>
            </a:extLst>
          </p:cNvPr>
          <p:cNvSpPr/>
          <p:nvPr/>
        </p:nvSpPr>
        <p:spPr>
          <a:xfrm rot="18551479">
            <a:off x="5877802" y="2842992"/>
            <a:ext cx="526921" cy="15078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上下矢印 40">
            <a:extLst>
              <a:ext uri="{FF2B5EF4-FFF2-40B4-BE49-F238E27FC236}">
                <a16:creationId xmlns:a16="http://schemas.microsoft.com/office/drawing/2014/main" id="{5B4312C8-B6BB-4C0C-BB95-FA45544D5EDA}"/>
              </a:ext>
            </a:extLst>
          </p:cNvPr>
          <p:cNvSpPr/>
          <p:nvPr/>
        </p:nvSpPr>
        <p:spPr>
          <a:xfrm rot="3174058">
            <a:off x="2788148" y="2464307"/>
            <a:ext cx="526921" cy="195970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54EDA32E-BB19-44B2-A9C0-4F31A53D218F}"/>
              </a:ext>
            </a:extLst>
          </p:cNvPr>
          <p:cNvSpPr/>
          <p:nvPr/>
        </p:nvSpPr>
        <p:spPr>
          <a:xfrm>
            <a:off x="6336704" y="3024023"/>
            <a:ext cx="1043608"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電話</a:t>
            </a:r>
            <a:endParaRPr kumimoji="1" lang="en-US" altLang="ja-JP" dirty="0"/>
          </a:p>
          <a:p>
            <a:pPr algn="ctr"/>
            <a:r>
              <a:rPr lang="ja-JP" altLang="en-US" dirty="0"/>
              <a:t>（音声）</a:t>
            </a:r>
            <a:endParaRPr kumimoji="1" lang="ja-JP" altLang="en-US" dirty="0"/>
          </a:p>
        </p:txBody>
      </p:sp>
      <p:sp>
        <p:nvSpPr>
          <p:cNvPr id="46" name="正方形/長方形 45">
            <a:extLst>
              <a:ext uri="{FF2B5EF4-FFF2-40B4-BE49-F238E27FC236}">
                <a16:creationId xmlns:a16="http://schemas.microsoft.com/office/drawing/2014/main" id="{31A922C6-2E15-45E0-89BC-F30B248FCC3F}"/>
              </a:ext>
            </a:extLst>
          </p:cNvPr>
          <p:cNvSpPr/>
          <p:nvPr/>
        </p:nvSpPr>
        <p:spPr>
          <a:xfrm>
            <a:off x="902258" y="2916311"/>
            <a:ext cx="2229582"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映像通信・文字通信（手話，文字）</a:t>
            </a:r>
            <a:endParaRPr kumimoji="1" lang="ja-JP" altLang="en-US" dirty="0"/>
          </a:p>
        </p:txBody>
      </p:sp>
      <p:sp>
        <p:nvSpPr>
          <p:cNvPr id="49" name="テキスト ボックス 48">
            <a:extLst>
              <a:ext uri="{FF2B5EF4-FFF2-40B4-BE49-F238E27FC236}">
                <a16:creationId xmlns:a16="http://schemas.microsoft.com/office/drawing/2014/main" id="{0AAA4383-97DB-4614-BF95-0944FA0BE675}"/>
              </a:ext>
            </a:extLst>
          </p:cNvPr>
          <p:cNvSpPr txBox="1"/>
          <p:nvPr/>
        </p:nvSpPr>
        <p:spPr>
          <a:xfrm>
            <a:off x="1619672" y="5948889"/>
            <a:ext cx="1359785" cy="343492"/>
          </a:xfrm>
          <a:prstGeom prst="rect">
            <a:avLst/>
          </a:prstGeom>
          <a:solidFill>
            <a:schemeClr val="bg1"/>
          </a:solidFill>
        </p:spPr>
        <p:txBody>
          <a:bodyPr wrap="square" rtlCol="0">
            <a:spAutoFit/>
          </a:bodyPr>
          <a:lstStyle/>
          <a:p>
            <a:r>
              <a:rPr kumimoji="1" lang="ja-JP" altLang="en-US" dirty="0"/>
              <a:t>きこえない人</a:t>
            </a:r>
          </a:p>
        </p:txBody>
      </p:sp>
      <p:sp>
        <p:nvSpPr>
          <p:cNvPr id="51" name="テキスト ボックス 50">
            <a:extLst>
              <a:ext uri="{FF2B5EF4-FFF2-40B4-BE49-F238E27FC236}">
                <a16:creationId xmlns:a16="http://schemas.microsoft.com/office/drawing/2014/main" id="{66EE3241-06D7-4506-9284-3CFBA59577C7}"/>
              </a:ext>
            </a:extLst>
          </p:cNvPr>
          <p:cNvSpPr txBox="1"/>
          <p:nvPr/>
        </p:nvSpPr>
        <p:spPr>
          <a:xfrm>
            <a:off x="6232876" y="6048359"/>
            <a:ext cx="1291452" cy="343492"/>
          </a:xfrm>
          <a:prstGeom prst="rect">
            <a:avLst/>
          </a:prstGeom>
          <a:solidFill>
            <a:schemeClr val="bg1"/>
          </a:solidFill>
        </p:spPr>
        <p:txBody>
          <a:bodyPr wrap="square" rtlCol="0">
            <a:spAutoFit/>
          </a:bodyPr>
          <a:lstStyle/>
          <a:p>
            <a:r>
              <a:rPr kumimoji="1" lang="ja-JP" altLang="en-US" dirty="0"/>
              <a:t>きこえる人</a:t>
            </a:r>
          </a:p>
        </p:txBody>
      </p:sp>
      <p:sp>
        <p:nvSpPr>
          <p:cNvPr id="52" name="正方形/長方形 51">
            <a:extLst>
              <a:ext uri="{FF2B5EF4-FFF2-40B4-BE49-F238E27FC236}">
                <a16:creationId xmlns:a16="http://schemas.microsoft.com/office/drawing/2014/main" id="{DF9985E9-9345-4C39-94DD-B1BA0F2D31F8}"/>
              </a:ext>
            </a:extLst>
          </p:cNvPr>
          <p:cNvSpPr/>
          <p:nvPr/>
        </p:nvSpPr>
        <p:spPr>
          <a:xfrm>
            <a:off x="2961305" y="1124744"/>
            <a:ext cx="3122863"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日本財団電話リレーサービス（手話通訳，文字通訳）</a:t>
            </a:r>
          </a:p>
        </p:txBody>
      </p:sp>
    </p:spTree>
    <p:extLst>
      <p:ext uri="{BB962C8B-B14F-4D97-AF65-F5344CB8AC3E}">
        <p14:creationId xmlns:p14="http://schemas.microsoft.com/office/powerpoint/2010/main" val="510294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4211960" y="816612"/>
            <a:ext cx="4716016" cy="558924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86208" y="816612"/>
            <a:ext cx="3728591" cy="55892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pic>
        <p:nvPicPr>
          <p:cNvPr id="24" name="Picture 11" descr="C:\Users\drinoue\AppData\Local\Microsoft\Windows\INetCache\IE\10HHSZMB\gatag-0000565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4156364"/>
            <a:ext cx="1907704" cy="21328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drinoue\AppData\Local\Microsoft\Windows\INetCache\IE\S549JPHK\office-buildin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6448" y="906016"/>
            <a:ext cx="2600921" cy="2600921"/>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プレースホルダー 4"/>
          <p:cNvSpPr>
            <a:spLocks noGrp="1"/>
          </p:cNvSpPr>
          <p:nvPr>
            <p:ph type="body" idx="1"/>
          </p:nvPr>
        </p:nvSpPr>
        <p:spPr>
          <a:xfrm>
            <a:off x="690541" y="304800"/>
            <a:ext cx="2890859" cy="551377"/>
          </a:xfrm>
        </p:spPr>
        <p:txBody>
          <a:bodyPr>
            <a:normAutofit lnSpcReduction="10000"/>
          </a:bodyPr>
          <a:lstStyle/>
          <a:p>
            <a:r>
              <a:rPr kumimoji="1" lang="ja-JP" altLang="en-US" sz="3200" dirty="0"/>
              <a:t>遠隔手話通訳</a:t>
            </a:r>
          </a:p>
        </p:txBody>
      </p:sp>
      <p:sp>
        <p:nvSpPr>
          <p:cNvPr id="7" name="テキスト プレースホルダー 6"/>
          <p:cNvSpPr>
            <a:spLocks noGrp="1"/>
          </p:cNvSpPr>
          <p:nvPr>
            <p:ph type="body" sz="quarter" idx="3"/>
          </p:nvPr>
        </p:nvSpPr>
        <p:spPr>
          <a:xfrm>
            <a:off x="4568665" y="228600"/>
            <a:ext cx="4041775" cy="612495"/>
          </a:xfrm>
          <a:solidFill>
            <a:srgbClr val="FFFFFF"/>
          </a:solidFill>
        </p:spPr>
        <p:style>
          <a:lnRef idx="2">
            <a:schemeClr val="dk1"/>
          </a:lnRef>
          <a:fillRef idx="1">
            <a:schemeClr val="lt1"/>
          </a:fillRef>
          <a:effectRef idx="0">
            <a:schemeClr val="dk1"/>
          </a:effectRef>
          <a:fontRef idx="minor">
            <a:schemeClr val="dk1"/>
          </a:fontRef>
        </p:style>
        <p:txBody>
          <a:bodyPr>
            <a:noAutofit/>
          </a:bodyPr>
          <a:lstStyle/>
          <a:p>
            <a:r>
              <a:rPr kumimoji="1" lang="ja-JP" altLang="en-US" sz="3200" dirty="0"/>
              <a:t>電話リレーサービス</a:t>
            </a:r>
          </a:p>
        </p:txBody>
      </p:sp>
      <p:sp>
        <p:nvSpPr>
          <p:cNvPr id="8" name="コンテンツ プレースホルダー 7"/>
          <p:cNvSpPr>
            <a:spLocks noGrp="1"/>
          </p:cNvSpPr>
          <p:nvPr>
            <p:ph sz="quarter" idx="4"/>
          </p:nvPr>
        </p:nvSpPr>
        <p:spPr>
          <a:xfrm>
            <a:off x="4716016" y="1032636"/>
            <a:ext cx="4041775" cy="4785395"/>
          </a:xfrm>
        </p:spPr>
        <p:txBody>
          <a:bodyPr/>
          <a:lstStyle/>
          <a:p>
            <a:endParaRPr kumimoji="1" lang="ja-JP" altLang="en-US" dirty="0"/>
          </a:p>
        </p:txBody>
      </p:sp>
      <p:sp>
        <p:nvSpPr>
          <p:cNvPr id="9" name="円/楕円 8"/>
          <p:cNvSpPr/>
          <p:nvPr/>
        </p:nvSpPr>
        <p:spPr>
          <a:xfrm>
            <a:off x="1738536" y="1698104"/>
            <a:ext cx="1008112" cy="144016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2050" name="Picture 2" descr="C:\Users\drinoue\AppData\Local\Microsoft\Windows\INetCache\IE\S549JPHK\publicdomainq-0008557fzgapx[1].png"/>
          <p:cNvPicPr>
            <a:picLocks noGrp="1" noChangeAspect="1" noChangeArrowheads="1"/>
          </p:cNvPicPr>
          <p:nvPr>
            <p:ph sz="half" idx="2"/>
          </p:nvPr>
        </p:nvPicPr>
        <p:blipFill>
          <a:blip r:embed="rId5" cstate="print">
            <a:extLst>
              <a:ext uri="{28A0092B-C50C-407E-A947-70E740481C1C}">
                <a14:useLocalDpi xmlns:a14="http://schemas.microsoft.com/office/drawing/2010/main" val="0"/>
              </a:ext>
            </a:extLst>
          </a:blip>
          <a:srcRect/>
          <a:stretch>
            <a:fillRect/>
          </a:stretch>
        </p:blipFill>
        <p:spPr bwMode="auto">
          <a:xfrm>
            <a:off x="1850864" y="1767401"/>
            <a:ext cx="792088" cy="115475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drinoue\AppData\Local\Microsoft\Windows\INetCache\IE\S549JPHK\office-buildin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0072" y="1104644"/>
            <a:ext cx="2600921" cy="2600921"/>
          </a:xfrm>
          <a:prstGeom prst="rect">
            <a:avLst/>
          </a:prstGeom>
          <a:noFill/>
          <a:extLst>
            <a:ext uri="{909E8E84-426E-40DD-AFC4-6F175D3DCCD1}">
              <a14:hiddenFill xmlns:a14="http://schemas.microsoft.com/office/drawing/2010/main">
                <a:solidFill>
                  <a:srgbClr val="FFFFFF"/>
                </a:solidFill>
              </a14:hiddenFill>
            </a:ext>
          </a:extLst>
        </p:spPr>
      </p:pic>
      <p:sp>
        <p:nvSpPr>
          <p:cNvPr id="15" name="円/楕円 14"/>
          <p:cNvSpPr/>
          <p:nvPr/>
        </p:nvSpPr>
        <p:spPr>
          <a:xfrm>
            <a:off x="6012160" y="1824724"/>
            <a:ext cx="1008112" cy="144016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16" name="Picture 2" descr="C:\Users\drinoue\AppData\Local\Microsoft\Windows\INetCache\IE\S549JPHK\publicdomainq-0008557fzgapx[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24488" y="1894021"/>
            <a:ext cx="792088" cy="115475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drinoue\AppData\Local\Microsoft\Windows\INetCache\IE\3G9ZP02E\gatag-00005817[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28733" y="4808354"/>
            <a:ext cx="746683" cy="115673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C:\Users\drinoue\AppData\Local\Microsoft\Windows\INetCache\IE\S549JPHK\lgi01a201501230800[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83968" y="4255789"/>
            <a:ext cx="2236564" cy="2033432"/>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C:\Users\drinoue\AppData\Local\Microsoft\Windows\INetCache\IE\10HHSZMB\gatag-00005651[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8743" y="4002360"/>
            <a:ext cx="3162927" cy="234888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グループ化 9"/>
          <p:cNvGrpSpPr/>
          <p:nvPr/>
        </p:nvGrpSpPr>
        <p:grpSpPr>
          <a:xfrm>
            <a:off x="5270146" y="5396586"/>
            <a:ext cx="958038" cy="892634"/>
            <a:chOff x="1041212" y="3967838"/>
            <a:chExt cx="1440160" cy="1268627"/>
          </a:xfrm>
        </p:grpSpPr>
        <p:pic>
          <p:nvPicPr>
            <p:cNvPr id="2057" name="Picture 9" descr="C:\Users\drinoue\AppData\Local\Microsoft\Windows\INetCache\IE\10HHSZMB\lgi01a201308290800[1].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41212" y="4077586"/>
              <a:ext cx="1440160" cy="1158879"/>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drinoue\AppData\Local\Microsoft\Windows\INetCache\IE\3G9ZP02E\lgi01a201312241700[1].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rot="330133">
              <a:off x="1858169" y="3967838"/>
              <a:ext cx="330752" cy="24806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C:\Users\drinoue\AppData\Local\Microsoft\Windows\INetCache\IE\S549JPHK\publicdomainq-0008557fzgapx[1].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58947" y="4271951"/>
              <a:ext cx="299159" cy="43613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 name="グループ化 25"/>
          <p:cNvGrpSpPr/>
          <p:nvPr/>
        </p:nvGrpSpPr>
        <p:grpSpPr>
          <a:xfrm>
            <a:off x="1586547" y="4866456"/>
            <a:ext cx="958038" cy="717263"/>
            <a:chOff x="1041212" y="3967838"/>
            <a:chExt cx="1440160" cy="1268627"/>
          </a:xfrm>
        </p:grpSpPr>
        <p:pic>
          <p:nvPicPr>
            <p:cNvPr id="27" name="Picture 9" descr="C:\Users\drinoue\AppData\Local\Microsoft\Windows\INetCache\IE\10HHSZMB\lgi01a201308290800[1].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41212" y="4077586"/>
              <a:ext cx="1440160" cy="1158879"/>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0" descr="C:\Users\drinoue\AppData\Local\Microsoft\Windows\INetCache\IE\3G9ZP02E\lgi01a201312241700[1].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rot="330133">
              <a:off x="1858169" y="3967838"/>
              <a:ext cx="330752" cy="24806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drinoue\AppData\Local\Microsoft\Windows\INetCache\IE\S549JPHK\publicdomainq-0008557fzgapx[1].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858947" y="4271951"/>
              <a:ext cx="299159" cy="436132"/>
            </a:xfrm>
            <a:prstGeom prst="rect">
              <a:avLst/>
            </a:prstGeom>
            <a:noFill/>
            <a:extLst>
              <a:ext uri="{909E8E84-426E-40DD-AFC4-6F175D3DCCD1}">
                <a14:hiddenFill xmlns:a14="http://schemas.microsoft.com/office/drawing/2010/main">
                  <a:solidFill>
                    <a:srgbClr val="FFFFFF"/>
                  </a:solidFill>
                </a14:hiddenFill>
              </a:ext>
            </a:extLst>
          </p:spPr>
        </p:pic>
      </p:grpSp>
      <p:pic>
        <p:nvPicPr>
          <p:cNvPr id="2061" name="Picture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49096" y="4560629"/>
            <a:ext cx="917632" cy="13008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3" name="Picture 15" descr="C:\Users\drinoue\Desktop\255350_jpg_wi\255350.jp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20421" y="4706510"/>
            <a:ext cx="1139429" cy="1139428"/>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5" descr="C:\Users\drinoue\Desktop\255350_jpg_wi\255350.jp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572000" y="5209100"/>
            <a:ext cx="775838" cy="738850"/>
          </a:xfrm>
          <a:prstGeom prst="rect">
            <a:avLst/>
          </a:prstGeom>
          <a:noFill/>
          <a:extLst>
            <a:ext uri="{909E8E84-426E-40DD-AFC4-6F175D3DCCD1}">
              <a14:hiddenFill xmlns:a14="http://schemas.microsoft.com/office/drawing/2010/main">
                <a:solidFill>
                  <a:srgbClr val="FFFFFF"/>
                </a:solidFill>
              </a14:hiddenFill>
            </a:ext>
          </a:extLst>
        </p:spPr>
      </p:pic>
      <p:sp>
        <p:nvSpPr>
          <p:cNvPr id="11" name="上下矢印 10"/>
          <p:cNvSpPr/>
          <p:nvPr/>
        </p:nvSpPr>
        <p:spPr>
          <a:xfrm rot="19313037">
            <a:off x="7557533" y="2807623"/>
            <a:ext cx="526921" cy="15078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上下矢印 40"/>
          <p:cNvSpPr/>
          <p:nvPr/>
        </p:nvSpPr>
        <p:spPr>
          <a:xfrm rot="2551435">
            <a:off x="5267950" y="3078597"/>
            <a:ext cx="526921" cy="125393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7884368" y="2904844"/>
            <a:ext cx="1043608"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電話</a:t>
            </a:r>
            <a:endParaRPr kumimoji="1" lang="en-US" altLang="ja-JP" dirty="0"/>
          </a:p>
          <a:p>
            <a:pPr algn="ctr"/>
            <a:r>
              <a:rPr lang="ja-JP" altLang="en-US" dirty="0"/>
              <a:t>（音声）</a:t>
            </a:r>
            <a:endParaRPr kumimoji="1" lang="ja-JP" altLang="en-US" dirty="0"/>
          </a:p>
        </p:txBody>
      </p:sp>
      <p:sp>
        <p:nvSpPr>
          <p:cNvPr id="43" name="正方形/長方形 42"/>
          <p:cNvSpPr/>
          <p:nvPr/>
        </p:nvSpPr>
        <p:spPr>
          <a:xfrm>
            <a:off x="4358642" y="2985627"/>
            <a:ext cx="1221470"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映像通信（手話）</a:t>
            </a:r>
            <a:endParaRPr kumimoji="1" lang="ja-JP" altLang="en-US" dirty="0"/>
          </a:p>
        </p:txBody>
      </p:sp>
      <p:sp>
        <p:nvSpPr>
          <p:cNvPr id="17" name="二方向矢印 16"/>
          <p:cNvSpPr/>
          <p:nvPr/>
        </p:nvSpPr>
        <p:spPr>
          <a:xfrm>
            <a:off x="1450504" y="3506937"/>
            <a:ext cx="529702" cy="143152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二方向矢印 44"/>
          <p:cNvSpPr/>
          <p:nvPr/>
        </p:nvSpPr>
        <p:spPr>
          <a:xfrm flipH="1">
            <a:off x="2171386" y="3485413"/>
            <a:ext cx="529702" cy="143152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758736" y="3773399"/>
            <a:ext cx="1221470"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映像通信（手話）</a:t>
            </a:r>
            <a:endParaRPr kumimoji="1" lang="ja-JP" altLang="en-US" dirty="0"/>
          </a:p>
        </p:txBody>
      </p:sp>
      <p:sp>
        <p:nvSpPr>
          <p:cNvPr id="48" name="正方形/長方形 47"/>
          <p:cNvSpPr/>
          <p:nvPr/>
        </p:nvSpPr>
        <p:spPr>
          <a:xfrm>
            <a:off x="2266617" y="3811600"/>
            <a:ext cx="1221470"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映像通信（音声）</a:t>
            </a:r>
            <a:endParaRPr kumimoji="1" lang="ja-JP" altLang="en-US" dirty="0"/>
          </a:p>
        </p:txBody>
      </p:sp>
      <p:sp>
        <p:nvSpPr>
          <p:cNvPr id="18" name="テキスト ボックス 17"/>
          <p:cNvSpPr txBox="1"/>
          <p:nvPr/>
        </p:nvSpPr>
        <p:spPr>
          <a:xfrm>
            <a:off x="514400" y="5802560"/>
            <a:ext cx="1359785" cy="343492"/>
          </a:xfrm>
          <a:prstGeom prst="rect">
            <a:avLst/>
          </a:prstGeom>
          <a:solidFill>
            <a:schemeClr val="bg1"/>
          </a:solidFill>
        </p:spPr>
        <p:txBody>
          <a:bodyPr wrap="square" rtlCol="0">
            <a:spAutoFit/>
          </a:bodyPr>
          <a:lstStyle/>
          <a:p>
            <a:r>
              <a:rPr kumimoji="1" lang="ja-JP" altLang="en-US" dirty="0"/>
              <a:t>きこえない人</a:t>
            </a:r>
          </a:p>
        </p:txBody>
      </p:sp>
      <p:sp>
        <p:nvSpPr>
          <p:cNvPr id="50" name="テキスト ボックス 49"/>
          <p:cNvSpPr txBox="1"/>
          <p:nvPr/>
        </p:nvSpPr>
        <p:spPr>
          <a:xfrm>
            <a:off x="2642819" y="5802560"/>
            <a:ext cx="1158085" cy="343492"/>
          </a:xfrm>
          <a:prstGeom prst="rect">
            <a:avLst/>
          </a:prstGeom>
          <a:solidFill>
            <a:schemeClr val="bg1"/>
          </a:solidFill>
        </p:spPr>
        <p:txBody>
          <a:bodyPr wrap="square" rtlCol="0">
            <a:spAutoFit/>
          </a:bodyPr>
          <a:lstStyle/>
          <a:p>
            <a:r>
              <a:rPr kumimoji="1" lang="ja-JP" altLang="en-US" dirty="0"/>
              <a:t>きこえる人</a:t>
            </a:r>
          </a:p>
        </p:txBody>
      </p:sp>
      <p:sp>
        <p:nvSpPr>
          <p:cNvPr id="51" name="テキスト ボックス 50"/>
          <p:cNvSpPr txBox="1"/>
          <p:nvPr/>
        </p:nvSpPr>
        <p:spPr>
          <a:xfrm>
            <a:off x="4572000" y="6009572"/>
            <a:ext cx="1359785" cy="343492"/>
          </a:xfrm>
          <a:prstGeom prst="rect">
            <a:avLst/>
          </a:prstGeom>
          <a:solidFill>
            <a:schemeClr val="bg1"/>
          </a:solidFill>
        </p:spPr>
        <p:txBody>
          <a:bodyPr wrap="square" rtlCol="0">
            <a:spAutoFit/>
          </a:bodyPr>
          <a:lstStyle/>
          <a:p>
            <a:r>
              <a:rPr kumimoji="1" lang="ja-JP" altLang="en-US" dirty="0"/>
              <a:t>きこえない人</a:t>
            </a:r>
          </a:p>
        </p:txBody>
      </p:sp>
      <p:sp>
        <p:nvSpPr>
          <p:cNvPr id="52" name="テキスト ボックス 51"/>
          <p:cNvSpPr txBox="1"/>
          <p:nvPr/>
        </p:nvSpPr>
        <p:spPr>
          <a:xfrm>
            <a:off x="7780539" y="5929180"/>
            <a:ext cx="1107873" cy="343492"/>
          </a:xfrm>
          <a:prstGeom prst="rect">
            <a:avLst/>
          </a:prstGeom>
          <a:solidFill>
            <a:schemeClr val="bg1"/>
          </a:solidFill>
        </p:spPr>
        <p:txBody>
          <a:bodyPr wrap="square" rtlCol="0">
            <a:spAutoFit/>
          </a:bodyPr>
          <a:lstStyle/>
          <a:p>
            <a:r>
              <a:rPr kumimoji="1" lang="ja-JP" altLang="en-US" dirty="0"/>
              <a:t>きこえる人</a:t>
            </a:r>
          </a:p>
        </p:txBody>
      </p:sp>
      <p:sp>
        <p:nvSpPr>
          <p:cNvPr id="2" name="楕円 1">
            <a:extLst>
              <a:ext uri="{FF2B5EF4-FFF2-40B4-BE49-F238E27FC236}">
                <a16:creationId xmlns:a16="http://schemas.microsoft.com/office/drawing/2014/main" id="{DBA8A048-98AC-48A1-A42A-9208020C5DD0}"/>
              </a:ext>
            </a:extLst>
          </p:cNvPr>
          <p:cNvSpPr/>
          <p:nvPr/>
        </p:nvSpPr>
        <p:spPr>
          <a:xfrm>
            <a:off x="7609956" y="2544804"/>
            <a:ext cx="1345293" cy="1283207"/>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楕円 41">
            <a:extLst>
              <a:ext uri="{FF2B5EF4-FFF2-40B4-BE49-F238E27FC236}">
                <a16:creationId xmlns:a16="http://schemas.microsoft.com/office/drawing/2014/main" id="{617851B6-43D2-4336-B4F8-2E19E7A6AF30}"/>
              </a:ext>
            </a:extLst>
          </p:cNvPr>
          <p:cNvSpPr/>
          <p:nvPr/>
        </p:nvSpPr>
        <p:spPr>
          <a:xfrm>
            <a:off x="125230" y="4093490"/>
            <a:ext cx="8911266" cy="2689791"/>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5730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barn(inVertical)">
                                      <p:cBhvr>
                                        <p:cTn id="1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11" descr="C:\Users\drinoue\AppData\Local\Microsoft\Windows\INetCache\IE\10HHSZMB\gatag-0000565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50937" y="4092352"/>
            <a:ext cx="2555776" cy="2232248"/>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drinoue\AppData\Local\Microsoft\Windows\INetCache\IE\S549JPHK\office-buildin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81023" y="1087460"/>
            <a:ext cx="2600921" cy="2600921"/>
          </a:xfrm>
          <a:prstGeom prst="rect">
            <a:avLst/>
          </a:prstGeom>
          <a:noFill/>
          <a:extLst>
            <a:ext uri="{909E8E84-426E-40DD-AFC4-6F175D3DCCD1}">
              <a14:hiddenFill xmlns:a14="http://schemas.microsoft.com/office/drawing/2010/main">
                <a:solidFill>
                  <a:srgbClr val="FFFFFF"/>
                </a:solidFill>
              </a14:hiddenFill>
            </a:ext>
          </a:extLst>
        </p:spPr>
      </p:pic>
      <p:sp>
        <p:nvSpPr>
          <p:cNvPr id="15" name="円/楕円 14"/>
          <p:cNvSpPr/>
          <p:nvPr/>
        </p:nvSpPr>
        <p:spPr>
          <a:xfrm>
            <a:off x="2173111" y="1807540"/>
            <a:ext cx="1008112" cy="144016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16" name="Picture 2" descr="C:\Users\drinoue\AppData\Local\Microsoft\Windows\INetCache\IE\S549JPHK\publicdomainq-0008557fzgapx[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85439" y="1876837"/>
            <a:ext cx="792088" cy="115475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drinoue\AppData\Local\Microsoft\Windows\INetCache\IE\3G9ZP02E\gatag-00005817[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62096" y="4816929"/>
            <a:ext cx="651902" cy="1009905"/>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グループ化 9"/>
          <p:cNvGrpSpPr/>
          <p:nvPr/>
        </p:nvGrpSpPr>
        <p:grpSpPr>
          <a:xfrm>
            <a:off x="2133872" y="5262822"/>
            <a:ext cx="958038" cy="892634"/>
            <a:chOff x="1041212" y="3967838"/>
            <a:chExt cx="1440160" cy="1268627"/>
          </a:xfrm>
        </p:grpSpPr>
        <p:pic>
          <p:nvPicPr>
            <p:cNvPr id="2057" name="Picture 9" descr="C:\Users\drinoue\AppData\Local\Microsoft\Windows\INetCache\IE\10HHSZMB\lgi01a201308290800[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41212" y="4077586"/>
              <a:ext cx="1440160" cy="1158879"/>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drinoue\AppData\Local\Microsoft\Windows\INetCache\IE\3G9ZP02E\lgi01a201312241700[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330133">
              <a:off x="1858169" y="3967838"/>
              <a:ext cx="330752" cy="24806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C:\Users\drinoue\AppData\Local\Microsoft\Windows\INetCache\IE\S549JPHK\publicdomainq-0008557fzgapx[1].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58947" y="4271951"/>
              <a:ext cx="299159" cy="436132"/>
            </a:xfrm>
            <a:prstGeom prst="rect">
              <a:avLst/>
            </a:prstGeom>
            <a:noFill/>
            <a:extLst>
              <a:ext uri="{909E8E84-426E-40DD-AFC4-6F175D3DCCD1}">
                <a14:hiddenFill xmlns:a14="http://schemas.microsoft.com/office/drawing/2010/main">
                  <a:solidFill>
                    <a:srgbClr val="FFFFFF"/>
                  </a:solidFill>
                </a14:hiddenFill>
              </a:ext>
            </a:extLst>
          </p:spPr>
        </p:pic>
      </p:grpSp>
      <p:pic>
        <p:nvPicPr>
          <p:cNvPr id="37" name="Picture 15" descr="C:\Users\drinoue\Desktop\255350_jpg_wi\255350.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35726" y="5075336"/>
            <a:ext cx="775838" cy="738850"/>
          </a:xfrm>
          <a:prstGeom prst="rect">
            <a:avLst/>
          </a:prstGeom>
          <a:noFill/>
          <a:extLst>
            <a:ext uri="{909E8E84-426E-40DD-AFC4-6F175D3DCCD1}">
              <a14:hiddenFill xmlns:a14="http://schemas.microsoft.com/office/drawing/2010/main">
                <a:solidFill>
                  <a:srgbClr val="FFFFFF"/>
                </a:solidFill>
              </a14:hiddenFill>
            </a:ext>
          </a:extLst>
        </p:spPr>
      </p:pic>
      <p:sp>
        <p:nvSpPr>
          <p:cNvPr id="11" name="上下矢印 10"/>
          <p:cNvSpPr/>
          <p:nvPr/>
        </p:nvSpPr>
        <p:spPr>
          <a:xfrm rot="20279033">
            <a:off x="3203831" y="3240007"/>
            <a:ext cx="526921" cy="151065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上下矢印 40"/>
          <p:cNvSpPr/>
          <p:nvPr/>
        </p:nvSpPr>
        <p:spPr>
          <a:xfrm rot="1002194">
            <a:off x="1776593" y="3407955"/>
            <a:ext cx="526921" cy="135070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653848" y="3467697"/>
            <a:ext cx="1043608"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電話</a:t>
            </a:r>
            <a:endParaRPr kumimoji="1" lang="en-US" altLang="ja-JP" dirty="0"/>
          </a:p>
          <a:p>
            <a:pPr algn="ctr"/>
            <a:r>
              <a:rPr lang="ja-JP" altLang="en-US" dirty="0"/>
              <a:t>（音声）</a:t>
            </a:r>
            <a:endParaRPr kumimoji="1" lang="ja-JP" altLang="en-US" dirty="0"/>
          </a:p>
        </p:txBody>
      </p:sp>
      <p:sp>
        <p:nvSpPr>
          <p:cNvPr id="43" name="正方形/長方形 42"/>
          <p:cNvSpPr/>
          <p:nvPr/>
        </p:nvSpPr>
        <p:spPr>
          <a:xfrm>
            <a:off x="609600" y="3493029"/>
            <a:ext cx="1221470"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映像通信（手話）</a:t>
            </a:r>
            <a:endParaRPr kumimoji="1" lang="ja-JP" altLang="en-US" dirty="0"/>
          </a:p>
        </p:txBody>
      </p:sp>
      <p:sp>
        <p:nvSpPr>
          <p:cNvPr id="51" name="テキスト ボックス 50"/>
          <p:cNvSpPr txBox="1"/>
          <p:nvPr/>
        </p:nvSpPr>
        <p:spPr>
          <a:xfrm>
            <a:off x="1240289" y="5821461"/>
            <a:ext cx="1359785" cy="343492"/>
          </a:xfrm>
          <a:prstGeom prst="rect">
            <a:avLst/>
          </a:prstGeom>
          <a:solidFill>
            <a:schemeClr val="bg1"/>
          </a:solidFill>
        </p:spPr>
        <p:txBody>
          <a:bodyPr wrap="square" rtlCol="0">
            <a:spAutoFit/>
          </a:bodyPr>
          <a:lstStyle/>
          <a:p>
            <a:r>
              <a:rPr kumimoji="1" lang="ja-JP" altLang="en-US" dirty="0"/>
              <a:t>きこえない人</a:t>
            </a:r>
          </a:p>
        </p:txBody>
      </p:sp>
      <p:sp>
        <p:nvSpPr>
          <p:cNvPr id="52" name="テキスト ボックス 51"/>
          <p:cNvSpPr txBox="1"/>
          <p:nvPr/>
        </p:nvSpPr>
        <p:spPr>
          <a:xfrm>
            <a:off x="3313902" y="5790923"/>
            <a:ext cx="1105698" cy="343492"/>
          </a:xfrm>
          <a:prstGeom prst="rect">
            <a:avLst/>
          </a:prstGeom>
          <a:solidFill>
            <a:schemeClr val="bg1"/>
          </a:solidFill>
        </p:spPr>
        <p:txBody>
          <a:bodyPr wrap="square" rtlCol="0">
            <a:spAutoFit/>
          </a:bodyPr>
          <a:lstStyle/>
          <a:p>
            <a:r>
              <a:rPr kumimoji="1" lang="ja-JP" altLang="en-US" dirty="0"/>
              <a:t>きこえる人</a:t>
            </a:r>
          </a:p>
        </p:txBody>
      </p:sp>
      <p:sp>
        <p:nvSpPr>
          <p:cNvPr id="8" name="コンテンツ プレースホルダー 7"/>
          <p:cNvSpPr>
            <a:spLocks noGrp="1"/>
          </p:cNvSpPr>
          <p:nvPr>
            <p:ph sz="quarter" idx="4"/>
          </p:nvPr>
        </p:nvSpPr>
        <p:spPr>
          <a:xfrm>
            <a:off x="1288727" y="737775"/>
            <a:ext cx="2776880" cy="489604"/>
          </a:xfrm>
          <a:solidFill>
            <a:schemeClr val="bg1"/>
          </a:solidFill>
        </p:spPr>
        <p:txBody>
          <a:bodyPr/>
          <a:lstStyle/>
          <a:p>
            <a:r>
              <a:rPr kumimoji="1" lang="ja-JP" altLang="en-US" dirty="0"/>
              <a:t>電話リレーサービス</a:t>
            </a:r>
          </a:p>
        </p:txBody>
      </p:sp>
      <p:sp>
        <p:nvSpPr>
          <p:cNvPr id="2" name="コンテンツ プレースホルダー 1">
            <a:extLst>
              <a:ext uri="{FF2B5EF4-FFF2-40B4-BE49-F238E27FC236}">
                <a16:creationId xmlns:a16="http://schemas.microsoft.com/office/drawing/2014/main" id="{08A34102-81AC-4188-8BA1-9B2D27A8F798}"/>
              </a:ext>
            </a:extLst>
          </p:cNvPr>
          <p:cNvSpPr>
            <a:spLocks noGrp="1"/>
          </p:cNvSpPr>
          <p:nvPr>
            <p:ph sz="half" idx="2"/>
          </p:nvPr>
        </p:nvSpPr>
        <p:spPr>
          <a:xfrm>
            <a:off x="4964530" y="1087460"/>
            <a:ext cx="3722270" cy="4366164"/>
          </a:xfrm>
          <a:ln/>
        </p:spPr>
        <p:style>
          <a:lnRef idx="1">
            <a:schemeClr val="dk1"/>
          </a:lnRef>
          <a:fillRef idx="2">
            <a:schemeClr val="dk1"/>
          </a:fillRef>
          <a:effectRef idx="1">
            <a:schemeClr val="dk1"/>
          </a:effectRef>
          <a:fontRef idx="minor">
            <a:schemeClr val="dk1"/>
          </a:fontRef>
        </p:style>
        <p:txBody>
          <a:bodyPr/>
          <a:lstStyle/>
          <a:p>
            <a:r>
              <a:rPr kumimoji="1" lang="ja-JP" altLang="en-US" dirty="0"/>
              <a:t>電話リレーサービスは基本的に遠隔手話通訳で用いられているのと同じ技術を用いています。</a:t>
            </a:r>
            <a:endParaRPr kumimoji="1" lang="en-US" altLang="ja-JP" dirty="0"/>
          </a:p>
          <a:p>
            <a:endParaRPr kumimoji="1" lang="en-US" altLang="ja-JP" dirty="0"/>
          </a:p>
          <a:p>
            <a:r>
              <a:rPr kumimoji="1" lang="ja-JP" altLang="en-US" dirty="0"/>
              <a:t>そのため、使い方によっては遠隔手話通訳と同じことも可能です（左図参照）。</a:t>
            </a:r>
            <a:endParaRPr kumimoji="1" lang="en-US" altLang="ja-JP" dirty="0"/>
          </a:p>
          <a:p>
            <a:endParaRPr kumimoji="1" lang="en-US" altLang="ja-JP" dirty="0"/>
          </a:p>
          <a:p>
            <a:r>
              <a:rPr kumimoji="1" lang="ja-JP" altLang="en-US" dirty="0"/>
              <a:t>但し、規約（次ページ参照）上はこのような使い方は認められていませんので注意が必要です。</a:t>
            </a:r>
          </a:p>
        </p:txBody>
      </p:sp>
    </p:spTree>
    <p:extLst>
      <p:ext uri="{BB962C8B-B14F-4D97-AF65-F5344CB8AC3E}">
        <p14:creationId xmlns:p14="http://schemas.microsoft.com/office/powerpoint/2010/main" val="1743353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1580F136-056B-420F-8671-9767CF2E5B6D}"/>
              </a:ext>
            </a:extLst>
          </p:cNvPr>
          <p:cNvSpPr>
            <a:spLocks noGrp="1"/>
          </p:cNvSpPr>
          <p:nvPr>
            <p:ph type="title"/>
          </p:nvPr>
        </p:nvSpPr>
        <p:spPr/>
        <p:txBody>
          <a:bodyPr>
            <a:normAutofit fontScale="90000"/>
          </a:bodyPr>
          <a:lstStyle/>
          <a:p>
            <a:endParaRPr lang="ja-JP" altLang="en-US" dirty="0">
              <a:latin typeface="Courier New" panose="02070309020205020404" pitchFamily="49" charset="0"/>
              <a:cs typeface="Courier New" panose="02070309020205020404" pitchFamily="49" charset="0"/>
            </a:endParaRPr>
          </a:p>
        </p:txBody>
      </p:sp>
      <p:sp>
        <p:nvSpPr>
          <p:cNvPr id="8" name="コンテンツ プレースホルダー 7">
            <a:extLst>
              <a:ext uri="{FF2B5EF4-FFF2-40B4-BE49-F238E27FC236}">
                <a16:creationId xmlns:a16="http://schemas.microsoft.com/office/drawing/2014/main" id="{234D3871-3C6A-4E72-BB11-A29680B3498A}"/>
              </a:ext>
            </a:extLst>
          </p:cNvPr>
          <p:cNvSpPr>
            <a:spLocks noGrp="1"/>
          </p:cNvSpPr>
          <p:nvPr>
            <p:ph idx="1"/>
          </p:nvPr>
        </p:nvSpPr>
        <p:spPr>
          <a:xfrm>
            <a:off x="255588" y="1446213"/>
            <a:ext cx="8431212" cy="4200751"/>
          </a:xfrm>
        </p:spPr>
        <p:txBody>
          <a:bodyPr>
            <a:normAutofit/>
          </a:bodyPr>
          <a:lstStyle/>
          <a:p>
            <a:r>
              <a:rPr lang="ja-JP" altLang="en-US" sz="2400" b="1" u="sng" dirty="0"/>
              <a:t>第</a:t>
            </a:r>
            <a:r>
              <a:rPr lang="en-US" altLang="ja-JP" sz="2400" b="1" u="sng" dirty="0"/>
              <a:t>9</a:t>
            </a:r>
            <a:r>
              <a:rPr lang="ja-JP" altLang="en-US" sz="2400" b="1" u="sng" dirty="0"/>
              <a:t>条　「サービスの内容」　</a:t>
            </a:r>
            <a:r>
              <a:rPr lang="en-US" altLang="ja-JP" sz="2400" b="1" u="sng" dirty="0"/>
              <a:t>15</a:t>
            </a:r>
            <a:r>
              <a:rPr lang="ja-JP" altLang="en-US" sz="2400" b="1" u="sng" dirty="0"/>
              <a:t>項</a:t>
            </a:r>
            <a:br>
              <a:rPr lang="en-US" altLang="ja-JP" sz="2400" b="1" u="sng" dirty="0"/>
            </a:br>
            <a:r>
              <a:rPr lang="ja-JP" altLang="en-US" sz="2400" dirty="0"/>
              <a:t>電話リレーサービスは、遠隔地にいる相手先との間での通話を通訳するものです。</a:t>
            </a:r>
            <a:r>
              <a:rPr lang="ja-JP" altLang="en-US" sz="2400" b="1" dirty="0"/>
              <a:t>利用者と同じ場所にいる相手先との間での通話に利用することはできません</a:t>
            </a:r>
            <a:r>
              <a:rPr lang="ja-JP" altLang="en-US" sz="2400" dirty="0"/>
              <a:t>。</a:t>
            </a:r>
            <a:br>
              <a:rPr lang="en-US" altLang="ja-JP" sz="2400" dirty="0"/>
            </a:br>
            <a:endParaRPr lang="en-US" altLang="ja-JP" sz="2400" dirty="0"/>
          </a:p>
          <a:p>
            <a:r>
              <a:rPr lang="ja-JP" altLang="en-US" sz="2400" b="1" u="sng" dirty="0"/>
              <a:t>第</a:t>
            </a:r>
            <a:r>
              <a:rPr lang="en-US" altLang="ja-JP" sz="2400" b="1" u="sng" dirty="0"/>
              <a:t>14</a:t>
            </a:r>
            <a:r>
              <a:rPr lang="ja-JP" altLang="en-US" sz="2400" b="1" u="sng" dirty="0"/>
              <a:t>条　「禁止事項」</a:t>
            </a:r>
            <a:br>
              <a:rPr lang="en-US" altLang="ja-JP" sz="2400" b="1" u="sng" dirty="0"/>
            </a:br>
            <a:r>
              <a:rPr lang="ja-JP" altLang="en-US" sz="2400" dirty="0"/>
              <a:t> 利用者及び登録をした法人は、電話リレーサービスに関して、次に掲げる行為を行うことはできません。</a:t>
            </a:r>
            <a:br>
              <a:rPr lang="en-US" altLang="ja-JP" sz="2400" dirty="0"/>
            </a:br>
            <a:r>
              <a:rPr lang="ja-JP" altLang="en-US" sz="2400" dirty="0"/>
              <a:t>③ 第９条第 </a:t>
            </a:r>
            <a:r>
              <a:rPr lang="en-US" altLang="ja-JP" sz="2400" dirty="0"/>
              <a:t>15 </a:t>
            </a:r>
            <a:r>
              <a:rPr lang="ja-JP" altLang="en-US" sz="2400" dirty="0"/>
              <a:t>項に規定するサービスの内容に反して、</a:t>
            </a:r>
            <a:br>
              <a:rPr lang="en-US" altLang="ja-JP" sz="2400" dirty="0"/>
            </a:br>
            <a:r>
              <a:rPr lang="ja-JP" altLang="en-US" sz="2400" dirty="0"/>
              <a:t>　</a:t>
            </a:r>
            <a:r>
              <a:rPr lang="ja-JP" altLang="en-US" sz="2400" b="1" dirty="0"/>
              <a:t>相手先と同じ場所にいて利用する行為（遠隔通訳サービス）</a:t>
            </a:r>
          </a:p>
        </p:txBody>
      </p:sp>
      <p:sp>
        <p:nvSpPr>
          <p:cNvPr id="6" name="タイトル 1">
            <a:extLst>
              <a:ext uri="{FF2B5EF4-FFF2-40B4-BE49-F238E27FC236}">
                <a16:creationId xmlns:a16="http://schemas.microsoft.com/office/drawing/2014/main" id="{43CD8411-8D77-4C19-A749-9147856B8F96}"/>
              </a:ext>
            </a:extLst>
          </p:cNvPr>
          <p:cNvSpPr txBox="1">
            <a:spLocks/>
          </p:cNvSpPr>
          <p:nvPr/>
        </p:nvSpPr>
        <p:spPr>
          <a:xfrm>
            <a:off x="635900" y="418277"/>
            <a:ext cx="7200000" cy="540000"/>
          </a:xfrm>
          <a:prstGeom prst="rect">
            <a:avLst/>
          </a:prstGeom>
        </p:spPr>
        <p:txBody>
          <a:bodyPr>
            <a:noAutofit/>
          </a:bodyPr>
          <a:lstStyle>
            <a:lvl1pPr>
              <a:defRPr>
                <a:latin typeface="+mj-lt"/>
                <a:ea typeface="+mj-ea"/>
                <a:cs typeface="+mj-cs"/>
              </a:defRPr>
            </a:lvl1pPr>
          </a:lstStyle>
          <a:p>
            <a:pPr defTabSz="914400"/>
            <a:r>
              <a:rPr lang="ja-JP" altLang="en-US" sz="2800" dirty="0"/>
              <a:t>電話リレーサービス利用規約：</a:t>
            </a:r>
            <a:endParaRPr kumimoji="0" lang="ja-JP" altLang="en-US" sz="2800" b="1" kern="0" dirty="0">
              <a:solidFill>
                <a:srgbClr val="009650"/>
              </a:solidFill>
              <a:latin typeface="Meiryo" charset="-128"/>
              <a:ea typeface="Meiryo" charset="-128"/>
              <a:cs typeface="Meiryo" charset="-128"/>
            </a:endParaRPr>
          </a:p>
        </p:txBody>
      </p:sp>
      <p:sp>
        <p:nvSpPr>
          <p:cNvPr id="2" name="テキスト ボックス 1">
            <a:extLst>
              <a:ext uri="{FF2B5EF4-FFF2-40B4-BE49-F238E27FC236}">
                <a16:creationId xmlns:a16="http://schemas.microsoft.com/office/drawing/2014/main" id="{7B2B6D20-016D-4CE2-82D2-FED5342AD53E}"/>
              </a:ext>
            </a:extLst>
          </p:cNvPr>
          <p:cNvSpPr txBox="1"/>
          <p:nvPr/>
        </p:nvSpPr>
        <p:spPr>
          <a:xfrm>
            <a:off x="381000" y="1050764"/>
            <a:ext cx="7901522" cy="276999"/>
          </a:xfrm>
          <a:prstGeom prst="rect">
            <a:avLst/>
          </a:prstGeom>
          <a:noFill/>
        </p:spPr>
        <p:txBody>
          <a:bodyPr wrap="none" rtlCol="0">
            <a:spAutoFit/>
          </a:bodyPr>
          <a:lstStyle/>
          <a:p>
            <a:r>
              <a:rPr lang="en-US" altLang="ja-JP" sz="1200" dirty="0">
                <a:latin typeface="Courier New" panose="02070309020205020404" pitchFamily="49" charset="0"/>
                <a:cs typeface="Courier New" panose="02070309020205020404" pitchFamily="49" charset="0"/>
              </a:rPr>
              <a:t>https://nftrs.or.jp/wp-content/uploads/2021/08/aea144575c94d35e55e3865e21b16b27.pdf</a:t>
            </a:r>
            <a:endParaRPr kumimoji="1" lang="ja-JP" altLang="en-US" sz="1200" dirty="0"/>
          </a:p>
        </p:txBody>
      </p:sp>
    </p:spTree>
    <p:extLst>
      <p:ext uri="{BB962C8B-B14F-4D97-AF65-F5344CB8AC3E}">
        <p14:creationId xmlns:p14="http://schemas.microsoft.com/office/powerpoint/2010/main" val="4201829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1769054" y="311581"/>
            <a:ext cx="6840000" cy="3600000"/>
          </a:xfrm>
          <a:prstGeom prst="rect">
            <a:avLst/>
          </a:prstGeom>
          <a:noFill/>
        </p:spPr>
        <p:txBody>
          <a:bodyPr>
            <a:noAutofit/>
          </a:bodyPr>
          <a:lstStyle>
            <a:lvl1pPr marL="0" indent="0" algn="l" defTabSz="914400" rtl="0" eaLnBrk="1" latinLnBrk="0" hangingPunct="1">
              <a:lnSpc>
                <a:spcPct val="90000"/>
              </a:lnSpc>
              <a:spcBef>
                <a:spcPts val="1000"/>
              </a:spcBef>
              <a:buFontTx/>
              <a:buNone/>
              <a:defRPr kumimoji="1" sz="2000" b="1" i="0" kern="1200">
                <a:solidFill>
                  <a:schemeClr val="tx1"/>
                </a:solidFill>
                <a:latin typeface="Meiryo" charset="-128"/>
                <a:ea typeface="Meiryo" charset="-128"/>
                <a:cs typeface="Meiryo" charset="-128"/>
              </a:defRPr>
            </a:lvl1pPr>
            <a:lvl2pPr marL="457200" indent="0" algn="l" defTabSz="914400" rtl="0" eaLnBrk="1" latinLnBrk="0" hangingPunct="1">
              <a:lnSpc>
                <a:spcPct val="90000"/>
              </a:lnSpc>
              <a:spcBef>
                <a:spcPts val="500"/>
              </a:spcBef>
              <a:buFontTx/>
              <a:buNone/>
              <a:defRPr kumimoji="1" sz="1600" b="1" i="0" kern="1200">
                <a:solidFill>
                  <a:schemeClr val="tx1"/>
                </a:solidFill>
                <a:latin typeface="Meiryo" charset="-128"/>
                <a:ea typeface="Meiryo" charset="-128"/>
                <a:cs typeface="Meiryo"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b="1" i="0" kern="1200">
                <a:solidFill>
                  <a:schemeClr val="tx1"/>
                </a:solidFill>
                <a:latin typeface="Meiryo" charset="-128"/>
                <a:ea typeface="Meiryo" charset="-128"/>
                <a:cs typeface="Meiryo"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pPr>
            <a:r>
              <a:rPr lang="en-US" altLang="ja-JP" sz="14000" dirty="0">
                <a:solidFill>
                  <a:srgbClr val="009650"/>
                </a:solidFill>
              </a:rPr>
              <a:t>3</a:t>
            </a:r>
            <a:br>
              <a:rPr lang="en-US" altLang="ja-JP" sz="14000" dirty="0">
                <a:solidFill>
                  <a:srgbClr val="009650"/>
                </a:solidFill>
              </a:rPr>
            </a:br>
            <a:r>
              <a:rPr lang="ja-JP" altLang="en-US" sz="4800" dirty="0">
                <a:solidFill>
                  <a:srgbClr val="009650"/>
                </a:solidFill>
              </a:rPr>
              <a:t>遠隔手話通訳の今後</a:t>
            </a:r>
            <a:endParaRPr lang="en-US" altLang="ja-JP" sz="4800" dirty="0">
              <a:solidFill>
                <a:srgbClr val="009650"/>
              </a:solidFill>
            </a:endParaRPr>
          </a:p>
        </p:txBody>
      </p:sp>
    </p:spTree>
    <p:extLst>
      <p:ext uri="{BB962C8B-B14F-4D97-AF65-F5344CB8AC3E}">
        <p14:creationId xmlns:p14="http://schemas.microsoft.com/office/powerpoint/2010/main" val="1450910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1786006" y="510764"/>
            <a:ext cx="7200000" cy="540000"/>
          </a:xfrm>
          <a:prstGeom prst="rect">
            <a:avLst/>
          </a:prstGeom>
        </p:spPr>
        <p:txBody>
          <a:bodyPr>
            <a:noAutofit/>
          </a:bodyPr>
          <a:lstStyle/>
          <a:p>
            <a:r>
              <a:rPr lang="ja-JP" altLang="en-US" sz="2800" b="1" dirty="0">
                <a:solidFill>
                  <a:srgbClr val="009650"/>
                </a:solidFill>
                <a:latin typeface="Meiryo" charset="-128"/>
                <a:ea typeface="Meiryo" charset="-128"/>
                <a:cs typeface="Meiryo" charset="-128"/>
              </a:rPr>
              <a:t>遠隔手話通訳のこれから：</a:t>
            </a:r>
          </a:p>
        </p:txBody>
      </p:sp>
      <p:sp>
        <p:nvSpPr>
          <p:cNvPr id="4" name="Title 1"/>
          <p:cNvSpPr txBox="1">
            <a:spLocks/>
          </p:cNvSpPr>
          <p:nvPr/>
        </p:nvSpPr>
        <p:spPr>
          <a:xfrm>
            <a:off x="765597" y="569976"/>
            <a:ext cx="1188171" cy="509216"/>
          </a:xfrm>
          <a:prstGeom prst="rect">
            <a:avLst/>
          </a:prstGeom>
        </p:spPr>
        <p:txBody>
          <a:bodyPr vert="horz" lIns="86228" tIns="43114" rIns="86228" bIns="43114" rtlCol="0" anchor="b">
            <a:no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r>
              <a:rPr lang="en-US" altLang="ja-JP" sz="3600" dirty="0"/>
              <a:t>3-A</a:t>
            </a:r>
          </a:p>
        </p:txBody>
      </p:sp>
      <p:sp>
        <p:nvSpPr>
          <p:cNvPr id="3" name="テキスト ボックス 2"/>
          <p:cNvSpPr txBox="1"/>
          <p:nvPr/>
        </p:nvSpPr>
        <p:spPr>
          <a:xfrm>
            <a:off x="1752600" y="1295400"/>
            <a:ext cx="7016749" cy="5262979"/>
          </a:xfrm>
          <a:prstGeom prst="rect">
            <a:avLst/>
          </a:prstGeom>
          <a:noFill/>
        </p:spPr>
        <p:txBody>
          <a:bodyPr wrap="square" rtlCol="0">
            <a:spAutoFit/>
          </a:bodyPr>
          <a:lstStyle/>
          <a:p>
            <a:pPr>
              <a:tabLst>
                <a:tab pos="352425" algn="l"/>
              </a:tabLst>
            </a:pPr>
            <a:r>
              <a:rPr lang="en-US" altLang="ja-JP" sz="2400" dirty="0">
                <a:latin typeface="Meiryo" charset="-128"/>
                <a:ea typeface="Meiryo" charset="-128"/>
                <a:cs typeface="Meiryo" charset="-128"/>
              </a:rPr>
              <a:t>	</a:t>
            </a:r>
            <a:r>
              <a:rPr lang="ja-JP" altLang="en-US" sz="2400" dirty="0">
                <a:latin typeface="Meiryo" charset="-128"/>
                <a:ea typeface="Meiryo" charset="-128"/>
                <a:cs typeface="Meiryo" charset="-128"/>
              </a:rPr>
              <a:t>コロナ感染拡大などにより、行政分野での遠隔手話通訳の導入が急拡大しています。</a:t>
            </a:r>
            <a:endParaRPr lang="en-US" altLang="ja-JP" sz="2400" dirty="0">
              <a:latin typeface="Meiryo" charset="-128"/>
              <a:ea typeface="Meiryo" charset="-128"/>
              <a:cs typeface="Meiryo" charset="-128"/>
            </a:endParaRPr>
          </a:p>
          <a:p>
            <a:pPr>
              <a:tabLst>
                <a:tab pos="352425" algn="l"/>
              </a:tabLst>
            </a:pPr>
            <a:endParaRPr lang="en-US" altLang="ja-JP" sz="2400" dirty="0">
              <a:latin typeface="Meiryo" charset="-128"/>
              <a:ea typeface="Meiryo" charset="-128"/>
              <a:cs typeface="Meiryo" charset="-128"/>
            </a:endParaRPr>
          </a:p>
          <a:p>
            <a:pPr>
              <a:tabLst>
                <a:tab pos="352425" algn="l"/>
              </a:tabLst>
            </a:pPr>
            <a:r>
              <a:rPr lang="ja-JP" altLang="en-US" sz="2400" dirty="0">
                <a:latin typeface="Meiryo" charset="-128"/>
                <a:ea typeface="Meiryo" charset="-128"/>
                <a:cs typeface="Meiryo" charset="-128"/>
              </a:rPr>
              <a:t>しかし、現状では、</a:t>
            </a:r>
            <a:r>
              <a:rPr lang="en-US" altLang="ja-JP" sz="2400" dirty="0">
                <a:latin typeface="Meiryo" charset="-128"/>
                <a:ea typeface="Meiryo" charset="-128"/>
                <a:cs typeface="Meiryo" charset="-128"/>
              </a:rPr>
              <a:t>1-D</a:t>
            </a:r>
            <a:r>
              <a:rPr lang="ja-JP" altLang="en-US" sz="2400" dirty="0">
                <a:latin typeface="Meiryo" charset="-128"/>
                <a:ea typeface="Meiryo" charset="-128"/>
                <a:cs typeface="Meiryo" charset="-128"/>
              </a:rPr>
              <a:t>で説明したように、使用しているツールが多様で統一されておらず、個人情報の漏洩の恐れがある等、安全面でも不安があるのが現状です。</a:t>
            </a:r>
            <a:endParaRPr lang="en-US" altLang="ja-JP" sz="2400" dirty="0">
              <a:latin typeface="Meiryo" charset="-128"/>
              <a:ea typeface="Meiryo" charset="-128"/>
              <a:cs typeface="Meiryo" charset="-128"/>
            </a:endParaRPr>
          </a:p>
          <a:p>
            <a:pPr>
              <a:tabLst>
                <a:tab pos="352425" algn="l"/>
              </a:tabLst>
            </a:pPr>
            <a:endParaRPr lang="en-US" altLang="ja-JP" sz="2400" dirty="0">
              <a:latin typeface="Meiryo" charset="-128"/>
              <a:ea typeface="Meiryo" charset="-128"/>
              <a:cs typeface="Meiryo" charset="-128"/>
            </a:endParaRPr>
          </a:p>
          <a:p>
            <a:pPr>
              <a:tabLst>
                <a:tab pos="352425" algn="l"/>
              </a:tabLst>
            </a:pPr>
            <a:r>
              <a:rPr lang="ja-JP" altLang="en-US" sz="2400" dirty="0">
                <a:latin typeface="Meiryo" charset="-128"/>
                <a:ea typeface="Meiryo" charset="-128"/>
                <a:cs typeface="Meiryo" charset="-128"/>
              </a:rPr>
              <a:t>そこで、情報通信技術委員会が中心になって遠隔手話通訳サービスに用いるツールの標準化を行いました。</a:t>
            </a:r>
            <a:endParaRPr lang="en-US" altLang="ja-JP" sz="2400" dirty="0">
              <a:latin typeface="Meiryo" charset="-128"/>
              <a:ea typeface="Meiryo" charset="-128"/>
              <a:cs typeface="Meiryo" charset="-128"/>
            </a:endParaRPr>
          </a:p>
          <a:p>
            <a:pPr>
              <a:tabLst>
                <a:tab pos="352425" algn="l"/>
              </a:tabLst>
            </a:pPr>
            <a:endParaRPr lang="en-US" altLang="ja-JP" sz="2400" dirty="0">
              <a:latin typeface="Meiryo" charset="-128"/>
              <a:ea typeface="Meiryo" charset="-128"/>
              <a:cs typeface="Meiryo" charset="-128"/>
            </a:endParaRPr>
          </a:p>
          <a:p>
            <a:pPr>
              <a:tabLst>
                <a:tab pos="352425" algn="l"/>
              </a:tabLst>
            </a:pPr>
            <a:r>
              <a:rPr lang="ja-JP" altLang="en-US" sz="2400" dirty="0">
                <a:latin typeface="Meiryo" charset="-128"/>
                <a:ea typeface="Meiryo" charset="-128"/>
                <a:cs typeface="Meiryo" charset="-128"/>
              </a:rPr>
              <a:t>今後は、</a:t>
            </a:r>
            <a:r>
              <a:rPr lang="en-US" altLang="ja-JP" sz="2400" dirty="0">
                <a:latin typeface="Meiryo" charset="-128"/>
                <a:ea typeface="Meiryo" charset="-128"/>
                <a:cs typeface="Meiryo" charset="-128"/>
              </a:rPr>
              <a:t>NET119</a:t>
            </a:r>
            <a:r>
              <a:rPr lang="ja-JP" altLang="en-US" sz="2400" dirty="0">
                <a:latin typeface="Meiryo" charset="-128"/>
                <a:ea typeface="Meiryo" charset="-128"/>
                <a:cs typeface="Meiryo" charset="-128"/>
              </a:rPr>
              <a:t>と同様に上記標準に合わせたツールの利用を進めていく方向です。</a:t>
            </a:r>
            <a:endParaRPr lang="en-US" altLang="ja-JP" sz="2400" dirty="0">
              <a:latin typeface="Meiryo" charset="-128"/>
              <a:ea typeface="Meiryo" charset="-128"/>
              <a:cs typeface="Meiryo" charset="-128"/>
            </a:endParaRPr>
          </a:p>
        </p:txBody>
      </p:sp>
    </p:spTree>
    <p:extLst>
      <p:ext uri="{BB962C8B-B14F-4D97-AF65-F5344CB8AC3E}">
        <p14:creationId xmlns:p14="http://schemas.microsoft.com/office/powerpoint/2010/main" val="1624741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78928" y="178689"/>
            <a:ext cx="6629400" cy="747521"/>
          </a:xfrm>
        </p:spPr>
        <p:txBody>
          <a:bodyPr>
            <a:noAutofit/>
          </a:bodyPr>
          <a:lstStyle/>
          <a:p>
            <a:r>
              <a:rPr lang="ja-JP" altLang="en-US" sz="2800" dirty="0"/>
              <a:t>参考：</a:t>
            </a:r>
            <a:br>
              <a:rPr lang="en-US" altLang="ja-JP" sz="2800" dirty="0"/>
            </a:br>
            <a:r>
              <a:rPr lang="en-US" altLang="ja-JP" sz="2800" dirty="0"/>
              <a:t>TS-1024 - </a:t>
            </a:r>
            <a:r>
              <a:rPr lang="ja-JP" altLang="en-US" sz="2800" dirty="0"/>
              <a:t>遠隔手話通訳サービス・システム</a:t>
            </a:r>
            <a:endParaRPr kumimoji="1" lang="ja-JP" altLang="en-US" sz="2800" dirty="0"/>
          </a:p>
        </p:txBody>
      </p:sp>
      <p:pic>
        <p:nvPicPr>
          <p:cNvPr id="3074" name="Picture 2" descr="https://www.ttc.or.jp/application/files/cache/thumbnails/67b29fb5261a86299961dfe7a551297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520" y="2564904"/>
            <a:ext cx="7610475" cy="3009901"/>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457199" y="5572128"/>
            <a:ext cx="8229601" cy="400110"/>
          </a:xfrm>
          <a:prstGeom prst="rect">
            <a:avLst/>
          </a:prstGeom>
        </p:spPr>
        <p:txBody>
          <a:bodyPr wrap="square">
            <a:spAutoFit/>
          </a:bodyPr>
          <a:lstStyle/>
          <a:p>
            <a:r>
              <a:rPr lang="en-US" altLang="ja-JP" sz="2000" dirty="0">
                <a:hlinkClick r:id="rId4"/>
              </a:rPr>
              <a:t>https://www.ttc.or.jp/document_db/information/view_express_entity/1331</a:t>
            </a:r>
            <a:endParaRPr lang="ja-JP" altLang="en-US" sz="2000" dirty="0"/>
          </a:p>
        </p:txBody>
      </p:sp>
      <p:sp>
        <p:nvSpPr>
          <p:cNvPr id="3" name="楕円 2"/>
          <p:cNvSpPr/>
          <p:nvPr/>
        </p:nvSpPr>
        <p:spPr>
          <a:xfrm>
            <a:off x="4193628" y="3202128"/>
            <a:ext cx="1208689" cy="420414"/>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450251" y="1083332"/>
            <a:ext cx="8236550" cy="1096967"/>
          </a:xfrm>
          <a:prstGeom prst="rect">
            <a:avLst/>
          </a:prstGeom>
          <a:noFill/>
          <a:ln>
            <a:solidFill>
              <a:schemeClr val="tx1"/>
            </a:solidFill>
          </a:ln>
        </p:spPr>
        <p:txBody>
          <a:bodyPr wrap="square" rtlCol="0">
            <a:spAutoFit/>
          </a:bodyPr>
          <a:lstStyle/>
          <a:p>
            <a:r>
              <a:rPr kumimoji="1" lang="en-US" altLang="ja-JP" b="1" u="sng" dirty="0"/>
              <a:t>Web</a:t>
            </a:r>
            <a:r>
              <a:rPr kumimoji="1" lang="ja-JP" altLang="en-US" b="1" u="sng" dirty="0"/>
              <a:t> </a:t>
            </a:r>
            <a:r>
              <a:rPr kumimoji="1" lang="en-US" altLang="ja-JP" b="1" u="sng" dirty="0"/>
              <a:t>RTC(Real</a:t>
            </a:r>
            <a:r>
              <a:rPr kumimoji="1" lang="ja-JP" altLang="en-US" b="1" u="sng" dirty="0"/>
              <a:t> </a:t>
            </a:r>
            <a:r>
              <a:rPr kumimoji="1" lang="en-US" altLang="ja-JP" b="1" u="sng" dirty="0"/>
              <a:t>Time</a:t>
            </a:r>
            <a:r>
              <a:rPr kumimoji="1" lang="ja-JP" altLang="en-US" b="1" u="sng" dirty="0"/>
              <a:t> </a:t>
            </a:r>
            <a:r>
              <a:rPr kumimoji="1" lang="en-US" altLang="ja-JP" b="1" u="sng" dirty="0"/>
              <a:t>Communication):</a:t>
            </a:r>
          </a:p>
          <a:p>
            <a:r>
              <a:rPr lang="ja-JP" altLang="en-US" dirty="0"/>
              <a:t>ブラウザ上で動画・音声・文字によるリアルタイム通信を可能にする標準プロトコルです。</a:t>
            </a:r>
            <a:endParaRPr lang="en-US" altLang="ja-JP" dirty="0"/>
          </a:p>
          <a:p>
            <a:r>
              <a:rPr kumimoji="1" lang="en-US" altLang="ja-JP" dirty="0"/>
              <a:t>Chrome,</a:t>
            </a:r>
            <a:r>
              <a:rPr kumimoji="1" lang="ja-JP" altLang="en-US" dirty="0"/>
              <a:t>　</a:t>
            </a:r>
            <a:r>
              <a:rPr kumimoji="1" lang="en-US" altLang="ja-JP" dirty="0"/>
              <a:t>Edge</a:t>
            </a:r>
            <a:r>
              <a:rPr kumimoji="1" lang="ja-JP" altLang="en-US" dirty="0"/>
              <a:t>等の主要ブラウザには標準</a:t>
            </a:r>
            <a:r>
              <a:rPr lang="ja-JP" altLang="en-US" dirty="0"/>
              <a:t>で搭載されており、インストール等が不要です。セキュリティも強固であり信頼できるものであり、安心して使用できます。</a:t>
            </a:r>
            <a:endParaRPr kumimoji="1" lang="ja-JP" altLang="en-US" dirty="0"/>
          </a:p>
        </p:txBody>
      </p:sp>
    </p:spTree>
    <p:extLst>
      <p:ext uri="{BB962C8B-B14F-4D97-AF65-F5344CB8AC3E}">
        <p14:creationId xmlns:p14="http://schemas.microsoft.com/office/powerpoint/2010/main" val="361594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80222" y="502543"/>
            <a:ext cx="6840000" cy="5832366"/>
          </a:xfrm>
          <a:prstGeom prst="rect">
            <a:avLst/>
          </a:prstGeom>
          <a:noFill/>
        </p:spPr>
        <p:txBody>
          <a:bodyPr wrap="square" rIns="72000" rtlCol="0">
            <a:spAutoFit/>
          </a:bodyPr>
          <a:lstStyle/>
          <a:p>
            <a:pPr>
              <a:spcBef>
                <a:spcPts val="600"/>
              </a:spcBef>
              <a:tabLst>
                <a:tab pos="396875" algn="l"/>
                <a:tab pos="525463" algn="l"/>
              </a:tabLst>
            </a:pPr>
            <a:r>
              <a:rPr lang="en-US" altLang="ja-JP" sz="2400" b="1" dirty="0">
                <a:solidFill>
                  <a:srgbClr val="009650"/>
                </a:solidFill>
                <a:latin typeface="Meiryo" charset="-128"/>
                <a:ea typeface="Meiryo" charset="-128"/>
                <a:cs typeface="Meiryo" charset="-128"/>
              </a:rPr>
              <a:t>1		</a:t>
            </a:r>
            <a:r>
              <a:rPr lang="ja-JP" altLang="en-US" sz="2400" b="1" dirty="0">
                <a:solidFill>
                  <a:srgbClr val="009650"/>
                </a:solidFill>
                <a:latin typeface="Meiryo" charset="-128"/>
                <a:ea typeface="Meiryo" charset="-128"/>
                <a:cs typeface="Meiryo" charset="-128"/>
              </a:rPr>
              <a:t>遠隔手話通訳とは</a:t>
            </a:r>
            <a:endParaRPr lang="en-US" altLang="ja-JP" sz="2400" b="1" dirty="0">
              <a:solidFill>
                <a:srgbClr val="009650"/>
              </a:solidFill>
              <a:latin typeface="Meiryo" charset="-128"/>
              <a:ea typeface="Meiryo" charset="-128"/>
              <a:cs typeface="Meiryo" charset="-128"/>
            </a:endParaRPr>
          </a:p>
          <a:p>
            <a:pPr algn="dist">
              <a:spcBef>
                <a:spcPts val="600"/>
              </a:spcBef>
              <a:tabLst>
                <a:tab pos="396875" algn="l"/>
                <a:tab pos="525463" algn="l"/>
              </a:tabLst>
            </a:pPr>
            <a:r>
              <a:rPr lang="en-US" altLang="ja-JP" sz="1800" b="1" dirty="0">
                <a:latin typeface="Meiryo" charset="-128"/>
                <a:ea typeface="Meiryo" charset="-128"/>
                <a:cs typeface="Meiryo" charset="-128"/>
              </a:rPr>
              <a:t>1-A	</a:t>
            </a:r>
            <a:r>
              <a:rPr lang="ja-JP" altLang="en-US" sz="1800" b="1" dirty="0">
                <a:latin typeface="Meiryo" charset="-128"/>
                <a:ea typeface="Meiryo" charset="-128"/>
                <a:cs typeface="Meiryo" charset="-128"/>
              </a:rPr>
              <a:t>　遠隔手話通訳とは？</a:t>
            </a:r>
            <a:r>
              <a:rPr lang="en-US" altLang="ja-JP" sz="1800" b="1" dirty="0">
                <a:latin typeface="Meiryo" charset="-128"/>
                <a:ea typeface="Meiryo" charset="-128"/>
                <a:cs typeface="Meiryo" charset="-128"/>
              </a:rPr>
              <a:t>……………P4</a:t>
            </a:r>
            <a:endParaRPr lang="ja-JP" altLang="en-US" sz="1800" b="1" dirty="0">
              <a:latin typeface="Meiryo" charset="-128"/>
              <a:ea typeface="Meiryo" charset="-128"/>
              <a:cs typeface="Meiryo" charset="-128"/>
            </a:endParaRPr>
          </a:p>
          <a:p>
            <a:pPr algn="dist">
              <a:spcBef>
                <a:spcPts val="600"/>
              </a:spcBef>
              <a:tabLst>
                <a:tab pos="396875" algn="l"/>
                <a:tab pos="525463" algn="l"/>
              </a:tabLst>
            </a:pPr>
            <a:r>
              <a:rPr lang="en-US" altLang="ja-JP" sz="1800" b="1" dirty="0">
                <a:latin typeface="Meiryo" charset="-128"/>
                <a:ea typeface="Meiryo" charset="-128"/>
                <a:cs typeface="Meiryo" charset="-128"/>
              </a:rPr>
              <a:t>1-B	</a:t>
            </a:r>
            <a:r>
              <a:rPr lang="ja-JP" altLang="en-US" sz="1800" b="1" dirty="0">
                <a:latin typeface="Meiryo" charset="-128"/>
                <a:ea typeface="Meiryo" charset="-128"/>
                <a:cs typeface="Meiryo" charset="-128"/>
              </a:rPr>
              <a:t>　遠隔手話通訳のしくみ　</a:t>
            </a:r>
            <a:r>
              <a:rPr lang="en-US" altLang="ja-JP" sz="1800" b="1" dirty="0">
                <a:latin typeface="Meiryo" charset="-128"/>
                <a:ea typeface="Meiryo" charset="-128"/>
                <a:cs typeface="Meiryo" charset="-128"/>
              </a:rPr>
              <a:t>……P5</a:t>
            </a:r>
          </a:p>
          <a:p>
            <a:pPr algn="dist">
              <a:spcBef>
                <a:spcPts val="600"/>
              </a:spcBef>
              <a:tabLst>
                <a:tab pos="396875" algn="l"/>
                <a:tab pos="525463" algn="l"/>
              </a:tabLst>
            </a:pPr>
            <a:r>
              <a:rPr lang="en-US" altLang="ja-JP" sz="1800" b="1" dirty="0">
                <a:latin typeface="Meiryo" charset="-128"/>
                <a:ea typeface="Meiryo" charset="-128"/>
                <a:cs typeface="Meiryo" charset="-128"/>
              </a:rPr>
              <a:t>1-C</a:t>
            </a:r>
            <a:r>
              <a:rPr lang="ja-JP" altLang="en-US" sz="1800" b="1" dirty="0">
                <a:latin typeface="Meiryo" charset="-128"/>
                <a:ea typeface="Meiryo" charset="-128"/>
                <a:cs typeface="Meiryo" charset="-128"/>
              </a:rPr>
              <a:t>　　遠隔手話通訳の提供形態                　　</a:t>
            </a:r>
            <a:r>
              <a:rPr lang="en-US" altLang="ja-JP" sz="1800" b="1" dirty="0">
                <a:latin typeface="Meiryo" charset="-128"/>
                <a:ea typeface="Meiryo" charset="-128"/>
                <a:cs typeface="Meiryo" charset="-128"/>
              </a:rPr>
              <a:t>P 6</a:t>
            </a:r>
          </a:p>
          <a:p>
            <a:pPr algn="dist">
              <a:spcBef>
                <a:spcPts val="600"/>
              </a:spcBef>
              <a:tabLst>
                <a:tab pos="396875" algn="l"/>
                <a:tab pos="525463" algn="l"/>
              </a:tabLst>
            </a:pPr>
            <a:r>
              <a:rPr lang="en-US" altLang="ja-JP" sz="1800" b="1" dirty="0">
                <a:latin typeface="Meiryo" charset="-128"/>
                <a:ea typeface="Meiryo" charset="-128"/>
                <a:cs typeface="Meiryo" charset="-128"/>
              </a:rPr>
              <a:t>1-D</a:t>
            </a:r>
            <a:r>
              <a:rPr lang="ja-JP" altLang="en-US" sz="1800" b="1" dirty="0">
                <a:latin typeface="Meiryo" charset="-128"/>
                <a:ea typeface="Meiryo" charset="-128"/>
                <a:cs typeface="Meiryo" charset="-128"/>
              </a:rPr>
              <a:t>　　遠隔手話通訳のためのツール　　　　　　　　　</a:t>
            </a:r>
            <a:r>
              <a:rPr lang="en-US" altLang="ja-JP" sz="1800" b="1" dirty="0">
                <a:latin typeface="Meiryo" charset="-128"/>
                <a:ea typeface="Meiryo" charset="-128"/>
                <a:cs typeface="Meiryo" charset="-128"/>
              </a:rPr>
              <a:t>P 7</a:t>
            </a:r>
            <a:br>
              <a:rPr lang="en-US" altLang="ja-JP" sz="1800" b="1" dirty="0">
                <a:latin typeface="Meiryo" charset="-128"/>
                <a:ea typeface="Meiryo" charset="-128"/>
                <a:cs typeface="Meiryo" charset="-128"/>
              </a:rPr>
            </a:br>
            <a:endParaRPr lang="en-US" altLang="ja-JP" sz="1800" b="1" dirty="0">
              <a:latin typeface="Meiryo" charset="-128"/>
              <a:ea typeface="Meiryo" charset="-128"/>
              <a:cs typeface="Meiryo" charset="-128"/>
            </a:endParaRPr>
          </a:p>
          <a:p>
            <a:pPr algn="dist">
              <a:spcBef>
                <a:spcPts val="600"/>
              </a:spcBef>
              <a:tabLst>
                <a:tab pos="396875" algn="l"/>
                <a:tab pos="525463" algn="l"/>
              </a:tabLst>
            </a:pPr>
            <a:endParaRPr lang="en-US" altLang="ja-JP" sz="1800" b="1" dirty="0">
              <a:latin typeface="Meiryo" charset="-128"/>
              <a:ea typeface="Meiryo" charset="-128"/>
              <a:cs typeface="Meiryo" charset="-128"/>
            </a:endParaRPr>
          </a:p>
          <a:p>
            <a:pPr marL="457200" indent="-457200">
              <a:spcBef>
                <a:spcPts val="600"/>
              </a:spcBef>
              <a:buAutoNum type="arabicPlain" startAt="2"/>
              <a:tabLst>
                <a:tab pos="396875" algn="l"/>
                <a:tab pos="525463" algn="l"/>
              </a:tabLst>
            </a:pPr>
            <a:r>
              <a:rPr lang="ja-JP" altLang="en-US" sz="2400" b="1" dirty="0">
                <a:solidFill>
                  <a:srgbClr val="009650"/>
                </a:solidFill>
                <a:latin typeface="Meiryo" charset="-128"/>
                <a:ea typeface="Meiryo" charset="-128"/>
                <a:cs typeface="Meiryo" charset="-128"/>
              </a:rPr>
              <a:t>遠隔手話通訳を利用するにあたっての注意点</a:t>
            </a:r>
            <a:endParaRPr lang="en-US" altLang="ja-JP" sz="2400" b="1" dirty="0">
              <a:solidFill>
                <a:srgbClr val="009650"/>
              </a:solidFill>
              <a:latin typeface="Meiryo" charset="-128"/>
              <a:ea typeface="Meiryo" charset="-128"/>
              <a:cs typeface="Meiryo" charset="-128"/>
            </a:endParaRPr>
          </a:p>
          <a:p>
            <a:pPr algn="dist">
              <a:spcBef>
                <a:spcPts val="600"/>
              </a:spcBef>
              <a:tabLst>
                <a:tab pos="396875" algn="l"/>
                <a:tab pos="525463" algn="l"/>
              </a:tabLst>
            </a:pPr>
            <a:r>
              <a:rPr lang="en-US" altLang="ja-JP" sz="1800" b="1" dirty="0">
                <a:latin typeface="Meiryo" charset="-128"/>
                <a:ea typeface="Meiryo" charset="-128"/>
                <a:cs typeface="Meiryo" charset="-128"/>
              </a:rPr>
              <a:t>2-A	</a:t>
            </a:r>
            <a:r>
              <a:rPr lang="ja-JP" altLang="en-US" sz="1800" b="1" dirty="0">
                <a:latin typeface="Meiryo" charset="-128"/>
                <a:ea typeface="Meiryo" charset="-128"/>
                <a:cs typeface="Meiryo" charset="-128"/>
              </a:rPr>
              <a:t>　自分の映像の確認</a:t>
            </a:r>
            <a:r>
              <a:rPr lang="en-US" altLang="ja-JP" sz="1800" b="1" dirty="0">
                <a:latin typeface="Meiryo" charset="-128"/>
                <a:ea typeface="Meiryo" charset="-128"/>
                <a:cs typeface="Meiryo" charset="-128"/>
              </a:rPr>
              <a:t>……………P9</a:t>
            </a:r>
            <a:br>
              <a:rPr lang="en-US" altLang="ja-JP" sz="1800" b="1" dirty="0">
                <a:latin typeface="Meiryo" charset="-128"/>
                <a:ea typeface="Meiryo" charset="-128"/>
                <a:cs typeface="Meiryo" charset="-128"/>
              </a:rPr>
            </a:br>
            <a:r>
              <a:rPr lang="en-US" altLang="ja-JP" sz="1800" b="1" dirty="0">
                <a:latin typeface="Meiryo" charset="-128"/>
                <a:ea typeface="Meiryo" charset="-128"/>
                <a:cs typeface="Meiryo" charset="-128"/>
              </a:rPr>
              <a:t>2-B	</a:t>
            </a:r>
            <a:r>
              <a:rPr lang="ja-JP" altLang="en-US" sz="1800" b="1" dirty="0">
                <a:latin typeface="Meiryo" charset="-128"/>
                <a:ea typeface="Meiryo" charset="-128"/>
                <a:cs typeface="Meiryo" charset="-128"/>
              </a:rPr>
              <a:t>　 電話リレーサービスとの違い</a:t>
            </a:r>
            <a:r>
              <a:rPr lang="en-US" altLang="ja-JP" sz="1800" b="1" dirty="0">
                <a:latin typeface="Meiryo" charset="-128"/>
                <a:ea typeface="Meiryo" charset="-128"/>
                <a:cs typeface="Meiryo" charset="-128"/>
              </a:rPr>
              <a:t>……P10</a:t>
            </a:r>
            <a:br>
              <a:rPr lang="en-US" altLang="ja-JP" sz="1800" b="1" dirty="0">
                <a:latin typeface="Meiryo" charset="-128"/>
                <a:ea typeface="Meiryo" charset="-128"/>
                <a:cs typeface="Meiryo" charset="-128"/>
              </a:rPr>
            </a:br>
            <a:br>
              <a:rPr lang="en-US" altLang="ja-JP" sz="1800" b="1" dirty="0">
                <a:latin typeface="Meiryo" charset="-128"/>
                <a:ea typeface="Meiryo" charset="-128"/>
                <a:cs typeface="Meiryo" charset="-128"/>
              </a:rPr>
            </a:br>
            <a:endParaRPr lang="en-US" altLang="ja-JP" sz="1800" b="1" dirty="0">
              <a:latin typeface="Meiryo" charset="-128"/>
              <a:ea typeface="Meiryo" charset="-128"/>
              <a:cs typeface="Meiryo" charset="-128"/>
            </a:endParaRPr>
          </a:p>
          <a:p>
            <a:pPr>
              <a:spcBef>
                <a:spcPts val="600"/>
              </a:spcBef>
              <a:tabLst>
                <a:tab pos="396875" algn="l"/>
                <a:tab pos="525463" algn="l"/>
              </a:tabLst>
            </a:pPr>
            <a:r>
              <a:rPr lang="en-US" altLang="ja-JP" sz="2400" b="1" dirty="0">
                <a:solidFill>
                  <a:srgbClr val="009650"/>
                </a:solidFill>
                <a:latin typeface="Meiryo" charset="-128"/>
                <a:ea typeface="Meiryo" charset="-128"/>
                <a:cs typeface="Meiryo" charset="-128"/>
              </a:rPr>
              <a:t>3</a:t>
            </a:r>
            <a:r>
              <a:rPr lang="ja-JP" altLang="en-US" sz="2400" b="1" dirty="0">
                <a:solidFill>
                  <a:srgbClr val="009650"/>
                </a:solidFill>
                <a:latin typeface="Meiryo" charset="-128"/>
                <a:ea typeface="Meiryo" charset="-128"/>
                <a:cs typeface="Meiryo" charset="-128"/>
              </a:rPr>
              <a:t>　遠隔手話通訳の今後</a:t>
            </a:r>
            <a:endParaRPr lang="en-US" altLang="ja-JP" sz="1800" b="1" dirty="0">
              <a:latin typeface="Meiryo" charset="-128"/>
              <a:ea typeface="Meiryo" charset="-128"/>
              <a:cs typeface="Meiryo" charset="-128"/>
            </a:endParaRPr>
          </a:p>
          <a:p>
            <a:pPr algn="dist">
              <a:spcBef>
                <a:spcPts val="600"/>
              </a:spcBef>
              <a:tabLst>
                <a:tab pos="396875" algn="l"/>
                <a:tab pos="525463" algn="l"/>
              </a:tabLst>
            </a:pPr>
            <a:r>
              <a:rPr lang="en-US" altLang="ja-JP" sz="1800" b="1" dirty="0">
                <a:latin typeface="Meiryo" charset="-128"/>
                <a:ea typeface="Meiryo" charset="-128"/>
                <a:cs typeface="Meiryo" charset="-128"/>
              </a:rPr>
              <a:t>3-A</a:t>
            </a:r>
            <a:r>
              <a:rPr lang="ja-JP" altLang="en-US" sz="1800" b="1" dirty="0">
                <a:latin typeface="Meiryo" charset="-128"/>
                <a:ea typeface="Meiryo" charset="-128"/>
                <a:cs typeface="Meiryo" charset="-128"/>
              </a:rPr>
              <a:t>　　遠隔手話通訳のこれから　　　　　　　　　　</a:t>
            </a:r>
            <a:r>
              <a:rPr lang="en-US" altLang="ja-JP" sz="1800" b="1" dirty="0">
                <a:latin typeface="Meiryo" charset="-128"/>
                <a:ea typeface="Meiryo" charset="-128"/>
                <a:cs typeface="Meiryo" charset="-128"/>
              </a:rPr>
              <a:t>P </a:t>
            </a:r>
            <a:r>
              <a:rPr lang="ja-JP" altLang="en-US" sz="1800" b="1" dirty="0">
                <a:latin typeface="Meiryo" charset="-128"/>
                <a:ea typeface="Meiryo" charset="-128"/>
                <a:cs typeface="Meiryo" charset="-128"/>
              </a:rPr>
              <a:t>１５</a:t>
            </a:r>
            <a:endParaRPr lang="en-US" altLang="ja-JP" sz="1800" b="1" dirty="0">
              <a:latin typeface="Meiryo" charset="-128"/>
              <a:ea typeface="Meiryo" charset="-128"/>
              <a:cs typeface="Meiryo" charset="-128"/>
            </a:endParaRPr>
          </a:p>
          <a:p>
            <a:pPr>
              <a:spcBef>
                <a:spcPts val="600"/>
              </a:spcBef>
              <a:tabLst>
                <a:tab pos="396875" algn="l"/>
                <a:tab pos="525463" algn="l"/>
              </a:tabLst>
            </a:pPr>
            <a:endParaRPr lang="en-US" altLang="ja-JP" sz="2400" b="1" dirty="0">
              <a:solidFill>
                <a:srgbClr val="009650"/>
              </a:solidFill>
              <a:latin typeface="Meiryo" charset="-128"/>
              <a:ea typeface="Meiryo" charset="-128"/>
              <a:cs typeface="Meiryo" charset="-128"/>
            </a:endParaRPr>
          </a:p>
          <a:p>
            <a:pPr>
              <a:spcBef>
                <a:spcPts val="600"/>
              </a:spcBef>
              <a:tabLst>
                <a:tab pos="396875" algn="l"/>
                <a:tab pos="525463" algn="l"/>
              </a:tabLst>
            </a:pPr>
            <a:endParaRPr lang="en-US" altLang="ja-JP" sz="2400" b="1" dirty="0">
              <a:solidFill>
                <a:srgbClr val="009650"/>
              </a:solidFill>
              <a:latin typeface="Meiryo" charset="-128"/>
              <a:ea typeface="Meiryo" charset="-128"/>
              <a:cs typeface="Meiryo" charset="-128"/>
            </a:endParaRPr>
          </a:p>
        </p:txBody>
      </p:sp>
      <p:sp>
        <p:nvSpPr>
          <p:cNvPr id="3" name="タイトル 1">
            <a:extLst>
              <a:ext uri="{FF2B5EF4-FFF2-40B4-BE49-F238E27FC236}">
                <a16:creationId xmlns:a16="http://schemas.microsoft.com/office/drawing/2014/main" id="{90C6AD7A-25C3-4CCC-901C-8ADB1E455016}"/>
              </a:ext>
            </a:extLst>
          </p:cNvPr>
          <p:cNvSpPr txBox="1">
            <a:spLocks/>
          </p:cNvSpPr>
          <p:nvPr/>
        </p:nvSpPr>
        <p:spPr>
          <a:xfrm>
            <a:off x="503428" y="517383"/>
            <a:ext cx="1447800" cy="86177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a:solidFill>
                  <a:srgbClr val="009650"/>
                </a:solidFill>
                <a:latin typeface="Meiryo" charset="-128"/>
                <a:ea typeface="Meiryo" charset="-128"/>
                <a:cs typeface="Meiryo" charset="-128"/>
              </a:rPr>
              <a:t>目　次</a:t>
            </a:r>
          </a:p>
        </p:txBody>
      </p:sp>
      <p:cxnSp>
        <p:nvCxnSpPr>
          <p:cNvPr id="4" name="直線コネクタ 3"/>
          <p:cNvCxnSpPr/>
          <p:nvPr/>
        </p:nvCxnSpPr>
        <p:spPr>
          <a:xfrm>
            <a:off x="1685172" y="2590800"/>
            <a:ext cx="720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685172" y="4267200"/>
            <a:ext cx="720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0417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1769054" y="311581"/>
            <a:ext cx="6840000" cy="3600000"/>
          </a:xfrm>
          <a:prstGeom prst="rect">
            <a:avLst/>
          </a:prstGeom>
          <a:noFill/>
        </p:spPr>
        <p:txBody>
          <a:bodyPr>
            <a:noAutofit/>
          </a:bodyPr>
          <a:lstStyle>
            <a:lvl1pPr marL="0" indent="0" algn="l" defTabSz="914400" rtl="0" eaLnBrk="1" latinLnBrk="0" hangingPunct="1">
              <a:lnSpc>
                <a:spcPct val="90000"/>
              </a:lnSpc>
              <a:spcBef>
                <a:spcPts val="1000"/>
              </a:spcBef>
              <a:buFontTx/>
              <a:buNone/>
              <a:defRPr kumimoji="1" sz="2000" b="1" i="0" kern="1200">
                <a:solidFill>
                  <a:schemeClr val="tx1"/>
                </a:solidFill>
                <a:latin typeface="Meiryo" charset="-128"/>
                <a:ea typeface="Meiryo" charset="-128"/>
                <a:cs typeface="Meiryo" charset="-128"/>
              </a:defRPr>
            </a:lvl1pPr>
            <a:lvl2pPr marL="457200" indent="0" algn="l" defTabSz="914400" rtl="0" eaLnBrk="1" latinLnBrk="0" hangingPunct="1">
              <a:lnSpc>
                <a:spcPct val="90000"/>
              </a:lnSpc>
              <a:spcBef>
                <a:spcPts val="500"/>
              </a:spcBef>
              <a:buFontTx/>
              <a:buNone/>
              <a:defRPr kumimoji="1" sz="1600" b="1" i="0" kern="1200">
                <a:solidFill>
                  <a:schemeClr val="tx1"/>
                </a:solidFill>
                <a:latin typeface="Meiryo" charset="-128"/>
                <a:ea typeface="Meiryo" charset="-128"/>
                <a:cs typeface="Meiryo"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b="1" i="0" kern="1200">
                <a:solidFill>
                  <a:schemeClr val="tx1"/>
                </a:solidFill>
                <a:latin typeface="Meiryo" charset="-128"/>
                <a:ea typeface="Meiryo" charset="-128"/>
                <a:cs typeface="Meiryo"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pPr>
            <a:r>
              <a:rPr lang="en-US" altLang="ja-JP" sz="14000" dirty="0">
                <a:solidFill>
                  <a:srgbClr val="009650"/>
                </a:solidFill>
              </a:rPr>
              <a:t>1</a:t>
            </a:r>
            <a:endParaRPr lang="ja-JP" altLang="en-US" sz="14000" dirty="0">
              <a:solidFill>
                <a:srgbClr val="009650"/>
              </a:solidFill>
            </a:endParaRPr>
          </a:p>
          <a:p>
            <a:pPr>
              <a:lnSpc>
                <a:spcPct val="100000"/>
              </a:lnSpc>
            </a:pPr>
            <a:r>
              <a:rPr lang="ja-JP" altLang="en-US" sz="4800" dirty="0">
                <a:solidFill>
                  <a:srgbClr val="009650"/>
                </a:solidFill>
              </a:rPr>
              <a:t>遠隔手話通訳とは</a:t>
            </a:r>
            <a:endParaRPr lang="en-US" altLang="ja-JP" sz="4800" dirty="0">
              <a:solidFill>
                <a:srgbClr val="009650"/>
              </a:solidFill>
            </a:endParaRPr>
          </a:p>
        </p:txBody>
      </p:sp>
    </p:spTree>
    <p:extLst>
      <p:ext uri="{BB962C8B-B14F-4D97-AF65-F5344CB8AC3E}">
        <p14:creationId xmlns:p14="http://schemas.microsoft.com/office/powerpoint/2010/main" val="1834774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1767718" y="510764"/>
            <a:ext cx="7200000" cy="540000"/>
          </a:xfrm>
          <a:prstGeom prst="rect">
            <a:avLst/>
          </a:prstGeom>
        </p:spPr>
        <p:txBody>
          <a:bodyPr>
            <a:noAutofit/>
          </a:bodyPr>
          <a:lstStyle/>
          <a:p>
            <a:r>
              <a:rPr lang="ja-JP" altLang="en-US" sz="2800" b="1" dirty="0">
                <a:solidFill>
                  <a:srgbClr val="009650"/>
                </a:solidFill>
                <a:latin typeface="Meiryo" charset="-128"/>
                <a:ea typeface="Meiryo" charset="-128"/>
                <a:cs typeface="Meiryo" charset="-128"/>
              </a:rPr>
              <a:t>遠隔手話通訳とは？</a:t>
            </a:r>
          </a:p>
        </p:txBody>
      </p:sp>
      <p:sp>
        <p:nvSpPr>
          <p:cNvPr id="3" name="サブタイトル 2"/>
          <p:cNvSpPr>
            <a:spLocks noGrp="1"/>
          </p:cNvSpPr>
          <p:nvPr>
            <p:ph type="subTitle" idx="4294967295"/>
          </p:nvPr>
        </p:nvSpPr>
        <p:spPr>
          <a:xfrm>
            <a:off x="1767718" y="1328067"/>
            <a:ext cx="6858000" cy="348333"/>
          </a:xfrm>
          <a:prstGeom prst="rect">
            <a:avLst/>
          </a:prstGeom>
        </p:spPr>
        <p:txBody>
          <a:bodyPr numCol="1">
            <a:noAutofit/>
          </a:bodyPr>
          <a:lstStyle/>
          <a:p>
            <a:pPr marL="9525" marR="4344" algn="l">
              <a:lnSpc>
                <a:spcPct val="125000"/>
              </a:lnSpc>
              <a:spcBef>
                <a:spcPts val="85"/>
              </a:spcBef>
            </a:pPr>
            <a:r>
              <a:rPr lang="ja-JP" altLang="en-US" sz="2400" b="1" dirty="0">
                <a:latin typeface="Meiryo" charset="-128"/>
                <a:ea typeface="Meiryo" charset="-128"/>
                <a:cs typeface="Meiryo" charset="-128"/>
              </a:rPr>
              <a:t>手話通訳派遣制度で手話通訳を派遣する代わりに、お手持ちのスマホやパソコンなどを使ったビデオ通話により手話通訳を行うものです。</a:t>
            </a:r>
            <a:endParaRPr lang="en-US" altLang="ja-JP" sz="2400" b="1" dirty="0">
              <a:latin typeface="Meiryo" charset="-128"/>
              <a:ea typeface="Meiryo" charset="-128"/>
              <a:cs typeface="Meiryo" charset="-128"/>
            </a:endParaRPr>
          </a:p>
          <a:p>
            <a:pPr marL="9525" marR="4344" algn="l">
              <a:lnSpc>
                <a:spcPct val="125000"/>
              </a:lnSpc>
              <a:spcBef>
                <a:spcPts val="85"/>
              </a:spcBef>
            </a:pPr>
            <a:endParaRPr lang="en-US" altLang="ja-JP" sz="2400" b="1" dirty="0">
              <a:latin typeface="Meiryo" charset="-128"/>
              <a:ea typeface="Meiryo" charset="-128"/>
              <a:cs typeface="Meiryo" charset="-128"/>
            </a:endParaRPr>
          </a:p>
          <a:p>
            <a:pPr marL="9525" marR="4344" algn="l">
              <a:lnSpc>
                <a:spcPct val="125000"/>
              </a:lnSpc>
              <a:spcBef>
                <a:spcPts val="85"/>
              </a:spcBef>
            </a:pPr>
            <a:r>
              <a:rPr lang="ja-JP" altLang="en-US" sz="2400" b="1" dirty="0">
                <a:latin typeface="Meiryo" charset="-128"/>
                <a:ea typeface="Meiryo" charset="-128"/>
                <a:cs typeface="Meiryo" charset="-128"/>
              </a:rPr>
              <a:t>新型コロナウィルス感染症対策として、役所に行かなくても行政手続きができるところが増えてきています。</a:t>
            </a:r>
            <a:endParaRPr lang="en-US" altLang="ja-JP" sz="2400" b="1" dirty="0">
              <a:latin typeface="Meiryo" charset="-128"/>
              <a:ea typeface="Meiryo" charset="-128"/>
              <a:cs typeface="Meiryo" charset="-128"/>
            </a:endParaRPr>
          </a:p>
          <a:p>
            <a:pPr marL="9525" marR="4344" algn="l">
              <a:lnSpc>
                <a:spcPct val="125000"/>
              </a:lnSpc>
              <a:spcBef>
                <a:spcPts val="85"/>
              </a:spcBef>
            </a:pPr>
            <a:endParaRPr lang="en-US" altLang="ja-JP" sz="2400" b="1" dirty="0">
              <a:latin typeface="Meiryo" charset="-128"/>
              <a:ea typeface="Meiryo" charset="-128"/>
              <a:cs typeface="Meiryo" charset="-128"/>
            </a:endParaRPr>
          </a:p>
          <a:p>
            <a:pPr marL="9525" marR="4344" algn="l">
              <a:lnSpc>
                <a:spcPct val="125000"/>
              </a:lnSpc>
              <a:spcBef>
                <a:spcPts val="85"/>
              </a:spcBef>
            </a:pPr>
            <a:r>
              <a:rPr lang="ja-JP" altLang="en-US" sz="2400" b="1" dirty="0">
                <a:latin typeface="Meiryo" charset="-128"/>
                <a:ea typeface="Meiryo" charset="-128"/>
                <a:cs typeface="Meiryo" charset="-128"/>
              </a:rPr>
              <a:t>ご利用にあたっては、</a:t>
            </a:r>
            <a:br>
              <a:rPr lang="ja-JP" altLang="en-US" sz="2400" b="1" dirty="0">
                <a:latin typeface="Meiryo" charset="-128"/>
                <a:ea typeface="Meiryo" charset="-128"/>
                <a:cs typeface="Meiryo" charset="-128"/>
              </a:rPr>
            </a:br>
            <a:r>
              <a:rPr lang="ja-JP" altLang="en-US" sz="2400" b="1" dirty="0">
                <a:latin typeface="Meiryo" charset="-128"/>
                <a:ea typeface="Meiryo" charset="-128"/>
                <a:cs typeface="Meiryo" charset="-128"/>
              </a:rPr>
              <a:t>高額な機器や難しいシステムは不要です。</a:t>
            </a:r>
            <a:endParaRPr lang="en-US" altLang="ja-JP" sz="2400" b="1" dirty="0">
              <a:latin typeface="Meiryo" charset="-128"/>
              <a:ea typeface="Meiryo" charset="-128"/>
              <a:cs typeface="Meiryo" charset="-128"/>
            </a:endParaRPr>
          </a:p>
          <a:p>
            <a:pPr marL="9525" marR="4344" algn="l">
              <a:lnSpc>
                <a:spcPct val="125000"/>
              </a:lnSpc>
              <a:spcBef>
                <a:spcPts val="85"/>
              </a:spcBef>
            </a:pPr>
            <a:r>
              <a:rPr lang="en-US" altLang="ja-JP" b="1" dirty="0">
                <a:latin typeface="Meiryo" charset="-128"/>
                <a:ea typeface="Meiryo" charset="-128"/>
                <a:cs typeface="Meiryo" charset="-128"/>
              </a:rPr>
              <a:t>※</a:t>
            </a:r>
            <a:r>
              <a:rPr lang="ja-JP" altLang="en-US" b="1" dirty="0">
                <a:latin typeface="Meiryo" charset="-128"/>
                <a:ea typeface="Meiryo" charset="-128"/>
                <a:cs typeface="Meiryo" charset="-128"/>
              </a:rPr>
              <a:t>実施していない都道府県・市区町村もあります。</a:t>
            </a:r>
          </a:p>
        </p:txBody>
      </p:sp>
      <p:sp>
        <p:nvSpPr>
          <p:cNvPr id="4" name="Title 1"/>
          <p:cNvSpPr txBox="1">
            <a:spLocks/>
          </p:cNvSpPr>
          <p:nvPr/>
        </p:nvSpPr>
        <p:spPr>
          <a:xfrm>
            <a:off x="757130" y="573840"/>
            <a:ext cx="1188171" cy="509216"/>
          </a:xfrm>
          <a:prstGeom prst="rect">
            <a:avLst/>
          </a:prstGeom>
        </p:spPr>
        <p:txBody>
          <a:bodyPr vert="horz" lIns="86228" tIns="43114" rIns="86228" bIns="43114" rtlCol="0" anchor="b">
            <a:no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r>
              <a:rPr lang="en-US" altLang="ja-JP" sz="3600" dirty="0"/>
              <a:t>1-A</a:t>
            </a:r>
            <a:endParaRPr lang="en-US" sz="3600" dirty="0"/>
          </a:p>
        </p:txBody>
      </p:sp>
    </p:spTree>
    <p:extLst>
      <p:ext uri="{BB962C8B-B14F-4D97-AF65-F5344CB8AC3E}">
        <p14:creationId xmlns:p14="http://schemas.microsoft.com/office/powerpoint/2010/main" val="1399311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C:\Users\drinoue\AppData\Local\Microsoft\Windows\INetCache\IE\S549JPHK\office-buildin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535" y="1088263"/>
            <a:ext cx="2600921" cy="2600921"/>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プレースホルダー 4"/>
          <p:cNvSpPr>
            <a:spLocks noGrp="1"/>
          </p:cNvSpPr>
          <p:nvPr>
            <p:ph type="body" idx="1"/>
          </p:nvPr>
        </p:nvSpPr>
        <p:spPr>
          <a:xfrm>
            <a:off x="2057400" y="188640"/>
            <a:ext cx="5105400" cy="936104"/>
          </a:xfrm>
        </p:spPr>
        <p:txBody>
          <a:bodyPr>
            <a:normAutofit fontScale="92500"/>
          </a:bodyPr>
          <a:lstStyle/>
          <a:p>
            <a:r>
              <a:rPr kumimoji="1" lang="ja-JP" altLang="en-US" sz="4400" dirty="0">
                <a:solidFill>
                  <a:srgbClr val="00B050"/>
                </a:solidFill>
              </a:rPr>
              <a:t>遠隔手話通訳のしくみ</a:t>
            </a:r>
          </a:p>
        </p:txBody>
      </p:sp>
      <p:sp>
        <p:nvSpPr>
          <p:cNvPr id="9" name="円/楕円 8"/>
          <p:cNvSpPr/>
          <p:nvPr/>
        </p:nvSpPr>
        <p:spPr>
          <a:xfrm>
            <a:off x="4059311" y="1844824"/>
            <a:ext cx="1008112" cy="144016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2050" name="Picture 2" descr="C:\Users\drinoue\AppData\Local\Microsoft\Windows\INetCache\IE\S549JPHK\publicdomainq-0008557fzgapx[1].png"/>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4167323" y="1942094"/>
            <a:ext cx="792088" cy="1154753"/>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C:\Users\drinoue\AppData\Local\Microsoft\Windows\INetCache\IE\10HHSZMB\gatag-00005651[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1456" y="3747800"/>
            <a:ext cx="5040559" cy="2577841"/>
          </a:xfrm>
          <a:prstGeom prst="rect">
            <a:avLst/>
          </a:prstGeom>
          <a:noFill/>
          <a:extLst>
            <a:ext uri="{909E8E84-426E-40DD-AFC4-6F175D3DCCD1}">
              <a14:hiddenFill xmlns:a14="http://schemas.microsoft.com/office/drawing/2010/main">
                <a:solidFill>
                  <a:srgbClr val="FFFFFF"/>
                </a:solidFill>
              </a14:hiddenFill>
            </a:ext>
          </a:extLst>
        </p:spPr>
      </p:pic>
      <p:grpSp>
        <p:nvGrpSpPr>
          <p:cNvPr id="26" name="グループ化 25"/>
          <p:cNvGrpSpPr/>
          <p:nvPr/>
        </p:nvGrpSpPr>
        <p:grpSpPr>
          <a:xfrm>
            <a:off x="4042717" y="4886243"/>
            <a:ext cx="958038" cy="717263"/>
            <a:chOff x="1041212" y="3967838"/>
            <a:chExt cx="1440160" cy="1268627"/>
          </a:xfrm>
        </p:grpSpPr>
        <p:pic>
          <p:nvPicPr>
            <p:cNvPr id="27" name="Picture 9" descr="C:\Users\drinoue\AppData\Local\Microsoft\Windows\INetCache\IE\10HHSZMB\lgi01a201308290800[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1212" y="4077586"/>
              <a:ext cx="1440160" cy="1158879"/>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0" descr="C:\Users\drinoue\AppData\Local\Microsoft\Windows\INetCache\IE\3G9ZP02E\lgi01a201312241700[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330133">
              <a:off x="1858169" y="3967838"/>
              <a:ext cx="330752" cy="24806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drinoue\AppData\Local\Microsoft\Windows\INetCache\IE\S549JPHK\publicdomainq-0008557fzgapx[1].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58947" y="4271951"/>
              <a:ext cx="299159" cy="436132"/>
            </a:xfrm>
            <a:prstGeom prst="rect">
              <a:avLst/>
            </a:prstGeom>
            <a:noFill/>
            <a:extLst>
              <a:ext uri="{909E8E84-426E-40DD-AFC4-6F175D3DCCD1}">
                <a14:hiddenFill xmlns:a14="http://schemas.microsoft.com/office/drawing/2010/main">
                  <a:solidFill>
                    <a:srgbClr val="FFFFFF"/>
                  </a:solidFill>
                </a14:hiddenFill>
              </a:ext>
            </a:extLst>
          </p:spPr>
        </p:pic>
      </p:grpSp>
      <p:pic>
        <p:nvPicPr>
          <p:cNvPr id="2061" name="Picture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25752" y="4625489"/>
            <a:ext cx="917632" cy="13008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3" name="Picture 15" descr="C:\Users\drinoue\Desktop\255350_jpg_wi\255350.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731510" y="4682919"/>
            <a:ext cx="1139429" cy="1139428"/>
          </a:xfrm>
          <a:prstGeom prst="rect">
            <a:avLst/>
          </a:prstGeom>
          <a:noFill/>
          <a:extLst>
            <a:ext uri="{909E8E84-426E-40DD-AFC4-6F175D3DCCD1}">
              <a14:hiddenFill xmlns:a14="http://schemas.microsoft.com/office/drawing/2010/main">
                <a:solidFill>
                  <a:srgbClr val="FFFFFF"/>
                </a:solidFill>
              </a14:hiddenFill>
            </a:ext>
          </a:extLst>
        </p:spPr>
      </p:pic>
      <p:sp>
        <p:nvSpPr>
          <p:cNvPr id="17" name="二方向矢印 16"/>
          <p:cNvSpPr/>
          <p:nvPr/>
        </p:nvSpPr>
        <p:spPr>
          <a:xfrm>
            <a:off x="3906674" y="3526724"/>
            <a:ext cx="529702" cy="143152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二方向矢印 44"/>
          <p:cNvSpPr/>
          <p:nvPr/>
        </p:nvSpPr>
        <p:spPr>
          <a:xfrm flipH="1">
            <a:off x="4627556" y="3505200"/>
            <a:ext cx="529702" cy="143152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3214906" y="3793186"/>
            <a:ext cx="1221470"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映像通信（手話）</a:t>
            </a:r>
            <a:endParaRPr kumimoji="1" lang="ja-JP" altLang="en-US" dirty="0"/>
          </a:p>
        </p:txBody>
      </p:sp>
      <p:sp>
        <p:nvSpPr>
          <p:cNvPr id="48" name="正方形/長方形 47"/>
          <p:cNvSpPr/>
          <p:nvPr/>
        </p:nvSpPr>
        <p:spPr>
          <a:xfrm>
            <a:off x="5081736" y="3824319"/>
            <a:ext cx="1221470"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映像通信（音声）</a:t>
            </a:r>
            <a:endParaRPr kumimoji="1" lang="ja-JP" altLang="en-US" dirty="0"/>
          </a:p>
        </p:txBody>
      </p:sp>
      <p:sp>
        <p:nvSpPr>
          <p:cNvPr id="18" name="テキスト ボックス 17"/>
          <p:cNvSpPr txBox="1"/>
          <p:nvPr/>
        </p:nvSpPr>
        <p:spPr>
          <a:xfrm>
            <a:off x="2705472" y="6078707"/>
            <a:ext cx="1391085" cy="343492"/>
          </a:xfrm>
          <a:prstGeom prst="rect">
            <a:avLst/>
          </a:prstGeom>
          <a:solidFill>
            <a:schemeClr val="bg1"/>
          </a:solidFill>
        </p:spPr>
        <p:txBody>
          <a:bodyPr wrap="square" rtlCol="0">
            <a:spAutoFit/>
          </a:bodyPr>
          <a:lstStyle/>
          <a:p>
            <a:r>
              <a:rPr kumimoji="1" lang="ja-JP" altLang="en-US" dirty="0"/>
              <a:t>きこえない人</a:t>
            </a:r>
          </a:p>
        </p:txBody>
      </p:sp>
      <p:sp>
        <p:nvSpPr>
          <p:cNvPr id="50" name="テキスト ボックス 49"/>
          <p:cNvSpPr txBox="1"/>
          <p:nvPr/>
        </p:nvSpPr>
        <p:spPr>
          <a:xfrm>
            <a:off x="5297760" y="6078708"/>
            <a:ext cx="1221470" cy="343492"/>
          </a:xfrm>
          <a:prstGeom prst="rect">
            <a:avLst/>
          </a:prstGeom>
          <a:solidFill>
            <a:schemeClr val="bg1"/>
          </a:solidFill>
        </p:spPr>
        <p:txBody>
          <a:bodyPr wrap="square" rtlCol="0">
            <a:spAutoFit/>
          </a:bodyPr>
          <a:lstStyle/>
          <a:p>
            <a:r>
              <a:rPr kumimoji="1" lang="ja-JP" altLang="en-US" dirty="0"/>
              <a:t>きこえる人</a:t>
            </a:r>
          </a:p>
        </p:txBody>
      </p:sp>
      <p:sp>
        <p:nvSpPr>
          <p:cNvPr id="42" name="正方形/長方形 41"/>
          <p:cNvSpPr/>
          <p:nvPr/>
        </p:nvSpPr>
        <p:spPr>
          <a:xfrm>
            <a:off x="3733800" y="1222640"/>
            <a:ext cx="1828800" cy="6061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手話通訳者</a:t>
            </a:r>
          </a:p>
        </p:txBody>
      </p:sp>
      <p:sp>
        <p:nvSpPr>
          <p:cNvPr id="21" name="Title 1">
            <a:extLst>
              <a:ext uri="{FF2B5EF4-FFF2-40B4-BE49-F238E27FC236}">
                <a16:creationId xmlns:a16="http://schemas.microsoft.com/office/drawing/2014/main" id="{33A57714-4E7E-49E0-B723-0B783CF7C555}"/>
              </a:ext>
            </a:extLst>
          </p:cNvPr>
          <p:cNvSpPr txBox="1">
            <a:spLocks/>
          </p:cNvSpPr>
          <p:nvPr/>
        </p:nvSpPr>
        <p:spPr>
          <a:xfrm>
            <a:off x="757130" y="364745"/>
            <a:ext cx="1114533" cy="718311"/>
          </a:xfrm>
          <a:prstGeom prst="rect">
            <a:avLst/>
          </a:prstGeom>
        </p:spPr>
        <p:txBody>
          <a:bodyPr vert="horz" lIns="86228" tIns="43114" rIns="86228" bIns="43114" rtlCol="0" anchor="b">
            <a:no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r>
              <a:rPr lang="en-US" altLang="ja-JP" sz="3600" dirty="0"/>
              <a:t>1-B</a:t>
            </a:r>
            <a:endParaRPr lang="en-US" sz="3600" dirty="0"/>
          </a:p>
        </p:txBody>
      </p:sp>
      <p:cxnSp>
        <p:nvCxnSpPr>
          <p:cNvPr id="3" name="直線コネクタ 2">
            <a:extLst>
              <a:ext uri="{FF2B5EF4-FFF2-40B4-BE49-F238E27FC236}">
                <a16:creationId xmlns:a16="http://schemas.microsoft.com/office/drawing/2014/main" id="{294BB171-2723-4CB3-A555-44A297E38B76}"/>
              </a:ext>
            </a:extLst>
          </p:cNvPr>
          <p:cNvCxnSpPr/>
          <p:nvPr/>
        </p:nvCxnSpPr>
        <p:spPr>
          <a:xfrm flipV="1">
            <a:off x="255588" y="1083056"/>
            <a:ext cx="8632825" cy="120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945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1786006" y="510764"/>
            <a:ext cx="7200000" cy="540000"/>
          </a:xfrm>
          <a:prstGeom prst="rect">
            <a:avLst/>
          </a:prstGeom>
        </p:spPr>
        <p:txBody>
          <a:bodyPr>
            <a:noAutofit/>
          </a:bodyPr>
          <a:lstStyle/>
          <a:p>
            <a:r>
              <a:rPr lang="ja-JP" altLang="en-US" sz="2800" b="1" dirty="0">
                <a:solidFill>
                  <a:srgbClr val="009650"/>
                </a:solidFill>
                <a:latin typeface="Meiryo" charset="-128"/>
                <a:ea typeface="Meiryo" charset="-128"/>
                <a:cs typeface="Meiryo" charset="-128"/>
              </a:rPr>
              <a:t>遠隔手話通訳の提供形態</a:t>
            </a:r>
          </a:p>
        </p:txBody>
      </p:sp>
      <p:sp>
        <p:nvSpPr>
          <p:cNvPr id="4" name="Title 1"/>
          <p:cNvSpPr txBox="1">
            <a:spLocks/>
          </p:cNvSpPr>
          <p:nvPr/>
        </p:nvSpPr>
        <p:spPr>
          <a:xfrm>
            <a:off x="765597" y="569976"/>
            <a:ext cx="1188171" cy="509216"/>
          </a:xfrm>
          <a:prstGeom prst="rect">
            <a:avLst/>
          </a:prstGeom>
        </p:spPr>
        <p:txBody>
          <a:bodyPr vert="horz" lIns="86228" tIns="43114" rIns="86228" bIns="43114" rtlCol="0" anchor="b">
            <a:no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r>
              <a:rPr lang="en-US" altLang="ja-JP" sz="3600" dirty="0"/>
              <a:t>1-C</a:t>
            </a:r>
            <a:endParaRPr lang="en-US" sz="3600" dirty="0"/>
          </a:p>
        </p:txBody>
      </p:sp>
      <p:sp>
        <p:nvSpPr>
          <p:cNvPr id="3" name="テキスト ボックス 2"/>
          <p:cNvSpPr txBox="1"/>
          <p:nvPr/>
        </p:nvSpPr>
        <p:spPr>
          <a:xfrm>
            <a:off x="1600200" y="1236360"/>
            <a:ext cx="7362913" cy="5316840"/>
          </a:xfrm>
          <a:prstGeom prst="rect">
            <a:avLst/>
          </a:prstGeom>
          <a:noFill/>
        </p:spPr>
        <p:txBody>
          <a:bodyPr wrap="none" rtlCol="0">
            <a:spAutoFit/>
          </a:bodyPr>
          <a:lstStyle/>
          <a:p>
            <a:pPr>
              <a:tabLst>
                <a:tab pos="352425" algn="l"/>
              </a:tabLst>
            </a:pPr>
            <a:r>
              <a:rPr lang="en-US" altLang="ja-JP" sz="2800" b="1" dirty="0">
                <a:solidFill>
                  <a:srgbClr val="009650"/>
                </a:solidFill>
                <a:latin typeface="Meiryo" charset="-128"/>
                <a:ea typeface="Meiryo" charset="-128"/>
                <a:cs typeface="Meiryo" charset="-128"/>
              </a:rPr>
              <a:t>1	</a:t>
            </a:r>
            <a:r>
              <a:rPr lang="ja-JP" altLang="en-US" sz="2800" b="1" dirty="0">
                <a:solidFill>
                  <a:srgbClr val="009650"/>
                </a:solidFill>
                <a:latin typeface="Meiryo" charset="-128"/>
                <a:ea typeface="Meiryo" charset="-128"/>
                <a:cs typeface="Meiryo" charset="-128"/>
              </a:rPr>
              <a:t>手話対応の窓口、設置通訳者に代わるもの</a:t>
            </a:r>
            <a:endParaRPr lang="en-US" altLang="ja-JP" sz="2800" b="1" dirty="0">
              <a:solidFill>
                <a:srgbClr val="009650"/>
              </a:solidFill>
              <a:latin typeface="Meiryo" charset="-128"/>
              <a:ea typeface="Meiryo" charset="-128"/>
              <a:cs typeface="Meiryo" charset="-128"/>
            </a:endParaRPr>
          </a:p>
          <a:p>
            <a:pPr>
              <a:tabLst>
                <a:tab pos="352425" algn="l"/>
              </a:tabLst>
            </a:pPr>
            <a:r>
              <a:rPr lang="en-US" altLang="ja-JP" sz="2000" dirty="0">
                <a:latin typeface="Meiryo" charset="-128"/>
                <a:ea typeface="Meiryo" charset="-128"/>
                <a:cs typeface="Meiryo" charset="-128"/>
              </a:rPr>
              <a:t>	</a:t>
            </a:r>
            <a:r>
              <a:rPr lang="ja-JP" altLang="en-US" sz="2000" dirty="0">
                <a:latin typeface="Meiryo" charset="-128"/>
                <a:ea typeface="Meiryo" charset="-128"/>
                <a:cs typeface="Meiryo" charset="-128"/>
              </a:rPr>
              <a:t>市役所・病院・お店等の受付・窓口にタブレットを</a:t>
            </a:r>
            <a:br>
              <a:rPr lang="en-US" altLang="ja-JP" sz="2000" dirty="0">
                <a:latin typeface="Meiryo" charset="-128"/>
                <a:ea typeface="Meiryo" charset="-128"/>
                <a:cs typeface="Meiryo" charset="-128"/>
              </a:rPr>
            </a:br>
            <a:r>
              <a:rPr lang="ja-JP" altLang="en-US" sz="2000" dirty="0">
                <a:latin typeface="Meiryo" charset="-128"/>
                <a:ea typeface="Meiryo" charset="-128"/>
                <a:cs typeface="Meiryo" charset="-128"/>
              </a:rPr>
              <a:t>　　設置し、きこえない人の来訪があれば遠隔で手話</a:t>
            </a:r>
            <a:br>
              <a:rPr lang="en-US" altLang="ja-JP" sz="2000" dirty="0">
                <a:latin typeface="Meiryo" charset="-128"/>
                <a:ea typeface="Meiryo" charset="-128"/>
                <a:cs typeface="Meiryo" charset="-128"/>
              </a:rPr>
            </a:br>
            <a:r>
              <a:rPr lang="ja-JP" altLang="en-US" sz="2000" dirty="0">
                <a:latin typeface="Meiryo" charset="-128"/>
                <a:ea typeface="Meiryo" charset="-128"/>
                <a:cs typeface="Meiryo" charset="-128"/>
              </a:rPr>
              <a:t>　　通訳を行います。</a:t>
            </a:r>
            <a:endParaRPr lang="en-US" altLang="ja-JP" sz="2000" dirty="0">
              <a:latin typeface="Meiryo" charset="-128"/>
              <a:ea typeface="Meiryo" charset="-128"/>
              <a:cs typeface="Meiryo" charset="-128"/>
            </a:endParaRPr>
          </a:p>
          <a:p>
            <a:pPr>
              <a:tabLst>
                <a:tab pos="352425" algn="l"/>
              </a:tabLst>
            </a:pPr>
            <a:endParaRPr lang="en-US" altLang="ja-JP" sz="2000" dirty="0">
              <a:latin typeface="Meiryo" charset="-128"/>
              <a:ea typeface="Meiryo" charset="-128"/>
              <a:cs typeface="Meiryo" charset="-128"/>
            </a:endParaRPr>
          </a:p>
          <a:p>
            <a:pPr>
              <a:tabLst>
                <a:tab pos="352425" algn="l"/>
              </a:tabLst>
            </a:pPr>
            <a:endParaRPr lang="ja-JP" altLang="en-US" sz="1050" dirty="0">
              <a:latin typeface="Meiryo" charset="-128"/>
              <a:ea typeface="Meiryo" charset="-128"/>
              <a:cs typeface="Meiryo" charset="-128"/>
            </a:endParaRPr>
          </a:p>
          <a:p>
            <a:pPr>
              <a:tabLst>
                <a:tab pos="352425" algn="l"/>
              </a:tabLst>
            </a:pPr>
            <a:r>
              <a:rPr lang="en-US" altLang="ja-JP" sz="2800" b="1" dirty="0">
                <a:solidFill>
                  <a:srgbClr val="009650"/>
                </a:solidFill>
                <a:latin typeface="Meiryo" charset="-128"/>
                <a:ea typeface="Meiryo" charset="-128"/>
                <a:cs typeface="Meiryo" charset="-128"/>
              </a:rPr>
              <a:t>2	</a:t>
            </a:r>
            <a:r>
              <a:rPr lang="ja-JP" altLang="en-US" sz="2800" b="1" dirty="0">
                <a:solidFill>
                  <a:srgbClr val="009650"/>
                </a:solidFill>
                <a:latin typeface="Meiryo" charset="-128"/>
                <a:ea typeface="Meiryo" charset="-128"/>
                <a:cs typeface="Meiryo" charset="-128"/>
              </a:rPr>
              <a:t>手話通訳者の派遣に代わるもの</a:t>
            </a:r>
            <a:endParaRPr lang="en-US" altLang="ja-JP" sz="2800" b="1" dirty="0">
              <a:solidFill>
                <a:srgbClr val="009650"/>
              </a:solidFill>
              <a:latin typeface="Meiryo" charset="-128"/>
              <a:ea typeface="Meiryo" charset="-128"/>
              <a:cs typeface="Meiryo" charset="-128"/>
            </a:endParaRPr>
          </a:p>
          <a:p>
            <a:pPr>
              <a:tabLst>
                <a:tab pos="352425" algn="l"/>
              </a:tabLst>
            </a:pPr>
            <a:r>
              <a:rPr lang="en-US" altLang="ja-JP" sz="2000" b="1" dirty="0">
                <a:latin typeface="Meiryo" charset="-128"/>
                <a:ea typeface="Meiryo" charset="-128"/>
                <a:cs typeface="Meiryo" charset="-128"/>
              </a:rPr>
              <a:t>	</a:t>
            </a:r>
            <a:r>
              <a:rPr lang="ja-JP" altLang="en-US" sz="2000" dirty="0">
                <a:latin typeface="Meiryo" charset="-128"/>
                <a:ea typeface="Meiryo" charset="-128"/>
                <a:cs typeface="Meiryo" charset="-128"/>
              </a:rPr>
              <a:t>手話通訳が必要になったときに、きこえない人が</a:t>
            </a:r>
            <a:endParaRPr lang="en-US" altLang="ja-JP" sz="2000" dirty="0">
              <a:latin typeface="Meiryo" charset="-128"/>
              <a:ea typeface="Meiryo" charset="-128"/>
              <a:cs typeface="Meiryo" charset="-128"/>
            </a:endParaRPr>
          </a:p>
          <a:p>
            <a:pPr>
              <a:tabLst>
                <a:tab pos="352425" algn="l"/>
              </a:tabLst>
            </a:pPr>
            <a:r>
              <a:rPr lang="ja-JP" altLang="en-US" sz="2000" dirty="0">
                <a:latin typeface="Meiryo" charset="-128"/>
                <a:ea typeface="Meiryo" charset="-128"/>
                <a:cs typeface="Meiryo" charset="-128"/>
              </a:rPr>
              <a:t>　　自分の端末を用いて遠隔で手話通訳を利用します。</a:t>
            </a:r>
            <a:br>
              <a:rPr lang="ja-JP" altLang="en-US" sz="1050" dirty="0">
                <a:latin typeface="Meiryo" charset="-128"/>
                <a:ea typeface="Meiryo" charset="-128"/>
                <a:cs typeface="Meiryo" charset="-128"/>
              </a:rPr>
            </a:br>
            <a:br>
              <a:rPr lang="en-US" altLang="ja-JP" sz="1050" dirty="0">
                <a:latin typeface="Meiryo" charset="-128"/>
                <a:ea typeface="Meiryo" charset="-128"/>
                <a:cs typeface="Meiryo" charset="-128"/>
              </a:rPr>
            </a:br>
            <a:endParaRPr lang="en-US" altLang="ja-JP" sz="1050" dirty="0">
              <a:latin typeface="Meiryo" charset="-128"/>
              <a:ea typeface="Meiryo" charset="-128"/>
              <a:cs typeface="Meiryo" charset="-128"/>
            </a:endParaRPr>
          </a:p>
          <a:p>
            <a:pPr>
              <a:tabLst>
                <a:tab pos="352425" algn="l"/>
              </a:tabLst>
            </a:pPr>
            <a:r>
              <a:rPr lang="en-US" altLang="ja-JP" sz="2800" b="1" dirty="0">
                <a:solidFill>
                  <a:srgbClr val="009650"/>
                </a:solidFill>
                <a:latin typeface="Meiryo" charset="-128"/>
                <a:ea typeface="Meiryo" charset="-128"/>
                <a:cs typeface="Meiryo" charset="-128"/>
              </a:rPr>
              <a:t>※</a:t>
            </a:r>
            <a:r>
              <a:rPr lang="ja-JP" altLang="en-US" sz="2800" b="1" dirty="0">
                <a:solidFill>
                  <a:srgbClr val="009650"/>
                </a:solidFill>
                <a:latin typeface="Meiryo" charset="-128"/>
                <a:ea typeface="Meiryo" charset="-128"/>
                <a:cs typeface="Meiryo" charset="-128"/>
              </a:rPr>
              <a:t>上記形態それぞれを導入しているかは、</a:t>
            </a:r>
            <a:br>
              <a:rPr lang="en-US" altLang="ja-JP" sz="2800" b="1" dirty="0">
                <a:solidFill>
                  <a:srgbClr val="009650"/>
                </a:solidFill>
                <a:latin typeface="Meiryo" charset="-128"/>
                <a:ea typeface="Meiryo" charset="-128"/>
                <a:cs typeface="Meiryo" charset="-128"/>
              </a:rPr>
            </a:br>
            <a:r>
              <a:rPr lang="ja-JP" altLang="en-US" sz="2800" b="1" dirty="0">
                <a:solidFill>
                  <a:srgbClr val="009650"/>
                </a:solidFill>
                <a:latin typeface="Meiryo" charset="-128"/>
                <a:ea typeface="Meiryo" charset="-128"/>
                <a:cs typeface="Meiryo" charset="-128"/>
              </a:rPr>
              <a:t>　自治体により異なります。</a:t>
            </a:r>
            <a:br>
              <a:rPr lang="en-US" altLang="ja-JP" sz="2800" b="1" dirty="0">
                <a:solidFill>
                  <a:srgbClr val="009650"/>
                </a:solidFill>
                <a:latin typeface="Meiryo" charset="-128"/>
                <a:ea typeface="Meiryo" charset="-128"/>
                <a:cs typeface="Meiryo" charset="-128"/>
              </a:rPr>
            </a:br>
            <a:r>
              <a:rPr lang="ja-JP" altLang="en-US" sz="2800" b="1" dirty="0">
                <a:solidFill>
                  <a:srgbClr val="009650"/>
                </a:solidFill>
                <a:latin typeface="Meiryo" charset="-128"/>
                <a:ea typeface="Meiryo" charset="-128"/>
                <a:cs typeface="Meiryo" charset="-128"/>
              </a:rPr>
              <a:t>　それぞれの地域で実施内容をご確認くだ</a:t>
            </a:r>
            <a:br>
              <a:rPr lang="en-US" altLang="ja-JP" sz="2800" b="1" dirty="0">
                <a:solidFill>
                  <a:srgbClr val="009650"/>
                </a:solidFill>
                <a:latin typeface="Meiryo" charset="-128"/>
                <a:ea typeface="Meiryo" charset="-128"/>
                <a:cs typeface="Meiryo" charset="-128"/>
              </a:rPr>
            </a:br>
            <a:r>
              <a:rPr lang="ja-JP" altLang="en-US" sz="2800" b="1" dirty="0">
                <a:solidFill>
                  <a:srgbClr val="009650"/>
                </a:solidFill>
                <a:latin typeface="Meiryo" charset="-128"/>
                <a:ea typeface="Meiryo" charset="-128"/>
                <a:cs typeface="Meiryo" charset="-128"/>
              </a:rPr>
              <a:t>　さい。</a:t>
            </a:r>
            <a:endParaRPr lang="en-US" altLang="ja-JP" sz="2800" b="1" dirty="0">
              <a:solidFill>
                <a:srgbClr val="009650"/>
              </a:solidFill>
              <a:latin typeface="Meiryo" charset="-128"/>
              <a:ea typeface="Meiryo" charset="-128"/>
              <a:cs typeface="Meiryo" charset="-128"/>
            </a:endParaRPr>
          </a:p>
          <a:p>
            <a:pPr>
              <a:tabLst>
                <a:tab pos="352425" algn="l"/>
              </a:tabLst>
            </a:pPr>
            <a:r>
              <a:rPr lang="en-US" altLang="ja-JP" sz="2000" b="1" dirty="0">
                <a:latin typeface="Meiryo" charset="-128"/>
                <a:ea typeface="Meiryo" charset="-128"/>
                <a:cs typeface="Meiryo" charset="-128"/>
              </a:rPr>
              <a:t>	</a:t>
            </a:r>
            <a:endParaRPr lang="en-US" altLang="ja-JP" sz="2000" dirty="0">
              <a:latin typeface="Meiryo" charset="-128"/>
              <a:ea typeface="Meiryo" charset="-128"/>
              <a:cs typeface="Meiryo" charset="-128"/>
            </a:endParaRPr>
          </a:p>
        </p:txBody>
      </p:sp>
    </p:spTree>
    <p:extLst>
      <p:ext uri="{BB962C8B-B14F-4D97-AF65-F5344CB8AC3E}">
        <p14:creationId xmlns:p14="http://schemas.microsoft.com/office/powerpoint/2010/main" val="53302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C:\Users\drinoue\AppData\Local\Microsoft\Windows\INetCache\IE\S549JPHK\office-buildin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535" y="1088263"/>
            <a:ext cx="2600921" cy="2600921"/>
          </a:xfrm>
          <a:prstGeom prst="rect">
            <a:avLst/>
          </a:prstGeom>
          <a:noFill/>
          <a:extLst>
            <a:ext uri="{909E8E84-426E-40DD-AFC4-6F175D3DCCD1}">
              <a14:hiddenFill xmlns:a14="http://schemas.microsoft.com/office/drawing/2010/main">
                <a:solidFill>
                  <a:srgbClr val="FFFFFF"/>
                </a:solidFill>
              </a14:hiddenFill>
            </a:ext>
          </a:extLst>
        </p:spPr>
      </p:pic>
      <p:sp>
        <p:nvSpPr>
          <p:cNvPr id="9" name="円/楕円 8"/>
          <p:cNvSpPr/>
          <p:nvPr/>
        </p:nvSpPr>
        <p:spPr>
          <a:xfrm>
            <a:off x="4059311" y="1844824"/>
            <a:ext cx="1008112" cy="144016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2050" name="Picture 2" descr="C:\Users\drinoue\AppData\Local\Microsoft\Windows\INetCache\IE\S549JPHK\publicdomainq-0008557fzgapx[1].png"/>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4171639" y="1808343"/>
            <a:ext cx="792088" cy="1154753"/>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C:\Users\drinoue\AppData\Local\Microsoft\Windows\INetCache\IE\10HHSZMB\gatag-00005651[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3793186"/>
            <a:ext cx="5040559" cy="2577841"/>
          </a:xfrm>
          <a:prstGeom prst="rect">
            <a:avLst/>
          </a:prstGeom>
          <a:noFill/>
          <a:extLst>
            <a:ext uri="{909E8E84-426E-40DD-AFC4-6F175D3DCCD1}">
              <a14:hiddenFill xmlns:a14="http://schemas.microsoft.com/office/drawing/2010/main">
                <a:solidFill>
                  <a:srgbClr val="FFFFFF"/>
                </a:solidFill>
              </a14:hiddenFill>
            </a:ext>
          </a:extLst>
        </p:spPr>
      </p:pic>
      <p:grpSp>
        <p:nvGrpSpPr>
          <p:cNvPr id="26" name="グループ化 25"/>
          <p:cNvGrpSpPr/>
          <p:nvPr/>
        </p:nvGrpSpPr>
        <p:grpSpPr>
          <a:xfrm>
            <a:off x="4042717" y="4886243"/>
            <a:ext cx="958038" cy="717263"/>
            <a:chOff x="1041212" y="3967838"/>
            <a:chExt cx="1440160" cy="1268627"/>
          </a:xfrm>
        </p:grpSpPr>
        <p:pic>
          <p:nvPicPr>
            <p:cNvPr id="27" name="Picture 9" descr="C:\Users\drinoue\AppData\Local\Microsoft\Windows\INetCache\IE\10HHSZMB\lgi01a201308290800[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1212" y="4077586"/>
              <a:ext cx="1440160" cy="1158879"/>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0" descr="C:\Users\drinoue\AppData\Local\Microsoft\Windows\INetCache\IE\3G9ZP02E\lgi01a201312241700[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330133">
              <a:off x="1858169" y="3967838"/>
              <a:ext cx="330752" cy="24806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drinoue\AppData\Local\Microsoft\Windows\INetCache\IE\S549JPHK\publicdomainq-0008557fzgapx[1].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58947" y="4271951"/>
              <a:ext cx="299159" cy="436132"/>
            </a:xfrm>
            <a:prstGeom prst="rect">
              <a:avLst/>
            </a:prstGeom>
            <a:noFill/>
            <a:extLst>
              <a:ext uri="{909E8E84-426E-40DD-AFC4-6F175D3DCCD1}">
                <a14:hiddenFill xmlns:a14="http://schemas.microsoft.com/office/drawing/2010/main">
                  <a:solidFill>
                    <a:srgbClr val="FFFFFF"/>
                  </a:solidFill>
                </a14:hiddenFill>
              </a:ext>
            </a:extLst>
          </p:spPr>
        </p:pic>
      </p:grpSp>
      <p:pic>
        <p:nvPicPr>
          <p:cNvPr id="2061" name="Picture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25752" y="4625489"/>
            <a:ext cx="917632" cy="13008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3" name="Picture 15" descr="C:\Users\drinoue\Desktop\255350_jpg_wi\255350.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731510" y="4682919"/>
            <a:ext cx="1139429" cy="1139428"/>
          </a:xfrm>
          <a:prstGeom prst="rect">
            <a:avLst/>
          </a:prstGeom>
          <a:noFill/>
          <a:extLst>
            <a:ext uri="{909E8E84-426E-40DD-AFC4-6F175D3DCCD1}">
              <a14:hiddenFill xmlns:a14="http://schemas.microsoft.com/office/drawing/2010/main">
                <a:solidFill>
                  <a:srgbClr val="FFFFFF"/>
                </a:solidFill>
              </a14:hiddenFill>
            </a:ext>
          </a:extLst>
        </p:spPr>
      </p:pic>
      <p:sp>
        <p:nvSpPr>
          <p:cNvPr id="17" name="二方向矢印 16"/>
          <p:cNvSpPr/>
          <p:nvPr/>
        </p:nvSpPr>
        <p:spPr>
          <a:xfrm>
            <a:off x="3906674" y="3526724"/>
            <a:ext cx="529702" cy="143152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二方向矢印 44"/>
          <p:cNvSpPr/>
          <p:nvPr/>
        </p:nvSpPr>
        <p:spPr>
          <a:xfrm flipH="1">
            <a:off x="4627556" y="3505200"/>
            <a:ext cx="529702" cy="143152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3214906" y="3793186"/>
            <a:ext cx="1221470"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映像通信（手話）</a:t>
            </a:r>
            <a:endParaRPr kumimoji="1" lang="ja-JP" altLang="en-US" dirty="0"/>
          </a:p>
        </p:txBody>
      </p:sp>
      <p:sp>
        <p:nvSpPr>
          <p:cNvPr id="48" name="正方形/長方形 47"/>
          <p:cNvSpPr/>
          <p:nvPr/>
        </p:nvSpPr>
        <p:spPr>
          <a:xfrm>
            <a:off x="5081736" y="3824319"/>
            <a:ext cx="1221470" cy="6567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映像通信（音声）</a:t>
            </a:r>
            <a:endParaRPr kumimoji="1" lang="ja-JP" altLang="en-US" dirty="0"/>
          </a:p>
        </p:txBody>
      </p:sp>
      <p:sp>
        <p:nvSpPr>
          <p:cNvPr id="18" name="テキスト ボックス 17"/>
          <p:cNvSpPr txBox="1"/>
          <p:nvPr/>
        </p:nvSpPr>
        <p:spPr>
          <a:xfrm>
            <a:off x="2705472" y="6078707"/>
            <a:ext cx="1391085" cy="343492"/>
          </a:xfrm>
          <a:prstGeom prst="rect">
            <a:avLst/>
          </a:prstGeom>
          <a:solidFill>
            <a:schemeClr val="bg1"/>
          </a:solidFill>
        </p:spPr>
        <p:txBody>
          <a:bodyPr wrap="square" rtlCol="0">
            <a:spAutoFit/>
          </a:bodyPr>
          <a:lstStyle/>
          <a:p>
            <a:r>
              <a:rPr kumimoji="1" lang="ja-JP" altLang="en-US" dirty="0"/>
              <a:t>きこえない人</a:t>
            </a:r>
          </a:p>
        </p:txBody>
      </p:sp>
      <p:sp>
        <p:nvSpPr>
          <p:cNvPr id="50" name="テキスト ボックス 49"/>
          <p:cNvSpPr txBox="1"/>
          <p:nvPr/>
        </p:nvSpPr>
        <p:spPr>
          <a:xfrm>
            <a:off x="5297760" y="6078708"/>
            <a:ext cx="1221470" cy="343492"/>
          </a:xfrm>
          <a:prstGeom prst="rect">
            <a:avLst/>
          </a:prstGeom>
          <a:solidFill>
            <a:schemeClr val="bg1"/>
          </a:solidFill>
        </p:spPr>
        <p:txBody>
          <a:bodyPr wrap="square" rtlCol="0">
            <a:spAutoFit/>
          </a:bodyPr>
          <a:lstStyle/>
          <a:p>
            <a:r>
              <a:rPr kumimoji="1" lang="ja-JP" altLang="en-US" dirty="0"/>
              <a:t>きこえる人</a:t>
            </a:r>
          </a:p>
        </p:txBody>
      </p:sp>
      <p:sp>
        <p:nvSpPr>
          <p:cNvPr id="42" name="正方形/長方形 41"/>
          <p:cNvSpPr/>
          <p:nvPr/>
        </p:nvSpPr>
        <p:spPr>
          <a:xfrm>
            <a:off x="3733800" y="1066800"/>
            <a:ext cx="1828800" cy="6061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手話通訳者</a:t>
            </a:r>
          </a:p>
        </p:txBody>
      </p:sp>
      <p:sp>
        <p:nvSpPr>
          <p:cNvPr id="2" name="楕円 1">
            <a:extLst>
              <a:ext uri="{FF2B5EF4-FFF2-40B4-BE49-F238E27FC236}">
                <a16:creationId xmlns:a16="http://schemas.microsoft.com/office/drawing/2014/main" id="{D6B63D6D-8784-44B3-9D82-BFDFBDCEA0DE}"/>
              </a:ext>
            </a:extLst>
          </p:cNvPr>
          <p:cNvSpPr/>
          <p:nvPr/>
        </p:nvSpPr>
        <p:spPr>
          <a:xfrm>
            <a:off x="2895600" y="3429000"/>
            <a:ext cx="3886200" cy="133044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吹き出し: 四角形 2">
            <a:extLst>
              <a:ext uri="{FF2B5EF4-FFF2-40B4-BE49-F238E27FC236}">
                <a16:creationId xmlns:a16="http://schemas.microsoft.com/office/drawing/2014/main" id="{8C352D49-0DB7-44E2-8123-8E1395153C9D}"/>
              </a:ext>
            </a:extLst>
          </p:cNvPr>
          <p:cNvSpPr/>
          <p:nvPr/>
        </p:nvSpPr>
        <p:spPr>
          <a:xfrm>
            <a:off x="255588" y="1313592"/>
            <a:ext cx="3204356" cy="1751222"/>
          </a:xfrm>
          <a:prstGeom prst="wedgeRectCallout">
            <a:avLst>
              <a:gd name="adj1" fmla="val 50327"/>
              <a:gd name="adj2" fmla="val 8232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a:t>J-talk</a:t>
            </a:r>
            <a:r>
              <a:rPr kumimoji="1" lang="ja-JP" altLang="en-US" dirty="0"/>
              <a:t>、</a:t>
            </a:r>
            <a:r>
              <a:rPr kumimoji="1" lang="en-US" altLang="ja-JP" dirty="0" err="1"/>
              <a:t>LiveOn</a:t>
            </a:r>
            <a:r>
              <a:rPr kumimoji="1" lang="ja-JP" altLang="en-US" dirty="0"/>
              <a:t>、みえる通訳、</a:t>
            </a:r>
            <a:r>
              <a:rPr kumimoji="1" lang="en-US" altLang="ja-JP" dirty="0"/>
              <a:t>LINE</a:t>
            </a:r>
            <a:r>
              <a:rPr kumimoji="1" lang="ja-JP" altLang="en-US" dirty="0"/>
              <a:t>、</a:t>
            </a:r>
            <a:r>
              <a:rPr kumimoji="1" lang="en-US" altLang="ja-JP" dirty="0"/>
              <a:t>Skype</a:t>
            </a:r>
            <a:r>
              <a:rPr kumimoji="1" lang="ja-JP" altLang="en-US" dirty="0"/>
              <a:t>、</a:t>
            </a:r>
            <a:r>
              <a:rPr kumimoji="1" lang="en-US" altLang="ja-JP" dirty="0"/>
              <a:t>Facetime</a:t>
            </a:r>
            <a:r>
              <a:rPr kumimoji="1" lang="ja-JP" altLang="en-US" dirty="0"/>
              <a:t>、</a:t>
            </a:r>
            <a:r>
              <a:rPr kumimoji="1" lang="en-US" altLang="ja-JP" dirty="0"/>
              <a:t>Zoom</a:t>
            </a:r>
            <a:r>
              <a:rPr kumimoji="1" lang="ja-JP" altLang="en-US" dirty="0"/>
              <a:t>、</a:t>
            </a:r>
            <a:r>
              <a:rPr kumimoji="1" lang="en-US" altLang="ja-JP" dirty="0"/>
              <a:t>WebEx</a:t>
            </a:r>
            <a:r>
              <a:rPr kumimoji="1" lang="ja-JP" altLang="en-US" dirty="0"/>
              <a:t>など、自治体により様々なツールが利用されているのが現状です。</a:t>
            </a:r>
            <a:endParaRPr kumimoji="1" lang="en-US" altLang="ja-JP" dirty="0"/>
          </a:p>
          <a:p>
            <a:pPr algn="ctr"/>
            <a:r>
              <a:rPr lang="ja-JP" altLang="en-US" dirty="0"/>
              <a:t>どのツールを用いているかは各自地元の自治体にご確認ください</a:t>
            </a:r>
            <a:endParaRPr kumimoji="1" lang="ja-JP" altLang="en-US" dirty="0"/>
          </a:p>
        </p:txBody>
      </p:sp>
      <p:sp>
        <p:nvSpPr>
          <p:cNvPr id="22" name="テキスト プレースホルダー 4">
            <a:extLst>
              <a:ext uri="{FF2B5EF4-FFF2-40B4-BE49-F238E27FC236}">
                <a16:creationId xmlns:a16="http://schemas.microsoft.com/office/drawing/2014/main" id="{E9ADD2AB-793A-45ED-BBB9-76F41A3E487B}"/>
              </a:ext>
            </a:extLst>
          </p:cNvPr>
          <p:cNvSpPr txBox="1">
            <a:spLocks/>
          </p:cNvSpPr>
          <p:nvPr/>
        </p:nvSpPr>
        <p:spPr>
          <a:xfrm>
            <a:off x="2057400" y="188640"/>
            <a:ext cx="5943600" cy="790414"/>
          </a:xfrm>
        </p:spPr>
        <p:txBody>
          <a:bodyPr anchor="b">
            <a:normAutofit fontScale="77500" lnSpcReduction="20000"/>
          </a:bodyPr>
          <a:lstStyle>
            <a:lvl1pPr marL="0" indent="0">
              <a:buNone/>
              <a:defRPr sz="2400" b="1">
                <a:latin typeface="+mn-lt"/>
                <a:ea typeface="+mn-ea"/>
                <a:cs typeface="+mn-cs"/>
              </a:defRPr>
            </a:lvl1pPr>
            <a:lvl2pPr marL="457200" indent="0">
              <a:buNone/>
              <a:defRPr sz="2000" b="1">
                <a:latin typeface="+mn-lt"/>
                <a:ea typeface="+mn-ea"/>
                <a:cs typeface="+mn-cs"/>
              </a:defRPr>
            </a:lvl2pPr>
            <a:lvl3pPr marL="914400" indent="0">
              <a:buNone/>
              <a:defRPr sz="1800" b="1">
                <a:latin typeface="+mn-lt"/>
                <a:ea typeface="+mn-ea"/>
                <a:cs typeface="+mn-cs"/>
              </a:defRPr>
            </a:lvl3pPr>
            <a:lvl4pPr marL="1371600" indent="0">
              <a:buNone/>
              <a:defRPr sz="1600" b="1">
                <a:latin typeface="+mn-lt"/>
                <a:ea typeface="+mn-ea"/>
                <a:cs typeface="+mn-cs"/>
              </a:defRPr>
            </a:lvl4pPr>
            <a:lvl5pPr marL="1828800" indent="0">
              <a:buNone/>
              <a:defRPr sz="1600" b="1">
                <a:latin typeface="+mn-lt"/>
                <a:ea typeface="+mn-ea"/>
                <a:cs typeface="+mn-cs"/>
              </a:defRPr>
            </a:lvl5pPr>
            <a:lvl6pPr marL="2286000" indent="0">
              <a:buNone/>
              <a:defRPr sz="1600" b="1">
                <a:latin typeface="+mn-lt"/>
                <a:ea typeface="+mn-ea"/>
                <a:cs typeface="+mn-cs"/>
              </a:defRPr>
            </a:lvl6pPr>
            <a:lvl7pPr marL="2743200" indent="0">
              <a:buNone/>
              <a:defRPr sz="1600" b="1">
                <a:latin typeface="+mn-lt"/>
                <a:ea typeface="+mn-ea"/>
                <a:cs typeface="+mn-cs"/>
              </a:defRPr>
            </a:lvl7pPr>
            <a:lvl8pPr marL="3200400" indent="0">
              <a:buNone/>
              <a:defRPr sz="1600" b="1">
                <a:latin typeface="+mn-lt"/>
                <a:ea typeface="+mn-ea"/>
                <a:cs typeface="+mn-cs"/>
              </a:defRPr>
            </a:lvl8pPr>
            <a:lvl9pPr marL="3657600" indent="0">
              <a:buNone/>
              <a:defRPr sz="1600" b="1">
                <a:latin typeface="+mn-lt"/>
                <a:ea typeface="+mn-ea"/>
                <a:cs typeface="+mn-cs"/>
              </a:defRPr>
            </a:lvl9pPr>
          </a:lstStyle>
          <a:p>
            <a:pPr defTabSz="914400"/>
            <a:r>
              <a:rPr kumimoji="1" lang="ja-JP" altLang="en-US" sz="4400" kern="0" dirty="0">
                <a:solidFill>
                  <a:srgbClr val="00B050"/>
                </a:solidFill>
              </a:rPr>
              <a:t>遠隔手話通訳のためのツール</a:t>
            </a:r>
          </a:p>
        </p:txBody>
      </p:sp>
      <p:sp>
        <p:nvSpPr>
          <p:cNvPr id="23" name="Title 1">
            <a:extLst>
              <a:ext uri="{FF2B5EF4-FFF2-40B4-BE49-F238E27FC236}">
                <a16:creationId xmlns:a16="http://schemas.microsoft.com/office/drawing/2014/main" id="{6CA476E4-02D9-4156-A147-097C368F37B1}"/>
              </a:ext>
            </a:extLst>
          </p:cNvPr>
          <p:cNvSpPr txBox="1">
            <a:spLocks/>
          </p:cNvSpPr>
          <p:nvPr/>
        </p:nvSpPr>
        <p:spPr>
          <a:xfrm>
            <a:off x="757130" y="364745"/>
            <a:ext cx="1114533" cy="718311"/>
          </a:xfrm>
          <a:prstGeom prst="rect">
            <a:avLst/>
          </a:prstGeom>
        </p:spPr>
        <p:txBody>
          <a:bodyPr vert="horz" lIns="86228" tIns="43114" rIns="86228" bIns="43114" rtlCol="0" anchor="b">
            <a:no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r>
              <a:rPr lang="en-US" altLang="ja-JP" sz="3600" dirty="0"/>
              <a:t>1-D</a:t>
            </a:r>
            <a:endParaRPr lang="en-US" sz="3600" dirty="0"/>
          </a:p>
        </p:txBody>
      </p:sp>
      <p:cxnSp>
        <p:nvCxnSpPr>
          <p:cNvPr id="24" name="直線コネクタ 23">
            <a:extLst>
              <a:ext uri="{FF2B5EF4-FFF2-40B4-BE49-F238E27FC236}">
                <a16:creationId xmlns:a16="http://schemas.microsoft.com/office/drawing/2014/main" id="{BB058711-E522-4312-A95B-4A71AF0C1C18}"/>
              </a:ext>
            </a:extLst>
          </p:cNvPr>
          <p:cNvCxnSpPr/>
          <p:nvPr/>
        </p:nvCxnSpPr>
        <p:spPr>
          <a:xfrm flipV="1">
            <a:off x="255588" y="1083056"/>
            <a:ext cx="8632825" cy="120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1265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1769054" y="311581"/>
            <a:ext cx="6840000" cy="3600000"/>
          </a:xfrm>
          <a:prstGeom prst="rect">
            <a:avLst/>
          </a:prstGeom>
          <a:noFill/>
        </p:spPr>
        <p:txBody>
          <a:bodyPr>
            <a:noAutofit/>
          </a:bodyPr>
          <a:lstStyle>
            <a:lvl1pPr marL="0" indent="0" algn="l" defTabSz="914400" rtl="0" eaLnBrk="1" latinLnBrk="0" hangingPunct="1">
              <a:lnSpc>
                <a:spcPct val="90000"/>
              </a:lnSpc>
              <a:spcBef>
                <a:spcPts val="1000"/>
              </a:spcBef>
              <a:buFontTx/>
              <a:buNone/>
              <a:defRPr kumimoji="1" sz="2000" b="1" i="0" kern="1200">
                <a:solidFill>
                  <a:schemeClr val="tx1"/>
                </a:solidFill>
                <a:latin typeface="Meiryo" charset="-128"/>
                <a:ea typeface="Meiryo" charset="-128"/>
                <a:cs typeface="Meiryo" charset="-128"/>
              </a:defRPr>
            </a:lvl1pPr>
            <a:lvl2pPr marL="457200" indent="0" algn="l" defTabSz="914400" rtl="0" eaLnBrk="1" latinLnBrk="0" hangingPunct="1">
              <a:lnSpc>
                <a:spcPct val="90000"/>
              </a:lnSpc>
              <a:spcBef>
                <a:spcPts val="500"/>
              </a:spcBef>
              <a:buFontTx/>
              <a:buNone/>
              <a:defRPr kumimoji="1" sz="1600" b="1" i="0" kern="1200">
                <a:solidFill>
                  <a:schemeClr val="tx1"/>
                </a:solidFill>
                <a:latin typeface="Meiryo" charset="-128"/>
                <a:ea typeface="Meiryo" charset="-128"/>
                <a:cs typeface="Meiryo"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b="1" i="0" kern="1200">
                <a:solidFill>
                  <a:schemeClr val="tx1"/>
                </a:solidFill>
                <a:latin typeface="Meiryo" charset="-128"/>
                <a:ea typeface="Meiryo" charset="-128"/>
                <a:cs typeface="Meiryo"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1" i="0" kern="1200">
                <a:solidFill>
                  <a:schemeClr val="tx1"/>
                </a:solidFill>
                <a:latin typeface="Meiryo" charset="-128"/>
                <a:ea typeface="Meiryo" charset="-128"/>
                <a:cs typeface="Meiryo"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pPr>
            <a:r>
              <a:rPr lang="en-US" altLang="ja-JP" sz="14000" dirty="0">
                <a:solidFill>
                  <a:srgbClr val="009650"/>
                </a:solidFill>
              </a:rPr>
              <a:t>2</a:t>
            </a:r>
            <a:br>
              <a:rPr lang="en-US" altLang="ja-JP" sz="14000" dirty="0">
                <a:solidFill>
                  <a:srgbClr val="009650"/>
                </a:solidFill>
              </a:rPr>
            </a:br>
            <a:r>
              <a:rPr lang="ja-JP" altLang="en-US" sz="4800" dirty="0">
                <a:solidFill>
                  <a:srgbClr val="009650"/>
                </a:solidFill>
              </a:rPr>
              <a:t>遠隔手話通訳を利用するにあたって注意すること：</a:t>
            </a:r>
            <a:endParaRPr lang="en-US" altLang="ja-JP" sz="4800" dirty="0">
              <a:solidFill>
                <a:srgbClr val="009650"/>
              </a:solidFill>
            </a:endParaRPr>
          </a:p>
        </p:txBody>
      </p:sp>
    </p:spTree>
    <p:extLst>
      <p:ext uri="{BB962C8B-B14F-4D97-AF65-F5344CB8AC3E}">
        <p14:creationId xmlns:p14="http://schemas.microsoft.com/office/powerpoint/2010/main" val="4266732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プレースホルダー 4">
            <a:extLst>
              <a:ext uri="{FF2B5EF4-FFF2-40B4-BE49-F238E27FC236}">
                <a16:creationId xmlns:a16="http://schemas.microsoft.com/office/drawing/2014/main" id="{E9ADD2AB-793A-45ED-BBB9-76F41A3E487B}"/>
              </a:ext>
            </a:extLst>
          </p:cNvPr>
          <p:cNvSpPr txBox="1">
            <a:spLocks/>
          </p:cNvSpPr>
          <p:nvPr/>
        </p:nvSpPr>
        <p:spPr>
          <a:xfrm>
            <a:off x="1981200" y="188640"/>
            <a:ext cx="6019800" cy="790414"/>
          </a:xfrm>
        </p:spPr>
        <p:txBody>
          <a:bodyPr anchor="b">
            <a:normAutofit/>
          </a:bodyPr>
          <a:lstStyle>
            <a:lvl1pPr marL="0" indent="0">
              <a:buNone/>
              <a:defRPr sz="2400" b="1">
                <a:latin typeface="+mn-lt"/>
                <a:ea typeface="+mn-ea"/>
                <a:cs typeface="+mn-cs"/>
              </a:defRPr>
            </a:lvl1pPr>
            <a:lvl2pPr marL="457200" indent="0">
              <a:buNone/>
              <a:defRPr sz="2000" b="1">
                <a:latin typeface="+mn-lt"/>
                <a:ea typeface="+mn-ea"/>
                <a:cs typeface="+mn-cs"/>
              </a:defRPr>
            </a:lvl2pPr>
            <a:lvl3pPr marL="914400" indent="0">
              <a:buNone/>
              <a:defRPr sz="1800" b="1">
                <a:latin typeface="+mn-lt"/>
                <a:ea typeface="+mn-ea"/>
                <a:cs typeface="+mn-cs"/>
              </a:defRPr>
            </a:lvl3pPr>
            <a:lvl4pPr marL="1371600" indent="0">
              <a:buNone/>
              <a:defRPr sz="1600" b="1">
                <a:latin typeface="+mn-lt"/>
                <a:ea typeface="+mn-ea"/>
                <a:cs typeface="+mn-cs"/>
              </a:defRPr>
            </a:lvl4pPr>
            <a:lvl5pPr marL="1828800" indent="0">
              <a:buNone/>
              <a:defRPr sz="1600" b="1">
                <a:latin typeface="+mn-lt"/>
                <a:ea typeface="+mn-ea"/>
                <a:cs typeface="+mn-cs"/>
              </a:defRPr>
            </a:lvl5pPr>
            <a:lvl6pPr marL="2286000" indent="0">
              <a:buNone/>
              <a:defRPr sz="1600" b="1">
                <a:latin typeface="+mn-lt"/>
                <a:ea typeface="+mn-ea"/>
                <a:cs typeface="+mn-cs"/>
              </a:defRPr>
            </a:lvl6pPr>
            <a:lvl7pPr marL="2743200" indent="0">
              <a:buNone/>
              <a:defRPr sz="1600" b="1">
                <a:latin typeface="+mn-lt"/>
                <a:ea typeface="+mn-ea"/>
                <a:cs typeface="+mn-cs"/>
              </a:defRPr>
            </a:lvl7pPr>
            <a:lvl8pPr marL="3200400" indent="0">
              <a:buNone/>
              <a:defRPr sz="1600" b="1">
                <a:latin typeface="+mn-lt"/>
                <a:ea typeface="+mn-ea"/>
                <a:cs typeface="+mn-cs"/>
              </a:defRPr>
            </a:lvl8pPr>
            <a:lvl9pPr marL="3657600" indent="0">
              <a:buNone/>
              <a:defRPr sz="1600" b="1">
                <a:latin typeface="+mn-lt"/>
                <a:ea typeface="+mn-ea"/>
                <a:cs typeface="+mn-cs"/>
              </a:defRPr>
            </a:lvl9pPr>
          </a:lstStyle>
          <a:p>
            <a:pPr defTabSz="914400"/>
            <a:endParaRPr kumimoji="1" lang="ja-JP" altLang="en-US" sz="4400" kern="0" dirty="0">
              <a:solidFill>
                <a:srgbClr val="00B050"/>
              </a:solidFill>
            </a:endParaRPr>
          </a:p>
        </p:txBody>
      </p:sp>
      <p:sp>
        <p:nvSpPr>
          <p:cNvPr id="23" name="Title 1">
            <a:extLst>
              <a:ext uri="{FF2B5EF4-FFF2-40B4-BE49-F238E27FC236}">
                <a16:creationId xmlns:a16="http://schemas.microsoft.com/office/drawing/2014/main" id="{6CA476E4-02D9-4156-A147-097C368F37B1}"/>
              </a:ext>
            </a:extLst>
          </p:cNvPr>
          <p:cNvSpPr txBox="1">
            <a:spLocks/>
          </p:cNvSpPr>
          <p:nvPr/>
        </p:nvSpPr>
        <p:spPr>
          <a:xfrm>
            <a:off x="757130" y="364745"/>
            <a:ext cx="1114533" cy="718311"/>
          </a:xfrm>
          <a:prstGeom prst="rect">
            <a:avLst/>
          </a:prstGeom>
        </p:spPr>
        <p:txBody>
          <a:bodyPr vert="horz" lIns="86228" tIns="43114" rIns="86228" bIns="43114" rtlCol="0" anchor="b">
            <a:noAutofit/>
          </a:bodyPr>
          <a:lstStyle>
            <a:lvl1pPr algn="l" defTabSz="914400" rtl="0" eaLnBrk="1" latinLnBrk="0" hangingPunct="1">
              <a:lnSpc>
                <a:spcPct val="90000"/>
              </a:lnSpc>
              <a:spcBef>
                <a:spcPct val="0"/>
              </a:spcBef>
              <a:buNone/>
              <a:defRPr kumimoji="1" sz="3200" b="1" i="0" kern="1200">
                <a:solidFill>
                  <a:srgbClr val="009650"/>
                </a:solidFill>
                <a:latin typeface="Meiryo" charset="-128"/>
                <a:ea typeface="Meiryo" charset="-128"/>
                <a:cs typeface="Meiryo" charset="-128"/>
              </a:defRPr>
            </a:lvl1pPr>
          </a:lstStyle>
          <a:p>
            <a:pPr algn="l"/>
            <a:r>
              <a:rPr lang="en-US" altLang="ja-JP" sz="3600" dirty="0"/>
              <a:t>2-A </a:t>
            </a:r>
            <a:endParaRPr lang="en-US" sz="3600" dirty="0"/>
          </a:p>
        </p:txBody>
      </p:sp>
      <p:cxnSp>
        <p:nvCxnSpPr>
          <p:cNvPr id="24" name="直線コネクタ 23">
            <a:extLst>
              <a:ext uri="{FF2B5EF4-FFF2-40B4-BE49-F238E27FC236}">
                <a16:creationId xmlns:a16="http://schemas.microsoft.com/office/drawing/2014/main" id="{BB058711-E522-4312-A95B-4A71AF0C1C18}"/>
              </a:ext>
            </a:extLst>
          </p:cNvPr>
          <p:cNvCxnSpPr/>
          <p:nvPr/>
        </p:nvCxnSpPr>
        <p:spPr>
          <a:xfrm flipV="1">
            <a:off x="255588" y="1083056"/>
            <a:ext cx="8632825" cy="120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A4041DA4-74F4-4486-AC9F-D0E4FF2B5CE6}"/>
              </a:ext>
            </a:extLst>
          </p:cNvPr>
          <p:cNvGrpSpPr/>
          <p:nvPr/>
        </p:nvGrpSpPr>
        <p:grpSpPr>
          <a:xfrm>
            <a:off x="3581400" y="1419205"/>
            <a:ext cx="3810000" cy="3390900"/>
            <a:chOff x="2952750" y="1182526"/>
            <a:chExt cx="3810000" cy="3390900"/>
          </a:xfrm>
        </p:grpSpPr>
        <p:pic>
          <p:nvPicPr>
            <p:cNvPr id="1026" name="Picture 2" descr="遠隔医療のイラスト（女性医師）">
              <a:extLst>
                <a:ext uri="{FF2B5EF4-FFF2-40B4-BE49-F238E27FC236}">
                  <a16:creationId xmlns:a16="http://schemas.microsoft.com/office/drawing/2014/main" id="{D9C9AFE3-6C70-46D4-B9EC-46D3A0A06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0" y="1182526"/>
              <a:ext cx="3810000" cy="3390900"/>
            </a:xfrm>
            <a:prstGeom prst="rect">
              <a:avLst/>
            </a:prstGeom>
            <a:noFill/>
            <a:extLst>
              <a:ext uri="{909E8E84-426E-40DD-AFC4-6F175D3DCCD1}">
                <a14:hiddenFill xmlns:a14="http://schemas.microsoft.com/office/drawing/2010/main">
                  <a:solidFill>
                    <a:srgbClr val="FFFFFF"/>
                  </a:solidFill>
                </a14:hiddenFill>
              </a:ext>
            </a:extLst>
          </p:spPr>
        </p:pic>
        <p:pic>
          <p:nvPicPr>
            <p:cNvPr id="6" name="図 5">
              <a:extLst>
                <a:ext uri="{FF2B5EF4-FFF2-40B4-BE49-F238E27FC236}">
                  <a16:creationId xmlns:a16="http://schemas.microsoft.com/office/drawing/2014/main" id="{7C368BB5-F790-427A-8526-5C3BFE0C7F7B}"/>
                </a:ext>
              </a:extLst>
            </p:cNvPr>
            <p:cNvPicPr>
              <a:picLocks noChangeAspect="1"/>
            </p:cNvPicPr>
            <p:nvPr/>
          </p:nvPicPr>
          <p:blipFill>
            <a:blip r:embed="rId4"/>
            <a:stretch>
              <a:fillRect/>
            </a:stretch>
          </p:blipFill>
          <p:spPr>
            <a:xfrm>
              <a:off x="3442745" y="1740715"/>
              <a:ext cx="1689272" cy="1524000"/>
            </a:xfrm>
            <a:prstGeom prst="rect">
              <a:avLst/>
            </a:prstGeom>
          </p:spPr>
        </p:pic>
        <p:pic>
          <p:nvPicPr>
            <p:cNvPr id="8" name="図 7">
              <a:extLst>
                <a:ext uri="{FF2B5EF4-FFF2-40B4-BE49-F238E27FC236}">
                  <a16:creationId xmlns:a16="http://schemas.microsoft.com/office/drawing/2014/main" id="{4BFB4D08-FF7F-44B8-8D75-544EF146E521}"/>
                </a:ext>
              </a:extLst>
            </p:cNvPr>
            <p:cNvPicPr>
              <a:picLocks noChangeAspect="1"/>
            </p:cNvPicPr>
            <p:nvPr/>
          </p:nvPicPr>
          <p:blipFill>
            <a:blip r:embed="rId5"/>
            <a:stretch>
              <a:fillRect/>
            </a:stretch>
          </p:blipFill>
          <p:spPr>
            <a:xfrm>
              <a:off x="4681253" y="2502715"/>
              <a:ext cx="450764" cy="750522"/>
            </a:xfrm>
            <a:prstGeom prst="rect">
              <a:avLst/>
            </a:prstGeom>
          </p:spPr>
        </p:pic>
        <p:pic>
          <p:nvPicPr>
            <p:cNvPr id="11" name="図 10">
              <a:extLst>
                <a:ext uri="{FF2B5EF4-FFF2-40B4-BE49-F238E27FC236}">
                  <a16:creationId xmlns:a16="http://schemas.microsoft.com/office/drawing/2014/main" id="{D54E26D4-F9A5-4BD7-B17E-2F21C5F16FD8}"/>
                </a:ext>
              </a:extLst>
            </p:cNvPr>
            <p:cNvPicPr>
              <a:picLocks noChangeAspect="1"/>
            </p:cNvPicPr>
            <p:nvPr/>
          </p:nvPicPr>
          <p:blipFill>
            <a:blip r:embed="rId6"/>
            <a:stretch>
              <a:fillRect/>
            </a:stretch>
          </p:blipFill>
          <p:spPr>
            <a:xfrm flipH="1">
              <a:off x="3860257" y="1258115"/>
              <a:ext cx="854247" cy="416774"/>
            </a:xfrm>
            <a:prstGeom prst="rect">
              <a:avLst/>
            </a:prstGeom>
          </p:spPr>
        </p:pic>
      </p:grpSp>
      <p:sp>
        <p:nvSpPr>
          <p:cNvPr id="33" name="テキスト プレースホルダー 4">
            <a:extLst>
              <a:ext uri="{FF2B5EF4-FFF2-40B4-BE49-F238E27FC236}">
                <a16:creationId xmlns:a16="http://schemas.microsoft.com/office/drawing/2014/main" id="{21E6A6A2-9DDE-4147-AD13-FA40BEB84780}"/>
              </a:ext>
            </a:extLst>
          </p:cNvPr>
          <p:cNvSpPr txBox="1">
            <a:spLocks/>
          </p:cNvSpPr>
          <p:nvPr/>
        </p:nvSpPr>
        <p:spPr>
          <a:xfrm>
            <a:off x="2057400" y="188640"/>
            <a:ext cx="5943600" cy="790414"/>
          </a:xfrm>
        </p:spPr>
        <p:txBody>
          <a:bodyPr anchor="b">
            <a:normAutofit/>
          </a:bodyPr>
          <a:lstStyle>
            <a:lvl1pPr marL="0" indent="0">
              <a:buNone/>
              <a:defRPr sz="2400" b="1">
                <a:latin typeface="+mn-lt"/>
                <a:ea typeface="+mn-ea"/>
                <a:cs typeface="+mn-cs"/>
              </a:defRPr>
            </a:lvl1pPr>
            <a:lvl2pPr marL="457200" indent="0">
              <a:buNone/>
              <a:defRPr sz="2000" b="1">
                <a:latin typeface="+mn-lt"/>
                <a:ea typeface="+mn-ea"/>
                <a:cs typeface="+mn-cs"/>
              </a:defRPr>
            </a:lvl2pPr>
            <a:lvl3pPr marL="914400" indent="0">
              <a:buNone/>
              <a:defRPr sz="1800" b="1">
                <a:latin typeface="+mn-lt"/>
                <a:ea typeface="+mn-ea"/>
                <a:cs typeface="+mn-cs"/>
              </a:defRPr>
            </a:lvl3pPr>
            <a:lvl4pPr marL="1371600" indent="0">
              <a:buNone/>
              <a:defRPr sz="1600" b="1">
                <a:latin typeface="+mn-lt"/>
                <a:ea typeface="+mn-ea"/>
                <a:cs typeface="+mn-cs"/>
              </a:defRPr>
            </a:lvl4pPr>
            <a:lvl5pPr marL="1828800" indent="0">
              <a:buNone/>
              <a:defRPr sz="1600" b="1">
                <a:latin typeface="+mn-lt"/>
                <a:ea typeface="+mn-ea"/>
                <a:cs typeface="+mn-cs"/>
              </a:defRPr>
            </a:lvl5pPr>
            <a:lvl6pPr marL="2286000" indent="0">
              <a:buNone/>
              <a:defRPr sz="1600" b="1">
                <a:latin typeface="+mn-lt"/>
                <a:ea typeface="+mn-ea"/>
                <a:cs typeface="+mn-cs"/>
              </a:defRPr>
            </a:lvl6pPr>
            <a:lvl7pPr marL="2743200" indent="0">
              <a:buNone/>
              <a:defRPr sz="1600" b="1">
                <a:latin typeface="+mn-lt"/>
                <a:ea typeface="+mn-ea"/>
                <a:cs typeface="+mn-cs"/>
              </a:defRPr>
            </a:lvl7pPr>
            <a:lvl8pPr marL="3200400" indent="0">
              <a:buNone/>
              <a:defRPr sz="1600" b="1">
                <a:latin typeface="+mn-lt"/>
                <a:ea typeface="+mn-ea"/>
                <a:cs typeface="+mn-cs"/>
              </a:defRPr>
            </a:lvl8pPr>
            <a:lvl9pPr marL="3657600" indent="0">
              <a:buNone/>
              <a:defRPr sz="1600" b="1">
                <a:latin typeface="+mn-lt"/>
                <a:ea typeface="+mn-ea"/>
                <a:cs typeface="+mn-cs"/>
              </a:defRPr>
            </a:lvl9pPr>
          </a:lstStyle>
          <a:p>
            <a:pPr defTabSz="914400"/>
            <a:r>
              <a:rPr kumimoji="1" lang="ja-JP" altLang="en-US" sz="4400" kern="0" dirty="0">
                <a:solidFill>
                  <a:srgbClr val="00B050"/>
                </a:solidFill>
              </a:rPr>
              <a:t>自分の映像の確認</a:t>
            </a:r>
          </a:p>
        </p:txBody>
      </p:sp>
      <p:sp>
        <p:nvSpPr>
          <p:cNvPr id="34" name="吹き出し: 四角形 33">
            <a:extLst>
              <a:ext uri="{FF2B5EF4-FFF2-40B4-BE49-F238E27FC236}">
                <a16:creationId xmlns:a16="http://schemas.microsoft.com/office/drawing/2014/main" id="{FB3C8279-03DC-4C87-94E2-CBE33C0BD854}"/>
              </a:ext>
            </a:extLst>
          </p:cNvPr>
          <p:cNvSpPr/>
          <p:nvPr/>
        </p:nvSpPr>
        <p:spPr>
          <a:xfrm>
            <a:off x="348489" y="1621103"/>
            <a:ext cx="3204356" cy="2034081"/>
          </a:xfrm>
          <a:prstGeom prst="wedgeRectCallout">
            <a:avLst>
              <a:gd name="adj1" fmla="val 108122"/>
              <a:gd name="adj2" fmla="val 30296"/>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000" dirty="0"/>
              <a:t>遠隔手話通訳を利用するにあたっては、手話通訳者が手話や表情を読み取れるよう、自分の映像を確認しながらカメラの位置を調整してください。</a:t>
            </a:r>
          </a:p>
        </p:txBody>
      </p:sp>
      <p:sp>
        <p:nvSpPr>
          <p:cNvPr id="15" name="テキスト ボックス 14">
            <a:extLst>
              <a:ext uri="{FF2B5EF4-FFF2-40B4-BE49-F238E27FC236}">
                <a16:creationId xmlns:a16="http://schemas.microsoft.com/office/drawing/2014/main" id="{F2CE14E6-2685-49F9-8C15-CB4534D4C8A8}"/>
              </a:ext>
            </a:extLst>
          </p:cNvPr>
          <p:cNvSpPr txBox="1"/>
          <p:nvPr/>
        </p:nvSpPr>
        <p:spPr>
          <a:xfrm>
            <a:off x="1600200" y="4455265"/>
            <a:ext cx="6203942" cy="181588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kumimoji="1" lang="ja-JP" altLang="en-US" sz="2800" dirty="0"/>
              <a:t>☆自分の映像の確認ポイント：</a:t>
            </a:r>
            <a:endParaRPr kumimoji="1" lang="en-US" altLang="ja-JP" sz="2800" dirty="0"/>
          </a:p>
          <a:p>
            <a:r>
              <a:rPr lang="ja-JP" altLang="en-US" sz="2800" dirty="0"/>
              <a:t>・上半身がきちんと入っているか</a:t>
            </a:r>
            <a:endParaRPr lang="en-US" altLang="ja-JP" sz="2800" dirty="0"/>
          </a:p>
          <a:p>
            <a:r>
              <a:rPr kumimoji="1" lang="ja-JP" altLang="en-US" sz="2800" dirty="0"/>
              <a:t>・両腕の動きが画面からはみ出さないか</a:t>
            </a:r>
            <a:endParaRPr kumimoji="1" lang="en-US" altLang="ja-JP" sz="2800" dirty="0"/>
          </a:p>
          <a:p>
            <a:r>
              <a:rPr kumimoji="1" lang="ja-JP" altLang="en-US" sz="2800" dirty="0"/>
              <a:t>・表情がはっきり見えるか（明るさなど）</a:t>
            </a:r>
          </a:p>
        </p:txBody>
      </p:sp>
    </p:spTree>
    <p:extLst>
      <p:ext uri="{BB962C8B-B14F-4D97-AF65-F5344CB8AC3E}">
        <p14:creationId xmlns:p14="http://schemas.microsoft.com/office/powerpoint/2010/main" val="2152693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F710A1433F8AA4BA42CB47F5B685F88" ma:contentTypeVersion="2" ma:contentTypeDescription="新しいドキュメントを作成します。" ma:contentTypeScope="" ma:versionID="6d498de256cd8263fcb8845f13c4ed49">
  <xsd:schema xmlns:xsd="http://www.w3.org/2001/XMLSchema" xmlns:xs="http://www.w3.org/2001/XMLSchema" xmlns:p="http://schemas.microsoft.com/office/2006/metadata/properties" xmlns:ns2="e13a0004-93c4-4fd0-b25e-17ce1c69fa6c" targetNamespace="http://schemas.microsoft.com/office/2006/metadata/properties" ma:root="true" ma:fieldsID="5cd711a4d712db1c2d323f6f951de1f7" ns2:_="">
    <xsd:import namespace="e13a0004-93c4-4fd0-b25e-17ce1c69fa6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3a0004-93c4-4fd0-b25e-17ce1c69fa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ACE53D7-9544-4A53-85F7-17DB88C5AF9C}">
  <ds:schemaRefs>
    <ds:schemaRef ds:uri="http://schemas.microsoft.com/sharepoint/v3/contenttype/forms"/>
  </ds:schemaRefs>
</ds:datastoreItem>
</file>

<file path=customXml/itemProps2.xml><?xml version="1.0" encoding="utf-8"?>
<ds:datastoreItem xmlns:ds="http://schemas.openxmlformats.org/officeDocument/2006/customXml" ds:itemID="{EC0C6441-CF16-4E09-8621-5E41926353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3a0004-93c4-4fd0-b25e-17ce1c69fa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74732E5-FE63-4D65-A966-2AE2645AC0FC}">
  <ds:schemaRefs>
    <ds:schemaRef ds:uri="e13a0004-93c4-4fd0-b25e-17ce1c69fa6c"/>
    <ds:schemaRef ds:uri="http://schemas.microsoft.com/office/infopath/2007/PartnerControls"/>
    <ds:schemaRef ds:uri="http://purl.org/dc/dcmitype/"/>
    <ds:schemaRef ds:uri="http://purl.org/dc/term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2591</Words>
  <Application>Microsoft Office PowerPoint</Application>
  <PresentationFormat>画面に合わせる (4:3)</PresentationFormat>
  <Paragraphs>217</Paragraphs>
  <Slides>16</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16</vt:i4>
      </vt:variant>
    </vt:vector>
  </HeadingPairs>
  <TitlesOfParts>
    <vt:vector size="25" baseType="lpstr">
      <vt:lpstr>BIZ UDPゴシック</vt:lpstr>
      <vt:lpstr>Meiryo</vt:lpstr>
      <vt:lpstr>游ゴシック</vt:lpstr>
      <vt:lpstr>游ゴシック</vt:lpstr>
      <vt:lpstr>Arial</vt:lpstr>
      <vt:lpstr>Calibri</vt:lpstr>
      <vt:lpstr>Courier New</vt:lpstr>
      <vt:lpstr>Office Theme</vt:lpstr>
      <vt:lpstr>デザインの設定</vt:lpstr>
      <vt:lpstr>PowerPoint プレゼンテーション</vt:lpstr>
      <vt:lpstr>PowerPoint プレゼンテーション</vt:lpstr>
      <vt:lpstr>PowerPoint プレゼンテーション</vt:lpstr>
      <vt:lpstr>遠隔手話通訳とは？</vt:lpstr>
      <vt:lpstr>PowerPoint プレゼンテーション</vt:lpstr>
      <vt:lpstr>遠隔手話通訳の提供形態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遠隔手話通訳のこれから：</vt:lpstr>
      <vt:lpstr>参考： TS-1024 - 遠隔手話通訳サービス・システム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2021-05-31T12:34:59Z</dcterms:created>
  <dcterms:modified xsi:type="dcterms:W3CDTF">2021-11-16T05:44:46Z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0x010100FF710A1433F8AA4BA42CB47F5B685F88</vt:lpwstr>
  </property>
</Properties>
</file>